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
  </p:notesMasterIdLst>
  <p:handoutMasterIdLst>
    <p:handoutMasterId r:id="rId6"/>
  </p:handoutMasterIdLst>
  <p:sldIdLst>
    <p:sldId id="277" r:id="rId2"/>
    <p:sldId id="257" r:id="rId3"/>
    <p:sldId id="258" r:id="rId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69" d="100"/>
          <a:sy n="69" d="100"/>
        </p:scale>
        <p:origin x="1500"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handoutMaster" Target="handoutMasters/handoutMaster1.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18/09/2024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18/09/2024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18/09/2024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18/09/2024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18/09/2024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LCBB5015</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a:solidFill>
                  <a:schemeClr val="accent2"/>
                </a:solidFill>
              </a:rPr>
              <a:t>Principles of Marketing</a:t>
            </a:r>
            <a:endParaRPr lang="en-GB" altLang="en-US" sz="3600" b="1" dirty="0">
              <a:solidFill>
                <a:schemeClr val="accent2"/>
              </a:solidFill>
            </a:endParaRPr>
          </a:p>
          <a:p>
            <a:pPr eaLnBrk="1" hangingPunct="1"/>
            <a:r>
              <a:rPr lang="en-GB" altLang="en-US" dirty="0">
                <a:solidFill>
                  <a:schemeClr val="accent2"/>
                </a:solidFill>
              </a:rPr>
              <a:t>Week 8 Session 1</a:t>
            </a:r>
          </a:p>
          <a:p>
            <a:pPr eaLnBrk="1" hangingPunct="1"/>
            <a:r>
              <a:rPr lang="en-GB" altLang="en-US" dirty="0">
                <a:solidFill>
                  <a:schemeClr val="accent2"/>
                </a:solidFill>
              </a:rPr>
              <a:t>Case Study Analysis </a:t>
            </a:r>
          </a:p>
          <a:p>
            <a:pPr eaLnBrk="1" hangingPunct="1"/>
            <a:r>
              <a:rPr lang="en-GB" altLang="en-US" dirty="0">
                <a:solidFill>
                  <a:schemeClr val="accent2"/>
                </a:solidFill>
              </a:rPr>
              <a:t>Boost Guarana</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22998-3AC9-44F9-86C9-E7FBDB3BE76B}"/>
              </a:ext>
            </a:extLst>
          </p:cNvPr>
          <p:cNvSpPr>
            <a:spLocks noGrp="1"/>
          </p:cNvSpPr>
          <p:nvPr>
            <p:ph type="title"/>
          </p:nvPr>
        </p:nvSpPr>
        <p:spPr/>
        <p:txBody>
          <a:bodyPr/>
          <a:lstStyle/>
          <a:p>
            <a:r>
              <a:rPr lang="en-GB" sz="3300" b="1" u="sng" dirty="0">
                <a:solidFill>
                  <a:srgbClr val="000000"/>
                </a:solidFill>
                <a:latin typeface="Calibri" panose="020F0502020204030204" pitchFamily="34" charset="0"/>
                <a:ea typeface="Times New Roman" panose="02020603050405020304" pitchFamily="18" charset="0"/>
              </a:rPr>
              <a:t>SCENARIO</a:t>
            </a:r>
            <a:r>
              <a:rPr lang="en-GB" sz="3300" dirty="0">
                <a:solidFill>
                  <a:srgbClr val="000000"/>
                </a:solidFill>
                <a:latin typeface="Calibri" panose="020F0502020204030204" pitchFamily="34" charset="0"/>
                <a:ea typeface="Times New Roman" panose="02020603050405020304" pitchFamily="18" charset="0"/>
              </a:rPr>
              <a:t> </a:t>
            </a:r>
            <a:br>
              <a:rPr lang="en-GB" sz="3300" dirty="0">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0C171A92-DA94-42CA-BFFE-442354B5A4C8}"/>
              </a:ext>
            </a:extLst>
          </p:cNvPr>
          <p:cNvSpPr>
            <a:spLocks noGrp="1"/>
          </p:cNvSpPr>
          <p:nvPr>
            <p:ph idx="1"/>
          </p:nvPr>
        </p:nvSpPr>
        <p:spPr>
          <a:xfrm>
            <a:off x="539552" y="980729"/>
            <a:ext cx="7975798" cy="4892432"/>
          </a:xfrm>
        </p:spPr>
        <p:txBody>
          <a:bodyPr>
            <a:normAutofit fontScale="25000" lnSpcReduction="20000"/>
          </a:bodyPr>
          <a:lstStyle/>
          <a:p>
            <a:pPr marL="0" indent="0" algn="ctr">
              <a:spcAft>
                <a:spcPts val="0"/>
              </a:spcAft>
              <a:buNone/>
            </a:pPr>
            <a:r>
              <a:rPr lang="en-GB" sz="4200" b="1" u="sng" dirty="0">
                <a:solidFill>
                  <a:srgbClr val="000000"/>
                </a:solidFill>
                <a:latin typeface="Verdana" panose="020B0604030504040204" pitchFamily="34" charset="0"/>
                <a:ea typeface="Times New Roman" panose="02020603050405020304" pitchFamily="18" charset="0"/>
                <a:cs typeface="Segoe UI" panose="020B0502040204020203" pitchFamily="34" charset="0"/>
              </a:rPr>
              <a:t>Boost Guarana</a:t>
            </a:r>
            <a:r>
              <a:rPr lang="en-GB" sz="42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 </a:t>
            </a:r>
            <a:r>
              <a:rPr lang="en-GB" sz="4200" dirty="0">
                <a:solidFill>
                  <a:srgbClr val="000000"/>
                </a:solidFill>
                <a:latin typeface="Verdana" panose="020B0604030504040204" pitchFamily="34" charset="0"/>
                <a:ea typeface="Times New Roman" panose="02020603050405020304" pitchFamily="18" charset="0"/>
                <a:cs typeface="Segoe UI" panose="020B0502040204020203" pitchFamily="34" charset="0"/>
              </a:rPr>
              <a:t> </a:t>
            </a:r>
            <a:endParaRPr lang="en-GB" sz="4200" dirty="0">
              <a:latin typeface="Times New Roman" panose="02020603050405020304" pitchFamily="18" charset="0"/>
              <a:ea typeface="Times New Roman" panose="02020603050405020304" pitchFamily="18" charset="0"/>
            </a:endParaRPr>
          </a:p>
          <a:p>
            <a:pPr algn="just">
              <a:spcAft>
                <a:spcPts val="0"/>
              </a:spcAft>
            </a:pPr>
            <a:r>
              <a:rPr lang="en-GB" sz="4800" dirty="0">
                <a:solidFill>
                  <a:srgbClr val="000000"/>
                </a:solidFill>
                <a:latin typeface="Arial" panose="020B0604020202020204" pitchFamily="34" charset="0"/>
                <a:ea typeface="Times New Roman" panose="02020603050405020304" pitchFamily="18" charset="0"/>
                <a:cs typeface="Arial" panose="020B0604020202020204" pitchFamily="34" charset="0"/>
              </a:rPr>
              <a:t>The low growth UK chocolate market could be revitalised with the launch of the first chocolate bar to stimulate the brain by Cadburys, Boost Guarana is said to offer as much extra energy as an energy drink.  </a:t>
            </a:r>
            <a:endParaRPr lang="en-GB" sz="4800" dirty="0">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4800" dirty="0">
                <a:solidFill>
                  <a:srgbClr val="000000"/>
                </a:solidFill>
                <a:latin typeface="Arial" panose="020B0604020202020204" pitchFamily="34" charset="0"/>
                <a:ea typeface="Times New Roman" panose="02020603050405020304" pitchFamily="18" charset="0"/>
                <a:cs typeface="Arial" panose="020B0604020202020204" pitchFamily="34" charset="0"/>
              </a:rPr>
              <a:t>While the market for energy drinks has become increasingly ‘mainstream’ over the last few years, at least in the UK, the market for energy bars has remained much more niche. Energy drinks can be found behind most bars and on most supermarket shelves in the UK but energy bars are still more likely to be found in health food shops or sports outlets.     </a:t>
            </a:r>
            <a:endParaRPr lang="en-GB" sz="4800" dirty="0">
              <a:latin typeface="Arial" panose="020B0604020202020204" pitchFamily="34" charset="0"/>
              <a:ea typeface="Times New Roman" panose="02020603050405020304" pitchFamily="18" charset="0"/>
              <a:cs typeface="Arial" panose="020B0604020202020204" pitchFamily="34" charset="0"/>
            </a:endParaRPr>
          </a:p>
          <a:p>
            <a:pPr>
              <a:spcAft>
                <a:spcPts val="0"/>
              </a:spcAft>
            </a:pPr>
            <a:r>
              <a:rPr lang="en-GB" sz="4800" dirty="0">
                <a:solidFill>
                  <a:srgbClr val="000000"/>
                </a:solidFill>
                <a:latin typeface="Arial" panose="020B0604020202020204" pitchFamily="34" charset="0"/>
                <a:ea typeface="Times New Roman" panose="02020603050405020304" pitchFamily="18" charset="0"/>
                <a:cs typeface="Arial" panose="020B0604020202020204" pitchFamily="34" charset="0"/>
              </a:rPr>
              <a:t>But this could be about to change with the launch of Boost Guarana a new chocolate bar from Cadburys, which the company claims is the first mainstream chocolate bar sold in the UK with proven energy stimulation properties.  </a:t>
            </a:r>
            <a:endParaRPr lang="en-GB" sz="4800" dirty="0">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4800" dirty="0">
                <a:solidFill>
                  <a:srgbClr val="000000"/>
                </a:solidFill>
                <a:latin typeface="Arial" panose="020B0604020202020204" pitchFamily="34" charset="0"/>
                <a:ea typeface="Times New Roman" panose="02020603050405020304" pitchFamily="18" charset="0"/>
                <a:cs typeface="Arial" panose="020B0604020202020204" pitchFamily="34" charset="0"/>
              </a:rPr>
              <a:t>The energy food market in the UK is estimated to be worth over £750 million, according to Cadbury, and while the vast majority of this value comes from energy drinks, the company clearly believes that there is significant potential for an energy bar with a recognised brand name for ‘normal’ consumers.  </a:t>
            </a:r>
            <a:endParaRPr lang="en-GB" sz="4800" dirty="0">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4800" dirty="0">
                <a:solidFill>
                  <a:srgbClr val="000000"/>
                </a:solidFill>
                <a:latin typeface="Arial" panose="020B0604020202020204" pitchFamily="34" charset="0"/>
                <a:ea typeface="Times New Roman" panose="02020603050405020304" pitchFamily="18" charset="0"/>
                <a:cs typeface="Arial" panose="020B0604020202020204" pitchFamily="34" charset="0"/>
              </a:rPr>
              <a:t>The product contains guarana, a South American plant extract with proven stimulant properties and which is popular with energy drink makers. Cadburys said that the product had been created to meet ‘the genuine consumer need to stimulate the mind and complement a busy lifestyle.’  </a:t>
            </a:r>
            <a:endParaRPr lang="en-GB" sz="4800" dirty="0">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4800" dirty="0">
                <a:solidFill>
                  <a:srgbClr val="000000"/>
                </a:solidFill>
                <a:latin typeface="Arial" panose="020B0604020202020204" pitchFamily="34" charset="0"/>
                <a:ea typeface="Times New Roman" panose="02020603050405020304" pitchFamily="18" charset="0"/>
                <a:cs typeface="Arial" panose="020B0604020202020204" pitchFamily="34" charset="0"/>
              </a:rPr>
              <a:t>The guarana berry grows only in Venezuela and northern Brazil and its seeds contain </a:t>
            </a:r>
            <a:r>
              <a:rPr lang="en-GB" sz="4800" dirty="0" err="1">
                <a:solidFill>
                  <a:srgbClr val="000000"/>
                </a:solidFill>
                <a:latin typeface="Arial" panose="020B0604020202020204" pitchFamily="34" charset="0"/>
                <a:ea typeface="Times New Roman" panose="02020603050405020304" pitchFamily="18" charset="0"/>
                <a:cs typeface="Arial" panose="020B0604020202020204" pitchFamily="34" charset="0"/>
              </a:rPr>
              <a:t>guranine</a:t>
            </a:r>
            <a:r>
              <a:rPr lang="en-GB" sz="4800" dirty="0">
                <a:solidFill>
                  <a:srgbClr val="000000"/>
                </a:solidFill>
                <a:latin typeface="Arial" panose="020B0604020202020204" pitchFamily="34" charset="0"/>
                <a:ea typeface="Times New Roman" panose="02020603050405020304" pitchFamily="18" charset="0"/>
                <a:cs typeface="Arial" panose="020B0604020202020204" pitchFamily="34" charset="0"/>
              </a:rPr>
              <a:t>, a substance which has a similar effect to caffeine. Cadburys said that one bar of Boost Guarana contained 54mg of caffeine similar to that found in one cup of coffee, but the energy boosting effects of the bar lasted longer than coffee.      </a:t>
            </a:r>
            <a:endParaRPr lang="en-GB" sz="4800" dirty="0">
              <a:latin typeface="Arial" panose="020B0604020202020204" pitchFamily="34" charset="0"/>
              <a:ea typeface="Times New Roman" panose="02020603050405020304" pitchFamily="18" charset="0"/>
              <a:cs typeface="Arial" panose="020B0604020202020204" pitchFamily="34" charset="0"/>
            </a:endParaRPr>
          </a:p>
          <a:p>
            <a:pPr marR="271463" algn="just">
              <a:spcAft>
                <a:spcPts val="0"/>
              </a:spcAft>
            </a:pPr>
            <a:r>
              <a:rPr lang="en-GB" sz="4800" dirty="0">
                <a:solidFill>
                  <a:srgbClr val="000000"/>
                </a:solidFill>
                <a:latin typeface="Arial" panose="020B0604020202020204" pitchFamily="34" charset="0"/>
                <a:ea typeface="Times New Roman" panose="02020603050405020304" pitchFamily="18" charset="0"/>
                <a:cs typeface="Arial" panose="020B0604020202020204" pitchFamily="34" charset="0"/>
              </a:rPr>
              <a:t>Research appears to back up claims that the product delivers ‘mental energy’ but already it is linked with controversy – concerns have been raised about its unsuitability for children under 15, pregnant women, or people sensitive to caffeine.  </a:t>
            </a:r>
            <a:endParaRPr lang="en-GB" sz="4800" dirty="0">
              <a:latin typeface="Arial" panose="020B0604020202020204" pitchFamily="34" charset="0"/>
              <a:ea typeface="Times New Roman" panose="02020603050405020304" pitchFamily="18" charset="0"/>
              <a:cs typeface="Arial" panose="020B0604020202020204" pitchFamily="34" charset="0"/>
            </a:endParaRPr>
          </a:p>
          <a:p>
            <a:pPr marL="0" indent="0" algn="just">
              <a:spcAft>
                <a:spcPts val="0"/>
              </a:spcAft>
              <a:buNone/>
            </a:pPr>
            <a:r>
              <a:rPr lang="en-GB" sz="4800" b="1"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sz="4800" dirty="0">
              <a:latin typeface="Arial" panose="020B0604020202020204" pitchFamily="34" charset="0"/>
              <a:ea typeface="Times New Roman" panose="02020603050405020304" pitchFamily="18" charset="0"/>
              <a:cs typeface="Arial" panose="020B0604020202020204" pitchFamily="34" charset="0"/>
            </a:endParaRPr>
          </a:p>
          <a:p>
            <a:pPr marL="0" indent="0" algn="just">
              <a:spcAft>
                <a:spcPts val="0"/>
              </a:spcAft>
              <a:buNone/>
            </a:pPr>
            <a:r>
              <a:rPr lang="en-GB" sz="4800" b="1" dirty="0">
                <a:solidFill>
                  <a:srgbClr val="000000"/>
                </a:solidFill>
                <a:latin typeface="Arial" panose="020B0604020202020204" pitchFamily="34" charset="0"/>
                <a:ea typeface="Times New Roman" panose="02020603050405020304" pitchFamily="18" charset="0"/>
                <a:cs typeface="Arial" panose="020B0604020202020204" pitchFamily="34" charset="0"/>
              </a:rPr>
              <a:t>Source:</a:t>
            </a:r>
            <a:r>
              <a:rPr lang="en-GB" sz="4800" dirty="0">
                <a:solidFill>
                  <a:srgbClr val="000000"/>
                </a:solidFill>
                <a:latin typeface="Arial" panose="020B0604020202020204" pitchFamily="34" charset="0"/>
                <a:ea typeface="Times New Roman" panose="02020603050405020304" pitchFamily="18" charset="0"/>
                <a:cs typeface="Arial" panose="020B0604020202020204" pitchFamily="34" charset="0"/>
              </a:rPr>
              <a:t> Based on extracts from The Scotsman and Marketing Business and adapted from an exam paper set by Edinburgh Business School  </a:t>
            </a:r>
            <a:endParaRPr lang="en-GB" sz="4800" dirty="0">
              <a:latin typeface="Arial" panose="020B0604020202020204" pitchFamily="34" charset="0"/>
              <a:ea typeface="Times New Roman" panose="02020603050405020304" pitchFamily="18" charset="0"/>
              <a:cs typeface="Arial" panose="020B0604020202020204" pitchFamily="34" charset="0"/>
            </a:endParaRPr>
          </a:p>
          <a:p>
            <a:pPr marL="0" indent="0" algn="ctr">
              <a:spcAft>
                <a:spcPts val="0"/>
              </a:spcAft>
              <a:buNone/>
            </a:pPr>
            <a:r>
              <a:rPr lang="en-GB" sz="4200" dirty="0">
                <a:solidFill>
                  <a:srgbClr val="000000"/>
                </a:solidFill>
                <a:latin typeface="Abadi" panose="020B0604020104020204" pitchFamily="34" charset="0"/>
                <a:ea typeface="Times New Roman" panose="02020603050405020304" pitchFamily="18" charset="0"/>
                <a:cs typeface="Segoe UI" panose="020B0502040204020203" pitchFamily="34" charset="0"/>
              </a:rPr>
              <a:t> </a:t>
            </a:r>
            <a:endParaRPr lang="en-GB" sz="4200" dirty="0">
              <a:latin typeface="Abadi" panose="020B0604020104020204" pitchFamily="34"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187128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01BDF-1067-4580-9ED0-CC02E691D5D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61E3D37-77B4-4004-8CAF-8508C851CFA6}"/>
              </a:ext>
            </a:extLst>
          </p:cNvPr>
          <p:cNvSpPr>
            <a:spLocks noGrp="1"/>
          </p:cNvSpPr>
          <p:nvPr>
            <p:ph idx="1"/>
          </p:nvPr>
        </p:nvSpPr>
        <p:spPr/>
        <p:txBody>
          <a:bodyPr>
            <a:normAutofit fontScale="92500" lnSpcReduction="10000"/>
          </a:bodyPr>
          <a:lstStyle/>
          <a:p>
            <a:pPr marL="257175" indent="-257175">
              <a:spcAft>
                <a:spcPts val="0"/>
              </a:spcAft>
              <a:buFont typeface="+mj-lt"/>
              <a:buAutoNum type="arabicPeriod"/>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Conduct a PESTLE analysis</a:t>
            </a:r>
            <a:endParaRPr lang="en-GB" sz="1800" dirty="0">
              <a:latin typeface="Times New Roman" panose="02020603050405020304" pitchFamily="18" charset="0"/>
              <a:ea typeface="Times New Roman" panose="02020603050405020304" pitchFamily="18" charset="0"/>
            </a:endParaRP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 </a:t>
            </a: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2. Relate the Porter’s 5 Forces model</a:t>
            </a:r>
            <a:endParaRPr lang="en-GB" sz="1800" dirty="0">
              <a:latin typeface="Times New Roman" panose="02020603050405020304" pitchFamily="18" charset="0"/>
              <a:ea typeface="Times New Roman" panose="02020603050405020304" pitchFamily="18" charset="0"/>
            </a:endParaRPr>
          </a:p>
          <a:p>
            <a:pPr marL="0" indent="0">
              <a:spcAft>
                <a:spcPts val="0"/>
              </a:spcAft>
              <a:buNone/>
            </a:pPr>
            <a:endPar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endParaRP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3. Conduct a SWOT Analysis</a:t>
            </a:r>
            <a:endParaRPr lang="en-GB" sz="1800" dirty="0">
              <a:latin typeface="Times New Roman" panose="02020603050405020304" pitchFamily="18" charset="0"/>
              <a:ea typeface="Times New Roman" panose="02020603050405020304" pitchFamily="18" charset="0"/>
            </a:endParaRPr>
          </a:p>
          <a:p>
            <a:pPr marL="0" indent="0">
              <a:spcAft>
                <a:spcPts val="0"/>
              </a:spcAft>
              <a:buNone/>
            </a:pPr>
            <a:endParaRPr lang="en-GB" sz="1800" dirty="0">
              <a:latin typeface="Times New Roman" panose="02020603050405020304" pitchFamily="18" charset="0"/>
              <a:ea typeface="Times New Roman" panose="02020603050405020304" pitchFamily="18" charset="0"/>
            </a:endParaRP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4. What are the main objectives for Boost Guarana</a:t>
            </a:r>
            <a:endParaRPr lang="en-GB" sz="1800" dirty="0">
              <a:latin typeface="Times New Roman" panose="02020603050405020304" pitchFamily="18" charset="0"/>
              <a:ea typeface="Times New Roman" panose="02020603050405020304" pitchFamily="18" charset="0"/>
            </a:endParaRPr>
          </a:p>
          <a:p>
            <a:pPr>
              <a:spcAft>
                <a:spcPts val="0"/>
              </a:spcAft>
            </a:pPr>
            <a:endParaRPr lang="en-GB" sz="1800" dirty="0">
              <a:latin typeface="Times New Roman" panose="02020603050405020304" pitchFamily="18" charset="0"/>
              <a:ea typeface="Times New Roman" panose="02020603050405020304" pitchFamily="18" charset="0"/>
            </a:endParaRP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5. Determine Segmentation, Targeting and Positioning for Boost Guarana</a:t>
            </a:r>
            <a:endParaRPr lang="en-GB" sz="1800" dirty="0">
              <a:latin typeface="Times New Roman" panose="02020603050405020304" pitchFamily="18" charset="0"/>
              <a:ea typeface="Times New Roman" panose="02020603050405020304" pitchFamily="18" charset="0"/>
            </a:endParaRP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 </a:t>
            </a:r>
            <a:endParaRPr lang="en-GB" sz="1800" dirty="0">
              <a:latin typeface="Times New Roman" panose="02020603050405020304" pitchFamily="18" charset="0"/>
              <a:ea typeface="Times New Roman" panose="02020603050405020304" pitchFamily="18" charset="0"/>
            </a:endParaRP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6. Determine the Marketing Mix strategies for Boost Guarana.</a:t>
            </a:r>
            <a:endParaRPr lang="en-GB" sz="1800" dirty="0">
              <a:latin typeface="Times New Roman" panose="02020603050405020304" pitchFamily="18" charset="0"/>
              <a:ea typeface="Times New Roman" panose="02020603050405020304" pitchFamily="18" charset="0"/>
            </a:endParaRPr>
          </a:p>
          <a:p>
            <a:pPr marL="0" indent="0">
              <a:spcAft>
                <a:spcPts val="0"/>
              </a:spcAft>
              <a:buNone/>
            </a:pPr>
            <a:r>
              <a:rPr lang="en-GB" sz="1350" dirty="0">
                <a:solidFill>
                  <a:srgbClr val="000000"/>
                </a:solidFill>
                <a:latin typeface="Verdana" panose="020B0604030504040204" pitchFamily="34" charset="0"/>
                <a:ea typeface="Times New Roman" panose="02020603050405020304" pitchFamily="18" charset="0"/>
                <a:cs typeface="Segoe UI" panose="020B0502040204020203" pitchFamily="34" charset="0"/>
              </a:rPr>
              <a:t> </a:t>
            </a:r>
            <a:endParaRPr lang="en-GB" sz="1350" dirty="0">
              <a:latin typeface="Times New Roman" panose="02020603050405020304" pitchFamily="18" charset="0"/>
              <a:ea typeface="Times New Roman" panose="02020603050405020304" pitchFamily="18" charset="0"/>
            </a:endParaRPr>
          </a:p>
          <a:p>
            <a:pPr marL="0" indent="0">
              <a:spcAft>
                <a:spcPts val="0"/>
              </a:spcAft>
              <a:buNone/>
            </a:pPr>
            <a:r>
              <a:rPr lang="en-GB" sz="1350" dirty="0">
                <a:solidFill>
                  <a:srgbClr val="000000"/>
                </a:solidFill>
                <a:latin typeface="Verdana" panose="020B0604030504040204" pitchFamily="34" charset="0"/>
                <a:ea typeface="Times New Roman" panose="02020603050405020304" pitchFamily="18" charset="0"/>
                <a:cs typeface="Segoe UI" panose="020B0502040204020203" pitchFamily="34" charset="0"/>
              </a:rPr>
              <a:t> </a:t>
            </a:r>
            <a:endParaRPr lang="en-GB" sz="1350"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295284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2335</TotalTime>
  <Words>455</Words>
  <Application>Microsoft Office PowerPoint</Application>
  <PresentationFormat>On-screen Show (4:3)</PresentationFormat>
  <Paragraphs>32</Paragraphs>
  <Slides>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Myriad Pro</vt:lpstr>
      <vt:lpstr>Abadi</vt:lpstr>
      <vt:lpstr>Arial</vt:lpstr>
      <vt:lpstr>Calibri</vt:lpstr>
      <vt:lpstr>Times New Roman</vt:lpstr>
      <vt:lpstr>Verdana</vt:lpstr>
      <vt:lpstr>20140311PresentationUWTSDTemplate</vt:lpstr>
      <vt:lpstr>LCBB5015</vt:lpstr>
      <vt:lpstr>SCENARIO  </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 Balendran</cp:lastModifiedBy>
  <cp:revision>141</cp:revision>
  <cp:lastPrinted>2018-07-09T15:27:01Z</cp:lastPrinted>
  <dcterms:created xsi:type="dcterms:W3CDTF">2002-10-07T19:43:58Z</dcterms:created>
  <dcterms:modified xsi:type="dcterms:W3CDTF">2024-09-18T11:16:52Z</dcterms:modified>
</cp:coreProperties>
</file>