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3" autoAdjust="0"/>
    <p:restoredTop sz="94660"/>
  </p:normalViewPr>
  <p:slideViewPr>
    <p:cSldViewPr snapToGrid="0">
      <p:cViewPr varScale="1">
        <p:scale>
          <a:sx n="61" d="100"/>
          <a:sy n="61" d="100"/>
        </p:scale>
        <p:origin x="8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FE372D68-3424-4FF0-BE6B-EBA931214CAD}" type="datetimeFigureOut">
              <a:rPr lang="en-GB" smtClean="0"/>
              <a:t>10/12/2019</a:t>
            </a:fld>
            <a:endParaRPr lang="en-GB"/>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GB"/>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66F4C718-9101-4FE4-9F6C-5CC6EA7888AD}" type="slidenum">
              <a:rPr lang="en-GB" smtClean="0"/>
              <a:t>‹#›</a:t>
            </a:fld>
            <a:endParaRPr lang="en-GB"/>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7109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372D68-3424-4FF0-BE6B-EBA931214CAD}"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169207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FE372D68-3424-4FF0-BE6B-EBA931214CAD}" type="datetimeFigureOut">
              <a:rPr lang="en-GB" smtClean="0"/>
              <a:t>10/12/2019</a:t>
            </a:fld>
            <a:endParaRPr lang="en-GB"/>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GB"/>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66F4C718-9101-4FE4-9F6C-5CC6EA7888AD}" type="slidenum">
              <a:rPr lang="en-GB" smtClean="0"/>
              <a:t>‹#›</a:t>
            </a:fld>
            <a:endParaRPr lang="en-GB"/>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947102"/>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372D68-3424-4FF0-BE6B-EBA931214CAD}"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494338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372D68-3424-4FF0-BE6B-EBA931214CAD}" type="datetimeFigureOut">
              <a:rPr lang="en-GB" smtClean="0"/>
              <a:t>10/12/2019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15004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372D68-3424-4FF0-BE6B-EBA931214CAD}" type="datetimeFigureOut">
              <a:rPr lang="en-GB" smtClean="0"/>
              <a:t>10/12/2019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262841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372D68-3424-4FF0-BE6B-EBA931214CAD}" type="datetimeFigureOut">
              <a:rPr lang="en-GB" smtClean="0"/>
              <a:t>10/12/2019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370367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372D68-3424-4FF0-BE6B-EBA931214CAD}"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4107148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372D68-3424-4FF0-BE6B-EBA931214CAD}"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3616362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372D68-3424-4FF0-BE6B-EBA931214CAD}"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F4C718-9101-4FE4-9F6C-5CC6EA7888AD}" type="slidenum">
              <a:rPr lang="en-GB" smtClean="0"/>
              <a:t>‹#›</a:t>
            </a:fld>
            <a:endParaRPr lang="en-GB"/>
          </a:p>
        </p:txBody>
      </p:sp>
    </p:spTree>
    <p:extLst>
      <p:ext uri="{BB962C8B-B14F-4D97-AF65-F5344CB8AC3E}">
        <p14:creationId xmlns:p14="http://schemas.microsoft.com/office/powerpoint/2010/main" val="2979194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FE372D68-3424-4FF0-BE6B-EBA931214CAD}" type="datetimeFigureOut">
              <a:rPr lang="en-GB" smtClean="0"/>
              <a:t>10/12/2019</a:t>
            </a:fld>
            <a:endParaRPr lang="en-GB"/>
          </a:p>
        </p:txBody>
      </p:sp>
      <p:sp>
        <p:nvSpPr>
          <p:cNvPr id="5" name="Footer Placeholder 4"/>
          <p:cNvSpPr>
            <a:spLocks noGrp="1"/>
          </p:cNvSpPr>
          <p:nvPr>
            <p:ph type="ftr" sz="quarter" idx="11"/>
          </p:nvPr>
        </p:nvSpPr>
        <p:spPr>
          <a:xfrm>
            <a:off x="6536187" y="6315949"/>
            <a:ext cx="3814856" cy="365125"/>
          </a:xfrm>
        </p:spPr>
        <p:txBody>
          <a:bodyPr/>
          <a:lstStyle/>
          <a:p>
            <a:endParaRPr lang="en-GB"/>
          </a:p>
        </p:txBody>
      </p:sp>
      <p:sp>
        <p:nvSpPr>
          <p:cNvPr id="6" name="Slide Number Placeholder 5"/>
          <p:cNvSpPr>
            <a:spLocks noGrp="1"/>
          </p:cNvSpPr>
          <p:nvPr>
            <p:ph type="sldNum" sz="quarter" idx="12"/>
          </p:nvPr>
        </p:nvSpPr>
        <p:spPr>
          <a:xfrm>
            <a:off x="11784011" y="5607592"/>
            <a:ext cx="407988" cy="365125"/>
          </a:xfrm>
        </p:spPr>
        <p:txBody>
          <a:bodyPr/>
          <a:lstStyle/>
          <a:p>
            <a:fld id="{66F4C718-9101-4FE4-9F6C-5CC6EA7888AD}" type="slidenum">
              <a:rPr lang="en-GB" smtClean="0"/>
              <a:t>‹#›</a:t>
            </a:fld>
            <a:endParaRPr lang="en-GB"/>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3951272"/>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FE372D68-3424-4FF0-BE6B-EBA931214CAD}" type="datetimeFigureOut">
              <a:rPr lang="en-GB" smtClean="0"/>
              <a:t>10/12/2019</a:t>
            </a:fld>
            <a:endParaRPr lang="en-GB"/>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GB"/>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66F4C718-9101-4FE4-9F6C-5CC6EA7888AD}" type="slidenum">
              <a:rPr lang="en-GB" smtClean="0"/>
              <a:t>‹#›</a:t>
            </a:fld>
            <a:endParaRPr lang="en-GB"/>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007934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41CA-8B9E-46C1-8A43-A3A6579E811C}"/>
              </a:ext>
            </a:extLst>
          </p:cNvPr>
          <p:cNvSpPr>
            <a:spLocks noGrp="1"/>
          </p:cNvSpPr>
          <p:nvPr>
            <p:ph type="ctrTitle"/>
          </p:nvPr>
        </p:nvSpPr>
        <p:spPr>
          <a:xfrm>
            <a:off x="1088913" y="1143293"/>
            <a:ext cx="10435032" cy="4268965"/>
          </a:xfrm>
        </p:spPr>
        <p:txBody>
          <a:bodyPr>
            <a:normAutofit/>
          </a:bodyPr>
          <a:lstStyle/>
          <a:p>
            <a:r>
              <a:rPr lang="en-GB" sz="3600" i="0" dirty="0">
                <a:solidFill>
                  <a:srgbClr val="92D050"/>
                </a:solidFill>
              </a:rPr>
              <a:t>How is the three kingdoms  era of china represented to a western audience via 21</a:t>
            </a:r>
            <a:r>
              <a:rPr lang="en-GB" sz="3600" i="0" baseline="30000" dirty="0">
                <a:solidFill>
                  <a:srgbClr val="92D050"/>
                </a:solidFill>
              </a:rPr>
              <a:t>st</a:t>
            </a:r>
            <a:r>
              <a:rPr lang="en-GB" sz="3600" i="0" dirty="0">
                <a:solidFill>
                  <a:srgbClr val="92D050"/>
                </a:solidFill>
              </a:rPr>
              <a:t> century media</a:t>
            </a:r>
          </a:p>
        </p:txBody>
      </p:sp>
      <p:sp>
        <p:nvSpPr>
          <p:cNvPr id="3" name="Subtitle 2">
            <a:extLst>
              <a:ext uri="{FF2B5EF4-FFF2-40B4-BE49-F238E27FC236}">
                <a16:creationId xmlns:a16="http://schemas.microsoft.com/office/drawing/2014/main" id="{BFDCEBCA-80B6-4994-B632-09C1CAA951AA}"/>
              </a:ext>
            </a:extLst>
          </p:cNvPr>
          <p:cNvSpPr>
            <a:spLocks noGrp="1"/>
          </p:cNvSpPr>
          <p:nvPr>
            <p:ph type="subTitle" idx="1"/>
          </p:nvPr>
        </p:nvSpPr>
        <p:spPr>
          <a:xfrm>
            <a:off x="1088913" y="3645074"/>
            <a:ext cx="7034362" cy="995875"/>
          </a:xfrm>
        </p:spPr>
        <p:txBody>
          <a:bodyPr/>
          <a:lstStyle/>
          <a:p>
            <a:r>
              <a:rPr lang="en-GB" dirty="0"/>
              <a:t>By: Anthony McDonald 1701752</a:t>
            </a:r>
          </a:p>
        </p:txBody>
      </p:sp>
      <p:pic>
        <p:nvPicPr>
          <p:cNvPr id="5" name="Picture 4" descr="A close up of a map&#10;&#10;Description automatically generated">
            <a:extLst>
              <a:ext uri="{FF2B5EF4-FFF2-40B4-BE49-F238E27FC236}">
                <a16:creationId xmlns:a16="http://schemas.microsoft.com/office/drawing/2014/main" id="{0082FCFC-7FB8-4882-8AD0-9C523679D0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9616" y="2580362"/>
            <a:ext cx="6908105" cy="4268965"/>
          </a:xfrm>
          <a:prstGeom prst="rect">
            <a:avLst/>
          </a:prstGeom>
        </p:spPr>
      </p:pic>
    </p:spTree>
    <p:extLst>
      <p:ext uri="{BB962C8B-B14F-4D97-AF65-F5344CB8AC3E}">
        <p14:creationId xmlns:p14="http://schemas.microsoft.com/office/powerpoint/2010/main" val="2876696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80B77-B4CE-4852-8C7C-D41EA7B46346}"/>
              </a:ext>
            </a:extLst>
          </p:cNvPr>
          <p:cNvSpPr>
            <a:spLocks noGrp="1"/>
          </p:cNvSpPr>
          <p:nvPr>
            <p:ph type="title"/>
          </p:nvPr>
        </p:nvSpPr>
        <p:spPr>
          <a:xfrm>
            <a:off x="762002" y="0"/>
            <a:ext cx="7880959" cy="4952492"/>
          </a:xfrm>
        </p:spPr>
        <p:txBody>
          <a:bodyPr/>
          <a:lstStyle/>
          <a:p>
            <a:r>
              <a:rPr lang="en-GB" b="1" dirty="0"/>
              <a:t>Introduction</a:t>
            </a:r>
          </a:p>
        </p:txBody>
      </p:sp>
      <p:sp>
        <p:nvSpPr>
          <p:cNvPr id="3" name="Content Placeholder 2">
            <a:extLst>
              <a:ext uri="{FF2B5EF4-FFF2-40B4-BE49-F238E27FC236}">
                <a16:creationId xmlns:a16="http://schemas.microsoft.com/office/drawing/2014/main" id="{2BA6CB41-8F7C-4430-B358-5B62F2CD6BF9}"/>
              </a:ext>
            </a:extLst>
          </p:cNvPr>
          <p:cNvSpPr>
            <a:spLocks noGrp="1"/>
          </p:cNvSpPr>
          <p:nvPr>
            <p:ph idx="1"/>
          </p:nvPr>
        </p:nvSpPr>
        <p:spPr>
          <a:xfrm>
            <a:off x="432148" y="645090"/>
            <a:ext cx="11473841" cy="5935067"/>
          </a:xfrm>
        </p:spPr>
        <p:txBody>
          <a:bodyPr>
            <a:normAutofit fontScale="85000" lnSpcReduction="20000"/>
          </a:bodyPr>
          <a:lstStyle/>
          <a:p>
            <a:pPr marL="0" indent="0">
              <a:buNone/>
            </a:pPr>
            <a:r>
              <a:rPr lang="en-GB" sz="2800" b="1" dirty="0">
                <a:solidFill>
                  <a:schemeClr val="tx1"/>
                </a:solidFill>
              </a:rPr>
              <a:t>From being younger my interest in any form of ancient history was not from learning about Rome or Egypt in primary school but instead originated from a set of video games known as ‘Dynasty Warriors’. As I grew older I noticed a built-in encyclopaedia to the game which discussed events and characters as if they were real, I began to realise these were events from China’s history, during a time known as the Three Kingdoms. My dad did everything he could to </a:t>
            </a:r>
            <a:r>
              <a:rPr lang="en-GB" sz="2800" b="1">
                <a:solidFill>
                  <a:schemeClr val="tx1"/>
                </a:solidFill>
              </a:rPr>
              <a:t>encourage my </a:t>
            </a:r>
            <a:r>
              <a:rPr lang="en-GB" sz="2800" b="1" dirty="0">
                <a:solidFill>
                  <a:schemeClr val="tx1"/>
                </a:solidFill>
              </a:rPr>
              <a:t>interest and began introducing me to everything based on the period that was available to purchase in English, from different video-games to movies I noticed slight detail differences in either narrative or characters and I began to question why. Over the past 5 years the Three Kingdoms has reached a resurgence of popularity amongst the western audiences especially in terms of video games with several new games being made on the time period, with new companies attempting to take advantage of what the Three Kingdoms period has to offer. In this dissertation I decided to try and understand how and why the Three Kingdoms period has been represented in its different ways throughout the 21</a:t>
            </a:r>
            <a:r>
              <a:rPr lang="en-GB" sz="2800" b="1" baseline="30000" dirty="0">
                <a:solidFill>
                  <a:schemeClr val="tx1"/>
                </a:solidFill>
              </a:rPr>
              <a:t>st</a:t>
            </a:r>
            <a:r>
              <a:rPr lang="en-GB" sz="2800" b="1" dirty="0">
                <a:solidFill>
                  <a:schemeClr val="tx1"/>
                </a:solidFill>
              </a:rPr>
              <a:t> century from slight details that I consider significant, to blaringly obvious details between the mediums.</a:t>
            </a:r>
          </a:p>
        </p:txBody>
      </p:sp>
    </p:spTree>
    <p:extLst>
      <p:ext uri="{BB962C8B-B14F-4D97-AF65-F5344CB8AC3E}">
        <p14:creationId xmlns:p14="http://schemas.microsoft.com/office/powerpoint/2010/main" val="1914066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EC62E-775B-43A5-BAA8-292CFFA92E7D}"/>
              </a:ext>
            </a:extLst>
          </p:cNvPr>
          <p:cNvSpPr>
            <a:spLocks noGrp="1"/>
          </p:cNvSpPr>
          <p:nvPr>
            <p:ph type="title"/>
          </p:nvPr>
        </p:nvSpPr>
        <p:spPr/>
        <p:txBody>
          <a:bodyPr/>
          <a:lstStyle/>
          <a:p>
            <a:r>
              <a:rPr lang="en-GB" dirty="0"/>
              <a:t>Romance of the three kingdoms</a:t>
            </a:r>
            <a:br>
              <a:rPr lang="en-GB" dirty="0"/>
            </a:br>
            <a:br>
              <a:rPr lang="en-GB" dirty="0"/>
            </a:br>
            <a:r>
              <a:rPr lang="zh-CN" altLang="en-US" sz="5400" dirty="0"/>
              <a:t>三国演义</a:t>
            </a:r>
            <a:br>
              <a:rPr lang="en-GB" sz="5400" dirty="0"/>
            </a:br>
            <a:endParaRPr lang="en-GB" dirty="0"/>
          </a:p>
        </p:txBody>
      </p:sp>
      <p:sp>
        <p:nvSpPr>
          <p:cNvPr id="3" name="Content Placeholder 2">
            <a:extLst>
              <a:ext uri="{FF2B5EF4-FFF2-40B4-BE49-F238E27FC236}">
                <a16:creationId xmlns:a16="http://schemas.microsoft.com/office/drawing/2014/main" id="{77EF1299-1412-449D-AE15-EF528DD5EDF7}"/>
              </a:ext>
            </a:extLst>
          </p:cNvPr>
          <p:cNvSpPr>
            <a:spLocks noGrp="1"/>
          </p:cNvSpPr>
          <p:nvPr>
            <p:ph idx="1"/>
          </p:nvPr>
        </p:nvSpPr>
        <p:spPr>
          <a:xfrm>
            <a:off x="5181600" y="0"/>
            <a:ext cx="6248398" cy="6224222"/>
          </a:xfrm>
        </p:spPr>
        <p:txBody>
          <a:bodyPr>
            <a:normAutofit fontScale="62500" lnSpcReduction="20000"/>
          </a:bodyPr>
          <a:lstStyle/>
          <a:p>
            <a:r>
              <a:rPr lang="en-GB" sz="3400" dirty="0"/>
              <a:t>The source material for most of these introductions</a:t>
            </a:r>
          </a:p>
          <a:p>
            <a:endParaRPr lang="en-GB" sz="3400" dirty="0"/>
          </a:p>
          <a:p>
            <a:r>
              <a:rPr lang="en-GB" sz="3400" dirty="0"/>
              <a:t>Provides the best comparisons and answers as to why some modern interpretations are the way they are</a:t>
            </a:r>
          </a:p>
          <a:p>
            <a:endParaRPr lang="en-GB" sz="3400" dirty="0"/>
          </a:p>
          <a:p>
            <a:r>
              <a:rPr lang="en-GB" sz="3400" dirty="0"/>
              <a:t>Provides a full coverage of events linking happenings together, keep it clear that this is a dramatization – explain why this is beneficial</a:t>
            </a:r>
          </a:p>
          <a:p>
            <a:endParaRPr lang="en-GB" sz="3400" dirty="0"/>
          </a:p>
          <a:p>
            <a:r>
              <a:rPr lang="en-GB" sz="3400" dirty="0"/>
              <a:t>Be aware that the fictional events can be just as important than the historical events</a:t>
            </a:r>
          </a:p>
          <a:p>
            <a:pPr marL="0" indent="0">
              <a:buNone/>
            </a:pPr>
            <a:endParaRPr lang="en-GB" sz="2800" dirty="0"/>
          </a:p>
          <a:p>
            <a:pPr marL="0" indent="0">
              <a:buNone/>
            </a:pPr>
            <a:endParaRPr lang="en-GB" sz="2800" dirty="0"/>
          </a:p>
          <a:p>
            <a:pPr marL="0" indent="0">
              <a:buNone/>
            </a:pPr>
            <a:endParaRPr lang="en-GB" sz="2800" dirty="0"/>
          </a:p>
          <a:p>
            <a:pPr marL="0" indent="0">
              <a:buNone/>
            </a:pPr>
            <a:r>
              <a:rPr lang="en-GB" sz="2800" dirty="0"/>
              <a:t> </a:t>
            </a:r>
          </a:p>
          <a:p>
            <a:endParaRPr lang="en-GB" sz="2800" dirty="0"/>
          </a:p>
        </p:txBody>
      </p:sp>
    </p:spTree>
    <p:extLst>
      <p:ext uri="{BB962C8B-B14F-4D97-AF65-F5344CB8AC3E}">
        <p14:creationId xmlns:p14="http://schemas.microsoft.com/office/powerpoint/2010/main" val="3130477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CA8C0-36F5-4BAE-8BAA-F34BDE090EE5}"/>
              </a:ext>
            </a:extLst>
          </p:cNvPr>
          <p:cNvSpPr>
            <a:spLocks noGrp="1"/>
          </p:cNvSpPr>
          <p:nvPr>
            <p:ph type="title"/>
          </p:nvPr>
        </p:nvSpPr>
        <p:spPr>
          <a:xfrm>
            <a:off x="6862174" y="0"/>
            <a:ext cx="5413332" cy="1045924"/>
          </a:xfrm>
        </p:spPr>
        <p:txBody>
          <a:bodyPr/>
          <a:lstStyle/>
          <a:p>
            <a:r>
              <a:rPr lang="en-GB" u="sng" dirty="0"/>
              <a:t>Video Games</a:t>
            </a:r>
          </a:p>
        </p:txBody>
      </p:sp>
      <p:sp>
        <p:nvSpPr>
          <p:cNvPr id="3" name="Content Placeholder 2">
            <a:extLst>
              <a:ext uri="{FF2B5EF4-FFF2-40B4-BE49-F238E27FC236}">
                <a16:creationId xmlns:a16="http://schemas.microsoft.com/office/drawing/2014/main" id="{E389D8DE-C32B-48AC-ACC8-AE24BECEE6A4}"/>
              </a:ext>
            </a:extLst>
          </p:cNvPr>
          <p:cNvSpPr>
            <a:spLocks noGrp="1"/>
          </p:cNvSpPr>
          <p:nvPr>
            <p:ph idx="1"/>
          </p:nvPr>
        </p:nvSpPr>
        <p:spPr>
          <a:xfrm>
            <a:off x="64716" y="0"/>
            <a:ext cx="8014572" cy="6112701"/>
          </a:xfrm>
        </p:spPr>
        <p:txBody>
          <a:bodyPr>
            <a:normAutofit/>
          </a:bodyPr>
          <a:lstStyle/>
          <a:p>
            <a:pPr marL="0" indent="0">
              <a:buNone/>
            </a:pPr>
            <a:r>
              <a:rPr lang="en-GB" sz="2400" dirty="0"/>
              <a:t>Genre of games : </a:t>
            </a:r>
          </a:p>
          <a:p>
            <a:pPr marL="0" indent="0">
              <a:buNone/>
            </a:pPr>
            <a:r>
              <a:rPr lang="en-GB" dirty="0"/>
              <a:t>Strategy Games like Total War: Three Kingdoms, part of a famous series, but is unique in the regard that tries to endorse the fictionalisation of Romance of the Three Kingdoms, interesting for a series that is renowned for trying to recreate large scale battles, even larger and exciting ones based in ‘</a:t>
            </a:r>
            <a:r>
              <a:rPr lang="en-GB" dirty="0" err="1"/>
              <a:t>RoTTK</a:t>
            </a:r>
            <a:r>
              <a:rPr lang="en-GB" dirty="0"/>
              <a:t>’+ Heroic stories </a:t>
            </a:r>
          </a:p>
          <a:p>
            <a:pPr marL="0" indent="0">
              <a:buNone/>
            </a:pPr>
            <a:r>
              <a:rPr lang="en-GB" dirty="0"/>
              <a:t>Hack and Slash : Dynasty warriors and all the spin-offs, I am not covering each one of these games but instead comparing the significant differences that have happened throughout the franchises evolution considering it all still revolves around the Three Kingdoms</a:t>
            </a:r>
          </a:p>
          <a:p>
            <a:pPr marL="0" indent="0">
              <a:buNone/>
            </a:pPr>
            <a:r>
              <a:rPr lang="en-GB" dirty="0"/>
              <a:t>Dynasty </a:t>
            </a:r>
            <a:r>
              <a:rPr lang="en-GB" dirty="0" err="1"/>
              <a:t>Tactics+RottK</a:t>
            </a:r>
            <a:r>
              <a:rPr lang="en-GB" dirty="0"/>
              <a:t> XIII: Relies on friendships and relationships in order to use political intrigue and manipulation more detail into this social element than actual battles</a:t>
            </a:r>
          </a:p>
          <a:p>
            <a:pPr marL="0" indent="0">
              <a:buNone/>
            </a:pPr>
            <a:endParaRPr lang="en-GB" dirty="0"/>
          </a:p>
          <a:p>
            <a:pPr marL="0" indent="0">
              <a:buNone/>
            </a:pPr>
            <a:endParaRPr lang="en-GB" dirty="0"/>
          </a:p>
          <a:p>
            <a:pPr marL="0" indent="0">
              <a:buNone/>
            </a:pPr>
            <a:endParaRPr lang="en-GB" sz="2400" dirty="0"/>
          </a:p>
        </p:txBody>
      </p:sp>
      <p:pic>
        <p:nvPicPr>
          <p:cNvPr id="6" name="Picture 5" descr="A picture containing text, book, photo, dog&#10;&#10;Description automatically generated">
            <a:extLst>
              <a:ext uri="{FF2B5EF4-FFF2-40B4-BE49-F238E27FC236}">
                <a16:creationId xmlns:a16="http://schemas.microsoft.com/office/drawing/2014/main" id="{80988676-0D68-407B-8E5E-905EEB9975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5485" y="917531"/>
            <a:ext cx="3125243" cy="2232765"/>
          </a:xfrm>
          <a:prstGeom prst="rect">
            <a:avLst/>
          </a:prstGeom>
        </p:spPr>
      </p:pic>
      <p:pic>
        <p:nvPicPr>
          <p:cNvPr id="8" name="Picture 7" descr="A picture containing indoor, food, table, sitting&#10;&#10;Description automatically generated">
            <a:extLst>
              <a:ext uri="{FF2B5EF4-FFF2-40B4-BE49-F238E27FC236}">
                <a16:creationId xmlns:a16="http://schemas.microsoft.com/office/drawing/2014/main" id="{38A8E596-D5CD-45C9-901B-059BC68240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5485" y="3170651"/>
            <a:ext cx="3125243" cy="1720764"/>
          </a:xfrm>
          <a:prstGeom prst="rect">
            <a:avLst/>
          </a:prstGeom>
        </p:spPr>
      </p:pic>
      <p:pic>
        <p:nvPicPr>
          <p:cNvPr id="10" name="Picture 9" descr="A group of people posing for the camera&#10;&#10;Description automatically generated">
            <a:extLst>
              <a:ext uri="{FF2B5EF4-FFF2-40B4-BE49-F238E27FC236}">
                <a16:creationId xmlns:a16="http://schemas.microsoft.com/office/drawing/2014/main" id="{4FB06B06-4334-421B-9621-61E4BCBE8A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847573"/>
            <a:ext cx="8599118" cy="1933465"/>
          </a:xfrm>
          <a:prstGeom prst="rect">
            <a:avLst/>
          </a:prstGeom>
        </p:spPr>
      </p:pic>
      <p:sp>
        <p:nvSpPr>
          <p:cNvPr id="11" name="TextBox 10">
            <a:extLst>
              <a:ext uri="{FF2B5EF4-FFF2-40B4-BE49-F238E27FC236}">
                <a16:creationId xmlns:a16="http://schemas.microsoft.com/office/drawing/2014/main" id="{748868EC-BDDC-4903-8D5D-DA0A31BAE883}"/>
              </a:ext>
            </a:extLst>
          </p:cNvPr>
          <p:cNvSpPr txBox="1"/>
          <p:nvPr/>
        </p:nvSpPr>
        <p:spPr>
          <a:xfrm>
            <a:off x="8768218" y="5075641"/>
            <a:ext cx="2899775" cy="1477328"/>
          </a:xfrm>
          <a:prstGeom prst="rect">
            <a:avLst/>
          </a:prstGeom>
          <a:noFill/>
        </p:spPr>
        <p:txBody>
          <a:bodyPr wrap="square" rtlCol="0">
            <a:spAutoFit/>
          </a:bodyPr>
          <a:lstStyle/>
          <a:p>
            <a:r>
              <a:rPr lang="en-GB" dirty="0"/>
              <a:t>Games such as Smite and overwatch reference this time period and the characters but are not games based around them</a:t>
            </a:r>
          </a:p>
        </p:txBody>
      </p:sp>
    </p:spTree>
    <p:extLst>
      <p:ext uri="{BB962C8B-B14F-4D97-AF65-F5344CB8AC3E}">
        <p14:creationId xmlns:p14="http://schemas.microsoft.com/office/powerpoint/2010/main" val="4009714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8E303-54F0-426D-A7FA-913C1E1E24B8}"/>
              </a:ext>
            </a:extLst>
          </p:cNvPr>
          <p:cNvSpPr>
            <a:spLocks noGrp="1"/>
          </p:cNvSpPr>
          <p:nvPr>
            <p:ph type="title"/>
          </p:nvPr>
        </p:nvSpPr>
        <p:spPr>
          <a:xfrm>
            <a:off x="-1916953" y="89952"/>
            <a:ext cx="5324032" cy="4952492"/>
          </a:xfrm>
        </p:spPr>
        <p:txBody>
          <a:bodyPr/>
          <a:lstStyle/>
          <a:p>
            <a:r>
              <a:rPr lang="en-GB" dirty="0"/>
              <a:t>Film</a:t>
            </a:r>
          </a:p>
        </p:txBody>
      </p:sp>
      <p:pic>
        <p:nvPicPr>
          <p:cNvPr id="5" name="Content Placeholder 4" descr="A picture containing text, sign, food&#10;&#10;Description automatically generated">
            <a:extLst>
              <a:ext uri="{FF2B5EF4-FFF2-40B4-BE49-F238E27FC236}">
                <a16:creationId xmlns:a16="http://schemas.microsoft.com/office/drawing/2014/main" id="{91EFA132-809C-44CB-BF9B-D199C91318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933173"/>
            <a:ext cx="2924827" cy="2282767"/>
          </a:xfrm>
        </p:spPr>
      </p:pic>
      <p:pic>
        <p:nvPicPr>
          <p:cNvPr id="9" name="Picture 8" descr="A picture containing text, photo, man, bus&#10;&#10;Description automatically generated">
            <a:extLst>
              <a:ext uri="{FF2B5EF4-FFF2-40B4-BE49-F238E27FC236}">
                <a16:creationId xmlns:a16="http://schemas.microsoft.com/office/drawing/2014/main" id="{44B02274-650D-478E-8A55-756702509B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9419" y="695193"/>
            <a:ext cx="4396636" cy="3046857"/>
          </a:xfrm>
          <a:prstGeom prst="rect">
            <a:avLst/>
          </a:prstGeom>
        </p:spPr>
      </p:pic>
      <p:sp>
        <p:nvSpPr>
          <p:cNvPr id="10" name="TextBox 9">
            <a:extLst>
              <a:ext uri="{FF2B5EF4-FFF2-40B4-BE49-F238E27FC236}">
                <a16:creationId xmlns:a16="http://schemas.microsoft.com/office/drawing/2014/main" id="{68C71265-1C18-49E1-9DA4-82B4C1C1FFA8}"/>
              </a:ext>
            </a:extLst>
          </p:cNvPr>
          <p:cNvSpPr txBox="1"/>
          <p:nvPr/>
        </p:nvSpPr>
        <p:spPr>
          <a:xfrm>
            <a:off x="225468" y="642058"/>
            <a:ext cx="6713951" cy="3416320"/>
          </a:xfrm>
          <a:prstGeom prst="rect">
            <a:avLst/>
          </a:prstGeom>
          <a:noFill/>
        </p:spPr>
        <p:txBody>
          <a:bodyPr wrap="square" rtlCol="0">
            <a:spAutoFit/>
          </a:bodyPr>
          <a:lstStyle/>
          <a:p>
            <a:r>
              <a:rPr lang="en-GB" dirty="0"/>
              <a:t>Film and Tv series: Red Cliff is a huge production film based on the battle of Red Cliff, follows the narrative of Romance of the Three Kingdoms with some differences such as the ‘poison meat’ and the retrieval of arrows and is perhaps to emphasise how good </a:t>
            </a:r>
            <a:r>
              <a:rPr lang="en-GB" dirty="0" err="1"/>
              <a:t>Zhuge</a:t>
            </a:r>
            <a:r>
              <a:rPr lang="en-GB" dirty="0"/>
              <a:t> Liang was without suggesting he had supernatural powers. Three Kingdoms  follows Zhao Yun with several unheard of characters, including his death this film is able to have a </a:t>
            </a:r>
            <a:r>
              <a:rPr lang="en-GB" dirty="0" err="1"/>
              <a:t>defninitve</a:t>
            </a:r>
            <a:r>
              <a:rPr lang="en-GB" dirty="0"/>
              <a:t> end which is helpful as a western audience wouldn’t perhaps know the history of this time period, uses fictional characters to show the attitude of Zhao Yun/</a:t>
            </a:r>
            <a:r>
              <a:rPr lang="en-GB" dirty="0" err="1"/>
              <a:t>Zilong</a:t>
            </a:r>
            <a:r>
              <a:rPr lang="en-GB" dirty="0"/>
              <a:t> would exhibit in battles the film doesn’t follow.   These battles and characters are huge representations of the epitome of the ultimate warriors of the time.</a:t>
            </a:r>
          </a:p>
        </p:txBody>
      </p:sp>
      <p:sp>
        <p:nvSpPr>
          <p:cNvPr id="11" name="TextBox 10">
            <a:extLst>
              <a:ext uri="{FF2B5EF4-FFF2-40B4-BE49-F238E27FC236}">
                <a16:creationId xmlns:a16="http://schemas.microsoft.com/office/drawing/2014/main" id="{28568988-5E8C-480E-A1ED-EE54178E88FE}"/>
              </a:ext>
            </a:extLst>
          </p:cNvPr>
          <p:cNvSpPr txBox="1"/>
          <p:nvPr/>
        </p:nvSpPr>
        <p:spPr>
          <a:xfrm>
            <a:off x="6764055" y="4058893"/>
            <a:ext cx="4515633" cy="2031325"/>
          </a:xfrm>
          <a:prstGeom prst="rect">
            <a:avLst/>
          </a:prstGeom>
          <a:noFill/>
        </p:spPr>
        <p:txBody>
          <a:bodyPr wrap="square" rtlCol="0">
            <a:spAutoFit/>
          </a:bodyPr>
          <a:lstStyle/>
          <a:p>
            <a:r>
              <a:rPr lang="en-GB" dirty="0"/>
              <a:t> Also looking into ‘The Lost </a:t>
            </a:r>
            <a:r>
              <a:rPr lang="en-GB" dirty="0" err="1"/>
              <a:t>Bladesman</a:t>
            </a:r>
            <a:r>
              <a:rPr lang="en-GB" dirty="0"/>
              <a:t>’ follows the story of Guan Yu and the 5 checkpoints an entirely fictional story from Luo </a:t>
            </a:r>
            <a:r>
              <a:rPr lang="en-GB" dirty="0" err="1"/>
              <a:t>Guanzhong’s</a:t>
            </a:r>
            <a:r>
              <a:rPr lang="en-GB" dirty="0"/>
              <a:t> work, again a representation of what the audience is to think of the honour and character traits of the ancient heroes.</a:t>
            </a:r>
          </a:p>
        </p:txBody>
      </p:sp>
    </p:spTree>
    <p:extLst>
      <p:ext uri="{BB962C8B-B14F-4D97-AF65-F5344CB8AC3E}">
        <p14:creationId xmlns:p14="http://schemas.microsoft.com/office/powerpoint/2010/main" val="292775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FF05-1FB3-41D4-9245-DE7ABC5D0865}"/>
              </a:ext>
            </a:extLst>
          </p:cNvPr>
          <p:cNvSpPr>
            <a:spLocks noGrp="1"/>
          </p:cNvSpPr>
          <p:nvPr>
            <p:ph type="title"/>
          </p:nvPr>
        </p:nvSpPr>
        <p:spPr>
          <a:xfrm>
            <a:off x="118997" y="559677"/>
            <a:ext cx="4791206" cy="5559287"/>
          </a:xfrm>
        </p:spPr>
        <p:txBody>
          <a:bodyPr/>
          <a:lstStyle/>
          <a:p>
            <a:r>
              <a:rPr lang="en-GB" dirty="0"/>
              <a:t>Comparable representations: Sengoku japan</a:t>
            </a:r>
          </a:p>
        </p:txBody>
      </p:sp>
      <p:sp>
        <p:nvSpPr>
          <p:cNvPr id="3" name="Content Placeholder 2">
            <a:extLst>
              <a:ext uri="{FF2B5EF4-FFF2-40B4-BE49-F238E27FC236}">
                <a16:creationId xmlns:a16="http://schemas.microsoft.com/office/drawing/2014/main" id="{796F2318-C953-4636-8C0A-A82D7BD69D14}"/>
              </a:ext>
            </a:extLst>
          </p:cNvPr>
          <p:cNvSpPr>
            <a:spLocks noGrp="1"/>
          </p:cNvSpPr>
          <p:nvPr>
            <p:ph idx="1"/>
          </p:nvPr>
        </p:nvSpPr>
        <p:spPr/>
        <p:txBody>
          <a:bodyPr>
            <a:normAutofit lnSpcReduction="10000"/>
          </a:bodyPr>
          <a:lstStyle/>
          <a:p>
            <a:r>
              <a:rPr lang="en-GB" dirty="0"/>
              <a:t>‘Medieval Japan’ very similar tales and famous figures from this time period</a:t>
            </a:r>
          </a:p>
          <a:p>
            <a:r>
              <a:rPr lang="en-GB" dirty="0"/>
              <a:t>The companies who made ‘Dynasty Warriors’ and ‘Total War: Three Kingdoms’ both published games on this time period </a:t>
            </a:r>
          </a:p>
          <a:p>
            <a:r>
              <a:rPr lang="en-GB" dirty="0"/>
              <a:t>How the characters of this time are presented and are there any common themes that are stuck to seemingly specific for a Western audience</a:t>
            </a:r>
          </a:p>
          <a:p>
            <a:r>
              <a:rPr lang="en-GB" dirty="0"/>
              <a:t>Character Designs like the other games and seeing if similar looks are given to similar personalities</a:t>
            </a:r>
          </a:p>
          <a:p>
            <a:r>
              <a:rPr lang="en-GB" dirty="0"/>
              <a:t>Sengoku </a:t>
            </a:r>
            <a:r>
              <a:rPr lang="en-GB" dirty="0" err="1"/>
              <a:t>Basara</a:t>
            </a:r>
            <a:r>
              <a:rPr lang="en-GB" dirty="0"/>
              <a:t> presents some symbolism similar to later ‘Dynasty Warriors’ along with the anime which follows a more narrative angle</a:t>
            </a:r>
          </a:p>
          <a:p>
            <a:r>
              <a:rPr lang="en-GB" dirty="0"/>
              <a:t>Warriors </a:t>
            </a:r>
            <a:r>
              <a:rPr lang="en-GB" dirty="0" err="1"/>
              <a:t>Orochi</a:t>
            </a:r>
            <a:r>
              <a:rPr lang="en-GB" dirty="0"/>
              <a:t> combines these two time periods together</a:t>
            </a:r>
          </a:p>
        </p:txBody>
      </p:sp>
    </p:spTree>
    <p:extLst>
      <p:ext uri="{BB962C8B-B14F-4D97-AF65-F5344CB8AC3E}">
        <p14:creationId xmlns:p14="http://schemas.microsoft.com/office/powerpoint/2010/main" val="51660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7D88B-BB1A-43A1-B97E-BE44CD4F1989}"/>
              </a:ext>
            </a:extLst>
          </p:cNvPr>
          <p:cNvSpPr>
            <a:spLocks noGrp="1"/>
          </p:cNvSpPr>
          <p:nvPr>
            <p:ph type="title"/>
          </p:nvPr>
        </p:nvSpPr>
        <p:spPr>
          <a:xfrm>
            <a:off x="175364" y="559677"/>
            <a:ext cx="4420542" cy="5402711"/>
          </a:xfrm>
        </p:spPr>
        <p:txBody>
          <a:bodyPr/>
          <a:lstStyle/>
          <a:p>
            <a:r>
              <a:rPr lang="en-GB" dirty="0"/>
              <a:t>Does the west value this time period for the same reasons as China?</a:t>
            </a:r>
          </a:p>
        </p:txBody>
      </p:sp>
      <p:sp>
        <p:nvSpPr>
          <p:cNvPr id="3" name="Content Placeholder 2">
            <a:extLst>
              <a:ext uri="{FF2B5EF4-FFF2-40B4-BE49-F238E27FC236}">
                <a16:creationId xmlns:a16="http://schemas.microsoft.com/office/drawing/2014/main" id="{09264610-E27B-4D93-A3A6-5493E6260C3C}"/>
              </a:ext>
            </a:extLst>
          </p:cNvPr>
          <p:cNvSpPr>
            <a:spLocks noGrp="1"/>
          </p:cNvSpPr>
          <p:nvPr>
            <p:ph idx="1"/>
          </p:nvPr>
        </p:nvSpPr>
        <p:spPr>
          <a:xfrm>
            <a:off x="5181600" y="457200"/>
            <a:ext cx="6248398" cy="5767022"/>
          </a:xfrm>
        </p:spPr>
        <p:txBody>
          <a:bodyPr>
            <a:normAutofit fontScale="92500" lnSpcReduction="10000"/>
          </a:bodyPr>
          <a:lstStyle/>
          <a:p>
            <a:r>
              <a:rPr lang="en-GB" dirty="0"/>
              <a:t>After looking at the films and video-games, it can be explored what the reasons for what appeals to the Western audience and seemingly historical accuracy/learning is almost become a lower priority over time. Extravagance and hyperbolic action sequences have become the way to keep the audience attracted. </a:t>
            </a:r>
          </a:p>
          <a:p>
            <a:r>
              <a:rPr lang="en-GB" dirty="0"/>
              <a:t>Red Cliff two separate editions one was originally the edition for China and is 2+ hours longer, the Western release cuts out scenes that perhaps they would not appreciate or understand contextual relevance to the climate surrounding Red Cliff. For example the tiger hunt scene.</a:t>
            </a:r>
          </a:p>
          <a:p>
            <a:r>
              <a:rPr lang="en-GB" dirty="0"/>
              <a:t>Three Kingdoms series received very little attention outside of Asia due to its sheer size and number of episodes, would not profit enough for a </a:t>
            </a:r>
            <a:r>
              <a:rPr lang="en-GB" dirty="0" err="1"/>
              <a:t>hgh</a:t>
            </a:r>
            <a:r>
              <a:rPr lang="en-GB" dirty="0"/>
              <a:t> market campaign in the West</a:t>
            </a:r>
          </a:p>
          <a:p>
            <a:r>
              <a:rPr lang="en-GB" dirty="0"/>
              <a:t>Even Quote on the cover of Three Kingdoms refers to the Novel as the “Iliad of China” (Anthony </a:t>
            </a:r>
            <a:r>
              <a:rPr lang="en-GB" dirty="0" err="1"/>
              <a:t>C.Yu</a:t>
            </a:r>
            <a:r>
              <a:rPr lang="en-GB" dirty="0"/>
              <a:t>)</a:t>
            </a:r>
          </a:p>
        </p:txBody>
      </p:sp>
    </p:spTree>
    <p:extLst>
      <p:ext uri="{BB962C8B-B14F-4D97-AF65-F5344CB8AC3E}">
        <p14:creationId xmlns:p14="http://schemas.microsoft.com/office/powerpoint/2010/main" val="529215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55DA6-E8C8-4076-9ED7-88E36AEBA27C}"/>
              </a:ext>
            </a:extLst>
          </p:cNvPr>
          <p:cNvSpPr>
            <a:spLocks noGrp="1"/>
          </p:cNvSpPr>
          <p:nvPr>
            <p:ph type="title"/>
          </p:nvPr>
        </p:nvSpPr>
        <p:spPr>
          <a:xfrm>
            <a:off x="686843" y="87682"/>
            <a:ext cx="10843365" cy="945715"/>
          </a:xfrm>
        </p:spPr>
        <p:txBody>
          <a:bodyPr>
            <a:normAutofit fontScale="90000"/>
          </a:bodyPr>
          <a:lstStyle/>
          <a:p>
            <a:r>
              <a:rPr lang="en-GB" dirty="0"/>
              <a:t>What is the purpose of these mediums?</a:t>
            </a:r>
          </a:p>
        </p:txBody>
      </p:sp>
      <p:sp>
        <p:nvSpPr>
          <p:cNvPr id="3" name="Content Placeholder 2">
            <a:extLst>
              <a:ext uri="{FF2B5EF4-FFF2-40B4-BE49-F238E27FC236}">
                <a16:creationId xmlns:a16="http://schemas.microsoft.com/office/drawing/2014/main" id="{FB4C2006-9E1D-4B42-9911-6BABE91A7108}"/>
              </a:ext>
            </a:extLst>
          </p:cNvPr>
          <p:cNvSpPr>
            <a:spLocks noGrp="1"/>
          </p:cNvSpPr>
          <p:nvPr>
            <p:ph idx="1"/>
          </p:nvPr>
        </p:nvSpPr>
        <p:spPr>
          <a:xfrm>
            <a:off x="112734" y="782876"/>
            <a:ext cx="11966531" cy="5273457"/>
          </a:xfrm>
        </p:spPr>
        <p:txBody>
          <a:bodyPr>
            <a:normAutofit fontScale="92500" lnSpcReduction="10000"/>
          </a:bodyPr>
          <a:lstStyle/>
          <a:p>
            <a:r>
              <a:rPr lang="en-GB" dirty="0"/>
              <a:t>Earlier iterations of Dynasty Warriors, followed battles and events within these battles, taking focus away from which character the player specifically was controlling. Over time this changed for each character to have their own narrative until eventually the games tried to be as accurate narratively as possible with each kingdom having a somewhat linear story mode. However fulfilling optional objectives allowed for ‘what-if’ scenarios. Dynasty warriors is struggling critically so must be remembered and may explain why the drastic shifts over time to regain an audience.</a:t>
            </a:r>
          </a:p>
          <a:p>
            <a:r>
              <a:rPr lang="en-GB" dirty="0"/>
              <a:t>Encyclopaedia is put in each game if people want to read up, even mentioning which characters are fictional despite being involved in the game suggesting it is focusing on the Luo </a:t>
            </a:r>
            <a:r>
              <a:rPr lang="en-GB" dirty="0" err="1"/>
              <a:t>Guanzhong’s</a:t>
            </a:r>
            <a:r>
              <a:rPr lang="en-GB" dirty="0"/>
              <a:t> narrative as opposed to historical fact.</a:t>
            </a:r>
          </a:p>
          <a:p>
            <a:r>
              <a:rPr lang="en-GB" dirty="0"/>
              <a:t>Weapons and huge set pieces over time suggest hyperbolic events removed any sense of realism or even accuracy to </a:t>
            </a:r>
            <a:r>
              <a:rPr lang="en-GB" dirty="0" err="1"/>
              <a:t>Guanzhong’s</a:t>
            </a:r>
            <a:r>
              <a:rPr lang="en-GB" dirty="0"/>
              <a:t> commentary on battles. Over time the story is more of a backdrop with a focus on gameplay see example Dynasty Warriors Gundam</a:t>
            </a:r>
          </a:p>
          <a:p>
            <a:r>
              <a:rPr lang="en-GB" dirty="0"/>
              <a:t>Profit? Cut out English voice actors due to lack of sales in the west, isn’t for authenticity as the voice cast speak Japanese and not Chinese</a:t>
            </a:r>
          </a:p>
          <a:p>
            <a:r>
              <a:rPr lang="en-GB" dirty="0"/>
              <a:t>The films is to show pride in Heritage can be seen from actors and directors wanting to spread awareness of these famous Chinese figures to a western audience despite success </a:t>
            </a:r>
          </a:p>
        </p:txBody>
      </p:sp>
    </p:spTree>
    <p:extLst>
      <p:ext uri="{BB962C8B-B14F-4D97-AF65-F5344CB8AC3E}">
        <p14:creationId xmlns:p14="http://schemas.microsoft.com/office/powerpoint/2010/main" val="75829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3432-FEEB-4426-BA45-0949ACD1880F}"/>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B65D233A-FE0D-4683-8B62-697C6359C88B}"/>
              </a:ext>
            </a:extLst>
          </p:cNvPr>
          <p:cNvSpPr>
            <a:spLocks noGrp="1"/>
          </p:cNvSpPr>
          <p:nvPr>
            <p:ph idx="1"/>
          </p:nvPr>
        </p:nvSpPr>
        <p:spPr>
          <a:xfrm>
            <a:off x="325677" y="1345830"/>
            <a:ext cx="11104321" cy="4878392"/>
          </a:xfrm>
        </p:spPr>
        <p:txBody>
          <a:bodyPr>
            <a:normAutofit lnSpcReduction="10000"/>
          </a:bodyPr>
          <a:lstStyle/>
          <a:p>
            <a:r>
              <a:rPr lang="en-GB" dirty="0"/>
              <a:t>A time of heroes and ‘villains’ is accessible for a western audience, hence why this time is chosen as opposed to any other era of Chinese History</a:t>
            </a:r>
          </a:p>
          <a:p>
            <a:r>
              <a:rPr lang="en-GB" dirty="0"/>
              <a:t>Films like ‘300’ and ‘Jason and the Argonauts’ are quite successful to a Western audience and Romance of the three Kingdoms contains many similar themes especially during the battles focused on in films</a:t>
            </a:r>
          </a:p>
          <a:p>
            <a:r>
              <a:rPr lang="en-GB" dirty="0"/>
              <a:t> Characters Like Guan Yu and </a:t>
            </a:r>
            <a:r>
              <a:rPr lang="en-GB" dirty="0" err="1"/>
              <a:t>Zhuge</a:t>
            </a:r>
            <a:r>
              <a:rPr lang="en-GB" dirty="0"/>
              <a:t> Liang are becoming more famous thanks to video games, but the period as a whole requires dedication and commitment </a:t>
            </a:r>
          </a:p>
          <a:p>
            <a:r>
              <a:rPr lang="en-GB" dirty="0"/>
              <a:t>Cannot see a bigger spike in popularity occurring for a long time after Total War: Three Kingdoms release, as no notable films seem to be coming out and Dynasty Warriors is a struggling franchise critically</a:t>
            </a:r>
          </a:p>
          <a:p>
            <a:endParaRPr lang="en-GB" dirty="0"/>
          </a:p>
          <a:p>
            <a:r>
              <a:rPr lang="en-GB" dirty="0"/>
              <a:t>Nonetheless a lot of 1</a:t>
            </a:r>
            <a:r>
              <a:rPr lang="en-GB" baseline="30000" dirty="0"/>
              <a:t>st</a:t>
            </a:r>
            <a:r>
              <a:rPr lang="en-GB" dirty="0"/>
              <a:t> media based on Chinese history or warfare will contain reference to the Three Kingdoms period, characters are now recognisable to someone who has experienced many of the things I have spoke about in my dissertation </a:t>
            </a:r>
          </a:p>
        </p:txBody>
      </p:sp>
    </p:spTree>
    <p:extLst>
      <p:ext uri="{BB962C8B-B14F-4D97-AF65-F5344CB8AC3E}">
        <p14:creationId xmlns:p14="http://schemas.microsoft.com/office/powerpoint/2010/main" val="466772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DF77-B4CA-4ED5-A48D-271255B7A6CF}"/>
              </a:ext>
            </a:extLst>
          </p:cNvPr>
          <p:cNvSpPr>
            <a:spLocks noGrp="1"/>
          </p:cNvSpPr>
          <p:nvPr>
            <p:ph type="title"/>
          </p:nvPr>
        </p:nvSpPr>
        <p:spPr>
          <a:xfrm>
            <a:off x="743211" y="221475"/>
            <a:ext cx="3833906" cy="4952492"/>
          </a:xfrm>
        </p:spPr>
        <p:txBody>
          <a:bodyPr/>
          <a:lstStyle/>
          <a:p>
            <a:r>
              <a:rPr lang="en-GB" u="sng" dirty="0"/>
              <a:t>References</a:t>
            </a:r>
          </a:p>
        </p:txBody>
      </p:sp>
      <p:sp>
        <p:nvSpPr>
          <p:cNvPr id="3" name="Content Placeholder 2">
            <a:extLst>
              <a:ext uri="{FF2B5EF4-FFF2-40B4-BE49-F238E27FC236}">
                <a16:creationId xmlns:a16="http://schemas.microsoft.com/office/drawing/2014/main" id="{B59A9068-F4D9-46C3-BAC8-CDC2DF478F2B}"/>
              </a:ext>
            </a:extLst>
          </p:cNvPr>
          <p:cNvSpPr>
            <a:spLocks noGrp="1"/>
          </p:cNvSpPr>
          <p:nvPr>
            <p:ph idx="1"/>
          </p:nvPr>
        </p:nvSpPr>
        <p:spPr>
          <a:xfrm>
            <a:off x="277660" y="1258866"/>
            <a:ext cx="10532302" cy="5247342"/>
          </a:xfrm>
        </p:spPr>
        <p:txBody>
          <a:bodyPr/>
          <a:lstStyle/>
          <a:p>
            <a:endParaRPr lang="en-GB" dirty="0"/>
          </a:p>
          <a:p>
            <a:r>
              <a:rPr lang="en-GB" dirty="0" err="1"/>
              <a:t>A.McDonald</a:t>
            </a:r>
            <a:r>
              <a:rPr lang="en-GB" dirty="0"/>
              <a:t>. ’Map of Three Kingdoms China Packaged with Total War: Three Kingdoms’. 2019.</a:t>
            </a:r>
          </a:p>
          <a:p>
            <a:r>
              <a:rPr lang="en-GB" dirty="0" err="1"/>
              <a:t>A.McDonald.’Total</a:t>
            </a:r>
            <a:r>
              <a:rPr lang="en-GB" dirty="0"/>
              <a:t> </a:t>
            </a:r>
            <a:r>
              <a:rPr lang="en-GB" dirty="0" err="1"/>
              <a:t>War:Three</a:t>
            </a:r>
            <a:r>
              <a:rPr lang="en-GB" dirty="0"/>
              <a:t> Kingdom Game Case’.2019</a:t>
            </a:r>
          </a:p>
          <a:p>
            <a:r>
              <a:rPr lang="en-GB" dirty="0" err="1"/>
              <a:t>A.McDonald.’Total</a:t>
            </a:r>
            <a:r>
              <a:rPr lang="en-GB" dirty="0"/>
              <a:t> </a:t>
            </a:r>
            <a:r>
              <a:rPr lang="en-GB" dirty="0" err="1"/>
              <a:t>War:Three</a:t>
            </a:r>
            <a:r>
              <a:rPr lang="en-GB" dirty="0"/>
              <a:t> Kingdom Game Caseholder’.2019</a:t>
            </a:r>
          </a:p>
          <a:p>
            <a:r>
              <a:rPr lang="en-GB" dirty="0" err="1"/>
              <a:t>A.McDonald.’Dynasty</a:t>
            </a:r>
            <a:r>
              <a:rPr lang="en-GB" dirty="0"/>
              <a:t> Warriors 7 PS3 Disk’.2019</a:t>
            </a:r>
          </a:p>
          <a:p>
            <a:r>
              <a:rPr lang="en-GB" dirty="0" err="1"/>
              <a:t>A.McDonald.’John</a:t>
            </a:r>
            <a:r>
              <a:rPr lang="en-GB" dirty="0"/>
              <a:t> Woo’s Red Cliff Western standard DVD Case’.2019</a:t>
            </a:r>
          </a:p>
          <a:p>
            <a:r>
              <a:rPr lang="en-GB" dirty="0" err="1"/>
              <a:t>A.McDonald.’Daniel</a:t>
            </a:r>
            <a:r>
              <a:rPr lang="en-GB" dirty="0"/>
              <a:t> Lee’s Three Kingdoms DVD case’.2019</a:t>
            </a:r>
          </a:p>
          <a:p>
            <a:endParaRPr lang="en-GB" dirty="0"/>
          </a:p>
          <a:p>
            <a:r>
              <a:rPr lang="en-GB" dirty="0"/>
              <a:t>Luo, G. and Roberts, M. (2005). </a:t>
            </a:r>
            <a:r>
              <a:rPr lang="en-GB" i="1" dirty="0"/>
              <a:t>Three kingdoms</a:t>
            </a:r>
            <a:r>
              <a:rPr lang="en-GB" dirty="0"/>
              <a:t>. Berkeley: Univ. of California Press. Fourth Cover</a:t>
            </a:r>
          </a:p>
          <a:p>
            <a:endParaRPr lang="en-GB" dirty="0"/>
          </a:p>
          <a:p>
            <a:endParaRPr lang="en-GB" dirty="0"/>
          </a:p>
        </p:txBody>
      </p:sp>
    </p:spTree>
    <p:extLst>
      <p:ext uri="{BB962C8B-B14F-4D97-AF65-F5344CB8AC3E}">
        <p14:creationId xmlns:p14="http://schemas.microsoft.com/office/powerpoint/2010/main" val="1525708107"/>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docProps/app.xml><?xml version="1.0" encoding="utf-8"?>
<Properties xmlns="http://schemas.openxmlformats.org/officeDocument/2006/extended-properties" xmlns:vt="http://schemas.openxmlformats.org/officeDocument/2006/docPropsVTypes">
  <Template>TM10001103[[fn=Headlines]]</Template>
  <TotalTime>314</TotalTime>
  <Words>1478</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Schoolbook</vt:lpstr>
      <vt:lpstr>Corbel</vt:lpstr>
      <vt:lpstr>Headlines</vt:lpstr>
      <vt:lpstr>How is the three kingdoms  era of china represented to a western audience via 21st century media</vt:lpstr>
      <vt:lpstr>Introduction</vt:lpstr>
      <vt:lpstr>Romance of the three kingdoms  三国演义 </vt:lpstr>
      <vt:lpstr>Video Games</vt:lpstr>
      <vt:lpstr>Film</vt:lpstr>
      <vt:lpstr>Comparable representations: Sengoku japan</vt:lpstr>
      <vt:lpstr>Does the west value this time period for the same reasons as China?</vt:lpstr>
      <vt:lpstr>What is the purpose of these mediums?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Hanna</dc:creator>
  <cp:lastModifiedBy>Catherine Hanna</cp:lastModifiedBy>
  <cp:revision>18</cp:revision>
  <dcterms:created xsi:type="dcterms:W3CDTF">2019-12-10T17:44:41Z</dcterms:created>
  <dcterms:modified xsi:type="dcterms:W3CDTF">2019-12-10T22:59:15Z</dcterms:modified>
</cp:coreProperties>
</file>