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8" r:id="rId4"/>
  </p:sldMasterIdLst>
  <p:notesMasterIdLst>
    <p:notesMasterId r:id="rId17"/>
  </p:notesMasterIdLst>
  <p:handoutMasterIdLst>
    <p:handoutMasterId r:id="rId18"/>
  </p:handoutMasterIdLst>
  <p:sldIdLst>
    <p:sldId id="256" r:id="rId5"/>
    <p:sldId id="270" r:id="rId6"/>
    <p:sldId id="271" r:id="rId7"/>
    <p:sldId id="266" r:id="rId8"/>
    <p:sldId id="267" r:id="rId9"/>
    <p:sldId id="269" r:id="rId10"/>
    <p:sldId id="272" r:id="rId11"/>
    <p:sldId id="274" r:id="rId12"/>
    <p:sldId id="275" r:id="rId13"/>
    <p:sldId id="277" r:id="rId14"/>
    <p:sldId id="276" r:id="rId15"/>
    <p:sldId id="273"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05" autoAdjust="0"/>
  </p:normalViewPr>
  <p:slideViewPr>
    <p:cSldViewPr snapToGrid="0">
      <p:cViewPr varScale="1">
        <p:scale>
          <a:sx n="68" d="100"/>
          <a:sy n="68" d="100"/>
        </p:scale>
        <p:origin x="77" y="451"/>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68" d="100"/>
          <a:sy n="68" d="100"/>
        </p:scale>
        <p:origin x="3288"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F1CF908-B9F8-4D75-9563-AB61F9135DC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FDEC0F2-C9ED-4E40-9090-1AABA509E02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8B24071-69B2-40A7-B3EA-674584CE017F}" type="datetimeFigureOut">
              <a:rPr lang="en-US" smtClean="0"/>
              <a:t>2/20/2022</a:t>
            </a:fld>
            <a:endParaRPr lang="en-US" dirty="0"/>
          </a:p>
        </p:txBody>
      </p:sp>
      <p:sp>
        <p:nvSpPr>
          <p:cNvPr id="4" name="Footer Placeholder 3">
            <a:extLst>
              <a:ext uri="{FF2B5EF4-FFF2-40B4-BE49-F238E27FC236}">
                <a16:creationId xmlns:a16="http://schemas.microsoft.com/office/drawing/2014/main" id="{E2343BCB-1A9C-419E-A510-1B43D44FD11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0D2ECDCF-FA4F-4A45-8FAD-9C923EE306B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3DA0F0C-BE24-43A8-A6ED-60EC67C28C43}" type="slidenum">
              <a:rPr lang="en-US" smtClean="0"/>
              <a:t>‹#›</a:t>
            </a:fld>
            <a:endParaRPr lang="en-US" dirty="0"/>
          </a:p>
        </p:txBody>
      </p:sp>
    </p:spTree>
    <p:extLst>
      <p:ext uri="{BB962C8B-B14F-4D97-AF65-F5344CB8AC3E}">
        <p14:creationId xmlns:p14="http://schemas.microsoft.com/office/powerpoint/2010/main" val="9790895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D16B909-20DD-493C-AC6E-6A09AF3AE40E}" type="datetimeFigureOut">
              <a:rPr lang="en-US" smtClean="0"/>
              <a:t>2/20/2022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BA3186-490C-4963-9CE5-58096C2F0BE5}" type="slidenum">
              <a:rPr lang="en-US" smtClean="0"/>
              <a:t>‹#›</a:t>
            </a:fld>
            <a:endParaRPr lang="en-US" dirty="0"/>
          </a:p>
        </p:txBody>
      </p:sp>
    </p:spTree>
    <p:extLst>
      <p:ext uri="{BB962C8B-B14F-4D97-AF65-F5344CB8AC3E}">
        <p14:creationId xmlns:p14="http://schemas.microsoft.com/office/powerpoint/2010/main" val="972064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6BA3186-490C-4963-9CE5-58096C2F0BE5}" type="slidenum">
              <a:rPr lang="en-US" smtClean="0"/>
              <a:t>1</a:t>
            </a:fld>
            <a:endParaRPr lang="en-US" dirty="0"/>
          </a:p>
        </p:txBody>
      </p:sp>
    </p:spTree>
    <p:extLst>
      <p:ext uri="{BB962C8B-B14F-4D97-AF65-F5344CB8AC3E}">
        <p14:creationId xmlns:p14="http://schemas.microsoft.com/office/powerpoint/2010/main" val="276778934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9" name="Picture 8" descr="HD-PanelTitle-GrommetsCombine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smtClean="0"/>
              <a:pPr/>
              <a:t>2/20/2022</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smtClean="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423742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BFA754-D5C3-4E66-96A6-867B257F58DC}" type="datetimeFigureOut">
              <a:rPr lang="en-US" smtClean="0"/>
              <a:t>2/20/2022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D84065D-F351-4B03-BD91-D8A6B8D4B362}" type="slidenum">
              <a:rPr lang="en-US" smtClean="0"/>
              <a:t>‹#›</a:t>
            </a:fld>
            <a:endParaRPr lang="en-US" dirty="0"/>
          </a:p>
        </p:txBody>
      </p:sp>
    </p:spTree>
    <p:extLst>
      <p:ext uri="{BB962C8B-B14F-4D97-AF65-F5344CB8AC3E}">
        <p14:creationId xmlns:p14="http://schemas.microsoft.com/office/powerpoint/2010/main" val="4885327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389070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smtClean="0"/>
              <a:t>2/20/2022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smtClean="0"/>
              <a:t>‹#›</a:t>
            </a:fld>
            <a:endParaRPr lang="en-US" dirty="0"/>
          </a:p>
        </p:txBody>
      </p:sp>
    </p:spTree>
    <p:extLst>
      <p:ext uri="{BB962C8B-B14F-4D97-AF65-F5344CB8AC3E}">
        <p14:creationId xmlns:p14="http://schemas.microsoft.com/office/powerpoint/2010/main" val="29698605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2/20/2022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60333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2/20/2022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397687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2/20/2022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486654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2/20/2022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87403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2/20/2022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858005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2/20/2022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282390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459559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358020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680684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969454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525281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366672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580152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cstate="email">
            <a:extLst>
              <a:ext uri="{28A0092B-C50C-407E-A947-70E740481C1C}">
                <a14:useLocalDpi xmlns:a14="http://schemas.microsoft.com/office/drawing/2010/main"/>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smtClean="0"/>
              <a:pPr/>
              <a:t>2/20/2022</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70650840"/>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 id="2147483700" r:id="rId12"/>
    <p:sldLayoutId id="2147483701" r:id="rId13"/>
    <p:sldLayoutId id="2147483702" r:id="rId14"/>
    <p:sldLayoutId id="2147483703" r:id="rId15"/>
    <p:sldLayoutId id="2147483704" r:id="rId16"/>
    <p:sldLayoutId id="2147483705"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jpeg"/><Relationship Id="rId7" Type="http://schemas.openxmlformats.org/officeDocument/2006/relationships/image" Target="../media/image9.svg"/><Relationship Id="rId12"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8.png"/><Relationship Id="rId11" Type="http://schemas.openxmlformats.org/officeDocument/2006/relationships/image" Target="../media/image13.sv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6.jpeg"/><Relationship Id="rId9" Type="http://schemas.openxmlformats.org/officeDocument/2006/relationships/image" Target="../media/image11.svg"/></Relationships>
</file>

<file path=ppt/slides/_rels/slide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cstate="email">
            <a:extLst>
              <a:ext uri="{28A0092B-C50C-407E-A947-70E740481C1C}">
                <a14:useLocalDpi xmlns:a14="http://schemas.microsoft.com/office/drawing/2010/main"/>
              </a:ext>
            </a:extLst>
          </a:blip>
          <a:stretch/>
        </a:blipFill>
        <a:effectLst/>
      </p:bgPr>
    </p:bg>
    <p:spTree>
      <p:nvGrpSpPr>
        <p:cNvPr id="1" name=""/>
        <p:cNvGrpSpPr/>
        <p:nvPr/>
      </p:nvGrpSpPr>
      <p:grpSpPr>
        <a:xfrm>
          <a:off x="0" y="0"/>
          <a:ext cx="0" cy="0"/>
          <a:chOff x="0" y="0"/>
          <a:chExt cx="0" cy="0"/>
        </a:xfrm>
      </p:grpSpPr>
      <p:pic>
        <p:nvPicPr>
          <p:cNvPr id="5" name="Picture 4" descr="Rocky beach&#10;&#10;">
            <a:extLst>
              <a:ext uri="{FF2B5EF4-FFF2-40B4-BE49-F238E27FC236}">
                <a16:creationId xmlns:a16="http://schemas.microsoft.com/office/drawing/2014/main" id="{1D741830-4E4E-4CA5-B92A-047E598CB2CC}"/>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grpSp>
        <p:nvGrpSpPr>
          <p:cNvPr id="10" name="Group 9">
            <a:extLst>
              <a:ext uri="{FF2B5EF4-FFF2-40B4-BE49-F238E27FC236}">
                <a16:creationId xmlns:a16="http://schemas.microsoft.com/office/drawing/2014/main" id="{EF41A68A-8CD1-4105-B4EC-A56286CB0F4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202616" y="1411015"/>
            <a:ext cx="7808159" cy="4103960"/>
            <a:chOff x="2202616" y="1411015"/>
            <a:chExt cx="7808159" cy="4103960"/>
          </a:xfrm>
        </p:grpSpPr>
        <p:sp>
          <p:nvSpPr>
            <p:cNvPr id="11" name="Freeform 16">
              <a:extLst>
                <a:ext uri="{FF2B5EF4-FFF2-40B4-BE49-F238E27FC236}">
                  <a16:creationId xmlns:a16="http://schemas.microsoft.com/office/drawing/2014/main" id="{7B955F46-02E4-4A82-96F5-CBAFDD4A74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02616" y="1411015"/>
              <a:ext cx="7808159" cy="4103960"/>
            </a:xfrm>
            <a:custGeom>
              <a:avLst/>
              <a:gdLst>
                <a:gd name="connsiteX0" fmla="*/ 7589084 w 7808159"/>
                <a:gd name="connsiteY0" fmla="*/ 3803605 h 4103960"/>
                <a:gd name="connsiteX1" fmla="*/ 7512884 w 7808159"/>
                <a:gd name="connsiteY1" fmla="*/ 3879805 h 4103960"/>
                <a:gd name="connsiteX2" fmla="*/ 7589084 w 7808159"/>
                <a:gd name="connsiteY2" fmla="*/ 3956005 h 4103960"/>
                <a:gd name="connsiteX3" fmla="*/ 7665284 w 7808159"/>
                <a:gd name="connsiteY3" fmla="*/ 3879805 h 4103960"/>
                <a:gd name="connsiteX4" fmla="*/ 7589084 w 7808159"/>
                <a:gd name="connsiteY4" fmla="*/ 3803605 h 4103960"/>
                <a:gd name="connsiteX5" fmla="*/ 197684 w 7808159"/>
                <a:gd name="connsiteY5" fmla="*/ 3803605 h 4103960"/>
                <a:gd name="connsiteX6" fmla="*/ 121484 w 7808159"/>
                <a:gd name="connsiteY6" fmla="*/ 3879805 h 4103960"/>
                <a:gd name="connsiteX7" fmla="*/ 197684 w 7808159"/>
                <a:gd name="connsiteY7" fmla="*/ 3956005 h 4103960"/>
                <a:gd name="connsiteX8" fmla="*/ 273884 w 7808159"/>
                <a:gd name="connsiteY8" fmla="*/ 3879805 h 4103960"/>
                <a:gd name="connsiteX9" fmla="*/ 197684 w 7808159"/>
                <a:gd name="connsiteY9" fmla="*/ 3803605 h 4103960"/>
                <a:gd name="connsiteX10" fmla="*/ 7604324 w 7808159"/>
                <a:gd name="connsiteY10" fmla="*/ 130765 h 4103960"/>
                <a:gd name="connsiteX11" fmla="*/ 7528124 w 7808159"/>
                <a:gd name="connsiteY11" fmla="*/ 206965 h 4103960"/>
                <a:gd name="connsiteX12" fmla="*/ 7604324 w 7808159"/>
                <a:gd name="connsiteY12" fmla="*/ 283165 h 4103960"/>
                <a:gd name="connsiteX13" fmla="*/ 7680524 w 7808159"/>
                <a:gd name="connsiteY13" fmla="*/ 206965 h 4103960"/>
                <a:gd name="connsiteX14" fmla="*/ 7604324 w 7808159"/>
                <a:gd name="connsiteY14" fmla="*/ 130765 h 4103960"/>
                <a:gd name="connsiteX15" fmla="*/ 197684 w 7808159"/>
                <a:gd name="connsiteY15" fmla="*/ 130765 h 4103960"/>
                <a:gd name="connsiteX16" fmla="*/ 121484 w 7808159"/>
                <a:gd name="connsiteY16" fmla="*/ 206965 h 4103960"/>
                <a:gd name="connsiteX17" fmla="*/ 197684 w 7808159"/>
                <a:gd name="connsiteY17" fmla="*/ 283165 h 4103960"/>
                <a:gd name="connsiteX18" fmla="*/ 273884 w 7808159"/>
                <a:gd name="connsiteY18" fmla="*/ 206965 h 4103960"/>
                <a:gd name="connsiteX19" fmla="*/ 197684 w 7808159"/>
                <a:gd name="connsiteY19" fmla="*/ 130765 h 4103960"/>
                <a:gd name="connsiteX20" fmla="*/ 0 w 7808159"/>
                <a:gd name="connsiteY20" fmla="*/ 0 h 4103960"/>
                <a:gd name="connsiteX21" fmla="*/ 7808159 w 7808159"/>
                <a:gd name="connsiteY21" fmla="*/ 0 h 4103960"/>
                <a:gd name="connsiteX22" fmla="*/ 7808159 w 7808159"/>
                <a:gd name="connsiteY22" fmla="*/ 4103960 h 4103960"/>
                <a:gd name="connsiteX23" fmla="*/ 0 w 7808159"/>
                <a:gd name="connsiteY23" fmla="*/ 4103960 h 4103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808159" h="4103960">
                  <a:moveTo>
                    <a:pt x="7589084" y="3803605"/>
                  </a:moveTo>
                  <a:cubicBezTo>
                    <a:pt x="7547000" y="3803605"/>
                    <a:pt x="7512884" y="3837721"/>
                    <a:pt x="7512884" y="3879805"/>
                  </a:cubicBezTo>
                  <a:cubicBezTo>
                    <a:pt x="7512884" y="3921889"/>
                    <a:pt x="7547000" y="3956005"/>
                    <a:pt x="7589084" y="3956005"/>
                  </a:cubicBezTo>
                  <a:cubicBezTo>
                    <a:pt x="7631168" y="3956005"/>
                    <a:pt x="7665284" y="3921889"/>
                    <a:pt x="7665284" y="3879805"/>
                  </a:cubicBezTo>
                  <a:cubicBezTo>
                    <a:pt x="7665284" y="3837721"/>
                    <a:pt x="7631168" y="3803605"/>
                    <a:pt x="7589084" y="3803605"/>
                  </a:cubicBezTo>
                  <a:close/>
                  <a:moveTo>
                    <a:pt x="197684" y="3803605"/>
                  </a:moveTo>
                  <a:cubicBezTo>
                    <a:pt x="155600" y="3803605"/>
                    <a:pt x="121484" y="3837721"/>
                    <a:pt x="121484" y="3879805"/>
                  </a:cubicBezTo>
                  <a:cubicBezTo>
                    <a:pt x="121484" y="3921889"/>
                    <a:pt x="155600" y="3956005"/>
                    <a:pt x="197684" y="3956005"/>
                  </a:cubicBezTo>
                  <a:cubicBezTo>
                    <a:pt x="239768" y="3956005"/>
                    <a:pt x="273884" y="3921889"/>
                    <a:pt x="273884" y="3879805"/>
                  </a:cubicBezTo>
                  <a:cubicBezTo>
                    <a:pt x="273884" y="3837721"/>
                    <a:pt x="239768" y="3803605"/>
                    <a:pt x="197684" y="3803605"/>
                  </a:cubicBezTo>
                  <a:close/>
                  <a:moveTo>
                    <a:pt x="7604324" y="130765"/>
                  </a:moveTo>
                  <a:cubicBezTo>
                    <a:pt x="7562240" y="130765"/>
                    <a:pt x="7528124" y="164881"/>
                    <a:pt x="7528124" y="206965"/>
                  </a:cubicBezTo>
                  <a:cubicBezTo>
                    <a:pt x="7528124" y="249049"/>
                    <a:pt x="7562240" y="283165"/>
                    <a:pt x="7604324" y="283165"/>
                  </a:cubicBezTo>
                  <a:cubicBezTo>
                    <a:pt x="7646408" y="283165"/>
                    <a:pt x="7680524" y="249049"/>
                    <a:pt x="7680524" y="206965"/>
                  </a:cubicBezTo>
                  <a:cubicBezTo>
                    <a:pt x="7680524" y="164881"/>
                    <a:pt x="7646408" y="130765"/>
                    <a:pt x="7604324" y="130765"/>
                  </a:cubicBezTo>
                  <a:close/>
                  <a:moveTo>
                    <a:pt x="197684" y="130765"/>
                  </a:moveTo>
                  <a:cubicBezTo>
                    <a:pt x="155600" y="130765"/>
                    <a:pt x="121484" y="164881"/>
                    <a:pt x="121484" y="206965"/>
                  </a:cubicBezTo>
                  <a:cubicBezTo>
                    <a:pt x="121484" y="249049"/>
                    <a:pt x="155600" y="283165"/>
                    <a:pt x="197684" y="283165"/>
                  </a:cubicBezTo>
                  <a:cubicBezTo>
                    <a:pt x="239768" y="283165"/>
                    <a:pt x="273884" y="249049"/>
                    <a:pt x="273884" y="206965"/>
                  </a:cubicBezTo>
                  <a:cubicBezTo>
                    <a:pt x="273884" y="164881"/>
                    <a:pt x="239768" y="130765"/>
                    <a:pt x="197684" y="130765"/>
                  </a:cubicBezTo>
                  <a:close/>
                  <a:moveTo>
                    <a:pt x="0" y="0"/>
                  </a:moveTo>
                  <a:lnTo>
                    <a:pt x="7808159" y="0"/>
                  </a:lnTo>
                  <a:lnTo>
                    <a:pt x="7808159" y="4103960"/>
                  </a:lnTo>
                  <a:lnTo>
                    <a:pt x="0" y="4103960"/>
                  </a:lnTo>
                  <a:close/>
                </a:path>
              </a:pathLst>
            </a:custGeom>
            <a:blipFill dpi="0" rotWithShape="1">
              <a:blip r:embed="rId5">
                <a:alphaModFix amt="83000"/>
                <a:duotone>
                  <a:schemeClr val="bg2">
                    <a:shade val="45000"/>
                    <a:satMod val="135000"/>
                  </a:schemeClr>
                  <a:prstClr val="white"/>
                </a:duotone>
              </a:blip>
              <a:srcRect/>
              <a:tile tx="0" ty="0" sx="90000" sy="100000" flip="none" algn="ctr"/>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a:extLst>
                <a:ext uri="{FF2B5EF4-FFF2-40B4-BE49-F238E27FC236}">
                  <a16:creationId xmlns:a16="http://schemas.microsoft.com/office/drawing/2014/main" id="{879775EF-026C-4E4A-873B-185915FB4FCF}"/>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278995" y="1501257"/>
              <a:ext cx="7645811" cy="3928374"/>
              <a:chOff x="2278995" y="1501257"/>
              <a:chExt cx="7645811" cy="3928374"/>
            </a:xfrm>
          </p:grpSpPr>
          <p:sp>
            <p:nvSpPr>
              <p:cNvPr id="13" name="Donut 19">
                <a:extLst>
                  <a:ext uri="{FF2B5EF4-FFF2-40B4-BE49-F238E27FC236}">
                    <a16:creationId xmlns:a16="http://schemas.microsoft.com/office/drawing/2014/main" id="{400D0967-F02F-4275-8520-75D52A1DF6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77918" y="1501257"/>
                <a:ext cx="246888" cy="246888"/>
              </a:xfrm>
              <a:prstGeom prst="donut">
                <a:avLst>
                  <a:gd name="adj" fmla="val 26304"/>
                </a:avLst>
              </a:prstGeom>
              <a:gradFill>
                <a:gsLst>
                  <a:gs pos="20000">
                    <a:srgbClr val="949494"/>
                  </a:gs>
                  <a:gs pos="30000">
                    <a:srgbClr val="B2B2B2"/>
                  </a:gs>
                  <a:gs pos="51000">
                    <a:srgbClr val="E0DEDE">
                      <a:lumMod val="92000"/>
                    </a:srgbClr>
                  </a:gs>
                  <a:gs pos="8000">
                    <a:schemeClr val="bg1">
                      <a:lumMod val="41000"/>
                      <a:lumOff val="59000"/>
                    </a:schemeClr>
                  </a:gs>
                  <a:gs pos="89000">
                    <a:srgbClr val="7A7A7A"/>
                  </a:gs>
                </a:gsLst>
                <a:lin ang="3600000" scaled="0"/>
              </a:gradFill>
              <a:ln>
                <a:noFill/>
              </a:ln>
              <a:effectLst>
                <a:outerShdw blurRad="63500" sx="101000" sy="101000" algn="ctr" rotWithShape="0">
                  <a:prstClr val="black">
                    <a:alpha val="48000"/>
                  </a:prstClr>
                </a:outerShdw>
              </a:effectLst>
              <a:scene3d>
                <a:camera prst="orthographicFront"/>
                <a:lightRig rig="threePt" dir="t">
                  <a:rot lat="0" lon="0" rev="21360000"/>
                </a:lightRig>
              </a:scene3d>
              <a:sp3d>
                <a:bevelT w="19050" h="31750"/>
                <a:contourClr>
                  <a:srgbClr val="F1F1F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4" name="Donut 21">
                <a:extLst>
                  <a:ext uri="{FF2B5EF4-FFF2-40B4-BE49-F238E27FC236}">
                    <a16:creationId xmlns:a16="http://schemas.microsoft.com/office/drawing/2014/main" id="{B4B16BA1-0F90-43DD-9D6C-6F196A15A3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73719" y="5174722"/>
                <a:ext cx="246888" cy="246888"/>
              </a:xfrm>
              <a:prstGeom prst="donut">
                <a:avLst>
                  <a:gd name="adj" fmla="val 26304"/>
                </a:avLst>
              </a:prstGeom>
              <a:gradFill>
                <a:gsLst>
                  <a:gs pos="20000">
                    <a:srgbClr val="949494"/>
                  </a:gs>
                  <a:gs pos="30000">
                    <a:srgbClr val="B2B2B2"/>
                  </a:gs>
                  <a:gs pos="51000">
                    <a:srgbClr val="E0DEDE">
                      <a:lumMod val="92000"/>
                    </a:srgbClr>
                  </a:gs>
                  <a:gs pos="8000">
                    <a:schemeClr val="bg1">
                      <a:lumMod val="41000"/>
                      <a:lumOff val="59000"/>
                    </a:schemeClr>
                  </a:gs>
                  <a:gs pos="89000">
                    <a:srgbClr val="7A7A7A"/>
                  </a:gs>
                </a:gsLst>
                <a:lin ang="3600000" scaled="0"/>
              </a:gradFill>
              <a:ln>
                <a:noFill/>
              </a:ln>
              <a:effectLst>
                <a:outerShdw blurRad="63500" sx="101000" sy="101000" algn="ctr" rotWithShape="0">
                  <a:prstClr val="black">
                    <a:alpha val="48000"/>
                  </a:prstClr>
                </a:outerShdw>
              </a:effectLst>
              <a:scene3d>
                <a:camera prst="orthographicFront"/>
                <a:lightRig rig="threePt" dir="t">
                  <a:rot lat="0" lon="0" rev="21360000"/>
                </a:lightRig>
              </a:scene3d>
              <a:sp3d>
                <a:bevelT w="19050" h="31750"/>
                <a:contourClr>
                  <a:srgbClr val="F1F1F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5" name="Donut 22">
                <a:extLst>
                  <a:ext uri="{FF2B5EF4-FFF2-40B4-BE49-F238E27FC236}">
                    <a16:creationId xmlns:a16="http://schemas.microsoft.com/office/drawing/2014/main" id="{7B652CBC-3D51-4C0E-8DDE-2C4A49B387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78995" y="1501257"/>
                <a:ext cx="246888" cy="246888"/>
              </a:xfrm>
              <a:prstGeom prst="donut">
                <a:avLst>
                  <a:gd name="adj" fmla="val 26304"/>
                </a:avLst>
              </a:prstGeom>
              <a:gradFill>
                <a:gsLst>
                  <a:gs pos="20000">
                    <a:srgbClr val="949494"/>
                  </a:gs>
                  <a:gs pos="30000">
                    <a:srgbClr val="B2B2B2"/>
                  </a:gs>
                  <a:gs pos="51000">
                    <a:srgbClr val="E0DEDE">
                      <a:lumMod val="92000"/>
                    </a:srgbClr>
                  </a:gs>
                  <a:gs pos="8000">
                    <a:schemeClr val="bg1">
                      <a:lumMod val="41000"/>
                      <a:lumOff val="59000"/>
                    </a:schemeClr>
                  </a:gs>
                  <a:gs pos="89000">
                    <a:srgbClr val="7A7A7A"/>
                  </a:gs>
                </a:gsLst>
                <a:lin ang="3600000" scaled="0"/>
              </a:gradFill>
              <a:ln>
                <a:noFill/>
              </a:ln>
              <a:effectLst>
                <a:outerShdw blurRad="63500" sx="101000" sy="101000" algn="ctr" rotWithShape="0">
                  <a:prstClr val="black">
                    <a:alpha val="48000"/>
                  </a:prstClr>
                </a:outerShdw>
              </a:effectLst>
              <a:scene3d>
                <a:camera prst="orthographicFront"/>
                <a:lightRig rig="threePt" dir="t">
                  <a:rot lat="0" lon="0" rev="21360000"/>
                </a:lightRig>
              </a:scene3d>
              <a:sp3d>
                <a:bevelT w="19050" h="31750"/>
                <a:contourClr>
                  <a:srgbClr val="F1F1F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6" name="Donut 23">
                <a:extLst>
                  <a:ext uri="{FF2B5EF4-FFF2-40B4-BE49-F238E27FC236}">
                    <a16:creationId xmlns:a16="http://schemas.microsoft.com/office/drawing/2014/main" id="{3AFF0419-6554-4FDD-93AB-8A8C45FF5B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78995" y="5182743"/>
                <a:ext cx="246888" cy="246888"/>
              </a:xfrm>
              <a:prstGeom prst="donut">
                <a:avLst>
                  <a:gd name="adj" fmla="val 26304"/>
                </a:avLst>
              </a:prstGeom>
              <a:gradFill>
                <a:gsLst>
                  <a:gs pos="20000">
                    <a:srgbClr val="949494"/>
                  </a:gs>
                  <a:gs pos="30000">
                    <a:srgbClr val="B2B2B2"/>
                  </a:gs>
                  <a:gs pos="51000">
                    <a:srgbClr val="E0DEDE">
                      <a:lumMod val="92000"/>
                    </a:srgbClr>
                  </a:gs>
                  <a:gs pos="8000">
                    <a:schemeClr val="bg1">
                      <a:lumMod val="41000"/>
                      <a:lumOff val="59000"/>
                    </a:schemeClr>
                  </a:gs>
                  <a:gs pos="89000">
                    <a:srgbClr val="7A7A7A"/>
                  </a:gs>
                </a:gsLst>
                <a:lin ang="3600000" scaled="0"/>
              </a:gradFill>
              <a:ln>
                <a:noFill/>
              </a:ln>
              <a:effectLst>
                <a:outerShdw blurRad="63500" sx="101000" sy="101000" algn="ctr" rotWithShape="0">
                  <a:prstClr val="black">
                    <a:alpha val="48000"/>
                  </a:prstClr>
                </a:outerShdw>
              </a:effectLst>
              <a:scene3d>
                <a:camera prst="orthographicFront"/>
                <a:lightRig rig="threePt" dir="t">
                  <a:rot lat="0" lon="0" rev="21360000"/>
                </a:lightRig>
              </a:scene3d>
              <a:sp3d>
                <a:bevelT w="19050" h="31750"/>
                <a:contourClr>
                  <a:srgbClr val="F1F1F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grpSp>
      <p:sp>
        <p:nvSpPr>
          <p:cNvPr id="2" name="Title 1">
            <a:extLst>
              <a:ext uri="{FF2B5EF4-FFF2-40B4-BE49-F238E27FC236}">
                <a16:creationId xmlns:a16="http://schemas.microsoft.com/office/drawing/2014/main" id="{D4774D57-151E-4936-9AF4-E70073D4EB30}"/>
              </a:ext>
            </a:extLst>
          </p:cNvPr>
          <p:cNvSpPr>
            <a:spLocks noGrp="1"/>
          </p:cNvSpPr>
          <p:nvPr>
            <p:ph type="ctrTitle"/>
          </p:nvPr>
        </p:nvSpPr>
        <p:spPr>
          <a:xfrm>
            <a:off x="2692398" y="1871131"/>
            <a:ext cx="6815669" cy="1515533"/>
          </a:xfrm>
        </p:spPr>
        <p:txBody>
          <a:bodyPr>
            <a:noAutofit/>
          </a:bodyPr>
          <a:lstStyle/>
          <a:p>
            <a:r>
              <a:rPr lang="en-US" sz="4400" b="1" dirty="0">
                <a:solidFill>
                  <a:schemeClr val="accent3">
                    <a:lumMod val="50000"/>
                  </a:schemeClr>
                </a:solidFill>
              </a:rPr>
              <a:t>Forbes Travel Reviews</a:t>
            </a:r>
          </a:p>
        </p:txBody>
      </p:sp>
      <p:sp>
        <p:nvSpPr>
          <p:cNvPr id="3" name="Subtitle 2">
            <a:extLst>
              <a:ext uri="{FF2B5EF4-FFF2-40B4-BE49-F238E27FC236}">
                <a16:creationId xmlns:a16="http://schemas.microsoft.com/office/drawing/2014/main" id="{C5370FC1-A32E-43A6-9E96-92974CB54F20}"/>
              </a:ext>
            </a:extLst>
          </p:cNvPr>
          <p:cNvSpPr>
            <a:spLocks noGrp="1"/>
          </p:cNvSpPr>
          <p:nvPr>
            <p:ph type="subTitle" idx="1"/>
          </p:nvPr>
        </p:nvSpPr>
        <p:spPr>
          <a:xfrm>
            <a:off x="2181226" y="3846781"/>
            <a:ext cx="7808158" cy="1131618"/>
          </a:xfrm>
        </p:spPr>
        <p:txBody>
          <a:bodyPr>
            <a:normAutofit/>
          </a:bodyPr>
          <a:lstStyle/>
          <a:p>
            <a:r>
              <a:rPr lang="en-US" sz="2800" b="1" dirty="0">
                <a:solidFill>
                  <a:schemeClr val="accent3">
                    <a:lumMod val="50000"/>
                  </a:schemeClr>
                </a:solidFill>
              </a:rPr>
              <a:t>Global Luxury Grading &amp; Excellence Training</a:t>
            </a:r>
          </a:p>
        </p:txBody>
      </p:sp>
      <p:cxnSp>
        <p:nvCxnSpPr>
          <p:cNvPr id="18" name="Straight Connector 17">
            <a:extLst>
              <a:ext uri="{FF2B5EF4-FFF2-40B4-BE49-F238E27FC236}">
                <a16:creationId xmlns:a16="http://schemas.microsoft.com/office/drawing/2014/main" id="{5F310D7E-8F1E-4C2F-8824-E43E043DD85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pic>
        <p:nvPicPr>
          <p:cNvPr id="7" name="Graphic 6" descr="Palm tree">
            <a:extLst>
              <a:ext uri="{FF2B5EF4-FFF2-40B4-BE49-F238E27FC236}">
                <a16:creationId xmlns:a16="http://schemas.microsoft.com/office/drawing/2014/main" id="{5A75EE0A-53B5-4719-9CB7-5387E99D98C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580409" y="1629189"/>
            <a:ext cx="914400" cy="914400"/>
          </a:xfrm>
          <a:prstGeom prst="rect">
            <a:avLst/>
          </a:prstGeom>
        </p:spPr>
      </p:pic>
      <p:pic>
        <p:nvPicPr>
          <p:cNvPr id="17" name="Graphic 16" descr="Beach ball">
            <a:extLst>
              <a:ext uri="{FF2B5EF4-FFF2-40B4-BE49-F238E27FC236}">
                <a16:creationId xmlns:a16="http://schemas.microsoft.com/office/drawing/2014/main" id="{48F21C9B-2A2B-49E0-A15C-401F0E8DE9C1}"/>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4848889" y="1993669"/>
            <a:ext cx="548640" cy="548640"/>
          </a:xfrm>
          <a:prstGeom prst="rect">
            <a:avLst/>
          </a:prstGeom>
        </p:spPr>
      </p:pic>
      <p:pic>
        <p:nvPicPr>
          <p:cNvPr id="20" name="Graphic 19" descr="Bucket and shovel">
            <a:extLst>
              <a:ext uri="{FF2B5EF4-FFF2-40B4-BE49-F238E27FC236}">
                <a16:creationId xmlns:a16="http://schemas.microsoft.com/office/drawing/2014/main" id="{02432592-29B9-4972-91B0-C8987327EC8D}"/>
              </a:ext>
            </a:extLst>
          </p:cNvPr>
          <p:cNvPicPr>
            <a:picLocks noChangeAspect="1"/>
          </p:cNvPicPr>
          <p:nvPr/>
        </p:nvPicPr>
        <p:blipFill>
          <a:blip r:embed="rId10" cstate="email">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p:blipFill>
        <p:spPr>
          <a:xfrm>
            <a:off x="6494809" y="1874056"/>
            <a:ext cx="731520" cy="731520"/>
          </a:xfrm>
          <a:prstGeom prst="rect">
            <a:avLst/>
          </a:prstGeom>
        </p:spPr>
      </p:pic>
      <p:pic>
        <p:nvPicPr>
          <p:cNvPr id="8" name="Picture 7">
            <a:extLst>
              <a:ext uri="{FF2B5EF4-FFF2-40B4-BE49-F238E27FC236}">
                <a16:creationId xmlns:a16="http://schemas.microsoft.com/office/drawing/2014/main" id="{1BE4DF44-956E-4FC8-B36A-0183DCB7D7E0}"/>
              </a:ext>
            </a:extLst>
          </p:cNvPr>
          <p:cNvPicPr>
            <a:picLocks noChangeAspect="1"/>
          </p:cNvPicPr>
          <p:nvPr/>
        </p:nvPicPr>
        <p:blipFill>
          <a:blip r:embed="rId12"/>
          <a:stretch>
            <a:fillRect/>
          </a:stretch>
        </p:blipFill>
        <p:spPr>
          <a:xfrm>
            <a:off x="5123209" y="4852158"/>
            <a:ext cx="2619375" cy="1743075"/>
          </a:xfrm>
          <a:prstGeom prst="rect">
            <a:avLst/>
          </a:prstGeom>
        </p:spPr>
      </p:pic>
    </p:spTree>
    <p:extLst>
      <p:ext uri="{BB962C8B-B14F-4D97-AF65-F5344CB8AC3E}">
        <p14:creationId xmlns:p14="http://schemas.microsoft.com/office/powerpoint/2010/main" val="9699134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02AC5B-D15E-467E-A976-1701288829C9}"/>
              </a:ext>
            </a:extLst>
          </p:cNvPr>
          <p:cNvSpPr>
            <a:spLocks noGrp="1"/>
          </p:cNvSpPr>
          <p:nvPr>
            <p:ph type="title"/>
          </p:nvPr>
        </p:nvSpPr>
        <p:spPr/>
        <p:txBody>
          <a:bodyPr/>
          <a:lstStyle/>
          <a:p>
            <a:r>
              <a:rPr lang="en-GB" b="1" dirty="0">
                <a:solidFill>
                  <a:schemeClr val="accent3">
                    <a:lumMod val="50000"/>
                  </a:schemeClr>
                </a:solidFill>
              </a:rPr>
              <a:t>Verifying Luxury</a:t>
            </a:r>
          </a:p>
        </p:txBody>
      </p:sp>
      <p:sp>
        <p:nvSpPr>
          <p:cNvPr id="3" name="Content Placeholder 2">
            <a:extLst>
              <a:ext uri="{FF2B5EF4-FFF2-40B4-BE49-F238E27FC236}">
                <a16:creationId xmlns:a16="http://schemas.microsoft.com/office/drawing/2014/main" id="{E6F329E8-C163-400D-AB4D-95FE32662CDE}"/>
              </a:ext>
            </a:extLst>
          </p:cNvPr>
          <p:cNvSpPr>
            <a:spLocks noGrp="1"/>
          </p:cNvSpPr>
          <p:nvPr>
            <p:ph idx="1"/>
          </p:nvPr>
        </p:nvSpPr>
        <p:spPr>
          <a:xfrm>
            <a:off x="857956" y="2556931"/>
            <a:ext cx="10329333" cy="3934179"/>
          </a:xfrm>
        </p:spPr>
        <p:txBody>
          <a:bodyPr/>
          <a:lstStyle/>
          <a:p>
            <a:r>
              <a:rPr lang="en-GB" dirty="0"/>
              <a:t>Training</a:t>
            </a:r>
          </a:p>
          <a:p>
            <a:r>
              <a:rPr lang="en-GB" dirty="0"/>
              <a:t>Quality Assessments – Rate 2,000 global hotels, restaurants &amp; Spa’s</a:t>
            </a:r>
          </a:p>
          <a:p>
            <a:r>
              <a:rPr lang="en-GB" dirty="0"/>
              <a:t>Global Partnerships - Annual Standards &amp; Benefits</a:t>
            </a:r>
          </a:p>
          <a:p>
            <a:r>
              <a:rPr lang="en-GB" dirty="0"/>
              <a:t>Custom Standards – Competitive Analysis</a:t>
            </a:r>
          </a:p>
        </p:txBody>
      </p:sp>
      <p:pic>
        <p:nvPicPr>
          <p:cNvPr id="4" name="Picture 3">
            <a:extLst>
              <a:ext uri="{FF2B5EF4-FFF2-40B4-BE49-F238E27FC236}">
                <a16:creationId xmlns:a16="http://schemas.microsoft.com/office/drawing/2014/main" id="{7E7E8474-ADEF-4DFB-8969-B49885A8F87D}"/>
              </a:ext>
            </a:extLst>
          </p:cNvPr>
          <p:cNvPicPr>
            <a:picLocks noChangeAspect="1"/>
          </p:cNvPicPr>
          <p:nvPr/>
        </p:nvPicPr>
        <p:blipFill>
          <a:blip r:embed="rId2"/>
          <a:stretch>
            <a:fillRect/>
          </a:stretch>
        </p:blipFill>
        <p:spPr>
          <a:xfrm>
            <a:off x="2146853" y="4890051"/>
            <a:ext cx="7961244" cy="1124779"/>
          </a:xfrm>
          <a:prstGeom prst="rect">
            <a:avLst/>
          </a:prstGeom>
        </p:spPr>
      </p:pic>
    </p:spTree>
    <p:extLst>
      <p:ext uri="{BB962C8B-B14F-4D97-AF65-F5344CB8AC3E}">
        <p14:creationId xmlns:p14="http://schemas.microsoft.com/office/powerpoint/2010/main" val="28227445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18E245-AD24-40FB-A690-8694D334D114}"/>
              </a:ext>
            </a:extLst>
          </p:cNvPr>
          <p:cNvSpPr>
            <a:spLocks noGrp="1"/>
          </p:cNvSpPr>
          <p:nvPr>
            <p:ph type="title"/>
          </p:nvPr>
        </p:nvSpPr>
        <p:spPr/>
        <p:txBody>
          <a:bodyPr/>
          <a:lstStyle/>
          <a:p>
            <a:r>
              <a:rPr lang="en-GB" b="1" dirty="0">
                <a:solidFill>
                  <a:schemeClr val="accent3">
                    <a:lumMod val="50000"/>
                  </a:schemeClr>
                </a:solidFill>
              </a:rPr>
              <a:t>Service Training</a:t>
            </a:r>
          </a:p>
        </p:txBody>
      </p:sp>
      <p:sp>
        <p:nvSpPr>
          <p:cNvPr id="3" name="Content Placeholder 2">
            <a:extLst>
              <a:ext uri="{FF2B5EF4-FFF2-40B4-BE49-F238E27FC236}">
                <a16:creationId xmlns:a16="http://schemas.microsoft.com/office/drawing/2014/main" id="{6698041E-BA36-40A1-8426-5D6C31438D18}"/>
              </a:ext>
            </a:extLst>
          </p:cNvPr>
          <p:cNvSpPr>
            <a:spLocks noGrp="1"/>
          </p:cNvSpPr>
          <p:nvPr>
            <p:ph idx="1"/>
          </p:nvPr>
        </p:nvSpPr>
        <p:spPr>
          <a:xfrm>
            <a:off x="526774" y="2556932"/>
            <a:ext cx="10369823" cy="3545694"/>
          </a:xfrm>
        </p:spPr>
        <p:txBody>
          <a:bodyPr/>
          <a:lstStyle/>
          <a:p>
            <a:r>
              <a:rPr lang="en-GB" dirty="0"/>
              <a:t>Virtual </a:t>
            </a:r>
          </a:p>
          <a:p>
            <a:r>
              <a:rPr lang="en-GB" dirty="0"/>
              <a:t>On Location</a:t>
            </a:r>
          </a:p>
          <a:p>
            <a:r>
              <a:rPr lang="en-GB" dirty="0"/>
              <a:t>Adapt to Needs</a:t>
            </a:r>
          </a:p>
          <a:p>
            <a:r>
              <a:rPr lang="en-GB" dirty="0"/>
              <a:t>Operational Frontline – Executive Strategic Leadership</a:t>
            </a:r>
          </a:p>
          <a:p>
            <a:r>
              <a:rPr lang="en-GB" dirty="0"/>
              <a:t>Training Tool Kits</a:t>
            </a:r>
          </a:p>
          <a:p>
            <a:pPr marL="0" indent="0">
              <a:buNone/>
            </a:pPr>
            <a:endParaRPr lang="en-GB" dirty="0"/>
          </a:p>
        </p:txBody>
      </p:sp>
      <p:pic>
        <p:nvPicPr>
          <p:cNvPr id="4" name="Picture 3">
            <a:extLst>
              <a:ext uri="{FF2B5EF4-FFF2-40B4-BE49-F238E27FC236}">
                <a16:creationId xmlns:a16="http://schemas.microsoft.com/office/drawing/2014/main" id="{10C37CDB-9D36-43EB-ADA3-2723A87CBDD5}"/>
              </a:ext>
            </a:extLst>
          </p:cNvPr>
          <p:cNvPicPr>
            <a:picLocks noChangeAspect="1"/>
          </p:cNvPicPr>
          <p:nvPr/>
        </p:nvPicPr>
        <p:blipFill>
          <a:blip r:embed="rId2"/>
          <a:stretch>
            <a:fillRect/>
          </a:stretch>
        </p:blipFill>
        <p:spPr>
          <a:xfrm>
            <a:off x="7692888" y="2693504"/>
            <a:ext cx="3737112" cy="3409122"/>
          </a:xfrm>
          <a:prstGeom prst="rect">
            <a:avLst/>
          </a:prstGeom>
        </p:spPr>
      </p:pic>
    </p:spTree>
    <p:extLst>
      <p:ext uri="{BB962C8B-B14F-4D97-AF65-F5344CB8AC3E}">
        <p14:creationId xmlns:p14="http://schemas.microsoft.com/office/powerpoint/2010/main" val="25681565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5DB3F7-C113-489B-9F4C-646059BC0F86}"/>
              </a:ext>
            </a:extLst>
          </p:cNvPr>
          <p:cNvSpPr>
            <a:spLocks noGrp="1"/>
          </p:cNvSpPr>
          <p:nvPr>
            <p:ph type="title"/>
          </p:nvPr>
        </p:nvSpPr>
        <p:spPr/>
        <p:txBody>
          <a:bodyPr/>
          <a:lstStyle/>
          <a:p>
            <a:r>
              <a:rPr lang="en-GB" b="1" dirty="0">
                <a:solidFill>
                  <a:schemeClr val="accent3">
                    <a:lumMod val="50000"/>
                  </a:schemeClr>
                </a:solidFill>
              </a:rPr>
              <a:t>Best Practice</a:t>
            </a:r>
          </a:p>
        </p:txBody>
      </p:sp>
      <p:sp>
        <p:nvSpPr>
          <p:cNvPr id="3" name="Content Placeholder 2">
            <a:extLst>
              <a:ext uri="{FF2B5EF4-FFF2-40B4-BE49-F238E27FC236}">
                <a16:creationId xmlns:a16="http://schemas.microsoft.com/office/drawing/2014/main" id="{491E3166-7253-4D15-B218-7DDFBC22FA02}"/>
              </a:ext>
            </a:extLst>
          </p:cNvPr>
          <p:cNvSpPr>
            <a:spLocks noGrp="1"/>
          </p:cNvSpPr>
          <p:nvPr>
            <p:ph idx="1"/>
          </p:nvPr>
        </p:nvSpPr>
        <p:spPr>
          <a:xfrm>
            <a:off x="1295401" y="2528710"/>
            <a:ext cx="9601196" cy="3815646"/>
          </a:xfrm>
        </p:spPr>
        <p:txBody>
          <a:bodyPr>
            <a:normAutofit lnSpcReduction="10000"/>
          </a:bodyPr>
          <a:lstStyle/>
          <a:p>
            <a:r>
              <a:rPr lang="en-GB" dirty="0"/>
              <a:t>Service Excellence</a:t>
            </a:r>
          </a:p>
          <a:p>
            <a:r>
              <a:rPr lang="en-GB" dirty="0"/>
              <a:t>Luxury</a:t>
            </a:r>
          </a:p>
          <a:p>
            <a:r>
              <a:rPr lang="en-GB" dirty="0"/>
              <a:t>Guest Safety</a:t>
            </a:r>
          </a:p>
          <a:p>
            <a:r>
              <a:rPr lang="en-GB" dirty="0"/>
              <a:t>Guest Loyalty</a:t>
            </a:r>
          </a:p>
          <a:p>
            <a:r>
              <a:rPr lang="en-GB" dirty="0"/>
              <a:t>Experience</a:t>
            </a:r>
          </a:p>
          <a:p>
            <a:r>
              <a:rPr lang="en-GB" dirty="0"/>
              <a:t>Authenticity</a:t>
            </a:r>
          </a:p>
          <a:p>
            <a:r>
              <a:rPr lang="en-GB" dirty="0"/>
              <a:t>Immersion</a:t>
            </a:r>
          </a:p>
          <a:p>
            <a:r>
              <a:rPr lang="en-GB" dirty="0"/>
              <a:t>Personalisation</a:t>
            </a:r>
          </a:p>
        </p:txBody>
      </p:sp>
      <p:pic>
        <p:nvPicPr>
          <p:cNvPr id="5" name="Picture 4">
            <a:extLst>
              <a:ext uri="{FF2B5EF4-FFF2-40B4-BE49-F238E27FC236}">
                <a16:creationId xmlns:a16="http://schemas.microsoft.com/office/drawing/2014/main" id="{C36D63FF-2CC3-463D-846B-FA4C049EF850}"/>
              </a:ext>
            </a:extLst>
          </p:cNvPr>
          <p:cNvPicPr>
            <a:picLocks noChangeAspect="1"/>
          </p:cNvPicPr>
          <p:nvPr/>
        </p:nvPicPr>
        <p:blipFill>
          <a:blip r:embed="rId2"/>
          <a:stretch>
            <a:fillRect/>
          </a:stretch>
        </p:blipFill>
        <p:spPr>
          <a:xfrm>
            <a:off x="4631636" y="3747419"/>
            <a:ext cx="6132442" cy="1589893"/>
          </a:xfrm>
          <a:prstGeom prst="rect">
            <a:avLst/>
          </a:prstGeom>
        </p:spPr>
      </p:pic>
    </p:spTree>
    <p:extLst>
      <p:ext uri="{BB962C8B-B14F-4D97-AF65-F5344CB8AC3E}">
        <p14:creationId xmlns:p14="http://schemas.microsoft.com/office/powerpoint/2010/main" val="29028409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95D3AB-E2EF-4043-85DE-AC6C6026CEA7}"/>
              </a:ext>
            </a:extLst>
          </p:cNvPr>
          <p:cNvSpPr>
            <a:spLocks noGrp="1"/>
          </p:cNvSpPr>
          <p:nvPr>
            <p:ph type="title"/>
          </p:nvPr>
        </p:nvSpPr>
        <p:spPr/>
        <p:txBody>
          <a:bodyPr/>
          <a:lstStyle/>
          <a:p>
            <a:r>
              <a:rPr lang="en-GB" b="1" dirty="0">
                <a:solidFill>
                  <a:schemeClr val="accent3">
                    <a:lumMod val="50000"/>
                  </a:schemeClr>
                </a:solidFill>
              </a:rPr>
              <a:t>Training Excellence</a:t>
            </a:r>
          </a:p>
        </p:txBody>
      </p:sp>
      <p:sp>
        <p:nvSpPr>
          <p:cNvPr id="3" name="Content Placeholder 2">
            <a:extLst>
              <a:ext uri="{FF2B5EF4-FFF2-40B4-BE49-F238E27FC236}">
                <a16:creationId xmlns:a16="http://schemas.microsoft.com/office/drawing/2014/main" id="{A7CC8B0A-77A2-44B6-81B6-43B9B3967592}"/>
              </a:ext>
            </a:extLst>
          </p:cNvPr>
          <p:cNvSpPr>
            <a:spLocks noGrp="1"/>
          </p:cNvSpPr>
          <p:nvPr>
            <p:ph idx="1"/>
          </p:nvPr>
        </p:nvSpPr>
        <p:spPr/>
        <p:txBody>
          <a:bodyPr/>
          <a:lstStyle/>
          <a:p>
            <a:r>
              <a:rPr lang="en-GB" dirty="0"/>
              <a:t>Knowledge</a:t>
            </a:r>
          </a:p>
          <a:p>
            <a:r>
              <a:rPr lang="en-GB" dirty="0"/>
              <a:t>Golden Nugget</a:t>
            </a:r>
          </a:p>
          <a:p>
            <a:r>
              <a:rPr lang="en-GB" dirty="0"/>
              <a:t>Guest Interaction</a:t>
            </a:r>
          </a:p>
          <a:p>
            <a:r>
              <a:rPr lang="en-GB" dirty="0"/>
              <a:t>Guest Needs</a:t>
            </a:r>
          </a:p>
          <a:p>
            <a:r>
              <a:rPr lang="en-GB" dirty="0"/>
              <a:t>Personalise</a:t>
            </a:r>
          </a:p>
          <a:p>
            <a:r>
              <a:rPr lang="en-GB" dirty="0"/>
              <a:t>Attitude</a:t>
            </a:r>
          </a:p>
        </p:txBody>
      </p:sp>
      <p:pic>
        <p:nvPicPr>
          <p:cNvPr id="4" name="Picture 3">
            <a:extLst>
              <a:ext uri="{FF2B5EF4-FFF2-40B4-BE49-F238E27FC236}">
                <a16:creationId xmlns:a16="http://schemas.microsoft.com/office/drawing/2014/main" id="{D7530C32-7FDD-4F83-BBE3-C5F7A2652D24}"/>
              </a:ext>
            </a:extLst>
          </p:cNvPr>
          <p:cNvPicPr>
            <a:picLocks noChangeAspect="1"/>
          </p:cNvPicPr>
          <p:nvPr/>
        </p:nvPicPr>
        <p:blipFill>
          <a:blip r:embed="rId2"/>
          <a:stretch>
            <a:fillRect/>
          </a:stretch>
        </p:blipFill>
        <p:spPr>
          <a:xfrm>
            <a:off x="4999382" y="2745409"/>
            <a:ext cx="4820478" cy="2941982"/>
          </a:xfrm>
          <a:prstGeom prst="rect">
            <a:avLst/>
          </a:prstGeom>
        </p:spPr>
      </p:pic>
    </p:spTree>
    <p:extLst>
      <p:ext uri="{BB962C8B-B14F-4D97-AF65-F5344CB8AC3E}">
        <p14:creationId xmlns:p14="http://schemas.microsoft.com/office/powerpoint/2010/main" val="9055033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E8A30-8608-4BE0-86E5-D40FB0777FE8}"/>
              </a:ext>
            </a:extLst>
          </p:cNvPr>
          <p:cNvSpPr>
            <a:spLocks noGrp="1"/>
          </p:cNvSpPr>
          <p:nvPr>
            <p:ph type="title"/>
          </p:nvPr>
        </p:nvSpPr>
        <p:spPr/>
        <p:txBody>
          <a:bodyPr/>
          <a:lstStyle/>
          <a:p>
            <a:r>
              <a:rPr lang="en-GB" b="1" dirty="0">
                <a:solidFill>
                  <a:schemeClr val="accent3">
                    <a:lumMod val="50000"/>
                  </a:schemeClr>
                </a:solidFill>
              </a:rPr>
              <a:t>Seamless Onboarding</a:t>
            </a:r>
          </a:p>
        </p:txBody>
      </p:sp>
      <p:sp>
        <p:nvSpPr>
          <p:cNvPr id="3" name="Content Placeholder 2">
            <a:extLst>
              <a:ext uri="{FF2B5EF4-FFF2-40B4-BE49-F238E27FC236}">
                <a16:creationId xmlns:a16="http://schemas.microsoft.com/office/drawing/2014/main" id="{7B02200B-5C64-4A34-9767-82092B3EB786}"/>
              </a:ext>
            </a:extLst>
          </p:cNvPr>
          <p:cNvSpPr>
            <a:spLocks noGrp="1"/>
          </p:cNvSpPr>
          <p:nvPr>
            <p:ph idx="1"/>
          </p:nvPr>
        </p:nvSpPr>
        <p:spPr>
          <a:xfrm>
            <a:off x="1295401" y="2556931"/>
            <a:ext cx="9601196" cy="3832579"/>
          </a:xfrm>
        </p:spPr>
        <p:txBody>
          <a:bodyPr>
            <a:normAutofit fontScale="92500" lnSpcReduction="20000"/>
          </a:bodyPr>
          <a:lstStyle/>
          <a:p>
            <a:r>
              <a:rPr lang="en-GB" dirty="0"/>
              <a:t>Orientation</a:t>
            </a:r>
          </a:p>
          <a:p>
            <a:r>
              <a:rPr lang="en-GB" dirty="0"/>
              <a:t>Implementation – Challenge &amp; Solution</a:t>
            </a:r>
          </a:p>
          <a:p>
            <a:r>
              <a:rPr lang="en-GB" dirty="0"/>
              <a:t>Personalised Learning</a:t>
            </a:r>
          </a:p>
          <a:p>
            <a:r>
              <a:rPr lang="en-GB" dirty="0"/>
              <a:t>Group Hierarchy</a:t>
            </a:r>
          </a:p>
          <a:p>
            <a:r>
              <a:rPr lang="en-GB" dirty="0"/>
              <a:t>Operational Roll Out</a:t>
            </a:r>
          </a:p>
          <a:p>
            <a:r>
              <a:rPr lang="en-GB" dirty="0"/>
              <a:t>Enterprise</a:t>
            </a:r>
          </a:p>
          <a:p>
            <a:r>
              <a:rPr lang="en-GB" dirty="0"/>
              <a:t>Empowerment</a:t>
            </a:r>
          </a:p>
          <a:p>
            <a:r>
              <a:rPr lang="en-GB" dirty="0"/>
              <a:t>Culturally Relevant </a:t>
            </a:r>
          </a:p>
          <a:p>
            <a:r>
              <a:rPr lang="en-GB" dirty="0"/>
              <a:t>Customization – Unique to the Business</a:t>
            </a:r>
          </a:p>
          <a:p>
            <a:endParaRPr lang="en-GB" dirty="0"/>
          </a:p>
        </p:txBody>
      </p:sp>
      <p:pic>
        <p:nvPicPr>
          <p:cNvPr id="4" name="Picture 3">
            <a:extLst>
              <a:ext uri="{FF2B5EF4-FFF2-40B4-BE49-F238E27FC236}">
                <a16:creationId xmlns:a16="http://schemas.microsoft.com/office/drawing/2014/main" id="{586C06A6-503B-4652-BD00-CA86A0D85B4C}"/>
              </a:ext>
            </a:extLst>
          </p:cNvPr>
          <p:cNvPicPr>
            <a:picLocks noChangeAspect="1"/>
          </p:cNvPicPr>
          <p:nvPr/>
        </p:nvPicPr>
        <p:blipFill>
          <a:blip r:embed="rId2"/>
          <a:stretch>
            <a:fillRect/>
          </a:stretch>
        </p:blipFill>
        <p:spPr>
          <a:xfrm>
            <a:off x="6599583" y="2941983"/>
            <a:ext cx="4562060" cy="2544417"/>
          </a:xfrm>
          <a:prstGeom prst="rect">
            <a:avLst/>
          </a:prstGeom>
        </p:spPr>
      </p:pic>
    </p:spTree>
    <p:extLst>
      <p:ext uri="{BB962C8B-B14F-4D97-AF65-F5344CB8AC3E}">
        <p14:creationId xmlns:p14="http://schemas.microsoft.com/office/powerpoint/2010/main" val="10319996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252B5-1F5C-4B75-817F-E3A4BD6B2F7B}"/>
              </a:ext>
            </a:extLst>
          </p:cNvPr>
          <p:cNvSpPr>
            <a:spLocks noGrp="1"/>
          </p:cNvSpPr>
          <p:nvPr>
            <p:ph type="title"/>
          </p:nvPr>
        </p:nvSpPr>
        <p:spPr/>
        <p:txBody>
          <a:bodyPr/>
          <a:lstStyle/>
          <a:p>
            <a:r>
              <a:rPr lang="en-GB" b="1" dirty="0">
                <a:solidFill>
                  <a:schemeClr val="accent3">
                    <a:lumMod val="50000"/>
                  </a:schemeClr>
                </a:solidFill>
              </a:rPr>
              <a:t>What Makes 5 Star?</a:t>
            </a:r>
          </a:p>
        </p:txBody>
      </p:sp>
      <p:sp>
        <p:nvSpPr>
          <p:cNvPr id="3" name="Content Placeholder 2">
            <a:extLst>
              <a:ext uri="{FF2B5EF4-FFF2-40B4-BE49-F238E27FC236}">
                <a16:creationId xmlns:a16="http://schemas.microsoft.com/office/drawing/2014/main" id="{BFA3DE93-114E-4D3E-88AC-2D1F3F4B94D0}"/>
              </a:ext>
            </a:extLst>
          </p:cNvPr>
          <p:cNvSpPr>
            <a:spLocks noGrp="1"/>
          </p:cNvSpPr>
          <p:nvPr>
            <p:ph idx="1"/>
          </p:nvPr>
        </p:nvSpPr>
        <p:spPr>
          <a:xfrm>
            <a:off x="1295401" y="2556932"/>
            <a:ext cx="9601196" cy="3663246"/>
          </a:xfrm>
        </p:spPr>
        <p:txBody>
          <a:bodyPr>
            <a:normAutofit fontScale="92500" lnSpcReduction="10000"/>
          </a:bodyPr>
          <a:lstStyle/>
          <a:p>
            <a:r>
              <a:rPr lang="en-GB" dirty="0"/>
              <a:t>900 + Standards!</a:t>
            </a:r>
          </a:p>
          <a:p>
            <a:r>
              <a:rPr lang="en-GB" dirty="0"/>
              <a:t>Beautiful Beds</a:t>
            </a:r>
          </a:p>
          <a:p>
            <a:r>
              <a:rPr lang="en-GB" dirty="0"/>
              <a:t>Distinctive Drinks</a:t>
            </a:r>
          </a:p>
          <a:p>
            <a:r>
              <a:rPr lang="en-GB" dirty="0"/>
              <a:t>Supreme Service</a:t>
            </a:r>
          </a:p>
          <a:p>
            <a:r>
              <a:rPr lang="en-GB" dirty="0"/>
              <a:t>Memorable Meals</a:t>
            </a:r>
          </a:p>
          <a:p>
            <a:r>
              <a:rPr lang="en-GB" dirty="0"/>
              <a:t>Helpful Housekeeping</a:t>
            </a:r>
          </a:p>
          <a:p>
            <a:r>
              <a:rPr lang="en-GB" dirty="0"/>
              <a:t>Genuine Interest</a:t>
            </a:r>
          </a:p>
          <a:p>
            <a:r>
              <a:rPr lang="en-GB" dirty="0"/>
              <a:t>Exceeding Expectations</a:t>
            </a:r>
          </a:p>
        </p:txBody>
      </p:sp>
      <p:pic>
        <p:nvPicPr>
          <p:cNvPr id="4" name="Picture 3">
            <a:extLst>
              <a:ext uri="{FF2B5EF4-FFF2-40B4-BE49-F238E27FC236}">
                <a16:creationId xmlns:a16="http://schemas.microsoft.com/office/drawing/2014/main" id="{BA3750DF-386A-462C-90CE-2228F8125A05}"/>
              </a:ext>
            </a:extLst>
          </p:cNvPr>
          <p:cNvPicPr>
            <a:picLocks noChangeAspect="1"/>
          </p:cNvPicPr>
          <p:nvPr/>
        </p:nvPicPr>
        <p:blipFill>
          <a:blip r:embed="rId2"/>
          <a:stretch>
            <a:fillRect/>
          </a:stretch>
        </p:blipFill>
        <p:spPr>
          <a:xfrm>
            <a:off x="5665306" y="2675468"/>
            <a:ext cx="5158408" cy="3200400"/>
          </a:xfrm>
          <a:prstGeom prst="rect">
            <a:avLst/>
          </a:prstGeom>
        </p:spPr>
      </p:pic>
    </p:spTree>
    <p:extLst>
      <p:ext uri="{BB962C8B-B14F-4D97-AF65-F5344CB8AC3E}">
        <p14:creationId xmlns:p14="http://schemas.microsoft.com/office/powerpoint/2010/main" val="6242993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213F249-1289-41EA-A05E-B00026A3F43C}"/>
              </a:ext>
            </a:extLst>
          </p:cNvPr>
          <p:cNvPicPr>
            <a:picLocks noChangeAspect="1"/>
          </p:cNvPicPr>
          <p:nvPr/>
        </p:nvPicPr>
        <p:blipFill>
          <a:blip r:embed="rId2"/>
          <a:stretch>
            <a:fillRect/>
          </a:stretch>
        </p:blipFill>
        <p:spPr>
          <a:xfrm>
            <a:off x="1987826" y="2657475"/>
            <a:ext cx="7861852" cy="3574360"/>
          </a:xfrm>
          <a:prstGeom prst="rect">
            <a:avLst/>
          </a:prstGeom>
        </p:spPr>
      </p:pic>
      <p:sp>
        <p:nvSpPr>
          <p:cNvPr id="2" name="Title 1">
            <a:extLst>
              <a:ext uri="{FF2B5EF4-FFF2-40B4-BE49-F238E27FC236}">
                <a16:creationId xmlns:a16="http://schemas.microsoft.com/office/drawing/2014/main" id="{7C7E0522-F05D-4D1C-A91B-447D461E14C3}"/>
              </a:ext>
            </a:extLst>
          </p:cNvPr>
          <p:cNvSpPr>
            <a:spLocks noGrp="1"/>
          </p:cNvSpPr>
          <p:nvPr>
            <p:ph type="title"/>
          </p:nvPr>
        </p:nvSpPr>
        <p:spPr/>
        <p:txBody>
          <a:bodyPr/>
          <a:lstStyle/>
          <a:p>
            <a:r>
              <a:rPr lang="en-GB" b="1" dirty="0">
                <a:solidFill>
                  <a:schemeClr val="accent3">
                    <a:lumMod val="50000"/>
                  </a:schemeClr>
                </a:solidFill>
              </a:rPr>
              <a:t>Impacts of Covid</a:t>
            </a:r>
          </a:p>
        </p:txBody>
      </p:sp>
    </p:spTree>
    <p:extLst>
      <p:ext uri="{BB962C8B-B14F-4D97-AF65-F5344CB8AC3E}">
        <p14:creationId xmlns:p14="http://schemas.microsoft.com/office/powerpoint/2010/main" val="23716856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185DA2-AF2B-428D-9B5A-24E0E872344C}"/>
              </a:ext>
            </a:extLst>
          </p:cNvPr>
          <p:cNvSpPr>
            <a:spLocks noGrp="1"/>
          </p:cNvSpPr>
          <p:nvPr>
            <p:ph type="title"/>
          </p:nvPr>
        </p:nvSpPr>
        <p:spPr/>
        <p:txBody>
          <a:bodyPr>
            <a:normAutofit/>
          </a:bodyPr>
          <a:lstStyle/>
          <a:p>
            <a:r>
              <a:rPr lang="en-GB" sz="7200" b="1" dirty="0">
                <a:solidFill>
                  <a:schemeClr val="accent3">
                    <a:lumMod val="50000"/>
                  </a:schemeClr>
                </a:solidFill>
              </a:rPr>
              <a:t>Malta</a:t>
            </a:r>
          </a:p>
        </p:txBody>
      </p:sp>
      <p:pic>
        <p:nvPicPr>
          <p:cNvPr id="4" name="Content Placeholder 3">
            <a:extLst>
              <a:ext uri="{FF2B5EF4-FFF2-40B4-BE49-F238E27FC236}">
                <a16:creationId xmlns:a16="http://schemas.microsoft.com/office/drawing/2014/main" id="{620ACFD1-6DA0-4A2A-9C98-C65F70F871D7}"/>
              </a:ext>
            </a:extLst>
          </p:cNvPr>
          <p:cNvPicPr>
            <a:picLocks noGrp="1" noChangeAspect="1"/>
          </p:cNvPicPr>
          <p:nvPr>
            <p:ph idx="1"/>
          </p:nvPr>
        </p:nvPicPr>
        <p:blipFill>
          <a:blip r:embed="rId2"/>
          <a:stretch>
            <a:fillRect/>
          </a:stretch>
        </p:blipFill>
        <p:spPr>
          <a:xfrm>
            <a:off x="1295398" y="5046133"/>
            <a:ext cx="9601200" cy="1038578"/>
          </a:xfrm>
          <a:prstGeom prst="rect">
            <a:avLst/>
          </a:prstGeom>
        </p:spPr>
      </p:pic>
      <p:sp>
        <p:nvSpPr>
          <p:cNvPr id="6" name="TextBox 5">
            <a:extLst>
              <a:ext uri="{FF2B5EF4-FFF2-40B4-BE49-F238E27FC236}">
                <a16:creationId xmlns:a16="http://schemas.microsoft.com/office/drawing/2014/main" id="{9AA3C008-5E7D-4B4D-A869-CC10062D72B5}"/>
              </a:ext>
            </a:extLst>
          </p:cNvPr>
          <p:cNvSpPr txBox="1"/>
          <p:nvPr/>
        </p:nvSpPr>
        <p:spPr>
          <a:xfrm>
            <a:off x="3048828" y="3105835"/>
            <a:ext cx="6097656" cy="2646878"/>
          </a:xfrm>
          <a:prstGeom prst="rect">
            <a:avLst/>
          </a:prstGeom>
          <a:noFill/>
        </p:spPr>
        <p:txBody>
          <a:bodyPr wrap="square">
            <a:spAutoFit/>
          </a:bodyPr>
          <a:lstStyle/>
          <a:p>
            <a:pPr algn="ctr"/>
            <a:r>
              <a:rPr lang="en-GB" sz="2800" b="1" i="0" dirty="0">
                <a:solidFill>
                  <a:schemeClr val="accent3">
                    <a:lumMod val="50000"/>
                  </a:schemeClr>
                </a:solidFill>
                <a:effectLst/>
                <a:latin typeface="Work Sans" panose="020B0604020202020204" pitchFamily="2" charset="0"/>
              </a:rPr>
              <a:t>Setting Malta as a Quality Tourism Destination</a:t>
            </a:r>
            <a:endParaRPr lang="en-GB" sz="2800" b="0" i="0" dirty="0">
              <a:solidFill>
                <a:schemeClr val="accent3">
                  <a:lumMod val="50000"/>
                </a:schemeClr>
              </a:solidFill>
              <a:effectLst/>
              <a:latin typeface="Work Sans" panose="020B0604020202020204" pitchFamily="2" charset="0"/>
            </a:endParaRPr>
          </a:p>
          <a:p>
            <a:pPr algn="ctr"/>
            <a:r>
              <a:rPr lang="en-GB" sz="2800" b="1" i="0" dirty="0">
                <a:solidFill>
                  <a:schemeClr val="accent3">
                    <a:lumMod val="50000"/>
                  </a:schemeClr>
                </a:solidFill>
                <a:effectLst/>
                <a:latin typeface="Work Sans" panose="020B0604020202020204" pitchFamily="2" charset="0"/>
              </a:rPr>
              <a:t>in partnership with Forbes Travel Guide</a:t>
            </a:r>
          </a:p>
          <a:p>
            <a:pPr algn="ctr"/>
            <a:endParaRPr lang="en-GB" b="1" i="0" dirty="0">
              <a:solidFill>
                <a:srgbClr val="333333"/>
              </a:solidFill>
              <a:effectLst/>
              <a:latin typeface="Work Sans" panose="020B0604020202020204" pitchFamily="2" charset="0"/>
            </a:endParaRPr>
          </a:p>
          <a:p>
            <a:pPr algn="ctr"/>
            <a:endParaRPr lang="en-GB" b="1" dirty="0">
              <a:solidFill>
                <a:srgbClr val="333333"/>
              </a:solidFill>
              <a:latin typeface="Work Sans" panose="020B0604020202020204" pitchFamily="2" charset="0"/>
            </a:endParaRPr>
          </a:p>
          <a:p>
            <a:pPr algn="ctr"/>
            <a:endParaRPr lang="en-GB" b="0" i="0" dirty="0">
              <a:solidFill>
                <a:schemeClr val="accent3">
                  <a:lumMod val="50000"/>
                </a:schemeClr>
              </a:solidFill>
              <a:effectLst/>
              <a:latin typeface="Work Sans" panose="020B0604020202020204" pitchFamily="2" charset="0"/>
            </a:endParaRPr>
          </a:p>
        </p:txBody>
      </p:sp>
    </p:spTree>
    <p:extLst>
      <p:ext uri="{BB962C8B-B14F-4D97-AF65-F5344CB8AC3E}">
        <p14:creationId xmlns:p14="http://schemas.microsoft.com/office/powerpoint/2010/main" val="21024916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39A0CE-B92A-4BEE-BD49-0C50AE082F23}"/>
              </a:ext>
            </a:extLst>
          </p:cNvPr>
          <p:cNvSpPr>
            <a:spLocks noGrp="1"/>
          </p:cNvSpPr>
          <p:nvPr>
            <p:ph type="title"/>
          </p:nvPr>
        </p:nvSpPr>
        <p:spPr/>
        <p:txBody>
          <a:bodyPr>
            <a:normAutofit/>
          </a:bodyPr>
          <a:lstStyle/>
          <a:p>
            <a:r>
              <a:rPr lang="en-GB" sz="7200" b="1" dirty="0">
                <a:solidFill>
                  <a:schemeClr val="accent3">
                    <a:lumMod val="50000"/>
                  </a:schemeClr>
                </a:solidFill>
              </a:rPr>
              <a:t>MALTA</a:t>
            </a:r>
          </a:p>
        </p:txBody>
      </p:sp>
      <p:sp>
        <p:nvSpPr>
          <p:cNvPr id="3" name="Content Placeholder 2">
            <a:extLst>
              <a:ext uri="{FF2B5EF4-FFF2-40B4-BE49-F238E27FC236}">
                <a16:creationId xmlns:a16="http://schemas.microsoft.com/office/drawing/2014/main" id="{44B6FFBB-9053-45C0-984A-A48B847B5745}"/>
              </a:ext>
            </a:extLst>
          </p:cNvPr>
          <p:cNvSpPr>
            <a:spLocks noGrp="1"/>
          </p:cNvSpPr>
          <p:nvPr>
            <p:ph idx="1"/>
          </p:nvPr>
        </p:nvSpPr>
        <p:spPr>
          <a:xfrm>
            <a:off x="778932" y="2556931"/>
            <a:ext cx="10701867" cy="3708402"/>
          </a:xfrm>
        </p:spPr>
        <p:txBody>
          <a:bodyPr>
            <a:normAutofit/>
          </a:bodyPr>
          <a:lstStyle/>
          <a:p>
            <a:r>
              <a:rPr lang="en-GB" b="1" i="0" dirty="0">
                <a:solidFill>
                  <a:schemeClr val="accent3">
                    <a:lumMod val="50000"/>
                  </a:schemeClr>
                </a:solidFill>
                <a:effectLst/>
                <a:latin typeface="Calibri" panose="020F0502020204030204" pitchFamily="34" charset="0"/>
              </a:rPr>
              <a:t>During the past months, as tourism travel restrictions started to be lifted, the Malta Hotels and Restaurants Association, the Ministry of Tourism, and the Malta Tourism Authority recognized the need to embark on a coordinated effort to ensure that the Maltese hospitality sector is viewed as adequately safe and prepared to welcome and service the most discerning tourists. </a:t>
            </a:r>
          </a:p>
          <a:p>
            <a:r>
              <a:rPr lang="en-GB" b="1" i="0" dirty="0">
                <a:solidFill>
                  <a:schemeClr val="accent3">
                    <a:lumMod val="50000"/>
                  </a:schemeClr>
                </a:solidFill>
                <a:effectLst/>
                <a:latin typeface="Calibri" panose="020F0502020204030204" pitchFamily="34" charset="0"/>
              </a:rPr>
              <a:t>Towards this end, a team of experts facilitated by the Mediterranean Tourism Foundation developed the STAR Journey initiative, a comprehensive quality programme which aims to set Malta as an In-Partnership Forbes Travel Guide Destination with a focus on Service Excellence and Safety – a FIRST in the world.</a:t>
            </a:r>
            <a:endParaRPr lang="en-GB" b="1" dirty="0">
              <a:solidFill>
                <a:schemeClr val="accent3">
                  <a:lumMod val="50000"/>
                </a:schemeClr>
              </a:solidFill>
            </a:endParaRPr>
          </a:p>
        </p:txBody>
      </p:sp>
    </p:spTree>
    <p:extLst>
      <p:ext uri="{BB962C8B-B14F-4D97-AF65-F5344CB8AC3E}">
        <p14:creationId xmlns:p14="http://schemas.microsoft.com/office/powerpoint/2010/main" val="22855948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AC58BE-4DC4-4271-8C2A-F04921F65041}"/>
              </a:ext>
            </a:extLst>
          </p:cNvPr>
          <p:cNvSpPr>
            <a:spLocks noGrp="1"/>
          </p:cNvSpPr>
          <p:nvPr>
            <p:ph type="title"/>
          </p:nvPr>
        </p:nvSpPr>
        <p:spPr>
          <a:xfrm>
            <a:off x="575733" y="982132"/>
            <a:ext cx="11063110" cy="1303867"/>
          </a:xfrm>
        </p:spPr>
        <p:txBody>
          <a:bodyPr>
            <a:normAutofit/>
          </a:bodyPr>
          <a:lstStyle/>
          <a:p>
            <a:r>
              <a:rPr kumimoji="0" lang="en-GB" sz="3200" b="1" i="0" u="none" strike="noStrike" kern="1200" cap="none" spc="0" normalizeH="0" baseline="0" noProof="0" dirty="0">
                <a:ln>
                  <a:noFill/>
                </a:ln>
                <a:solidFill>
                  <a:schemeClr val="accent3">
                    <a:lumMod val="50000"/>
                  </a:schemeClr>
                </a:solidFill>
                <a:effectLst/>
                <a:uLnTx/>
                <a:uFillTx/>
                <a:latin typeface="Calibri" panose="020F0502020204030204" pitchFamily="34" charset="0"/>
                <a:ea typeface="+mn-ea"/>
                <a:cs typeface="+mn-cs"/>
              </a:rPr>
              <a:t>MALTA</a:t>
            </a:r>
            <a:r>
              <a:rPr kumimoji="0" lang="en-GB" sz="3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 The </a:t>
            </a:r>
            <a:r>
              <a:rPr kumimoji="0" lang="en-GB" sz="3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STAR Journey</a:t>
            </a:r>
            <a:r>
              <a:rPr kumimoji="0" lang="en-GB" sz="3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a:t>
            </a:r>
            <a:r>
              <a:rPr kumimoji="0" lang="en-GB" sz="3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powered by Forbes Travel Guide</a:t>
            </a:r>
            <a:r>
              <a:rPr kumimoji="0" lang="en-GB" sz="3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a:t>
            </a:r>
            <a:endParaRPr lang="en-GB" sz="3200" dirty="0"/>
          </a:p>
        </p:txBody>
      </p:sp>
      <p:sp>
        <p:nvSpPr>
          <p:cNvPr id="3" name="Content Placeholder 2">
            <a:extLst>
              <a:ext uri="{FF2B5EF4-FFF2-40B4-BE49-F238E27FC236}">
                <a16:creationId xmlns:a16="http://schemas.microsoft.com/office/drawing/2014/main" id="{4DABBE46-473C-41A0-93A2-2EDAFD289D56}"/>
              </a:ext>
            </a:extLst>
          </p:cNvPr>
          <p:cNvSpPr>
            <a:spLocks noGrp="1"/>
          </p:cNvSpPr>
          <p:nvPr>
            <p:ph idx="1"/>
          </p:nvPr>
        </p:nvSpPr>
        <p:spPr>
          <a:xfrm>
            <a:off x="575734" y="2483556"/>
            <a:ext cx="11063110" cy="3691466"/>
          </a:xfrm>
        </p:spPr>
        <p:txBody>
          <a:bodyPr>
            <a:normAutofit fontScale="40000" lnSpcReduction="20000"/>
          </a:bodyPr>
          <a:lstStyle/>
          <a:p>
            <a:pPr algn="l"/>
            <a:r>
              <a:rPr lang="en-GB" sz="3800" dirty="0">
                <a:solidFill>
                  <a:schemeClr val="accent3">
                    <a:lumMod val="50000"/>
                  </a:schemeClr>
                </a:solidFill>
                <a:latin typeface="Calibri" panose="020F0502020204030204" pitchFamily="34" charset="0"/>
              </a:rPr>
              <a:t>A</a:t>
            </a:r>
            <a:r>
              <a:rPr lang="en-GB" sz="3800" i="0" dirty="0">
                <a:solidFill>
                  <a:schemeClr val="accent3">
                    <a:lumMod val="50000"/>
                  </a:schemeClr>
                </a:solidFill>
                <a:effectLst/>
                <a:latin typeface="Calibri" panose="020F0502020204030204" pitchFamily="34" charset="0"/>
              </a:rPr>
              <a:t>ims to promote:</a:t>
            </a:r>
          </a:p>
          <a:p>
            <a:pPr marL="0" indent="0" algn="ctr">
              <a:buNone/>
            </a:pPr>
            <a:r>
              <a:rPr lang="en-GB" sz="3800" i="0" dirty="0">
                <a:solidFill>
                  <a:schemeClr val="accent3">
                    <a:lumMod val="50000"/>
                  </a:schemeClr>
                </a:solidFill>
                <a:effectLst/>
                <a:latin typeface="Open Sans" panose="020B0606030504020204" pitchFamily="34" charset="0"/>
              </a:rPr>
              <a:t> </a:t>
            </a:r>
          </a:p>
          <a:p>
            <a:pPr algn="l"/>
            <a:r>
              <a:rPr lang="en-GB" sz="3800" i="0" dirty="0">
                <a:solidFill>
                  <a:schemeClr val="accent3">
                    <a:lumMod val="50000"/>
                  </a:schemeClr>
                </a:solidFill>
                <a:effectLst/>
                <a:latin typeface="Calibri" panose="020F0502020204030204" pitchFamily="34" charset="0"/>
              </a:rPr>
              <a:t>SAFETY - If you are a hotel (5, 4, 3, 2 and boutique hotels) and wish to demonstrate to guests your commitment in ensuring a safe environment whilst staying at your hotel, you can have access to a health security platform that allows you to put to record your efforts in adhering to protocols and accordingly earn a VERIFIED badge with Forbes Travel Guide. </a:t>
            </a:r>
          </a:p>
          <a:p>
            <a:pPr algn="ctr"/>
            <a:endParaRPr lang="en-GB" sz="3800" i="0" dirty="0">
              <a:solidFill>
                <a:schemeClr val="accent3">
                  <a:lumMod val="50000"/>
                </a:schemeClr>
              </a:solidFill>
              <a:effectLst/>
              <a:latin typeface="Open Sans" panose="020B0606030504020204" pitchFamily="34" charset="0"/>
            </a:endParaRPr>
          </a:p>
          <a:p>
            <a:pPr algn="l"/>
            <a:r>
              <a:rPr lang="en-GB" sz="3800" i="0" dirty="0">
                <a:solidFill>
                  <a:schemeClr val="accent3">
                    <a:lumMod val="50000"/>
                  </a:schemeClr>
                </a:solidFill>
                <a:effectLst/>
                <a:latin typeface="Calibri" panose="020F0502020204030204" pitchFamily="34" charset="0"/>
              </a:rPr>
              <a:t>TUTORSHIP - If you are hotel, restaurant, or an individual working in or studying about tourism, you are eligible to access on-line training opportunities related to service and management excellence by Forbes Travel Guide and other training partners as a continuation to the successful on-line Winning Training. </a:t>
            </a:r>
          </a:p>
          <a:p>
            <a:pPr marL="0" indent="0" algn="ctr">
              <a:buNone/>
            </a:pPr>
            <a:r>
              <a:rPr lang="en-GB" sz="3800" i="0" dirty="0">
                <a:solidFill>
                  <a:schemeClr val="accent3">
                    <a:lumMod val="50000"/>
                  </a:schemeClr>
                </a:solidFill>
                <a:effectLst/>
                <a:latin typeface="Open Sans" panose="020B0606030504020204" pitchFamily="34" charset="0"/>
              </a:rPr>
              <a:t> </a:t>
            </a:r>
          </a:p>
          <a:p>
            <a:pPr algn="l"/>
            <a:r>
              <a:rPr lang="en-GB" sz="3800" i="0" dirty="0">
                <a:solidFill>
                  <a:schemeClr val="accent3">
                    <a:lumMod val="50000"/>
                  </a:schemeClr>
                </a:solidFill>
                <a:effectLst/>
                <a:latin typeface="Calibri" panose="020F0502020204030204" pitchFamily="34" charset="0"/>
              </a:rPr>
              <a:t>ACCOMMODATION - f you are a hotel (5, 4, 3, 2 and boutique hotels) and wish to get a detailed evaluation of mainly your hotel’s service – and a chance to earn a Forbes Travel Guide Service Excellence Accreditation</a:t>
            </a:r>
          </a:p>
          <a:p>
            <a:pPr algn="l"/>
            <a:endParaRPr lang="en-GB" sz="3300" dirty="0">
              <a:solidFill>
                <a:schemeClr val="accent3">
                  <a:lumMod val="50000"/>
                </a:schemeClr>
              </a:solidFill>
              <a:latin typeface="Calibri" panose="020F0502020204030204" pitchFamily="34" charset="0"/>
            </a:endParaRPr>
          </a:p>
          <a:p>
            <a:pPr algn="l"/>
            <a:endParaRPr lang="en-GB" sz="2400" b="0" i="0" dirty="0">
              <a:solidFill>
                <a:srgbClr val="000000"/>
              </a:solidFill>
              <a:effectLst/>
              <a:latin typeface="Calibri" panose="020F0502020204030204" pitchFamily="34" charset="0"/>
            </a:endParaRPr>
          </a:p>
          <a:p>
            <a:endParaRPr lang="en-GB" dirty="0"/>
          </a:p>
        </p:txBody>
      </p:sp>
    </p:spTree>
    <p:extLst>
      <p:ext uri="{BB962C8B-B14F-4D97-AF65-F5344CB8AC3E}">
        <p14:creationId xmlns:p14="http://schemas.microsoft.com/office/powerpoint/2010/main" val="19659384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F4BF2D-21E7-43D9-85E9-95595A0BC5F5}"/>
              </a:ext>
            </a:extLst>
          </p:cNvPr>
          <p:cNvSpPr>
            <a:spLocks noGrp="1"/>
          </p:cNvSpPr>
          <p:nvPr>
            <p:ph type="title"/>
          </p:nvPr>
        </p:nvSpPr>
        <p:spPr/>
        <p:txBody>
          <a:bodyPr/>
          <a:lstStyle/>
          <a:p>
            <a:r>
              <a:rPr lang="en-GB" b="1" dirty="0">
                <a:solidFill>
                  <a:schemeClr val="accent3">
                    <a:lumMod val="50000"/>
                  </a:schemeClr>
                </a:solidFill>
              </a:rPr>
              <a:t>Forbes Travel Guide 2022 &amp; Beyond</a:t>
            </a:r>
          </a:p>
        </p:txBody>
      </p:sp>
      <p:pic>
        <p:nvPicPr>
          <p:cNvPr id="4" name="Content Placeholder 3">
            <a:extLst>
              <a:ext uri="{FF2B5EF4-FFF2-40B4-BE49-F238E27FC236}">
                <a16:creationId xmlns:a16="http://schemas.microsoft.com/office/drawing/2014/main" id="{599879CA-9379-43B0-938E-4BA3FCEBD254}"/>
              </a:ext>
            </a:extLst>
          </p:cNvPr>
          <p:cNvPicPr>
            <a:picLocks noGrp="1" noChangeAspect="1"/>
          </p:cNvPicPr>
          <p:nvPr>
            <p:ph idx="1"/>
          </p:nvPr>
        </p:nvPicPr>
        <p:blipFill>
          <a:blip r:embed="rId2"/>
          <a:stretch>
            <a:fillRect/>
          </a:stretch>
        </p:blipFill>
        <p:spPr>
          <a:xfrm>
            <a:off x="2633870" y="2557463"/>
            <a:ext cx="6639339" cy="3644554"/>
          </a:xfrm>
          <a:prstGeom prst="rect">
            <a:avLst/>
          </a:prstGeom>
        </p:spPr>
      </p:pic>
    </p:spTree>
    <p:extLst>
      <p:ext uri="{BB962C8B-B14F-4D97-AF65-F5344CB8AC3E}">
        <p14:creationId xmlns:p14="http://schemas.microsoft.com/office/powerpoint/2010/main" val="524223382"/>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Custom 46">
      <a:dk1>
        <a:sysClr val="windowText" lastClr="000000"/>
      </a:dk1>
      <a:lt1>
        <a:sysClr val="window" lastClr="FFFFFF"/>
      </a:lt1>
      <a:dk2>
        <a:srgbClr val="212121"/>
      </a:dk2>
      <a:lt2>
        <a:srgbClr val="DADADA"/>
      </a:lt2>
      <a:accent1>
        <a:srgbClr val="AB946B"/>
      </a:accent1>
      <a:accent2>
        <a:srgbClr val="FF9900"/>
      </a:accent2>
      <a:accent3>
        <a:srgbClr val="DD8C3C"/>
      </a:accent3>
      <a:accent4>
        <a:srgbClr val="8E684C"/>
      </a:accent4>
      <a:accent5>
        <a:srgbClr val="CBAF62"/>
      </a:accent5>
      <a:accent6>
        <a:srgbClr val="33CCCC"/>
      </a:accent6>
      <a:hlink>
        <a:srgbClr val="86724D"/>
      </a:hlink>
      <a:folHlink>
        <a:srgbClr val="B99E84"/>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TM78524312_Recreation Organic design_SL-V1.pptx" id="{F71A86FF-49A3-4B67-A125-11EA00B3A17C}" vid="{EA83300D-506E-4894-9D32-3B71A0743CA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93813dd7ca6ad654711aa0ab317e03a3">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f11dc0ce689dd3925e84e4e35398c6e7"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0C6F0FA-5858-4AD1-8F89-D32310719A51}">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075A39CB-C45B-4F08-829C-AB9550EE08FE}">
  <ds:schemaRefs>
    <ds:schemaRef ds:uri="http://schemas.microsoft.com/sharepoint/v3/contenttype/forms"/>
  </ds:schemaRefs>
</ds:datastoreItem>
</file>

<file path=customXml/itemProps3.xml><?xml version="1.0" encoding="utf-8"?>
<ds:datastoreItem xmlns:ds="http://schemas.openxmlformats.org/officeDocument/2006/customXml" ds:itemID="{0F92F16A-38EE-4C9D-AFD3-2845EC2D906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Recreation design</Template>
  <TotalTime>53</TotalTime>
  <Words>445</Words>
  <Application>Microsoft Office PowerPoint</Application>
  <PresentationFormat>Widescreen</PresentationFormat>
  <Paragraphs>67</Paragraphs>
  <Slides>12</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Garamond</vt:lpstr>
      <vt:lpstr>Open Sans</vt:lpstr>
      <vt:lpstr>Work Sans</vt:lpstr>
      <vt:lpstr>Organic</vt:lpstr>
      <vt:lpstr>Forbes Travel Reviews</vt:lpstr>
      <vt:lpstr>Verifying Luxury</vt:lpstr>
      <vt:lpstr>Service Training</vt:lpstr>
      <vt:lpstr>Best Practice</vt:lpstr>
      <vt:lpstr>Training Excellence</vt:lpstr>
      <vt:lpstr>Seamless Onboarding</vt:lpstr>
      <vt:lpstr>What Makes 5 Star?</vt:lpstr>
      <vt:lpstr>Impacts of Covid</vt:lpstr>
      <vt:lpstr>Malta</vt:lpstr>
      <vt:lpstr>MALTA</vt:lpstr>
      <vt:lpstr>MALTA - The STAR Journey powered by Forbes Travel Guide </vt:lpstr>
      <vt:lpstr>Forbes Travel Guide 2022 &amp; Beyond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Forbes Travel Reviews</dc:title>
  <dc:creator>Jacqui Jones</dc:creator>
  <cp:lastModifiedBy>Jacqui Jones</cp:lastModifiedBy>
  <cp:revision>1</cp:revision>
  <dcterms:created xsi:type="dcterms:W3CDTF">2022-02-20T12:28:39Z</dcterms:created>
  <dcterms:modified xsi:type="dcterms:W3CDTF">2022-02-20T13:22:37Z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