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03"/>
    <p:restoredTop sz="94787"/>
  </p:normalViewPr>
  <p:slideViewPr>
    <p:cSldViewPr snapToGrid="0">
      <p:cViewPr varScale="1">
        <p:scale>
          <a:sx n="70" d="100"/>
          <a:sy n="70" d="100"/>
        </p:scale>
        <p:origin x="970"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D3555CF-9906-4B3A-ADCB-0F9FB9F8C915}"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3D5BE378-FD09-411B-9ED1-F0AE225642B3}">
      <dgm:prSet/>
      <dgm:spPr/>
      <dgm:t>
        <a:bodyPr/>
        <a:lstStyle/>
        <a:p>
          <a:r>
            <a:rPr lang="en-US" b="1" dirty="0"/>
            <a:t>Focus: </a:t>
          </a:r>
          <a:r>
            <a:rPr lang="en-US" dirty="0"/>
            <a:t>Promote Wales as a culture and well-being destination through experiential experiences (</a:t>
          </a:r>
          <a:r>
            <a:rPr lang="en-IN" b="0" i="0" u="none" strike="noStrike" dirty="0">
              <a:solidFill>
                <a:srgbClr val="222222"/>
              </a:solidFill>
              <a:effectLst/>
              <a:latin typeface="Times New Roman" panose="02020603050405020304" pitchFamily="18" charset="0"/>
              <a:cs typeface="Times New Roman" panose="02020603050405020304" pitchFamily="18" charset="0"/>
            </a:rPr>
            <a:t>Leung,  2019).</a:t>
          </a:r>
          <a:endParaRPr lang="en-US" dirty="0"/>
        </a:p>
      </dgm:t>
    </dgm:pt>
    <dgm:pt modelId="{83A4C7E6-A1C1-4109-A637-9C3D609D0874}" type="parTrans" cxnId="{CEDE11A8-D2A4-437C-BB76-845650EE2B5F}">
      <dgm:prSet/>
      <dgm:spPr/>
      <dgm:t>
        <a:bodyPr/>
        <a:lstStyle/>
        <a:p>
          <a:endParaRPr lang="en-US"/>
        </a:p>
      </dgm:t>
    </dgm:pt>
    <dgm:pt modelId="{B40EBE90-256A-4682-8A6C-7F3C0B537A06}" type="sibTrans" cxnId="{CEDE11A8-D2A4-437C-BB76-845650EE2B5F}">
      <dgm:prSet/>
      <dgm:spPr/>
      <dgm:t>
        <a:bodyPr/>
        <a:lstStyle/>
        <a:p>
          <a:endParaRPr lang="en-US"/>
        </a:p>
      </dgm:t>
    </dgm:pt>
    <dgm:pt modelId="{E3CC8D07-88DE-4CAD-A05A-13505449947B}">
      <dgm:prSet/>
      <dgm:spPr/>
      <dgm:t>
        <a:bodyPr/>
        <a:lstStyle/>
        <a:p>
          <a:r>
            <a:rPr lang="en-US" b="1" dirty="0"/>
            <a:t>Type: </a:t>
          </a:r>
          <a:r>
            <a:rPr lang="en-US" dirty="0"/>
            <a:t>Hybrid MICE event featuring live interactive experiences and online elements</a:t>
          </a:r>
        </a:p>
      </dgm:t>
    </dgm:pt>
    <dgm:pt modelId="{32FD4B08-7F37-4857-9B6A-B90E66A4A9B4}" type="parTrans" cxnId="{AAAE0DAC-ADC0-451A-99FE-818C16D5A1F5}">
      <dgm:prSet/>
      <dgm:spPr/>
      <dgm:t>
        <a:bodyPr/>
        <a:lstStyle/>
        <a:p>
          <a:endParaRPr lang="en-US"/>
        </a:p>
      </dgm:t>
    </dgm:pt>
    <dgm:pt modelId="{8B295AB4-E0F3-4D00-A696-8B0774D9BDC6}" type="sibTrans" cxnId="{AAAE0DAC-ADC0-451A-99FE-818C16D5A1F5}">
      <dgm:prSet/>
      <dgm:spPr/>
      <dgm:t>
        <a:bodyPr/>
        <a:lstStyle/>
        <a:p>
          <a:endParaRPr lang="en-US"/>
        </a:p>
      </dgm:t>
    </dgm:pt>
    <dgm:pt modelId="{A90634A9-B3D3-4C11-8561-2753C8110AE4}">
      <dgm:prSet/>
      <dgm:spPr/>
      <dgm:t>
        <a:bodyPr/>
        <a:lstStyle/>
        <a:p>
          <a:r>
            <a:rPr lang="en-US" b="1" dirty="0"/>
            <a:t>Theme: </a:t>
          </a:r>
          <a:r>
            <a:rPr lang="en-US" dirty="0"/>
            <a:t>Sense of Place — highlighting Welsh natural environments, heritage, food, and culture (</a:t>
          </a:r>
          <a:r>
            <a:rPr lang="en-IN" b="0" i="0" u="none" strike="noStrike" dirty="0" err="1">
              <a:solidFill>
                <a:srgbClr val="222222"/>
              </a:solidFill>
              <a:effectLst/>
              <a:latin typeface="Times New Roman" panose="02020603050405020304" pitchFamily="18" charset="0"/>
              <a:cs typeface="Times New Roman" panose="02020603050405020304" pitchFamily="18" charset="0"/>
            </a:rPr>
            <a:t>Bowdin</a:t>
          </a:r>
          <a:r>
            <a:rPr lang="en-IN" b="0" i="0" u="none" strike="noStrike" dirty="0">
              <a:solidFill>
                <a:srgbClr val="222222"/>
              </a:solidFill>
              <a:effectLst/>
              <a:latin typeface="Times New Roman" panose="02020603050405020304" pitchFamily="18" charset="0"/>
              <a:cs typeface="Times New Roman" panose="02020603050405020304" pitchFamily="18" charset="0"/>
            </a:rPr>
            <a:t> et al., 2023).</a:t>
          </a:r>
          <a:endParaRPr lang="en-US" dirty="0"/>
        </a:p>
      </dgm:t>
    </dgm:pt>
    <dgm:pt modelId="{5F63A840-2B68-448D-AD69-596A3D3FF3C5}" type="parTrans" cxnId="{38D0CF12-83C9-4037-9B60-ACF12A9166C2}">
      <dgm:prSet/>
      <dgm:spPr/>
      <dgm:t>
        <a:bodyPr/>
        <a:lstStyle/>
        <a:p>
          <a:endParaRPr lang="en-US"/>
        </a:p>
      </dgm:t>
    </dgm:pt>
    <dgm:pt modelId="{A2883008-745F-4517-8A65-DF75D1430D96}" type="sibTrans" cxnId="{38D0CF12-83C9-4037-9B60-ACF12A9166C2}">
      <dgm:prSet/>
      <dgm:spPr/>
      <dgm:t>
        <a:bodyPr/>
        <a:lstStyle/>
        <a:p>
          <a:endParaRPr lang="en-US"/>
        </a:p>
      </dgm:t>
    </dgm:pt>
    <dgm:pt modelId="{A5E863CE-92BD-4199-8337-89F79B5E016E}">
      <dgm:prSet/>
      <dgm:spPr/>
      <dgm:t>
        <a:bodyPr/>
        <a:lstStyle/>
        <a:p>
          <a:r>
            <a:rPr lang="en-US" b="1" dirty="0"/>
            <a:t>Objective: </a:t>
          </a:r>
          <a:r>
            <a:rPr lang="en-US" dirty="0"/>
            <a:t>Invite international delegates to share Welsh culture and establish business relationships (</a:t>
          </a:r>
          <a:r>
            <a:rPr lang="en-IN" b="0" i="0" u="none" strike="noStrike" dirty="0">
              <a:solidFill>
                <a:srgbClr val="222222"/>
              </a:solidFill>
              <a:effectLst/>
              <a:latin typeface="Times New Roman" panose="02020603050405020304" pitchFamily="18" charset="0"/>
              <a:cs typeface="Times New Roman" panose="02020603050405020304" pitchFamily="18" charset="0"/>
            </a:rPr>
            <a:t>Shum, Gatling and Shoemaker, 2018). </a:t>
          </a:r>
          <a:endParaRPr lang="en-US" dirty="0"/>
        </a:p>
      </dgm:t>
    </dgm:pt>
    <dgm:pt modelId="{498C7BF6-CB25-4B4D-BC90-B90FC23ED445}" type="parTrans" cxnId="{C4001096-EC31-4A50-A30E-D51C9DB73F9A}">
      <dgm:prSet/>
      <dgm:spPr/>
      <dgm:t>
        <a:bodyPr/>
        <a:lstStyle/>
        <a:p>
          <a:endParaRPr lang="en-US"/>
        </a:p>
      </dgm:t>
    </dgm:pt>
    <dgm:pt modelId="{BAB9C9DA-012A-4446-AB66-2158A08C03EC}" type="sibTrans" cxnId="{C4001096-EC31-4A50-A30E-D51C9DB73F9A}">
      <dgm:prSet/>
      <dgm:spPr/>
      <dgm:t>
        <a:bodyPr/>
        <a:lstStyle/>
        <a:p>
          <a:endParaRPr lang="en-US"/>
        </a:p>
      </dgm:t>
    </dgm:pt>
    <dgm:pt modelId="{3117101C-5A66-4CE0-B945-DDBF4A839BE7}" type="pres">
      <dgm:prSet presAssocID="{7D3555CF-9906-4B3A-ADCB-0F9FB9F8C915}" presName="root" presStyleCnt="0">
        <dgm:presLayoutVars>
          <dgm:dir/>
          <dgm:resizeHandles val="exact"/>
        </dgm:presLayoutVars>
      </dgm:prSet>
      <dgm:spPr/>
    </dgm:pt>
    <dgm:pt modelId="{BFF26963-6270-437C-B282-E345278AB07E}" type="pres">
      <dgm:prSet presAssocID="{3D5BE378-FD09-411B-9ED1-F0AE225642B3}" presName="compNode" presStyleCnt="0"/>
      <dgm:spPr/>
    </dgm:pt>
    <dgm:pt modelId="{CB1A42C0-F2C5-4731-8226-8A83EA9047FF}" type="pres">
      <dgm:prSet presAssocID="{3D5BE378-FD09-411B-9ED1-F0AE225642B3}" presName="bgRect" presStyleLbl="bgShp" presStyleIdx="0" presStyleCnt="4"/>
      <dgm:spPr/>
    </dgm:pt>
    <dgm:pt modelId="{F5DB047B-F098-4F6E-90DA-686BAE001B93}" type="pres">
      <dgm:prSet presAssocID="{3D5BE378-FD09-411B-9ED1-F0AE225642B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in"/>
        </a:ext>
      </dgm:extLst>
    </dgm:pt>
    <dgm:pt modelId="{275EE72E-1047-47BB-992E-98C99B730757}" type="pres">
      <dgm:prSet presAssocID="{3D5BE378-FD09-411B-9ED1-F0AE225642B3}" presName="spaceRect" presStyleCnt="0"/>
      <dgm:spPr/>
    </dgm:pt>
    <dgm:pt modelId="{C3A00217-EC41-4F36-B3C0-50357AA20996}" type="pres">
      <dgm:prSet presAssocID="{3D5BE378-FD09-411B-9ED1-F0AE225642B3}" presName="parTx" presStyleLbl="revTx" presStyleIdx="0" presStyleCnt="4">
        <dgm:presLayoutVars>
          <dgm:chMax val="0"/>
          <dgm:chPref val="0"/>
        </dgm:presLayoutVars>
      </dgm:prSet>
      <dgm:spPr/>
    </dgm:pt>
    <dgm:pt modelId="{ACB31E78-E399-4BA3-923A-1A278F3D3E72}" type="pres">
      <dgm:prSet presAssocID="{B40EBE90-256A-4682-8A6C-7F3C0B537A06}" presName="sibTrans" presStyleCnt="0"/>
      <dgm:spPr/>
    </dgm:pt>
    <dgm:pt modelId="{A402E513-16EA-4E56-A5D1-C2F81BD1406C}" type="pres">
      <dgm:prSet presAssocID="{E3CC8D07-88DE-4CAD-A05A-13505449947B}" presName="compNode" presStyleCnt="0"/>
      <dgm:spPr/>
    </dgm:pt>
    <dgm:pt modelId="{034C09E7-4F99-4E44-BF52-1C269AF22073}" type="pres">
      <dgm:prSet presAssocID="{E3CC8D07-88DE-4CAD-A05A-13505449947B}" presName="bgRect" presStyleLbl="bgShp" presStyleIdx="1" presStyleCnt="4"/>
      <dgm:spPr/>
    </dgm:pt>
    <dgm:pt modelId="{57B2BE1B-2207-4B88-AC0E-BA59E24A4758}" type="pres">
      <dgm:prSet presAssocID="{E3CC8D07-88DE-4CAD-A05A-13505449947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at"/>
        </a:ext>
      </dgm:extLst>
    </dgm:pt>
    <dgm:pt modelId="{2EC159C7-08C5-426A-9A96-B11392157B7E}" type="pres">
      <dgm:prSet presAssocID="{E3CC8D07-88DE-4CAD-A05A-13505449947B}" presName="spaceRect" presStyleCnt="0"/>
      <dgm:spPr/>
    </dgm:pt>
    <dgm:pt modelId="{0AC4061F-DD45-4BB1-AF06-C1C976503012}" type="pres">
      <dgm:prSet presAssocID="{E3CC8D07-88DE-4CAD-A05A-13505449947B}" presName="parTx" presStyleLbl="revTx" presStyleIdx="1" presStyleCnt="4">
        <dgm:presLayoutVars>
          <dgm:chMax val="0"/>
          <dgm:chPref val="0"/>
        </dgm:presLayoutVars>
      </dgm:prSet>
      <dgm:spPr/>
    </dgm:pt>
    <dgm:pt modelId="{CB0C7D73-CA3B-4F27-B1D4-CD2B373DFE37}" type="pres">
      <dgm:prSet presAssocID="{8B295AB4-E0F3-4D00-A696-8B0774D9BDC6}" presName="sibTrans" presStyleCnt="0"/>
      <dgm:spPr/>
    </dgm:pt>
    <dgm:pt modelId="{F88BF28F-0429-4972-A398-6A3EB2B970BD}" type="pres">
      <dgm:prSet presAssocID="{A90634A9-B3D3-4C11-8561-2753C8110AE4}" presName="compNode" presStyleCnt="0"/>
      <dgm:spPr/>
    </dgm:pt>
    <dgm:pt modelId="{EA617309-791D-4208-AE8F-78D33F09043B}" type="pres">
      <dgm:prSet presAssocID="{A90634A9-B3D3-4C11-8561-2753C8110AE4}" presName="bgRect" presStyleLbl="bgShp" presStyleIdx="2" presStyleCnt="4"/>
      <dgm:spPr/>
    </dgm:pt>
    <dgm:pt modelId="{3FE345CC-9366-4F55-BCBC-E32F4CB3353A}" type="pres">
      <dgm:prSet presAssocID="{A90634A9-B3D3-4C11-8561-2753C8110AE4}"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rm scene"/>
        </a:ext>
      </dgm:extLst>
    </dgm:pt>
    <dgm:pt modelId="{5A85E0A2-1F3B-4B98-92CC-CCA4E319F75E}" type="pres">
      <dgm:prSet presAssocID="{A90634A9-B3D3-4C11-8561-2753C8110AE4}" presName="spaceRect" presStyleCnt="0"/>
      <dgm:spPr/>
    </dgm:pt>
    <dgm:pt modelId="{8D2A27E3-05E2-4D27-ADE7-99E6F4E31F33}" type="pres">
      <dgm:prSet presAssocID="{A90634A9-B3D3-4C11-8561-2753C8110AE4}" presName="parTx" presStyleLbl="revTx" presStyleIdx="2" presStyleCnt="4">
        <dgm:presLayoutVars>
          <dgm:chMax val="0"/>
          <dgm:chPref val="0"/>
        </dgm:presLayoutVars>
      </dgm:prSet>
      <dgm:spPr/>
    </dgm:pt>
    <dgm:pt modelId="{F8394345-9795-4905-A73C-FAE464D12294}" type="pres">
      <dgm:prSet presAssocID="{A2883008-745F-4517-8A65-DF75D1430D96}" presName="sibTrans" presStyleCnt="0"/>
      <dgm:spPr/>
    </dgm:pt>
    <dgm:pt modelId="{23203046-04FC-4558-8637-707A13ABEFAC}" type="pres">
      <dgm:prSet presAssocID="{A5E863CE-92BD-4199-8337-89F79B5E016E}" presName="compNode" presStyleCnt="0"/>
      <dgm:spPr/>
    </dgm:pt>
    <dgm:pt modelId="{F8DE258E-7431-40FE-995D-8201A0048682}" type="pres">
      <dgm:prSet presAssocID="{A5E863CE-92BD-4199-8337-89F79B5E016E}" presName="bgRect" presStyleLbl="bgShp" presStyleIdx="3" presStyleCnt="4"/>
      <dgm:spPr/>
    </dgm:pt>
    <dgm:pt modelId="{6F80107E-D695-461C-B141-112F1F582D11}" type="pres">
      <dgm:prSet presAssocID="{A5E863CE-92BD-4199-8337-89F79B5E016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andshake"/>
        </a:ext>
      </dgm:extLst>
    </dgm:pt>
    <dgm:pt modelId="{75B45592-4AA0-4E9C-B660-4FC32FB2D142}" type="pres">
      <dgm:prSet presAssocID="{A5E863CE-92BD-4199-8337-89F79B5E016E}" presName="spaceRect" presStyleCnt="0"/>
      <dgm:spPr/>
    </dgm:pt>
    <dgm:pt modelId="{124EFE94-5D52-4F1C-9C8C-D98C0201B329}" type="pres">
      <dgm:prSet presAssocID="{A5E863CE-92BD-4199-8337-89F79B5E016E}" presName="parTx" presStyleLbl="revTx" presStyleIdx="3" presStyleCnt="4">
        <dgm:presLayoutVars>
          <dgm:chMax val="0"/>
          <dgm:chPref val="0"/>
        </dgm:presLayoutVars>
      </dgm:prSet>
      <dgm:spPr/>
    </dgm:pt>
  </dgm:ptLst>
  <dgm:cxnLst>
    <dgm:cxn modelId="{38D0CF12-83C9-4037-9B60-ACF12A9166C2}" srcId="{7D3555CF-9906-4B3A-ADCB-0F9FB9F8C915}" destId="{A90634A9-B3D3-4C11-8561-2753C8110AE4}" srcOrd="2" destOrd="0" parTransId="{5F63A840-2B68-448D-AD69-596A3D3FF3C5}" sibTransId="{A2883008-745F-4517-8A65-DF75D1430D96}"/>
    <dgm:cxn modelId="{0612F114-6B03-4F5F-9817-D2CC059A536A}" type="presOf" srcId="{A5E863CE-92BD-4199-8337-89F79B5E016E}" destId="{124EFE94-5D52-4F1C-9C8C-D98C0201B329}" srcOrd="0" destOrd="0" presId="urn:microsoft.com/office/officeart/2018/2/layout/IconVerticalSolidList"/>
    <dgm:cxn modelId="{33174F5C-5F97-4E38-9661-47068A76F209}" type="presOf" srcId="{3D5BE378-FD09-411B-9ED1-F0AE225642B3}" destId="{C3A00217-EC41-4F36-B3C0-50357AA20996}" srcOrd="0" destOrd="0" presId="urn:microsoft.com/office/officeart/2018/2/layout/IconVerticalSolidList"/>
    <dgm:cxn modelId="{5B88A664-2CC7-4261-AC80-2944C1F572BF}" type="presOf" srcId="{E3CC8D07-88DE-4CAD-A05A-13505449947B}" destId="{0AC4061F-DD45-4BB1-AF06-C1C976503012}" srcOrd="0" destOrd="0" presId="urn:microsoft.com/office/officeart/2018/2/layout/IconVerticalSolidList"/>
    <dgm:cxn modelId="{5FBCD96E-FD04-468E-B803-05B4B2147FFC}" type="presOf" srcId="{A90634A9-B3D3-4C11-8561-2753C8110AE4}" destId="{8D2A27E3-05E2-4D27-ADE7-99E6F4E31F33}" srcOrd="0" destOrd="0" presId="urn:microsoft.com/office/officeart/2018/2/layout/IconVerticalSolidList"/>
    <dgm:cxn modelId="{C4001096-EC31-4A50-A30E-D51C9DB73F9A}" srcId="{7D3555CF-9906-4B3A-ADCB-0F9FB9F8C915}" destId="{A5E863CE-92BD-4199-8337-89F79B5E016E}" srcOrd="3" destOrd="0" parTransId="{498C7BF6-CB25-4B4D-BC90-B90FC23ED445}" sibTransId="{BAB9C9DA-012A-4446-AB66-2158A08C03EC}"/>
    <dgm:cxn modelId="{CEDE11A8-D2A4-437C-BB76-845650EE2B5F}" srcId="{7D3555CF-9906-4B3A-ADCB-0F9FB9F8C915}" destId="{3D5BE378-FD09-411B-9ED1-F0AE225642B3}" srcOrd="0" destOrd="0" parTransId="{83A4C7E6-A1C1-4109-A637-9C3D609D0874}" sibTransId="{B40EBE90-256A-4682-8A6C-7F3C0B537A06}"/>
    <dgm:cxn modelId="{AAAE0DAC-ADC0-451A-99FE-818C16D5A1F5}" srcId="{7D3555CF-9906-4B3A-ADCB-0F9FB9F8C915}" destId="{E3CC8D07-88DE-4CAD-A05A-13505449947B}" srcOrd="1" destOrd="0" parTransId="{32FD4B08-7F37-4857-9B6A-B90E66A4A9B4}" sibTransId="{8B295AB4-E0F3-4D00-A696-8B0774D9BDC6}"/>
    <dgm:cxn modelId="{0E6879E1-E89B-482B-A69D-34DC369EF974}" type="presOf" srcId="{7D3555CF-9906-4B3A-ADCB-0F9FB9F8C915}" destId="{3117101C-5A66-4CE0-B945-DDBF4A839BE7}" srcOrd="0" destOrd="0" presId="urn:microsoft.com/office/officeart/2018/2/layout/IconVerticalSolidList"/>
    <dgm:cxn modelId="{F0D69D05-C6EC-4752-BEEB-FF301A8C23FE}" type="presParOf" srcId="{3117101C-5A66-4CE0-B945-DDBF4A839BE7}" destId="{BFF26963-6270-437C-B282-E345278AB07E}" srcOrd="0" destOrd="0" presId="urn:microsoft.com/office/officeart/2018/2/layout/IconVerticalSolidList"/>
    <dgm:cxn modelId="{C7151317-26CF-406F-9F33-5CAF57919573}" type="presParOf" srcId="{BFF26963-6270-437C-B282-E345278AB07E}" destId="{CB1A42C0-F2C5-4731-8226-8A83EA9047FF}" srcOrd="0" destOrd="0" presId="urn:microsoft.com/office/officeart/2018/2/layout/IconVerticalSolidList"/>
    <dgm:cxn modelId="{9BE6FB57-3763-4646-8A82-412B91D7D0D6}" type="presParOf" srcId="{BFF26963-6270-437C-B282-E345278AB07E}" destId="{F5DB047B-F098-4F6E-90DA-686BAE001B93}" srcOrd="1" destOrd="0" presId="urn:microsoft.com/office/officeart/2018/2/layout/IconVerticalSolidList"/>
    <dgm:cxn modelId="{88B4366C-0924-49FD-BBB9-72A5A527C442}" type="presParOf" srcId="{BFF26963-6270-437C-B282-E345278AB07E}" destId="{275EE72E-1047-47BB-992E-98C99B730757}" srcOrd="2" destOrd="0" presId="urn:microsoft.com/office/officeart/2018/2/layout/IconVerticalSolidList"/>
    <dgm:cxn modelId="{E0FAAD5D-7773-4BBB-A8E6-F115A0A45185}" type="presParOf" srcId="{BFF26963-6270-437C-B282-E345278AB07E}" destId="{C3A00217-EC41-4F36-B3C0-50357AA20996}" srcOrd="3" destOrd="0" presId="urn:microsoft.com/office/officeart/2018/2/layout/IconVerticalSolidList"/>
    <dgm:cxn modelId="{88671F9D-5B04-4A8D-927F-04F020116B2E}" type="presParOf" srcId="{3117101C-5A66-4CE0-B945-DDBF4A839BE7}" destId="{ACB31E78-E399-4BA3-923A-1A278F3D3E72}" srcOrd="1" destOrd="0" presId="urn:microsoft.com/office/officeart/2018/2/layout/IconVerticalSolidList"/>
    <dgm:cxn modelId="{90059667-1A5B-4C24-9EF1-0811922E4625}" type="presParOf" srcId="{3117101C-5A66-4CE0-B945-DDBF4A839BE7}" destId="{A402E513-16EA-4E56-A5D1-C2F81BD1406C}" srcOrd="2" destOrd="0" presId="urn:microsoft.com/office/officeart/2018/2/layout/IconVerticalSolidList"/>
    <dgm:cxn modelId="{D31C141B-1208-4F3A-BB07-2E8B277A79B0}" type="presParOf" srcId="{A402E513-16EA-4E56-A5D1-C2F81BD1406C}" destId="{034C09E7-4F99-4E44-BF52-1C269AF22073}" srcOrd="0" destOrd="0" presId="urn:microsoft.com/office/officeart/2018/2/layout/IconVerticalSolidList"/>
    <dgm:cxn modelId="{8DDC5D50-9747-46B3-B1E6-9768B87715E7}" type="presParOf" srcId="{A402E513-16EA-4E56-A5D1-C2F81BD1406C}" destId="{57B2BE1B-2207-4B88-AC0E-BA59E24A4758}" srcOrd="1" destOrd="0" presId="urn:microsoft.com/office/officeart/2018/2/layout/IconVerticalSolidList"/>
    <dgm:cxn modelId="{E4EB155E-BD71-4C5A-A818-97569E65CC0D}" type="presParOf" srcId="{A402E513-16EA-4E56-A5D1-C2F81BD1406C}" destId="{2EC159C7-08C5-426A-9A96-B11392157B7E}" srcOrd="2" destOrd="0" presId="urn:microsoft.com/office/officeart/2018/2/layout/IconVerticalSolidList"/>
    <dgm:cxn modelId="{5B71898B-BA99-495C-A6A6-401FEBE23B70}" type="presParOf" srcId="{A402E513-16EA-4E56-A5D1-C2F81BD1406C}" destId="{0AC4061F-DD45-4BB1-AF06-C1C976503012}" srcOrd="3" destOrd="0" presId="urn:microsoft.com/office/officeart/2018/2/layout/IconVerticalSolidList"/>
    <dgm:cxn modelId="{A9408DB3-137B-4849-B873-D006C911CC99}" type="presParOf" srcId="{3117101C-5A66-4CE0-B945-DDBF4A839BE7}" destId="{CB0C7D73-CA3B-4F27-B1D4-CD2B373DFE37}" srcOrd="3" destOrd="0" presId="urn:microsoft.com/office/officeart/2018/2/layout/IconVerticalSolidList"/>
    <dgm:cxn modelId="{E3116DCD-7DE8-4149-AA91-BF1C0DED44E8}" type="presParOf" srcId="{3117101C-5A66-4CE0-B945-DDBF4A839BE7}" destId="{F88BF28F-0429-4972-A398-6A3EB2B970BD}" srcOrd="4" destOrd="0" presId="urn:microsoft.com/office/officeart/2018/2/layout/IconVerticalSolidList"/>
    <dgm:cxn modelId="{052A99F0-43EC-47C3-9825-743CD580F741}" type="presParOf" srcId="{F88BF28F-0429-4972-A398-6A3EB2B970BD}" destId="{EA617309-791D-4208-AE8F-78D33F09043B}" srcOrd="0" destOrd="0" presId="urn:microsoft.com/office/officeart/2018/2/layout/IconVerticalSolidList"/>
    <dgm:cxn modelId="{69F22893-5C1A-4A1B-9757-0343E5237EBE}" type="presParOf" srcId="{F88BF28F-0429-4972-A398-6A3EB2B970BD}" destId="{3FE345CC-9366-4F55-BCBC-E32F4CB3353A}" srcOrd="1" destOrd="0" presId="urn:microsoft.com/office/officeart/2018/2/layout/IconVerticalSolidList"/>
    <dgm:cxn modelId="{76704194-2CBE-46E9-BB8E-775BE7EB9CA5}" type="presParOf" srcId="{F88BF28F-0429-4972-A398-6A3EB2B970BD}" destId="{5A85E0A2-1F3B-4B98-92CC-CCA4E319F75E}" srcOrd="2" destOrd="0" presId="urn:microsoft.com/office/officeart/2018/2/layout/IconVerticalSolidList"/>
    <dgm:cxn modelId="{B7218466-186D-4344-96B9-57D94C2D91B4}" type="presParOf" srcId="{F88BF28F-0429-4972-A398-6A3EB2B970BD}" destId="{8D2A27E3-05E2-4D27-ADE7-99E6F4E31F33}" srcOrd="3" destOrd="0" presId="urn:microsoft.com/office/officeart/2018/2/layout/IconVerticalSolidList"/>
    <dgm:cxn modelId="{4B089AFE-891D-4C38-BD4E-C7DCDE1E2C9A}" type="presParOf" srcId="{3117101C-5A66-4CE0-B945-DDBF4A839BE7}" destId="{F8394345-9795-4905-A73C-FAE464D12294}" srcOrd="5" destOrd="0" presId="urn:microsoft.com/office/officeart/2018/2/layout/IconVerticalSolidList"/>
    <dgm:cxn modelId="{D652ADA1-7100-4081-AD51-C8C1A4761D35}" type="presParOf" srcId="{3117101C-5A66-4CE0-B945-DDBF4A839BE7}" destId="{23203046-04FC-4558-8637-707A13ABEFAC}" srcOrd="6" destOrd="0" presId="urn:microsoft.com/office/officeart/2018/2/layout/IconVerticalSolidList"/>
    <dgm:cxn modelId="{90DECFD9-8838-437D-A5BF-E41E7ACFFC0C}" type="presParOf" srcId="{23203046-04FC-4558-8637-707A13ABEFAC}" destId="{F8DE258E-7431-40FE-995D-8201A0048682}" srcOrd="0" destOrd="0" presId="urn:microsoft.com/office/officeart/2018/2/layout/IconVerticalSolidList"/>
    <dgm:cxn modelId="{DBF8A8A7-A50B-4437-B90C-14A8CA503EF9}" type="presParOf" srcId="{23203046-04FC-4558-8637-707A13ABEFAC}" destId="{6F80107E-D695-461C-B141-112F1F582D11}" srcOrd="1" destOrd="0" presId="urn:microsoft.com/office/officeart/2018/2/layout/IconVerticalSolidList"/>
    <dgm:cxn modelId="{9DE2CBE9-4CDE-44CA-AB84-FF66116DE822}" type="presParOf" srcId="{23203046-04FC-4558-8637-707A13ABEFAC}" destId="{75B45592-4AA0-4E9C-B660-4FC32FB2D142}" srcOrd="2" destOrd="0" presId="urn:microsoft.com/office/officeart/2018/2/layout/IconVerticalSolidList"/>
    <dgm:cxn modelId="{8C927100-CF50-4CCC-B2BF-1DE8234AE56C}" type="presParOf" srcId="{23203046-04FC-4558-8637-707A13ABEFAC}" destId="{124EFE94-5D52-4F1C-9C8C-D98C0201B32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E39701-5C2C-4B0D-948D-4DD37C3E28AC}"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8604A02A-73D1-472F-B02C-F589BD09BBC9}">
      <dgm:prSet/>
      <dgm:spPr/>
      <dgm:t>
        <a:bodyPr/>
        <a:lstStyle/>
        <a:p>
          <a:r>
            <a:rPr lang="en-US" b="1" dirty="0"/>
            <a:t>Competing Events: </a:t>
          </a:r>
          <a:r>
            <a:rPr lang="en-US" dirty="0"/>
            <a:t>Conventional travel trade exhibitions, </a:t>
          </a:r>
          <a:r>
            <a:rPr lang="en-US" dirty="0">
              <a:solidFill>
                <a:schemeClr val="bg1"/>
              </a:solidFill>
            </a:rPr>
            <a:t>wellness shows, regional tourism expos (</a:t>
          </a:r>
          <a:r>
            <a:rPr lang="en-IN" b="0" i="0" u="none" strike="noStrike" dirty="0" err="1">
              <a:solidFill>
                <a:schemeClr val="bg1"/>
              </a:solidFill>
              <a:effectLst/>
              <a:latin typeface="Times New Roman" panose="02020603050405020304" pitchFamily="18" charset="0"/>
              <a:cs typeface="Times New Roman" panose="02020603050405020304" pitchFamily="18" charset="0"/>
            </a:rPr>
            <a:t>Bilgihan</a:t>
          </a:r>
          <a:r>
            <a:rPr lang="en-IN" b="0" i="0" u="none" strike="noStrike" dirty="0">
              <a:solidFill>
                <a:schemeClr val="bg1"/>
              </a:solidFill>
              <a:effectLst/>
              <a:latin typeface="Times New Roman" panose="02020603050405020304" pitchFamily="18" charset="0"/>
              <a:cs typeface="Times New Roman" panose="02020603050405020304" pitchFamily="18" charset="0"/>
            </a:rPr>
            <a:t> and Ricci, 2023). </a:t>
          </a:r>
          <a:endParaRPr lang="en-US" dirty="0">
            <a:solidFill>
              <a:schemeClr val="bg1"/>
            </a:solidFill>
          </a:endParaRPr>
        </a:p>
      </dgm:t>
    </dgm:pt>
    <dgm:pt modelId="{81D74378-29DD-45C0-8A13-B755E0C3FAFE}" type="parTrans" cxnId="{0127E708-4657-451B-BD79-05E39EC36304}">
      <dgm:prSet/>
      <dgm:spPr/>
      <dgm:t>
        <a:bodyPr/>
        <a:lstStyle/>
        <a:p>
          <a:endParaRPr lang="en-US"/>
        </a:p>
      </dgm:t>
    </dgm:pt>
    <dgm:pt modelId="{73B7940A-4546-451D-B49C-619E131A20CC}" type="sibTrans" cxnId="{0127E708-4657-451B-BD79-05E39EC36304}">
      <dgm:prSet/>
      <dgm:spPr/>
      <dgm:t>
        <a:bodyPr/>
        <a:lstStyle/>
        <a:p>
          <a:endParaRPr lang="en-US"/>
        </a:p>
      </dgm:t>
    </dgm:pt>
    <dgm:pt modelId="{3CE3626B-D6B6-491E-B785-FEB33480C5C1}">
      <dgm:prSet/>
      <dgm:spPr/>
      <dgm:t>
        <a:bodyPr/>
        <a:lstStyle/>
        <a:p>
          <a:r>
            <a:rPr lang="en-US" b="1" dirty="0"/>
            <a:t>Unique Selling Points (USPs): </a:t>
          </a:r>
          <a:r>
            <a:rPr lang="en-US" dirty="0"/>
            <a:t>Distinctive Welsh cultural immersion, blended mode, collaboration with Visit </a:t>
          </a:r>
          <a:r>
            <a:rPr lang="en-US" dirty="0">
              <a:solidFill>
                <a:schemeClr val="bg1"/>
              </a:solidFill>
            </a:rPr>
            <a:t>Wales (</a:t>
          </a:r>
          <a:r>
            <a:rPr lang="en-IN" b="0" i="0" u="none" strike="noStrike" dirty="0">
              <a:solidFill>
                <a:schemeClr val="bg1"/>
              </a:solidFill>
              <a:effectLst/>
              <a:latin typeface="Times New Roman" panose="02020603050405020304" pitchFamily="18" charset="0"/>
              <a:cs typeface="Times New Roman" panose="02020603050405020304" pitchFamily="18" charset="0"/>
            </a:rPr>
            <a:t>Nam, et al., 2021).</a:t>
          </a:r>
          <a:endParaRPr lang="en-US" dirty="0">
            <a:solidFill>
              <a:schemeClr val="bg1"/>
            </a:solidFill>
          </a:endParaRPr>
        </a:p>
      </dgm:t>
    </dgm:pt>
    <dgm:pt modelId="{B95F4A93-4B07-45D2-BBAE-F96EE6E6A461}" type="parTrans" cxnId="{C92DF227-EF67-4833-A234-A40970D6D9B7}">
      <dgm:prSet/>
      <dgm:spPr/>
      <dgm:t>
        <a:bodyPr/>
        <a:lstStyle/>
        <a:p>
          <a:endParaRPr lang="en-US"/>
        </a:p>
      </dgm:t>
    </dgm:pt>
    <dgm:pt modelId="{EA029859-EAC5-45CD-A731-9C57311C14A0}" type="sibTrans" cxnId="{C92DF227-EF67-4833-A234-A40970D6D9B7}">
      <dgm:prSet/>
      <dgm:spPr/>
      <dgm:t>
        <a:bodyPr/>
        <a:lstStyle/>
        <a:p>
          <a:endParaRPr lang="en-US"/>
        </a:p>
      </dgm:t>
    </dgm:pt>
    <dgm:pt modelId="{EFF82391-2BA1-443A-B356-D99DC02443DF}">
      <dgm:prSet/>
      <dgm:spPr/>
      <dgm:t>
        <a:bodyPr/>
        <a:lstStyle/>
        <a:p>
          <a:r>
            <a:rPr lang="en-US" b="1" dirty="0"/>
            <a:t>Collaborators: </a:t>
          </a:r>
          <a:r>
            <a:rPr lang="en-US" dirty="0"/>
            <a:t>Local Welsh businesses, cultural groups, hospitality providers (</a:t>
          </a:r>
          <a:r>
            <a:rPr lang="en-US" b="0" i="0" u="none" strike="noStrike" dirty="0">
              <a:effectLst/>
            </a:rPr>
            <a:t>Serra-</a:t>
          </a:r>
          <a:r>
            <a:rPr lang="en-US" b="0" i="0" u="none" strike="noStrike" dirty="0" err="1">
              <a:effectLst/>
            </a:rPr>
            <a:t>Cantallops</a:t>
          </a:r>
          <a:r>
            <a:rPr lang="en-US" b="0" i="0" u="none" strike="noStrike" dirty="0">
              <a:effectLst/>
            </a:rPr>
            <a:t> et al., 2018).</a:t>
          </a:r>
          <a:endParaRPr lang="en-US" dirty="0"/>
        </a:p>
      </dgm:t>
    </dgm:pt>
    <dgm:pt modelId="{9D3F4BF0-1B19-466F-94BC-45EC1E76D366}" type="parTrans" cxnId="{3A42D31F-D730-43D0-A05D-BBD8FA735284}">
      <dgm:prSet/>
      <dgm:spPr/>
      <dgm:t>
        <a:bodyPr/>
        <a:lstStyle/>
        <a:p>
          <a:endParaRPr lang="en-US"/>
        </a:p>
      </dgm:t>
    </dgm:pt>
    <dgm:pt modelId="{68D3FD43-0440-43F6-BA6B-A0ACBCACFD65}" type="sibTrans" cxnId="{3A42D31F-D730-43D0-A05D-BBD8FA735284}">
      <dgm:prSet/>
      <dgm:spPr/>
      <dgm:t>
        <a:bodyPr/>
        <a:lstStyle/>
        <a:p>
          <a:endParaRPr lang="en-US"/>
        </a:p>
      </dgm:t>
    </dgm:pt>
    <dgm:pt modelId="{E701F5C5-71C1-2147-92A4-D95A79852FC2}" type="pres">
      <dgm:prSet presAssocID="{43E39701-5C2C-4B0D-948D-4DD37C3E28AC}" presName="linear" presStyleCnt="0">
        <dgm:presLayoutVars>
          <dgm:animLvl val="lvl"/>
          <dgm:resizeHandles val="exact"/>
        </dgm:presLayoutVars>
      </dgm:prSet>
      <dgm:spPr/>
    </dgm:pt>
    <dgm:pt modelId="{491AF710-E182-5D47-A182-70F05210C883}" type="pres">
      <dgm:prSet presAssocID="{8604A02A-73D1-472F-B02C-F589BD09BBC9}" presName="parentText" presStyleLbl="node1" presStyleIdx="0" presStyleCnt="3">
        <dgm:presLayoutVars>
          <dgm:chMax val="0"/>
          <dgm:bulletEnabled val="1"/>
        </dgm:presLayoutVars>
      </dgm:prSet>
      <dgm:spPr/>
    </dgm:pt>
    <dgm:pt modelId="{AD6D87C4-2CFE-B240-8193-2AFAD91D99ED}" type="pres">
      <dgm:prSet presAssocID="{73B7940A-4546-451D-B49C-619E131A20CC}" presName="spacer" presStyleCnt="0"/>
      <dgm:spPr/>
    </dgm:pt>
    <dgm:pt modelId="{5A2995F7-EAF7-C14A-9293-9AE8B2A377BE}" type="pres">
      <dgm:prSet presAssocID="{3CE3626B-D6B6-491E-B785-FEB33480C5C1}" presName="parentText" presStyleLbl="node1" presStyleIdx="1" presStyleCnt="3">
        <dgm:presLayoutVars>
          <dgm:chMax val="0"/>
          <dgm:bulletEnabled val="1"/>
        </dgm:presLayoutVars>
      </dgm:prSet>
      <dgm:spPr/>
    </dgm:pt>
    <dgm:pt modelId="{589B5C8B-415C-2249-A41D-718F4A0DE244}" type="pres">
      <dgm:prSet presAssocID="{EA029859-EAC5-45CD-A731-9C57311C14A0}" presName="spacer" presStyleCnt="0"/>
      <dgm:spPr/>
    </dgm:pt>
    <dgm:pt modelId="{63B75887-ECD7-E84D-B845-28969B69E4F4}" type="pres">
      <dgm:prSet presAssocID="{EFF82391-2BA1-443A-B356-D99DC02443DF}" presName="parentText" presStyleLbl="node1" presStyleIdx="2" presStyleCnt="3">
        <dgm:presLayoutVars>
          <dgm:chMax val="0"/>
          <dgm:bulletEnabled val="1"/>
        </dgm:presLayoutVars>
      </dgm:prSet>
      <dgm:spPr/>
    </dgm:pt>
  </dgm:ptLst>
  <dgm:cxnLst>
    <dgm:cxn modelId="{0127E708-4657-451B-BD79-05E39EC36304}" srcId="{43E39701-5C2C-4B0D-948D-4DD37C3E28AC}" destId="{8604A02A-73D1-472F-B02C-F589BD09BBC9}" srcOrd="0" destOrd="0" parTransId="{81D74378-29DD-45C0-8A13-B755E0C3FAFE}" sibTransId="{73B7940A-4546-451D-B49C-619E131A20CC}"/>
    <dgm:cxn modelId="{218CC211-C730-D145-AE2A-464D74703306}" type="presOf" srcId="{43E39701-5C2C-4B0D-948D-4DD37C3E28AC}" destId="{E701F5C5-71C1-2147-92A4-D95A79852FC2}" srcOrd="0" destOrd="0" presId="urn:microsoft.com/office/officeart/2005/8/layout/vList2"/>
    <dgm:cxn modelId="{3A42D31F-D730-43D0-A05D-BBD8FA735284}" srcId="{43E39701-5C2C-4B0D-948D-4DD37C3E28AC}" destId="{EFF82391-2BA1-443A-B356-D99DC02443DF}" srcOrd="2" destOrd="0" parTransId="{9D3F4BF0-1B19-466F-94BC-45EC1E76D366}" sibTransId="{68D3FD43-0440-43F6-BA6B-A0ACBCACFD65}"/>
    <dgm:cxn modelId="{C92DF227-EF67-4833-A234-A40970D6D9B7}" srcId="{43E39701-5C2C-4B0D-948D-4DD37C3E28AC}" destId="{3CE3626B-D6B6-491E-B785-FEB33480C5C1}" srcOrd="1" destOrd="0" parTransId="{B95F4A93-4B07-45D2-BBAE-F96EE6E6A461}" sibTransId="{EA029859-EAC5-45CD-A731-9C57311C14A0}"/>
    <dgm:cxn modelId="{BE1EB035-E0AC-984D-9703-A2DFDE472A33}" type="presOf" srcId="{3CE3626B-D6B6-491E-B785-FEB33480C5C1}" destId="{5A2995F7-EAF7-C14A-9293-9AE8B2A377BE}" srcOrd="0" destOrd="0" presId="urn:microsoft.com/office/officeart/2005/8/layout/vList2"/>
    <dgm:cxn modelId="{B74D2253-D5A2-B044-92A6-724F768108B8}" type="presOf" srcId="{8604A02A-73D1-472F-B02C-F589BD09BBC9}" destId="{491AF710-E182-5D47-A182-70F05210C883}" srcOrd="0" destOrd="0" presId="urn:microsoft.com/office/officeart/2005/8/layout/vList2"/>
    <dgm:cxn modelId="{481F5CD2-DB69-2946-9BB4-5C1CFA9F90AB}" type="presOf" srcId="{EFF82391-2BA1-443A-B356-D99DC02443DF}" destId="{63B75887-ECD7-E84D-B845-28969B69E4F4}" srcOrd="0" destOrd="0" presId="urn:microsoft.com/office/officeart/2005/8/layout/vList2"/>
    <dgm:cxn modelId="{02870E56-9017-FB42-AE8F-1A3A5DA9BF05}" type="presParOf" srcId="{E701F5C5-71C1-2147-92A4-D95A79852FC2}" destId="{491AF710-E182-5D47-A182-70F05210C883}" srcOrd="0" destOrd="0" presId="urn:microsoft.com/office/officeart/2005/8/layout/vList2"/>
    <dgm:cxn modelId="{58629B69-AAFF-C748-9253-2B2E72EA9E0A}" type="presParOf" srcId="{E701F5C5-71C1-2147-92A4-D95A79852FC2}" destId="{AD6D87C4-2CFE-B240-8193-2AFAD91D99ED}" srcOrd="1" destOrd="0" presId="urn:microsoft.com/office/officeart/2005/8/layout/vList2"/>
    <dgm:cxn modelId="{B7ED60C1-3B8B-DF43-947C-A9F17B623924}" type="presParOf" srcId="{E701F5C5-71C1-2147-92A4-D95A79852FC2}" destId="{5A2995F7-EAF7-C14A-9293-9AE8B2A377BE}" srcOrd="2" destOrd="0" presId="urn:microsoft.com/office/officeart/2005/8/layout/vList2"/>
    <dgm:cxn modelId="{7A0F1DD8-04DD-CF4D-A136-8C25FA1B6BE6}" type="presParOf" srcId="{E701F5C5-71C1-2147-92A4-D95A79852FC2}" destId="{589B5C8B-415C-2249-A41D-718F4A0DE244}" srcOrd="3" destOrd="0" presId="urn:microsoft.com/office/officeart/2005/8/layout/vList2"/>
    <dgm:cxn modelId="{103C894E-39B3-2346-97D6-DD97966476DE}" type="presParOf" srcId="{E701F5C5-71C1-2147-92A4-D95A79852FC2}" destId="{63B75887-ECD7-E84D-B845-28969B69E4F4}"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944390-2CB8-48EE-9EE3-D676690E4825}" type="doc">
      <dgm:prSet loTypeId="urn:microsoft.com/office/officeart/2005/8/layout/process2" loCatId="process" qsTypeId="urn:microsoft.com/office/officeart/2005/8/quickstyle/simple1" qsCatId="simple" csTypeId="urn:microsoft.com/office/officeart/2005/8/colors/accent1_2" csCatId="accent1" phldr="1"/>
      <dgm:spPr/>
      <dgm:t>
        <a:bodyPr/>
        <a:lstStyle/>
        <a:p>
          <a:endParaRPr lang="en-US"/>
        </a:p>
      </dgm:t>
    </dgm:pt>
    <dgm:pt modelId="{69EE810A-B7E6-43B2-AB2B-265E9397D789}">
      <dgm:prSet/>
      <dgm:spPr/>
      <dgm:t>
        <a:bodyPr/>
        <a:lstStyle/>
        <a:p>
          <a:r>
            <a:rPr lang="en-US" b="1" dirty="0"/>
            <a:t>Location: </a:t>
          </a:r>
          <a:r>
            <a:rPr lang="en-US" dirty="0"/>
            <a:t>Royal </a:t>
          </a:r>
          <a:r>
            <a:rPr lang="en-US" dirty="0" err="1"/>
            <a:t>Armouries</a:t>
          </a:r>
          <a:r>
            <a:rPr lang="en-US" dirty="0"/>
            <a:t> Museum, Leeds</a:t>
          </a:r>
        </a:p>
      </dgm:t>
    </dgm:pt>
    <dgm:pt modelId="{DA1A3F35-9D53-425B-9FCC-2CCE1D7BB1B4}" type="parTrans" cxnId="{90C1804E-78B7-4654-A040-97F7E6D98D33}">
      <dgm:prSet/>
      <dgm:spPr/>
      <dgm:t>
        <a:bodyPr/>
        <a:lstStyle/>
        <a:p>
          <a:endParaRPr lang="en-US"/>
        </a:p>
      </dgm:t>
    </dgm:pt>
    <dgm:pt modelId="{DEA753E4-A1B8-4937-8B58-124E318AD5E0}" type="sibTrans" cxnId="{90C1804E-78B7-4654-A040-97F7E6D98D33}">
      <dgm:prSet/>
      <dgm:spPr/>
      <dgm:t>
        <a:bodyPr/>
        <a:lstStyle/>
        <a:p>
          <a:endParaRPr lang="en-US"/>
        </a:p>
      </dgm:t>
    </dgm:pt>
    <dgm:pt modelId="{43172C5F-BC76-491E-AC6B-AE5A34878223}">
      <dgm:prSet/>
      <dgm:spPr/>
      <dgm:t>
        <a:bodyPr/>
        <a:lstStyle/>
        <a:p>
          <a:r>
            <a:rPr lang="en-US" b="1" dirty="0"/>
            <a:t>Availability: </a:t>
          </a:r>
          <a:r>
            <a:rPr lang="en-US" dirty="0">
              <a:solidFill>
                <a:schemeClr val="bg1"/>
              </a:solidFill>
            </a:rPr>
            <a:t>Available for a weekday in early summer, consistent with pre-summer travel booking patterns (</a:t>
          </a:r>
          <a:r>
            <a:rPr lang="en-IN" b="0" i="0" u="none" strike="noStrike" dirty="0" err="1">
              <a:solidFill>
                <a:schemeClr val="bg1"/>
              </a:solidFill>
              <a:effectLst/>
              <a:latin typeface="Times New Roman" panose="02020603050405020304" pitchFamily="18" charset="0"/>
              <a:cs typeface="Times New Roman" panose="02020603050405020304" pitchFamily="18" charset="0"/>
            </a:rPr>
            <a:t>Davahli</a:t>
          </a:r>
          <a:r>
            <a:rPr lang="en-IN" b="0" i="0" u="none" strike="noStrike" dirty="0">
              <a:solidFill>
                <a:schemeClr val="bg1"/>
              </a:solidFill>
              <a:effectLst/>
              <a:latin typeface="Times New Roman" panose="02020603050405020304" pitchFamily="18" charset="0"/>
              <a:cs typeface="Times New Roman" panose="02020603050405020304" pitchFamily="18" charset="0"/>
            </a:rPr>
            <a:t> et al., 2020).</a:t>
          </a:r>
          <a:endParaRPr lang="en-US" dirty="0">
            <a:solidFill>
              <a:schemeClr val="bg1"/>
            </a:solidFill>
          </a:endParaRPr>
        </a:p>
      </dgm:t>
    </dgm:pt>
    <dgm:pt modelId="{BE80027A-A747-4202-8454-D7DCD7C1E276}" type="parTrans" cxnId="{E5C996FF-75FB-441A-8D65-25AF37383127}">
      <dgm:prSet/>
      <dgm:spPr/>
      <dgm:t>
        <a:bodyPr/>
        <a:lstStyle/>
        <a:p>
          <a:endParaRPr lang="en-US"/>
        </a:p>
      </dgm:t>
    </dgm:pt>
    <dgm:pt modelId="{C3D5FF37-FAB8-4649-851A-09ED1B2510FC}" type="sibTrans" cxnId="{E5C996FF-75FB-441A-8D65-25AF37383127}">
      <dgm:prSet/>
      <dgm:spPr/>
      <dgm:t>
        <a:bodyPr/>
        <a:lstStyle/>
        <a:p>
          <a:endParaRPr lang="en-US"/>
        </a:p>
      </dgm:t>
    </dgm:pt>
    <dgm:pt modelId="{2E047A5D-4ADF-4BDD-9907-B47216DBB6B0}">
      <dgm:prSet/>
      <dgm:spPr/>
      <dgm:t>
        <a:bodyPr/>
        <a:lstStyle/>
        <a:p>
          <a:r>
            <a:rPr lang="en-US" b="1" dirty="0"/>
            <a:t>Suitability: </a:t>
          </a:r>
          <a:r>
            <a:rPr lang="en-US" dirty="0">
              <a:solidFill>
                <a:schemeClr val="bg1"/>
              </a:solidFill>
            </a:rPr>
            <a:t>Contemporary conference halls, exhibition halls, VR technological infrastructure, inner accessibility (</a:t>
          </a:r>
          <a:r>
            <a:rPr lang="en-IN" b="0" i="0" u="none" strike="noStrike" dirty="0">
              <a:solidFill>
                <a:schemeClr val="bg1"/>
              </a:solidFill>
              <a:effectLst/>
              <a:latin typeface="Times New Roman" panose="02020603050405020304" pitchFamily="18" charset="0"/>
              <a:cs typeface="Times New Roman" panose="02020603050405020304" pitchFamily="18" charset="0"/>
            </a:rPr>
            <a:t>Le and Phi, 2021). </a:t>
          </a:r>
          <a:endParaRPr lang="en-US" dirty="0">
            <a:solidFill>
              <a:schemeClr val="bg1"/>
            </a:solidFill>
          </a:endParaRPr>
        </a:p>
      </dgm:t>
    </dgm:pt>
    <dgm:pt modelId="{C8378D8F-A36A-452B-89F0-DBB955EE87D8}" type="parTrans" cxnId="{F0F465B2-EB0D-428B-8174-C2EA8C5722BE}">
      <dgm:prSet/>
      <dgm:spPr/>
      <dgm:t>
        <a:bodyPr/>
        <a:lstStyle/>
        <a:p>
          <a:endParaRPr lang="en-US"/>
        </a:p>
      </dgm:t>
    </dgm:pt>
    <dgm:pt modelId="{42737607-968F-4EEE-B25B-E8794F2E90AC}" type="sibTrans" cxnId="{F0F465B2-EB0D-428B-8174-C2EA8C5722BE}">
      <dgm:prSet/>
      <dgm:spPr/>
      <dgm:t>
        <a:bodyPr/>
        <a:lstStyle/>
        <a:p>
          <a:endParaRPr lang="en-US"/>
        </a:p>
      </dgm:t>
    </dgm:pt>
    <dgm:pt modelId="{F09A0AC2-3524-41DF-A1D6-BFF8689EF058}">
      <dgm:prSet/>
      <dgm:spPr/>
      <dgm:t>
        <a:bodyPr/>
        <a:lstStyle/>
        <a:p>
          <a:r>
            <a:rPr lang="en-US" b="1" dirty="0"/>
            <a:t>Accessibility: </a:t>
          </a:r>
          <a:r>
            <a:rPr lang="en-US" dirty="0"/>
            <a:t>Great transport facilities by rail, road, and air for UK and overseas </a:t>
          </a:r>
          <a:r>
            <a:rPr lang="en-US" dirty="0">
              <a:solidFill>
                <a:schemeClr val="bg1"/>
              </a:solidFill>
            </a:rPr>
            <a:t>delegates (</a:t>
          </a:r>
          <a:r>
            <a:rPr lang="en-IN" b="0" i="0" u="none" strike="noStrike" dirty="0" err="1">
              <a:solidFill>
                <a:schemeClr val="bg1"/>
              </a:solidFill>
              <a:effectLst/>
              <a:latin typeface="Times New Roman" panose="02020603050405020304" pitchFamily="18" charset="0"/>
              <a:cs typeface="Times New Roman" panose="02020603050405020304" pitchFamily="18" charset="0"/>
            </a:rPr>
            <a:t>Kandampully</a:t>
          </a:r>
          <a:r>
            <a:rPr lang="en-IN" b="0" i="0" u="none" strike="noStrike" dirty="0">
              <a:solidFill>
                <a:schemeClr val="bg1"/>
              </a:solidFill>
              <a:effectLst/>
              <a:latin typeface="Times New Roman" panose="02020603050405020304" pitchFamily="18" charset="0"/>
              <a:cs typeface="Times New Roman" panose="02020603050405020304" pitchFamily="18" charset="0"/>
            </a:rPr>
            <a:t>,  Zhang and </a:t>
          </a:r>
          <a:r>
            <a:rPr lang="en-IN" b="0" i="0" u="none" strike="noStrike" dirty="0" err="1">
              <a:solidFill>
                <a:schemeClr val="bg1"/>
              </a:solidFill>
              <a:effectLst/>
              <a:latin typeface="Times New Roman" panose="02020603050405020304" pitchFamily="18" charset="0"/>
              <a:cs typeface="Times New Roman" panose="02020603050405020304" pitchFamily="18" charset="0"/>
            </a:rPr>
            <a:t>Jaakkola</a:t>
          </a:r>
          <a:r>
            <a:rPr lang="en-IN" b="0" i="0" u="none" strike="noStrike" dirty="0">
              <a:solidFill>
                <a:schemeClr val="bg1"/>
              </a:solidFill>
              <a:effectLst/>
              <a:latin typeface="Times New Roman" panose="02020603050405020304" pitchFamily="18" charset="0"/>
              <a:cs typeface="Times New Roman" panose="02020603050405020304" pitchFamily="18" charset="0"/>
            </a:rPr>
            <a:t>, 2018). </a:t>
          </a:r>
          <a:endParaRPr lang="en-US" dirty="0">
            <a:solidFill>
              <a:schemeClr val="bg1"/>
            </a:solidFill>
          </a:endParaRPr>
        </a:p>
      </dgm:t>
    </dgm:pt>
    <dgm:pt modelId="{467B3EF3-C0B6-44B0-B584-04C35157FC4A}" type="parTrans" cxnId="{7DDA4E56-B704-404D-8C7B-4B67DC1B036F}">
      <dgm:prSet/>
      <dgm:spPr/>
      <dgm:t>
        <a:bodyPr/>
        <a:lstStyle/>
        <a:p>
          <a:endParaRPr lang="en-US"/>
        </a:p>
      </dgm:t>
    </dgm:pt>
    <dgm:pt modelId="{EF47B64B-C929-4C66-BF67-604278289158}" type="sibTrans" cxnId="{7DDA4E56-B704-404D-8C7B-4B67DC1B036F}">
      <dgm:prSet/>
      <dgm:spPr/>
      <dgm:t>
        <a:bodyPr/>
        <a:lstStyle/>
        <a:p>
          <a:endParaRPr lang="en-US"/>
        </a:p>
      </dgm:t>
    </dgm:pt>
    <dgm:pt modelId="{8F250305-E9C8-2343-BBAD-0264DBA99F17}" type="pres">
      <dgm:prSet presAssocID="{A8944390-2CB8-48EE-9EE3-D676690E4825}" presName="linearFlow" presStyleCnt="0">
        <dgm:presLayoutVars>
          <dgm:resizeHandles val="exact"/>
        </dgm:presLayoutVars>
      </dgm:prSet>
      <dgm:spPr/>
    </dgm:pt>
    <dgm:pt modelId="{486C3DB3-5B3A-3A44-84EB-A7B3732755CF}" type="pres">
      <dgm:prSet presAssocID="{69EE810A-B7E6-43B2-AB2B-265E9397D789}" presName="node" presStyleLbl="node1" presStyleIdx="0" presStyleCnt="4">
        <dgm:presLayoutVars>
          <dgm:bulletEnabled val="1"/>
        </dgm:presLayoutVars>
      </dgm:prSet>
      <dgm:spPr/>
    </dgm:pt>
    <dgm:pt modelId="{2C0E44B5-33DF-5C4A-8B96-0782C08D671F}" type="pres">
      <dgm:prSet presAssocID="{DEA753E4-A1B8-4937-8B58-124E318AD5E0}" presName="sibTrans" presStyleLbl="sibTrans2D1" presStyleIdx="0" presStyleCnt="3"/>
      <dgm:spPr/>
    </dgm:pt>
    <dgm:pt modelId="{7BC3AFDA-F028-384D-8690-8A9F9B8365DE}" type="pres">
      <dgm:prSet presAssocID="{DEA753E4-A1B8-4937-8B58-124E318AD5E0}" presName="connectorText" presStyleLbl="sibTrans2D1" presStyleIdx="0" presStyleCnt="3"/>
      <dgm:spPr/>
    </dgm:pt>
    <dgm:pt modelId="{B598D04B-5726-6E4C-AC62-C21CC82C54FF}" type="pres">
      <dgm:prSet presAssocID="{43172C5F-BC76-491E-AC6B-AE5A34878223}" presName="node" presStyleLbl="node1" presStyleIdx="1" presStyleCnt="4">
        <dgm:presLayoutVars>
          <dgm:bulletEnabled val="1"/>
        </dgm:presLayoutVars>
      </dgm:prSet>
      <dgm:spPr/>
    </dgm:pt>
    <dgm:pt modelId="{BBA64A67-013E-C245-A335-7091BDCC7789}" type="pres">
      <dgm:prSet presAssocID="{C3D5FF37-FAB8-4649-851A-09ED1B2510FC}" presName="sibTrans" presStyleLbl="sibTrans2D1" presStyleIdx="1" presStyleCnt="3"/>
      <dgm:spPr/>
    </dgm:pt>
    <dgm:pt modelId="{40E2C915-F072-734A-9C52-E4AC03D955AF}" type="pres">
      <dgm:prSet presAssocID="{C3D5FF37-FAB8-4649-851A-09ED1B2510FC}" presName="connectorText" presStyleLbl="sibTrans2D1" presStyleIdx="1" presStyleCnt="3"/>
      <dgm:spPr/>
    </dgm:pt>
    <dgm:pt modelId="{9453BCEA-F643-2E49-AD58-BCDAD20C8792}" type="pres">
      <dgm:prSet presAssocID="{2E047A5D-4ADF-4BDD-9907-B47216DBB6B0}" presName="node" presStyleLbl="node1" presStyleIdx="2" presStyleCnt="4">
        <dgm:presLayoutVars>
          <dgm:bulletEnabled val="1"/>
        </dgm:presLayoutVars>
      </dgm:prSet>
      <dgm:spPr/>
    </dgm:pt>
    <dgm:pt modelId="{695221B5-3E71-8941-812C-D0093B83D73E}" type="pres">
      <dgm:prSet presAssocID="{42737607-968F-4EEE-B25B-E8794F2E90AC}" presName="sibTrans" presStyleLbl="sibTrans2D1" presStyleIdx="2" presStyleCnt="3"/>
      <dgm:spPr/>
    </dgm:pt>
    <dgm:pt modelId="{29774D3C-7E09-2440-B4DD-C64C5A270AE4}" type="pres">
      <dgm:prSet presAssocID="{42737607-968F-4EEE-B25B-E8794F2E90AC}" presName="connectorText" presStyleLbl="sibTrans2D1" presStyleIdx="2" presStyleCnt="3"/>
      <dgm:spPr/>
    </dgm:pt>
    <dgm:pt modelId="{71FD6662-7A36-A440-A3E7-E242933900AB}" type="pres">
      <dgm:prSet presAssocID="{F09A0AC2-3524-41DF-A1D6-BFF8689EF058}" presName="node" presStyleLbl="node1" presStyleIdx="3" presStyleCnt="4">
        <dgm:presLayoutVars>
          <dgm:bulletEnabled val="1"/>
        </dgm:presLayoutVars>
      </dgm:prSet>
      <dgm:spPr/>
    </dgm:pt>
  </dgm:ptLst>
  <dgm:cxnLst>
    <dgm:cxn modelId="{7AFFCB01-524F-824A-8FBC-CEAFD43AEF5A}" type="presOf" srcId="{DEA753E4-A1B8-4937-8B58-124E318AD5E0}" destId="{7BC3AFDA-F028-384D-8690-8A9F9B8365DE}" srcOrd="1" destOrd="0" presId="urn:microsoft.com/office/officeart/2005/8/layout/process2"/>
    <dgm:cxn modelId="{5EA26D27-9C29-3645-A3EC-70806530CCD0}" type="presOf" srcId="{A8944390-2CB8-48EE-9EE3-D676690E4825}" destId="{8F250305-E9C8-2343-BBAD-0264DBA99F17}" srcOrd="0" destOrd="0" presId="urn:microsoft.com/office/officeart/2005/8/layout/process2"/>
    <dgm:cxn modelId="{8C9F676B-D309-E844-BCDB-B202E43FD5DD}" type="presOf" srcId="{F09A0AC2-3524-41DF-A1D6-BFF8689EF058}" destId="{71FD6662-7A36-A440-A3E7-E242933900AB}" srcOrd="0" destOrd="0" presId="urn:microsoft.com/office/officeart/2005/8/layout/process2"/>
    <dgm:cxn modelId="{90C1804E-78B7-4654-A040-97F7E6D98D33}" srcId="{A8944390-2CB8-48EE-9EE3-D676690E4825}" destId="{69EE810A-B7E6-43B2-AB2B-265E9397D789}" srcOrd="0" destOrd="0" parTransId="{DA1A3F35-9D53-425B-9FCC-2CCE1D7BB1B4}" sibTransId="{DEA753E4-A1B8-4937-8B58-124E318AD5E0}"/>
    <dgm:cxn modelId="{B424DC6F-1C37-1642-8A27-821E558C3BD2}" type="presOf" srcId="{C3D5FF37-FAB8-4649-851A-09ED1B2510FC}" destId="{BBA64A67-013E-C245-A335-7091BDCC7789}" srcOrd="0" destOrd="0" presId="urn:microsoft.com/office/officeart/2005/8/layout/process2"/>
    <dgm:cxn modelId="{7DDA4E56-B704-404D-8C7B-4B67DC1B036F}" srcId="{A8944390-2CB8-48EE-9EE3-D676690E4825}" destId="{F09A0AC2-3524-41DF-A1D6-BFF8689EF058}" srcOrd="3" destOrd="0" parTransId="{467B3EF3-C0B6-44B0-B584-04C35157FC4A}" sibTransId="{EF47B64B-C929-4C66-BF67-604278289158}"/>
    <dgm:cxn modelId="{C32C815A-AFA9-944F-A687-3B80DD8BF61D}" type="presOf" srcId="{2E047A5D-4ADF-4BDD-9907-B47216DBB6B0}" destId="{9453BCEA-F643-2E49-AD58-BCDAD20C8792}" srcOrd="0" destOrd="0" presId="urn:microsoft.com/office/officeart/2005/8/layout/process2"/>
    <dgm:cxn modelId="{7CB5CB84-3180-754C-BF9A-3B5C978A4B1B}" type="presOf" srcId="{42737607-968F-4EEE-B25B-E8794F2E90AC}" destId="{695221B5-3E71-8941-812C-D0093B83D73E}" srcOrd="0" destOrd="0" presId="urn:microsoft.com/office/officeart/2005/8/layout/process2"/>
    <dgm:cxn modelId="{BA91E78F-0555-A149-AAFF-DD4212D29508}" type="presOf" srcId="{43172C5F-BC76-491E-AC6B-AE5A34878223}" destId="{B598D04B-5726-6E4C-AC62-C21CC82C54FF}" srcOrd="0" destOrd="0" presId="urn:microsoft.com/office/officeart/2005/8/layout/process2"/>
    <dgm:cxn modelId="{F0F465B2-EB0D-428B-8174-C2EA8C5722BE}" srcId="{A8944390-2CB8-48EE-9EE3-D676690E4825}" destId="{2E047A5D-4ADF-4BDD-9907-B47216DBB6B0}" srcOrd="2" destOrd="0" parTransId="{C8378D8F-A36A-452B-89F0-DBB955EE87D8}" sibTransId="{42737607-968F-4EEE-B25B-E8794F2E90AC}"/>
    <dgm:cxn modelId="{CB5FBCC1-340E-7743-8FC5-19B738F904E0}" type="presOf" srcId="{69EE810A-B7E6-43B2-AB2B-265E9397D789}" destId="{486C3DB3-5B3A-3A44-84EB-A7B3732755CF}" srcOrd="0" destOrd="0" presId="urn:microsoft.com/office/officeart/2005/8/layout/process2"/>
    <dgm:cxn modelId="{4BE9CCD7-89F4-5048-9DA1-3C1A9062EEB6}" type="presOf" srcId="{DEA753E4-A1B8-4937-8B58-124E318AD5E0}" destId="{2C0E44B5-33DF-5C4A-8B96-0782C08D671F}" srcOrd="0" destOrd="0" presId="urn:microsoft.com/office/officeart/2005/8/layout/process2"/>
    <dgm:cxn modelId="{2C9B15DE-2BC8-9A49-9D28-11B27819A9EB}" type="presOf" srcId="{42737607-968F-4EEE-B25B-E8794F2E90AC}" destId="{29774D3C-7E09-2440-B4DD-C64C5A270AE4}" srcOrd="1" destOrd="0" presId="urn:microsoft.com/office/officeart/2005/8/layout/process2"/>
    <dgm:cxn modelId="{BF891AF2-AA55-9B49-AC41-F74CD348B53B}" type="presOf" srcId="{C3D5FF37-FAB8-4649-851A-09ED1B2510FC}" destId="{40E2C915-F072-734A-9C52-E4AC03D955AF}" srcOrd="1" destOrd="0" presId="urn:microsoft.com/office/officeart/2005/8/layout/process2"/>
    <dgm:cxn modelId="{E5C996FF-75FB-441A-8D65-25AF37383127}" srcId="{A8944390-2CB8-48EE-9EE3-D676690E4825}" destId="{43172C5F-BC76-491E-AC6B-AE5A34878223}" srcOrd="1" destOrd="0" parTransId="{BE80027A-A747-4202-8454-D7DCD7C1E276}" sibTransId="{C3D5FF37-FAB8-4649-851A-09ED1B2510FC}"/>
    <dgm:cxn modelId="{3FE9E0BA-97BE-7147-BA67-B75D7CECF1AC}" type="presParOf" srcId="{8F250305-E9C8-2343-BBAD-0264DBA99F17}" destId="{486C3DB3-5B3A-3A44-84EB-A7B3732755CF}" srcOrd="0" destOrd="0" presId="urn:microsoft.com/office/officeart/2005/8/layout/process2"/>
    <dgm:cxn modelId="{5B78C545-1F37-5D41-B7C7-E2F95477AD77}" type="presParOf" srcId="{8F250305-E9C8-2343-BBAD-0264DBA99F17}" destId="{2C0E44B5-33DF-5C4A-8B96-0782C08D671F}" srcOrd="1" destOrd="0" presId="urn:microsoft.com/office/officeart/2005/8/layout/process2"/>
    <dgm:cxn modelId="{BFAC429B-B6B5-CF40-877D-E1D60CD786CE}" type="presParOf" srcId="{2C0E44B5-33DF-5C4A-8B96-0782C08D671F}" destId="{7BC3AFDA-F028-384D-8690-8A9F9B8365DE}" srcOrd="0" destOrd="0" presId="urn:microsoft.com/office/officeart/2005/8/layout/process2"/>
    <dgm:cxn modelId="{6C876484-2E39-E047-8845-3E75C131D38C}" type="presParOf" srcId="{8F250305-E9C8-2343-BBAD-0264DBA99F17}" destId="{B598D04B-5726-6E4C-AC62-C21CC82C54FF}" srcOrd="2" destOrd="0" presId="urn:microsoft.com/office/officeart/2005/8/layout/process2"/>
    <dgm:cxn modelId="{98425F6B-6F22-D848-876B-0EE112F7A0F0}" type="presParOf" srcId="{8F250305-E9C8-2343-BBAD-0264DBA99F17}" destId="{BBA64A67-013E-C245-A335-7091BDCC7789}" srcOrd="3" destOrd="0" presId="urn:microsoft.com/office/officeart/2005/8/layout/process2"/>
    <dgm:cxn modelId="{AB7A3EBF-7FCF-8146-89E3-204C95F00522}" type="presParOf" srcId="{BBA64A67-013E-C245-A335-7091BDCC7789}" destId="{40E2C915-F072-734A-9C52-E4AC03D955AF}" srcOrd="0" destOrd="0" presId="urn:microsoft.com/office/officeart/2005/8/layout/process2"/>
    <dgm:cxn modelId="{9A24666C-998A-0542-A11A-1634F2EAE682}" type="presParOf" srcId="{8F250305-E9C8-2343-BBAD-0264DBA99F17}" destId="{9453BCEA-F643-2E49-AD58-BCDAD20C8792}" srcOrd="4" destOrd="0" presId="urn:microsoft.com/office/officeart/2005/8/layout/process2"/>
    <dgm:cxn modelId="{8ED2C1D1-22A9-5F42-9560-43BB747D3EF0}" type="presParOf" srcId="{8F250305-E9C8-2343-BBAD-0264DBA99F17}" destId="{695221B5-3E71-8941-812C-D0093B83D73E}" srcOrd="5" destOrd="0" presId="urn:microsoft.com/office/officeart/2005/8/layout/process2"/>
    <dgm:cxn modelId="{0C89E217-0C42-E946-90A0-4BD74DD2C29A}" type="presParOf" srcId="{695221B5-3E71-8941-812C-D0093B83D73E}" destId="{29774D3C-7E09-2440-B4DD-C64C5A270AE4}" srcOrd="0" destOrd="0" presId="urn:microsoft.com/office/officeart/2005/8/layout/process2"/>
    <dgm:cxn modelId="{C900E56C-D565-4647-8D7E-7871D9DDAF97}" type="presParOf" srcId="{8F250305-E9C8-2343-BBAD-0264DBA99F17}" destId="{71FD6662-7A36-A440-A3E7-E242933900AB}"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ADD1E5B-0F80-4683-8FCC-CFC7A17CA32A}" type="doc">
      <dgm:prSet loTypeId="urn:microsoft.com/office/officeart/2016/7/layout/LinearBlockProcessNumbered" loCatId="process" qsTypeId="urn:microsoft.com/office/officeart/2005/8/quickstyle/simple5" qsCatId="simple" csTypeId="urn:microsoft.com/office/officeart/2005/8/colors/colorful1" csCatId="colorful" phldr="1"/>
      <dgm:spPr/>
      <dgm:t>
        <a:bodyPr/>
        <a:lstStyle/>
        <a:p>
          <a:endParaRPr lang="en-US"/>
        </a:p>
      </dgm:t>
    </dgm:pt>
    <dgm:pt modelId="{879E6409-8B45-4CC3-BA1B-8403D3C581A7}">
      <dgm:prSet/>
      <dgm:spPr/>
      <dgm:t>
        <a:bodyPr/>
        <a:lstStyle/>
        <a:p>
          <a:r>
            <a:rPr lang="en-US" dirty="0"/>
            <a:t>Wild </a:t>
          </a:r>
          <a:r>
            <a:rPr lang="en-US" dirty="0" err="1"/>
            <a:t>Croeso</a:t>
          </a:r>
          <a:r>
            <a:rPr lang="en-US" dirty="0"/>
            <a:t> is a timely, strategic, and affordable event to fit Visit </a:t>
          </a:r>
          <a:r>
            <a:rPr lang="en-US" dirty="0" err="1"/>
            <a:t>Wales'</a:t>
          </a:r>
          <a:r>
            <a:rPr lang="en-US" dirty="0"/>
            <a:t> "Year of </a:t>
          </a:r>
          <a:r>
            <a:rPr lang="en-US" dirty="0" err="1"/>
            <a:t>Croeso</a:t>
          </a:r>
          <a:r>
            <a:rPr lang="en-US" dirty="0"/>
            <a:t>" values.</a:t>
          </a:r>
        </a:p>
      </dgm:t>
    </dgm:pt>
    <dgm:pt modelId="{2C8C6FD8-5376-42C0-855C-2E9FBC41688A}" type="parTrans" cxnId="{18E487A9-EB7A-44F4-B399-4FCE8925905C}">
      <dgm:prSet/>
      <dgm:spPr/>
      <dgm:t>
        <a:bodyPr/>
        <a:lstStyle/>
        <a:p>
          <a:endParaRPr lang="en-US"/>
        </a:p>
      </dgm:t>
    </dgm:pt>
    <dgm:pt modelId="{658A9D68-531D-4B73-A459-31FCD44EBDC5}" type="sibTrans" cxnId="{18E487A9-EB7A-44F4-B399-4FCE8925905C}">
      <dgm:prSet phldrT="01" phldr="0"/>
      <dgm:spPr/>
      <dgm:t>
        <a:bodyPr/>
        <a:lstStyle/>
        <a:p>
          <a:r>
            <a:rPr lang="en-US"/>
            <a:t>01</a:t>
          </a:r>
        </a:p>
      </dgm:t>
    </dgm:pt>
    <dgm:pt modelId="{D1F442E7-ADAD-46C4-9991-213B8EB77B36}">
      <dgm:prSet/>
      <dgm:spPr/>
      <dgm:t>
        <a:bodyPr/>
        <a:lstStyle/>
        <a:p>
          <a:r>
            <a:rPr lang="en-US" dirty="0"/>
            <a:t>Blends cultural immersion, well-being, and digital innovation for global influence (</a:t>
          </a:r>
          <a:r>
            <a:rPr lang="en-US" b="0" i="0" u="none" strike="noStrike" dirty="0">
              <a:effectLst/>
            </a:rPr>
            <a:t>Sharma and Srivastava, 2018).</a:t>
          </a:r>
          <a:endParaRPr lang="en-US" dirty="0"/>
        </a:p>
      </dgm:t>
    </dgm:pt>
    <dgm:pt modelId="{95D62407-5B4D-4319-BEF1-6FE7E00B2227}" type="parTrans" cxnId="{A9F3779B-9597-4E2A-A305-1FB68AD3D07A}">
      <dgm:prSet/>
      <dgm:spPr/>
      <dgm:t>
        <a:bodyPr/>
        <a:lstStyle/>
        <a:p>
          <a:endParaRPr lang="en-US"/>
        </a:p>
      </dgm:t>
    </dgm:pt>
    <dgm:pt modelId="{65512864-07EA-4A48-99C8-C3B13B2FFDD3}" type="sibTrans" cxnId="{A9F3779B-9597-4E2A-A305-1FB68AD3D07A}">
      <dgm:prSet phldrT="02" phldr="0"/>
      <dgm:spPr/>
      <dgm:t>
        <a:bodyPr/>
        <a:lstStyle/>
        <a:p>
          <a:r>
            <a:rPr lang="en-US"/>
            <a:t>02</a:t>
          </a:r>
        </a:p>
      </dgm:t>
    </dgm:pt>
    <dgm:pt modelId="{E4B0037B-E852-4EC1-B1BA-EABE8E0F5375}">
      <dgm:prSet/>
      <dgm:spPr/>
      <dgm:t>
        <a:bodyPr/>
        <a:lstStyle/>
        <a:p>
          <a:r>
            <a:rPr lang="en-US" dirty="0"/>
            <a:t>Next steps: Complete partnerships, finalize </a:t>
          </a:r>
          <a:r>
            <a:rPr lang="en-US" dirty="0">
              <a:solidFill>
                <a:schemeClr val="bg1"/>
              </a:solidFill>
            </a:rPr>
            <a:t>bookings, initiate targeted marketing campaigns (</a:t>
          </a:r>
          <a:r>
            <a:rPr lang="en-IN" b="0" i="0" u="none" strike="noStrike" dirty="0">
              <a:solidFill>
                <a:schemeClr val="bg1"/>
              </a:solidFill>
              <a:effectLst/>
              <a:latin typeface="Times New Roman" panose="02020603050405020304" pitchFamily="18" charset="0"/>
              <a:cs typeface="Times New Roman" panose="02020603050405020304" pitchFamily="18" charset="0"/>
            </a:rPr>
            <a:t>Yang, </a:t>
          </a:r>
          <a:r>
            <a:rPr lang="en-IN" b="0" i="0" u="none" strike="noStrike" dirty="0" err="1">
              <a:solidFill>
                <a:schemeClr val="bg1"/>
              </a:solidFill>
              <a:effectLst/>
              <a:latin typeface="Times New Roman" panose="02020603050405020304" pitchFamily="18" charset="0"/>
              <a:cs typeface="Times New Roman" panose="02020603050405020304" pitchFamily="18" charset="0"/>
            </a:rPr>
            <a:t>Henthorne</a:t>
          </a:r>
          <a:r>
            <a:rPr lang="en-IN" b="0" i="0" u="none" strike="noStrike" dirty="0">
              <a:solidFill>
                <a:schemeClr val="bg1"/>
              </a:solidFill>
              <a:effectLst/>
              <a:latin typeface="Times New Roman" panose="02020603050405020304" pitchFamily="18" charset="0"/>
              <a:cs typeface="Times New Roman" panose="02020603050405020304" pitchFamily="18" charset="0"/>
            </a:rPr>
            <a:t>, and George, 2019). </a:t>
          </a:r>
          <a:endParaRPr lang="en-US" dirty="0">
            <a:solidFill>
              <a:schemeClr val="bg1"/>
            </a:solidFill>
          </a:endParaRPr>
        </a:p>
      </dgm:t>
    </dgm:pt>
    <dgm:pt modelId="{7A1B5B0D-2DFF-49EF-81D0-9CF6F68B4142}" type="parTrans" cxnId="{C5097468-BE37-4C13-A4E3-BADEE4B59AA1}">
      <dgm:prSet/>
      <dgm:spPr/>
      <dgm:t>
        <a:bodyPr/>
        <a:lstStyle/>
        <a:p>
          <a:endParaRPr lang="en-US"/>
        </a:p>
      </dgm:t>
    </dgm:pt>
    <dgm:pt modelId="{43C29C94-4F8A-4AEF-BC14-44BB592DE3AB}" type="sibTrans" cxnId="{C5097468-BE37-4C13-A4E3-BADEE4B59AA1}">
      <dgm:prSet phldrT="03" phldr="0"/>
      <dgm:spPr/>
      <dgm:t>
        <a:bodyPr/>
        <a:lstStyle/>
        <a:p>
          <a:r>
            <a:rPr lang="en-US"/>
            <a:t>03</a:t>
          </a:r>
        </a:p>
      </dgm:t>
    </dgm:pt>
    <dgm:pt modelId="{1078D5E6-F0C9-E64F-9ECF-9C76E597B85D}" type="pres">
      <dgm:prSet presAssocID="{AADD1E5B-0F80-4683-8FCC-CFC7A17CA32A}" presName="Name0" presStyleCnt="0">
        <dgm:presLayoutVars>
          <dgm:animLvl val="lvl"/>
          <dgm:resizeHandles val="exact"/>
        </dgm:presLayoutVars>
      </dgm:prSet>
      <dgm:spPr/>
    </dgm:pt>
    <dgm:pt modelId="{4CDBFAA1-6A69-CB46-9802-58ECE3E5F959}" type="pres">
      <dgm:prSet presAssocID="{879E6409-8B45-4CC3-BA1B-8403D3C581A7}" presName="compositeNode" presStyleCnt="0">
        <dgm:presLayoutVars>
          <dgm:bulletEnabled val="1"/>
        </dgm:presLayoutVars>
      </dgm:prSet>
      <dgm:spPr/>
    </dgm:pt>
    <dgm:pt modelId="{EC1D0494-4DB6-F845-9B97-9B5CE231415E}" type="pres">
      <dgm:prSet presAssocID="{879E6409-8B45-4CC3-BA1B-8403D3C581A7}" presName="bgRect" presStyleLbl="alignNode1" presStyleIdx="0" presStyleCnt="3"/>
      <dgm:spPr/>
    </dgm:pt>
    <dgm:pt modelId="{2A943D42-4A72-9E48-906E-40B5353A1EA9}" type="pres">
      <dgm:prSet presAssocID="{658A9D68-531D-4B73-A459-31FCD44EBDC5}" presName="sibTransNodeRect" presStyleLbl="alignNode1" presStyleIdx="0" presStyleCnt="3">
        <dgm:presLayoutVars>
          <dgm:chMax val="0"/>
          <dgm:bulletEnabled val="1"/>
        </dgm:presLayoutVars>
      </dgm:prSet>
      <dgm:spPr/>
    </dgm:pt>
    <dgm:pt modelId="{2C582390-9758-0E46-A062-093A662431DC}" type="pres">
      <dgm:prSet presAssocID="{879E6409-8B45-4CC3-BA1B-8403D3C581A7}" presName="nodeRect" presStyleLbl="alignNode1" presStyleIdx="0" presStyleCnt="3">
        <dgm:presLayoutVars>
          <dgm:bulletEnabled val="1"/>
        </dgm:presLayoutVars>
      </dgm:prSet>
      <dgm:spPr/>
    </dgm:pt>
    <dgm:pt modelId="{2BEA0466-34E5-304B-83E5-C3F72D4512CA}" type="pres">
      <dgm:prSet presAssocID="{658A9D68-531D-4B73-A459-31FCD44EBDC5}" presName="sibTrans" presStyleCnt="0"/>
      <dgm:spPr/>
    </dgm:pt>
    <dgm:pt modelId="{F22A0608-2FDD-A647-8398-8B5248790FAB}" type="pres">
      <dgm:prSet presAssocID="{D1F442E7-ADAD-46C4-9991-213B8EB77B36}" presName="compositeNode" presStyleCnt="0">
        <dgm:presLayoutVars>
          <dgm:bulletEnabled val="1"/>
        </dgm:presLayoutVars>
      </dgm:prSet>
      <dgm:spPr/>
    </dgm:pt>
    <dgm:pt modelId="{4CB3B8D5-F878-194D-A0E8-6FD2B4753AB8}" type="pres">
      <dgm:prSet presAssocID="{D1F442E7-ADAD-46C4-9991-213B8EB77B36}" presName="bgRect" presStyleLbl="alignNode1" presStyleIdx="1" presStyleCnt="3"/>
      <dgm:spPr/>
    </dgm:pt>
    <dgm:pt modelId="{F135AA15-AA00-E444-A7D6-87DDE5430548}" type="pres">
      <dgm:prSet presAssocID="{65512864-07EA-4A48-99C8-C3B13B2FFDD3}" presName="sibTransNodeRect" presStyleLbl="alignNode1" presStyleIdx="1" presStyleCnt="3">
        <dgm:presLayoutVars>
          <dgm:chMax val="0"/>
          <dgm:bulletEnabled val="1"/>
        </dgm:presLayoutVars>
      </dgm:prSet>
      <dgm:spPr/>
    </dgm:pt>
    <dgm:pt modelId="{F6461B27-141D-8840-8DEC-6DFC9BF4E156}" type="pres">
      <dgm:prSet presAssocID="{D1F442E7-ADAD-46C4-9991-213B8EB77B36}" presName="nodeRect" presStyleLbl="alignNode1" presStyleIdx="1" presStyleCnt="3">
        <dgm:presLayoutVars>
          <dgm:bulletEnabled val="1"/>
        </dgm:presLayoutVars>
      </dgm:prSet>
      <dgm:spPr/>
    </dgm:pt>
    <dgm:pt modelId="{62C01BB5-64F3-CA4D-B62C-49A4B429195E}" type="pres">
      <dgm:prSet presAssocID="{65512864-07EA-4A48-99C8-C3B13B2FFDD3}" presName="sibTrans" presStyleCnt="0"/>
      <dgm:spPr/>
    </dgm:pt>
    <dgm:pt modelId="{69752776-7C60-8340-9AD6-5E972C507907}" type="pres">
      <dgm:prSet presAssocID="{E4B0037B-E852-4EC1-B1BA-EABE8E0F5375}" presName="compositeNode" presStyleCnt="0">
        <dgm:presLayoutVars>
          <dgm:bulletEnabled val="1"/>
        </dgm:presLayoutVars>
      </dgm:prSet>
      <dgm:spPr/>
    </dgm:pt>
    <dgm:pt modelId="{26AC7F93-C8B4-714A-A556-0B0448801EA3}" type="pres">
      <dgm:prSet presAssocID="{E4B0037B-E852-4EC1-B1BA-EABE8E0F5375}" presName="bgRect" presStyleLbl="alignNode1" presStyleIdx="2" presStyleCnt="3"/>
      <dgm:spPr/>
    </dgm:pt>
    <dgm:pt modelId="{35DCC09E-B9B6-D941-B219-BE9377A9650F}" type="pres">
      <dgm:prSet presAssocID="{43C29C94-4F8A-4AEF-BC14-44BB592DE3AB}" presName="sibTransNodeRect" presStyleLbl="alignNode1" presStyleIdx="2" presStyleCnt="3">
        <dgm:presLayoutVars>
          <dgm:chMax val="0"/>
          <dgm:bulletEnabled val="1"/>
        </dgm:presLayoutVars>
      </dgm:prSet>
      <dgm:spPr/>
    </dgm:pt>
    <dgm:pt modelId="{3291694F-841D-F04F-A486-FE0D690CB7E8}" type="pres">
      <dgm:prSet presAssocID="{E4B0037B-E852-4EC1-B1BA-EABE8E0F5375}" presName="nodeRect" presStyleLbl="alignNode1" presStyleIdx="2" presStyleCnt="3">
        <dgm:presLayoutVars>
          <dgm:bulletEnabled val="1"/>
        </dgm:presLayoutVars>
      </dgm:prSet>
      <dgm:spPr/>
    </dgm:pt>
  </dgm:ptLst>
  <dgm:cxnLst>
    <dgm:cxn modelId="{0CFA142E-4781-C14B-80A0-A30E2D1DB9F3}" type="presOf" srcId="{658A9D68-531D-4B73-A459-31FCD44EBDC5}" destId="{2A943D42-4A72-9E48-906E-40B5353A1EA9}" srcOrd="0" destOrd="0" presId="urn:microsoft.com/office/officeart/2016/7/layout/LinearBlockProcessNumbered"/>
    <dgm:cxn modelId="{CC1C5C60-14AA-5C40-8E7F-FE9C668BA8CD}" type="presOf" srcId="{65512864-07EA-4A48-99C8-C3B13B2FFDD3}" destId="{F135AA15-AA00-E444-A7D6-87DDE5430548}" srcOrd="0" destOrd="0" presId="urn:microsoft.com/office/officeart/2016/7/layout/LinearBlockProcessNumbered"/>
    <dgm:cxn modelId="{C5097468-BE37-4C13-A4E3-BADEE4B59AA1}" srcId="{AADD1E5B-0F80-4683-8FCC-CFC7A17CA32A}" destId="{E4B0037B-E852-4EC1-B1BA-EABE8E0F5375}" srcOrd="2" destOrd="0" parTransId="{7A1B5B0D-2DFF-49EF-81D0-9CF6F68B4142}" sibTransId="{43C29C94-4F8A-4AEF-BC14-44BB592DE3AB}"/>
    <dgm:cxn modelId="{3B92C554-66BD-184B-ACF4-E5A067A01941}" type="presOf" srcId="{E4B0037B-E852-4EC1-B1BA-EABE8E0F5375}" destId="{3291694F-841D-F04F-A486-FE0D690CB7E8}" srcOrd="1" destOrd="0" presId="urn:microsoft.com/office/officeart/2016/7/layout/LinearBlockProcessNumbered"/>
    <dgm:cxn modelId="{AD113F7D-77E9-1448-90AF-69D4455F90D4}" type="presOf" srcId="{D1F442E7-ADAD-46C4-9991-213B8EB77B36}" destId="{4CB3B8D5-F878-194D-A0E8-6FD2B4753AB8}" srcOrd="0" destOrd="0" presId="urn:microsoft.com/office/officeart/2016/7/layout/LinearBlockProcessNumbered"/>
    <dgm:cxn modelId="{98E0CA7D-1354-1048-8074-DDFFDC3C7B12}" type="presOf" srcId="{43C29C94-4F8A-4AEF-BC14-44BB592DE3AB}" destId="{35DCC09E-B9B6-D941-B219-BE9377A9650F}" srcOrd="0" destOrd="0" presId="urn:microsoft.com/office/officeart/2016/7/layout/LinearBlockProcessNumbered"/>
    <dgm:cxn modelId="{7115257F-0E78-844C-B6BF-4824620D0B68}" type="presOf" srcId="{879E6409-8B45-4CC3-BA1B-8403D3C581A7}" destId="{EC1D0494-4DB6-F845-9B97-9B5CE231415E}" srcOrd="0" destOrd="0" presId="urn:microsoft.com/office/officeart/2016/7/layout/LinearBlockProcessNumbered"/>
    <dgm:cxn modelId="{AD0F6491-54ED-DC41-A304-BB475BB87573}" type="presOf" srcId="{D1F442E7-ADAD-46C4-9991-213B8EB77B36}" destId="{F6461B27-141D-8840-8DEC-6DFC9BF4E156}" srcOrd="1" destOrd="0" presId="urn:microsoft.com/office/officeart/2016/7/layout/LinearBlockProcessNumbered"/>
    <dgm:cxn modelId="{A9F3779B-9597-4E2A-A305-1FB68AD3D07A}" srcId="{AADD1E5B-0F80-4683-8FCC-CFC7A17CA32A}" destId="{D1F442E7-ADAD-46C4-9991-213B8EB77B36}" srcOrd="1" destOrd="0" parTransId="{95D62407-5B4D-4319-BEF1-6FE7E00B2227}" sibTransId="{65512864-07EA-4A48-99C8-C3B13B2FFDD3}"/>
    <dgm:cxn modelId="{832386A4-F7A2-F64D-88F6-F63B4048E7A8}" type="presOf" srcId="{879E6409-8B45-4CC3-BA1B-8403D3C581A7}" destId="{2C582390-9758-0E46-A062-093A662431DC}" srcOrd="1" destOrd="0" presId="urn:microsoft.com/office/officeart/2016/7/layout/LinearBlockProcessNumbered"/>
    <dgm:cxn modelId="{18E487A9-EB7A-44F4-B399-4FCE8925905C}" srcId="{AADD1E5B-0F80-4683-8FCC-CFC7A17CA32A}" destId="{879E6409-8B45-4CC3-BA1B-8403D3C581A7}" srcOrd="0" destOrd="0" parTransId="{2C8C6FD8-5376-42C0-855C-2E9FBC41688A}" sibTransId="{658A9D68-531D-4B73-A459-31FCD44EBDC5}"/>
    <dgm:cxn modelId="{E0D26ECB-4554-D24E-BE14-3650CECB9256}" type="presOf" srcId="{E4B0037B-E852-4EC1-B1BA-EABE8E0F5375}" destId="{26AC7F93-C8B4-714A-A556-0B0448801EA3}" srcOrd="0" destOrd="0" presId="urn:microsoft.com/office/officeart/2016/7/layout/LinearBlockProcessNumbered"/>
    <dgm:cxn modelId="{CA435FF4-0678-6E48-A7D8-5A167C876881}" type="presOf" srcId="{AADD1E5B-0F80-4683-8FCC-CFC7A17CA32A}" destId="{1078D5E6-F0C9-E64F-9ECF-9C76E597B85D}" srcOrd="0" destOrd="0" presId="urn:microsoft.com/office/officeart/2016/7/layout/LinearBlockProcessNumbered"/>
    <dgm:cxn modelId="{CCB2A504-B2E2-0C48-9190-81A7319E1D27}" type="presParOf" srcId="{1078D5E6-F0C9-E64F-9ECF-9C76E597B85D}" destId="{4CDBFAA1-6A69-CB46-9802-58ECE3E5F959}" srcOrd="0" destOrd="0" presId="urn:microsoft.com/office/officeart/2016/7/layout/LinearBlockProcessNumbered"/>
    <dgm:cxn modelId="{2EDBC264-5AF3-5C43-9778-B05B043E054B}" type="presParOf" srcId="{4CDBFAA1-6A69-CB46-9802-58ECE3E5F959}" destId="{EC1D0494-4DB6-F845-9B97-9B5CE231415E}" srcOrd="0" destOrd="0" presId="urn:microsoft.com/office/officeart/2016/7/layout/LinearBlockProcessNumbered"/>
    <dgm:cxn modelId="{00539B78-1D27-CD4F-BF62-DB82633FB98A}" type="presParOf" srcId="{4CDBFAA1-6A69-CB46-9802-58ECE3E5F959}" destId="{2A943D42-4A72-9E48-906E-40B5353A1EA9}" srcOrd="1" destOrd="0" presId="urn:microsoft.com/office/officeart/2016/7/layout/LinearBlockProcessNumbered"/>
    <dgm:cxn modelId="{64518B2D-F4D6-B94D-A468-BDDBD4547BEC}" type="presParOf" srcId="{4CDBFAA1-6A69-CB46-9802-58ECE3E5F959}" destId="{2C582390-9758-0E46-A062-093A662431DC}" srcOrd="2" destOrd="0" presId="urn:microsoft.com/office/officeart/2016/7/layout/LinearBlockProcessNumbered"/>
    <dgm:cxn modelId="{F63DEAB0-58F9-F444-A3A0-702A01D7A5E4}" type="presParOf" srcId="{1078D5E6-F0C9-E64F-9ECF-9C76E597B85D}" destId="{2BEA0466-34E5-304B-83E5-C3F72D4512CA}" srcOrd="1" destOrd="0" presId="urn:microsoft.com/office/officeart/2016/7/layout/LinearBlockProcessNumbered"/>
    <dgm:cxn modelId="{6FEAC8F8-20E7-B24A-9942-8214097E1BEC}" type="presParOf" srcId="{1078D5E6-F0C9-E64F-9ECF-9C76E597B85D}" destId="{F22A0608-2FDD-A647-8398-8B5248790FAB}" srcOrd="2" destOrd="0" presId="urn:microsoft.com/office/officeart/2016/7/layout/LinearBlockProcessNumbered"/>
    <dgm:cxn modelId="{7154C496-D15A-D541-AE4F-3DF1D8199B2F}" type="presParOf" srcId="{F22A0608-2FDD-A647-8398-8B5248790FAB}" destId="{4CB3B8D5-F878-194D-A0E8-6FD2B4753AB8}" srcOrd="0" destOrd="0" presId="urn:microsoft.com/office/officeart/2016/7/layout/LinearBlockProcessNumbered"/>
    <dgm:cxn modelId="{D9BDCE6F-6254-224C-B080-5A0CD0DA434B}" type="presParOf" srcId="{F22A0608-2FDD-A647-8398-8B5248790FAB}" destId="{F135AA15-AA00-E444-A7D6-87DDE5430548}" srcOrd="1" destOrd="0" presId="urn:microsoft.com/office/officeart/2016/7/layout/LinearBlockProcessNumbered"/>
    <dgm:cxn modelId="{E5AF282F-239F-0D42-BD2A-644BFB12EC8C}" type="presParOf" srcId="{F22A0608-2FDD-A647-8398-8B5248790FAB}" destId="{F6461B27-141D-8840-8DEC-6DFC9BF4E156}" srcOrd="2" destOrd="0" presId="urn:microsoft.com/office/officeart/2016/7/layout/LinearBlockProcessNumbered"/>
    <dgm:cxn modelId="{67AD81DA-6220-AD46-A7EC-1DBD6471D53F}" type="presParOf" srcId="{1078D5E6-F0C9-E64F-9ECF-9C76E597B85D}" destId="{62C01BB5-64F3-CA4D-B62C-49A4B429195E}" srcOrd="3" destOrd="0" presId="urn:microsoft.com/office/officeart/2016/7/layout/LinearBlockProcessNumbered"/>
    <dgm:cxn modelId="{3705688A-CA05-214D-9D91-33D45A9201B3}" type="presParOf" srcId="{1078D5E6-F0C9-E64F-9ECF-9C76E597B85D}" destId="{69752776-7C60-8340-9AD6-5E972C507907}" srcOrd="4" destOrd="0" presId="urn:microsoft.com/office/officeart/2016/7/layout/LinearBlockProcessNumbered"/>
    <dgm:cxn modelId="{3E706550-F412-684D-BA8E-CE0FE248AC91}" type="presParOf" srcId="{69752776-7C60-8340-9AD6-5E972C507907}" destId="{26AC7F93-C8B4-714A-A556-0B0448801EA3}" srcOrd="0" destOrd="0" presId="urn:microsoft.com/office/officeart/2016/7/layout/LinearBlockProcessNumbered"/>
    <dgm:cxn modelId="{C7D953F6-7130-FF4A-B321-3B6A8C967818}" type="presParOf" srcId="{69752776-7C60-8340-9AD6-5E972C507907}" destId="{35DCC09E-B9B6-D941-B219-BE9377A9650F}" srcOrd="1" destOrd="0" presId="urn:microsoft.com/office/officeart/2016/7/layout/LinearBlockProcessNumbered"/>
    <dgm:cxn modelId="{49C6AB9B-A0C2-FD41-9819-809238139042}" type="presParOf" srcId="{69752776-7C60-8340-9AD6-5E972C507907}" destId="{3291694F-841D-F04F-A486-FE0D690CB7E8}" srcOrd="2" destOrd="0" presId="urn:microsoft.com/office/officeart/2016/7/layout/LinearBlockProcessNumbered"/>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1A42C0-F2C5-4731-8226-8A83EA9047FF}">
      <dsp:nvSpPr>
        <dsp:cNvPr id="0" name=""/>
        <dsp:cNvSpPr/>
      </dsp:nvSpPr>
      <dsp:spPr>
        <a:xfrm>
          <a:off x="0" y="2284"/>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DB047B-F098-4F6E-90DA-686BAE001B93}">
      <dsp:nvSpPr>
        <dsp:cNvPr id="0" name=""/>
        <dsp:cNvSpPr/>
      </dsp:nvSpPr>
      <dsp:spPr>
        <a:xfrm>
          <a:off x="350270" y="262816"/>
          <a:ext cx="636855" cy="6368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A00217-EC41-4F36-B3C0-50357AA20996}">
      <dsp:nvSpPr>
        <dsp:cNvPr id="0" name=""/>
        <dsp:cNvSpPr/>
      </dsp:nvSpPr>
      <dsp:spPr>
        <a:xfrm>
          <a:off x="1337397" y="2284"/>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755650">
            <a:lnSpc>
              <a:spcPct val="90000"/>
            </a:lnSpc>
            <a:spcBef>
              <a:spcPct val="0"/>
            </a:spcBef>
            <a:spcAft>
              <a:spcPct val="35000"/>
            </a:spcAft>
            <a:buNone/>
          </a:pPr>
          <a:r>
            <a:rPr lang="en-US" sz="1700" b="1" kern="1200" dirty="0"/>
            <a:t>Focus: </a:t>
          </a:r>
          <a:r>
            <a:rPr lang="en-US" sz="1700" kern="1200" dirty="0"/>
            <a:t>Promote Wales as a culture and well-being destination through experiential experiences (</a:t>
          </a:r>
          <a:r>
            <a:rPr lang="en-IN" sz="1700" b="0" i="0" u="none" strike="noStrike" kern="1200" dirty="0">
              <a:solidFill>
                <a:srgbClr val="222222"/>
              </a:solidFill>
              <a:effectLst/>
              <a:latin typeface="Times New Roman" panose="02020603050405020304" pitchFamily="18" charset="0"/>
              <a:cs typeface="Times New Roman" panose="02020603050405020304" pitchFamily="18" charset="0"/>
            </a:rPr>
            <a:t>Leung,  2019).</a:t>
          </a:r>
          <a:endParaRPr lang="en-US" sz="1700" kern="1200" dirty="0"/>
        </a:p>
      </dsp:txBody>
      <dsp:txXfrm>
        <a:off x="1337397" y="2284"/>
        <a:ext cx="4926242" cy="1157919"/>
      </dsp:txXfrm>
    </dsp:sp>
    <dsp:sp modelId="{034C09E7-4F99-4E44-BF52-1C269AF22073}">
      <dsp:nvSpPr>
        <dsp:cNvPr id="0" name=""/>
        <dsp:cNvSpPr/>
      </dsp:nvSpPr>
      <dsp:spPr>
        <a:xfrm>
          <a:off x="0" y="1449684"/>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B2BE1B-2207-4B88-AC0E-BA59E24A4758}">
      <dsp:nvSpPr>
        <dsp:cNvPr id="0" name=""/>
        <dsp:cNvSpPr/>
      </dsp:nvSpPr>
      <dsp:spPr>
        <a:xfrm>
          <a:off x="350270" y="1710216"/>
          <a:ext cx="636855" cy="6368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C4061F-DD45-4BB1-AF06-C1C976503012}">
      <dsp:nvSpPr>
        <dsp:cNvPr id="0" name=""/>
        <dsp:cNvSpPr/>
      </dsp:nvSpPr>
      <dsp:spPr>
        <a:xfrm>
          <a:off x="1337397" y="1449684"/>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755650">
            <a:lnSpc>
              <a:spcPct val="90000"/>
            </a:lnSpc>
            <a:spcBef>
              <a:spcPct val="0"/>
            </a:spcBef>
            <a:spcAft>
              <a:spcPct val="35000"/>
            </a:spcAft>
            <a:buNone/>
          </a:pPr>
          <a:r>
            <a:rPr lang="en-US" sz="1700" b="1" kern="1200" dirty="0"/>
            <a:t>Type: </a:t>
          </a:r>
          <a:r>
            <a:rPr lang="en-US" sz="1700" kern="1200" dirty="0"/>
            <a:t>Hybrid MICE event featuring live interactive experiences and online elements</a:t>
          </a:r>
        </a:p>
      </dsp:txBody>
      <dsp:txXfrm>
        <a:off x="1337397" y="1449684"/>
        <a:ext cx="4926242" cy="1157919"/>
      </dsp:txXfrm>
    </dsp:sp>
    <dsp:sp modelId="{EA617309-791D-4208-AE8F-78D33F09043B}">
      <dsp:nvSpPr>
        <dsp:cNvPr id="0" name=""/>
        <dsp:cNvSpPr/>
      </dsp:nvSpPr>
      <dsp:spPr>
        <a:xfrm>
          <a:off x="0" y="2897083"/>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E345CC-9366-4F55-BCBC-E32F4CB3353A}">
      <dsp:nvSpPr>
        <dsp:cNvPr id="0" name=""/>
        <dsp:cNvSpPr/>
      </dsp:nvSpPr>
      <dsp:spPr>
        <a:xfrm>
          <a:off x="350270" y="3157615"/>
          <a:ext cx="636855" cy="63685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2A27E3-05E2-4D27-ADE7-99E6F4E31F33}">
      <dsp:nvSpPr>
        <dsp:cNvPr id="0" name=""/>
        <dsp:cNvSpPr/>
      </dsp:nvSpPr>
      <dsp:spPr>
        <a:xfrm>
          <a:off x="1337397" y="2897083"/>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755650">
            <a:lnSpc>
              <a:spcPct val="90000"/>
            </a:lnSpc>
            <a:spcBef>
              <a:spcPct val="0"/>
            </a:spcBef>
            <a:spcAft>
              <a:spcPct val="35000"/>
            </a:spcAft>
            <a:buNone/>
          </a:pPr>
          <a:r>
            <a:rPr lang="en-US" sz="1700" b="1" kern="1200" dirty="0"/>
            <a:t>Theme: </a:t>
          </a:r>
          <a:r>
            <a:rPr lang="en-US" sz="1700" kern="1200" dirty="0"/>
            <a:t>Sense of Place — highlighting Welsh natural environments, heritage, food, and culture (</a:t>
          </a:r>
          <a:r>
            <a:rPr lang="en-IN" sz="1700" b="0" i="0" u="none" strike="noStrike" kern="1200" dirty="0" err="1">
              <a:solidFill>
                <a:srgbClr val="222222"/>
              </a:solidFill>
              <a:effectLst/>
              <a:latin typeface="Times New Roman" panose="02020603050405020304" pitchFamily="18" charset="0"/>
              <a:cs typeface="Times New Roman" panose="02020603050405020304" pitchFamily="18" charset="0"/>
            </a:rPr>
            <a:t>Bowdin</a:t>
          </a:r>
          <a:r>
            <a:rPr lang="en-IN" sz="1700" b="0" i="0" u="none" strike="noStrike" kern="1200" dirty="0">
              <a:solidFill>
                <a:srgbClr val="222222"/>
              </a:solidFill>
              <a:effectLst/>
              <a:latin typeface="Times New Roman" panose="02020603050405020304" pitchFamily="18" charset="0"/>
              <a:cs typeface="Times New Roman" panose="02020603050405020304" pitchFamily="18" charset="0"/>
            </a:rPr>
            <a:t> et al., 2023).</a:t>
          </a:r>
          <a:endParaRPr lang="en-US" sz="1700" kern="1200" dirty="0"/>
        </a:p>
      </dsp:txBody>
      <dsp:txXfrm>
        <a:off x="1337397" y="2897083"/>
        <a:ext cx="4926242" cy="1157919"/>
      </dsp:txXfrm>
    </dsp:sp>
    <dsp:sp modelId="{F8DE258E-7431-40FE-995D-8201A0048682}">
      <dsp:nvSpPr>
        <dsp:cNvPr id="0" name=""/>
        <dsp:cNvSpPr/>
      </dsp:nvSpPr>
      <dsp:spPr>
        <a:xfrm>
          <a:off x="0" y="4344483"/>
          <a:ext cx="6263640" cy="115791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80107E-D695-461C-B141-112F1F582D11}">
      <dsp:nvSpPr>
        <dsp:cNvPr id="0" name=""/>
        <dsp:cNvSpPr/>
      </dsp:nvSpPr>
      <dsp:spPr>
        <a:xfrm>
          <a:off x="350270" y="4605015"/>
          <a:ext cx="636855" cy="63685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4EFE94-5D52-4F1C-9C8C-D98C0201B329}">
      <dsp:nvSpPr>
        <dsp:cNvPr id="0" name=""/>
        <dsp:cNvSpPr/>
      </dsp:nvSpPr>
      <dsp:spPr>
        <a:xfrm>
          <a:off x="1337397" y="4344483"/>
          <a:ext cx="4926242" cy="11579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547" tIns="122547" rIns="122547" bIns="122547" numCol="1" spcCol="1270" anchor="ctr" anchorCtr="0">
          <a:noAutofit/>
        </a:bodyPr>
        <a:lstStyle/>
        <a:p>
          <a:pPr marL="0" lvl="0" indent="0" algn="l" defTabSz="755650">
            <a:lnSpc>
              <a:spcPct val="90000"/>
            </a:lnSpc>
            <a:spcBef>
              <a:spcPct val="0"/>
            </a:spcBef>
            <a:spcAft>
              <a:spcPct val="35000"/>
            </a:spcAft>
            <a:buNone/>
          </a:pPr>
          <a:r>
            <a:rPr lang="en-US" sz="1700" b="1" kern="1200" dirty="0"/>
            <a:t>Objective: </a:t>
          </a:r>
          <a:r>
            <a:rPr lang="en-US" sz="1700" kern="1200" dirty="0"/>
            <a:t>Invite international delegates to share Welsh culture and establish business relationships (</a:t>
          </a:r>
          <a:r>
            <a:rPr lang="en-IN" sz="1700" b="0" i="0" u="none" strike="noStrike" kern="1200" dirty="0">
              <a:solidFill>
                <a:srgbClr val="222222"/>
              </a:solidFill>
              <a:effectLst/>
              <a:latin typeface="Times New Roman" panose="02020603050405020304" pitchFamily="18" charset="0"/>
              <a:cs typeface="Times New Roman" panose="02020603050405020304" pitchFamily="18" charset="0"/>
            </a:rPr>
            <a:t>Shum, Gatling and Shoemaker, 2018). </a:t>
          </a:r>
          <a:endParaRPr lang="en-US" sz="1700" kern="1200" dirty="0"/>
        </a:p>
      </dsp:txBody>
      <dsp:txXfrm>
        <a:off x="1337397" y="4344483"/>
        <a:ext cx="4926242" cy="11579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1AF710-E182-5D47-A182-70F05210C883}">
      <dsp:nvSpPr>
        <dsp:cNvPr id="0" name=""/>
        <dsp:cNvSpPr/>
      </dsp:nvSpPr>
      <dsp:spPr>
        <a:xfrm>
          <a:off x="0" y="633945"/>
          <a:ext cx="6900512" cy="137475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1" kern="1200" dirty="0"/>
            <a:t>Competing Events: </a:t>
          </a:r>
          <a:r>
            <a:rPr lang="en-US" sz="2500" kern="1200" dirty="0"/>
            <a:t>Conventional travel trade exhibitions, </a:t>
          </a:r>
          <a:r>
            <a:rPr lang="en-US" sz="2500" kern="1200" dirty="0">
              <a:solidFill>
                <a:schemeClr val="bg1"/>
              </a:solidFill>
            </a:rPr>
            <a:t>wellness shows, regional tourism expos (</a:t>
          </a:r>
          <a:r>
            <a:rPr lang="en-IN" sz="2500" b="0" i="0" u="none" strike="noStrike" kern="1200" dirty="0" err="1">
              <a:solidFill>
                <a:schemeClr val="bg1"/>
              </a:solidFill>
              <a:effectLst/>
              <a:latin typeface="Times New Roman" panose="02020603050405020304" pitchFamily="18" charset="0"/>
              <a:cs typeface="Times New Roman" panose="02020603050405020304" pitchFamily="18" charset="0"/>
            </a:rPr>
            <a:t>Bilgihan</a:t>
          </a:r>
          <a:r>
            <a:rPr lang="en-IN" sz="2500" b="0" i="0" u="none" strike="noStrike" kern="1200" dirty="0">
              <a:solidFill>
                <a:schemeClr val="bg1"/>
              </a:solidFill>
              <a:effectLst/>
              <a:latin typeface="Times New Roman" panose="02020603050405020304" pitchFamily="18" charset="0"/>
              <a:cs typeface="Times New Roman" panose="02020603050405020304" pitchFamily="18" charset="0"/>
            </a:rPr>
            <a:t> and Ricci, 2023). </a:t>
          </a:r>
          <a:endParaRPr lang="en-US" sz="2500" kern="1200" dirty="0">
            <a:solidFill>
              <a:schemeClr val="bg1"/>
            </a:solidFill>
          </a:endParaRPr>
        </a:p>
      </dsp:txBody>
      <dsp:txXfrm>
        <a:off x="67110" y="701055"/>
        <a:ext cx="6766292" cy="1240530"/>
      </dsp:txXfrm>
    </dsp:sp>
    <dsp:sp modelId="{5A2995F7-EAF7-C14A-9293-9AE8B2A377BE}">
      <dsp:nvSpPr>
        <dsp:cNvPr id="0" name=""/>
        <dsp:cNvSpPr/>
      </dsp:nvSpPr>
      <dsp:spPr>
        <a:xfrm>
          <a:off x="0" y="2080695"/>
          <a:ext cx="6900512" cy="1374750"/>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1" kern="1200" dirty="0"/>
            <a:t>Unique Selling Points (USPs): </a:t>
          </a:r>
          <a:r>
            <a:rPr lang="en-US" sz="2500" kern="1200" dirty="0"/>
            <a:t>Distinctive Welsh cultural immersion, blended mode, collaboration with Visit </a:t>
          </a:r>
          <a:r>
            <a:rPr lang="en-US" sz="2500" kern="1200" dirty="0">
              <a:solidFill>
                <a:schemeClr val="bg1"/>
              </a:solidFill>
            </a:rPr>
            <a:t>Wales (</a:t>
          </a:r>
          <a:r>
            <a:rPr lang="en-IN" sz="2500" b="0" i="0" u="none" strike="noStrike" kern="1200" dirty="0">
              <a:solidFill>
                <a:schemeClr val="bg1"/>
              </a:solidFill>
              <a:effectLst/>
              <a:latin typeface="Times New Roman" panose="02020603050405020304" pitchFamily="18" charset="0"/>
              <a:cs typeface="Times New Roman" panose="02020603050405020304" pitchFamily="18" charset="0"/>
            </a:rPr>
            <a:t>Nam, et al., 2021).</a:t>
          </a:r>
          <a:endParaRPr lang="en-US" sz="2500" kern="1200" dirty="0">
            <a:solidFill>
              <a:schemeClr val="bg1"/>
            </a:solidFill>
          </a:endParaRPr>
        </a:p>
      </dsp:txBody>
      <dsp:txXfrm>
        <a:off x="67110" y="2147805"/>
        <a:ext cx="6766292" cy="1240530"/>
      </dsp:txXfrm>
    </dsp:sp>
    <dsp:sp modelId="{63B75887-ECD7-E84D-B845-28969B69E4F4}">
      <dsp:nvSpPr>
        <dsp:cNvPr id="0" name=""/>
        <dsp:cNvSpPr/>
      </dsp:nvSpPr>
      <dsp:spPr>
        <a:xfrm>
          <a:off x="0" y="3527445"/>
          <a:ext cx="6900512" cy="137475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b="1" kern="1200" dirty="0"/>
            <a:t>Collaborators: </a:t>
          </a:r>
          <a:r>
            <a:rPr lang="en-US" sz="2500" kern="1200" dirty="0"/>
            <a:t>Local Welsh businesses, cultural groups, hospitality providers (</a:t>
          </a:r>
          <a:r>
            <a:rPr lang="en-US" sz="2500" b="0" i="0" u="none" strike="noStrike" kern="1200" dirty="0">
              <a:effectLst/>
            </a:rPr>
            <a:t>Serra-</a:t>
          </a:r>
          <a:r>
            <a:rPr lang="en-US" sz="2500" b="0" i="0" u="none" strike="noStrike" kern="1200" dirty="0" err="1">
              <a:effectLst/>
            </a:rPr>
            <a:t>Cantallops</a:t>
          </a:r>
          <a:r>
            <a:rPr lang="en-US" sz="2500" b="0" i="0" u="none" strike="noStrike" kern="1200" dirty="0">
              <a:effectLst/>
            </a:rPr>
            <a:t> et al., 2018).</a:t>
          </a:r>
          <a:endParaRPr lang="en-US" sz="2500" kern="1200" dirty="0"/>
        </a:p>
      </dsp:txBody>
      <dsp:txXfrm>
        <a:off x="67110" y="3594555"/>
        <a:ext cx="6766292" cy="12405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6C3DB3-5B3A-3A44-84EB-A7B3732755CF}">
      <dsp:nvSpPr>
        <dsp:cNvPr id="0" name=""/>
        <dsp:cNvSpPr/>
      </dsp:nvSpPr>
      <dsp:spPr>
        <a:xfrm>
          <a:off x="1647043" y="2692"/>
          <a:ext cx="3070137" cy="100153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Location: </a:t>
          </a:r>
          <a:r>
            <a:rPr lang="en-US" sz="1400" kern="1200" dirty="0"/>
            <a:t>Royal </a:t>
          </a:r>
          <a:r>
            <a:rPr lang="en-US" sz="1400" kern="1200" dirty="0" err="1"/>
            <a:t>Armouries</a:t>
          </a:r>
          <a:r>
            <a:rPr lang="en-US" sz="1400" kern="1200" dirty="0"/>
            <a:t> Museum, Leeds</a:t>
          </a:r>
        </a:p>
      </dsp:txBody>
      <dsp:txXfrm>
        <a:off x="1676377" y="32026"/>
        <a:ext cx="3011469" cy="942867"/>
      </dsp:txXfrm>
    </dsp:sp>
    <dsp:sp modelId="{2C0E44B5-33DF-5C4A-8B96-0782C08D671F}">
      <dsp:nvSpPr>
        <dsp:cNvPr id="0" name=""/>
        <dsp:cNvSpPr/>
      </dsp:nvSpPr>
      <dsp:spPr>
        <a:xfrm rot="5400000">
          <a:off x="2994324" y="1029266"/>
          <a:ext cx="375575" cy="45069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3046904" y="1066824"/>
        <a:ext cx="270415" cy="262903"/>
      </dsp:txXfrm>
    </dsp:sp>
    <dsp:sp modelId="{B598D04B-5726-6E4C-AC62-C21CC82C54FF}">
      <dsp:nvSpPr>
        <dsp:cNvPr id="0" name=""/>
        <dsp:cNvSpPr/>
      </dsp:nvSpPr>
      <dsp:spPr>
        <a:xfrm>
          <a:off x="1647043" y="1504996"/>
          <a:ext cx="3070137" cy="100153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Availability: </a:t>
          </a:r>
          <a:r>
            <a:rPr lang="en-US" sz="1400" kern="1200" dirty="0">
              <a:solidFill>
                <a:schemeClr val="bg1"/>
              </a:solidFill>
            </a:rPr>
            <a:t>Available for a weekday in early summer, consistent with pre-summer travel booking patterns (</a:t>
          </a:r>
          <a:r>
            <a:rPr lang="en-IN" sz="1400" b="0" i="0" u="none" strike="noStrike" kern="1200" dirty="0" err="1">
              <a:solidFill>
                <a:schemeClr val="bg1"/>
              </a:solidFill>
              <a:effectLst/>
              <a:latin typeface="Times New Roman" panose="02020603050405020304" pitchFamily="18" charset="0"/>
              <a:cs typeface="Times New Roman" panose="02020603050405020304" pitchFamily="18" charset="0"/>
            </a:rPr>
            <a:t>Davahli</a:t>
          </a:r>
          <a:r>
            <a:rPr lang="en-IN" sz="1400" b="0" i="0" u="none" strike="noStrike" kern="1200" dirty="0">
              <a:solidFill>
                <a:schemeClr val="bg1"/>
              </a:solidFill>
              <a:effectLst/>
              <a:latin typeface="Times New Roman" panose="02020603050405020304" pitchFamily="18" charset="0"/>
              <a:cs typeface="Times New Roman" panose="02020603050405020304" pitchFamily="18" charset="0"/>
            </a:rPr>
            <a:t> et al., 2020).</a:t>
          </a:r>
          <a:endParaRPr lang="en-US" sz="1400" kern="1200" dirty="0">
            <a:solidFill>
              <a:schemeClr val="bg1"/>
            </a:solidFill>
          </a:endParaRPr>
        </a:p>
      </dsp:txBody>
      <dsp:txXfrm>
        <a:off x="1676377" y="1534330"/>
        <a:ext cx="3011469" cy="942867"/>
      </dsp:txXfrm>
    </dsp:sp>
    <dsp:sp modelId="{BBA64A67-013E-C245-A335-7091BDCC7789}">
      <dsp:nvSpPr>
        <dsp:cNvPr id="0" name=""/>
        <dsp:cNvSpPr/>
      </dsp:nvSpPr>
      <dsp:spPr>
        <a:xfrm rot="5400000">
          <a:off x="2994324" y="2531570"/>
          <a:ext cx="375575" cy="45069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3046904" y="2569128"/>
        <a:ext cx="270415" cy="262903"/>
      </dsp:txXfrm>
    </dsp:sp>
    <dsp:sp modelId="{9453BCEA-F643-2E49-AD58-BCDAD20C8792}">
      <dsp:nvSpPr>
        <dsp:cNvPr id="0" name=""/>
        <dsp:cNvSpPr/>
      </dsp:nvSpPr>
      <dsp:spPr>
        <a:xfrm>
          <a:off x="1647043" y="3007299"/>
          <a:ext cx="3070137" cy="100153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Suitability: </a:t>
          </a:r>
          <a:r>
            <a:rPr lang="en-US" sz="1400" kern="1200" dirty="0">
              <a:solidFill>
                <a:schemeClr val="bg1"/>
              </a:solidFill>
            </a:rPr>
            <a:t>Contemporary conference halls, exhibition halls, VR technological infrastructure, inner accessibility (</a:t>
          </a:r>
          <a:r>
            <a:rPr lang="en-IN" sz="1400" b="0" i="0" u="none" strike="noStrike" kern="1200" dirty="0">
              <a:solidFill>
                <a:schemeClr val="bg1"/>
              </a:solidFill>
              <a:effectLst/>
              <a:latin typeface="Times New Roman" panose="02020603050405020304" pitchFamily="18" charset="0"/>
              <a:cs typeface="Times New Roman" panose="02020603050405020304" pitchFamily="18" charset="0"/>
            </a:rPr>
            <a:t>Le and Phi, 2021). </a:t>
          </a:r>
          <a:endParaRPr lang="en-US" sz="1400" kern="1200" dirty="0">
            <a:solidFill>
              <a:schemeClr val="bg1"/>
            </a:solidFill>
          </a:endParaRPr>
        </a:p>
      </dsp:txBody>
      <dsp:txXfrm>
        <a:off x="1676377" y="3036633"/>
        <a:ext cx="3011469" cy="942867"/>
      </dsp:txXfrm>
    </dsp:sp>
    <dsp:sp modelId="{695221B5-3E71-8941-812C-D0093B83D73E}">
      <dsp:nvSpPr>
        <dsp:cNvPr id="0" name=""/>
        <dsp:cNvSpPr/>
      </dsp:nvSpPr>
      <dsp:spPr>
        <a:xfrm rot="5400000">
          <a:off x="2994324" y="4033874"/>
          <a:ext cx="375575" cy="45069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n-US" sz="1100" kern="1200"/>
        </a:p>
      </dsp:txBody>
      <dsp:txXfrm rot="-5400000">
        <a:off x="3046904" y="4071432"/>
        <a:ext cx="270415" cy="262903"/>
      </dsp:txXfrm>
    </dsp:sp>
    <dsp:sp modelId="{71FD6662-7A36-A440-A3E7-E242933900AB}">
      <dsp:nvSpPr>
        <dsp:cNvPr id="0" name=""/>
        <dsp:cNvSpPr/>
      </dsp:nvSpPr>
      <dsp:spPr>
        <a:xfrm>
          <a:off x="1647043" y="4509603"/>
          <a:ext cx="3070137" cy="100153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kern="1200" dirty="0"/>
            <a:t>Accessibility: </a:t>
          </a:r>
          <a:r>
            <a:rPr lang="en-US" sz="1400" kern="1200" dirty="0"/>
            <a:t>Great transport facilities by rail, road, and air for UK and overseas </a:t>
          </a:r>
          <a:r>
            <a:rPr lang="en-US" sz="1400" kern="1200" dirty="0">
              <a:solidFill>
                <a:schemeClr val="bg1"/>
              </a:solidFill>
            </a:rPr>
            <a:t>delegates (</a:t>
          </a:r>
          <a:r>
            <a:rPr lang="en-IN" sz="1400" b="0" i="0" u="none" strike="noStrike" kern="1200" dirty="0" err="1">
              <a:solidFill>
                <a:schemeClr val="bg1"/>
              </a:solidFill>
              <a:effectLst/>
              <a:latin typeface="Times New Roman" panose="02020603050405020304" pitchFamily="18" charset="0"/>
              <a:cs typeface="Times New Roman" panose="02020603050405020304" pitchFamily="18" charset="0"/>
            </a:rPr>
            <a:t>Kandampully</a:t>
          </a:r>
          <a:r>
            <a:rPr lang="en-IN" sz="1400" b="0" i="0" u="none" strike="noStrike" kern="1200" dirty="0">
              <a:solidFill>
                <a:schemeClr val="bg1"/>
              </a:solidFill>
              <a:effectLst/>
              <a:latin typeface="Times New Roman" panose="02020603050405020304" pitchFamily="18" charset="0"/>
              <a:cs typeface="Times New Roman" panose="02020603050405020304" pitchFamily="18" charset="0"/>
            </a:rPr>
            <a:t>,  Zhang and </a:t>
          </a:r>
          <a:r>
            <a:rPr lang="en-IN" sz="1400" b="0" i="0" u="none" strike="noStrike" kern="1200" dirty="0" err="1">
              <a:solidFill>
                <a:schemeClr val="bg1"/>
              </a:solidFill>
              <a:effectLst/>
              <a:latin typeface="Times New Roman" panose="02020603050405020304" pitchFamily="18" charset="0"/>
              <a:cs typeface="Times New Roman" panose="02020603050405020304" pitchFamily="18" charset="0"/>
            </a:rPr>
            <a:t>Jaakkola</a:t>
          </a:r>
          <a:r>
            <a:rPr lang="en-IN" sz="1400" b="0" i="0" u="none" strike="noStrike" kern="1200" dirty="0">
              <a:solidFill>
                <a:schemeClr val="bg1"/>
              </a:solidFill>
              <a:effectLst/>
              <a:latin typeface="Times New Roman" panose="02020603050405020304" pitchFamily="18" charset="0"/>
              <a:cs typeface="Times New Roman" panose="02020603050405020304" pitchFamily="18" charset="0"/>
            </a:rPr>
            <a:t>, 2018). </a:t>
          </a:r>
          <a:endParaRPr lang="en-US" sz="1400" kern="1200" dirty="0">
            <a:solidFill>
              <a:schemeClr val="bg1"/>
            </a:solidFill>
          </a:endParaRPr>
        </a:p>
      </dsp:txBody>
      <dsp:txXfrm>
        <a:off x="1676377" y="4538937"/>
        <a:ext cx="3011469" cy="9428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1D0494-4DB6-F845-9B97-9B5CE231415E}">
      <dsp:nvSpPr>
        <dsp:cNvPr id="0" name=""/>
        <dsp:cNvSpPr/>
      </dsp:nvSpPr>
      <dsp:spPr>
        <a:xfrm>
          <a:off x="821" y="179348"/>
          <a:ext cx="3327201" cy="399264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933450">
            <a:lnSpc>
              <a:spcPct val="90000"/>
            </a:lnSpc>
            <a:spcBef>
              <a:spcPct val="0"/>
            </a:spcBef>
            <a:spcAft>
              <a:spcPct val="35000"/>
            </a:spcAft>
            <a:buNone/>
          </a:pPr>
          <a:r>
            <a:rPr lang="en-US" sz="2100" kern="1200" dirty="0"/>
            <a:t>Wild </a:t>
          </a:r>
          <a:r>
            <a:rPr lang="en-US" sz="2100" kern="1200" dirty="0" err="1"/>
            <a:t>Croeso</a:t>
          </a:r>
          <a:r>
            <a:rPr lang="en-US" sz="2100" kern="1200" dirty="0"/>
            <a:t> is a timely, strategic, and affordable event to fit Visit </a:t>
          </a:r>
          <a:r>
            <a:rPr lang="en-US" sz="2100" kern="1200" dirty="0" err="1"/>
            <a:t>Wales'</a:t>
          </a:r>
          <a:r>
            <a:rPr lang="en-US" sz="2100" kern="1200" dirty="0"/>
            <a:t> "Year of </a:t>
          </a:r>
          <a:r>
            <a:rPr lang="en-US" sz="2100" kern="1200" dirty="0" err="1"/>
            <a:t>Croeso</a:t>
          </a:r>
          <a:r>
            <a:rPr lang="en-US" sz="2100" kern="1200" dirty="0"/>
            <a:t>" values.</a:t>
          </a:r>
        </a:p>
      </dsp:txBody>
      <dsp:txXfrm>
        <a:off x="821" y="1776404"/>
        <a:ext cx="3327201" cy="2395585"/>
      </dsp:txXfrm>
    </dsp:sp>
    <dsp:sp modelId="{2A943D42-4A72-9E48-906E-40B5353A1EA9}">
      <dsp:nvSpPr>
        <dsp:cNvPr id="0" name=""/>
        <dsp:cNvSpPr/>
      </dsp:nvSpPr>
      <dsp:spPr>
        <a:xfrm>
          <a:off x="821" y="179348"/>
          <a:ext cx="3327201" cy="1597056"/>
        </a:xfrm>
        <a:prstGeom prst="rect">
          <a:avLst/>
        </a:prstGeom>
        <a:noFill/>
        <a:ln w="12700" cap="flat" cmpd="sng" algn="ctr">
          <a:noFill/>
          <a:prstDash val="solid"/>
          <a:miter lim="800000"/>
        </a:ln>
        <a:effectLst>
          <a:outerShdw blurRad="57150" dist="19050" dir="5400000" algn="ctr" rotWithShape="0">
            <a:srgbClr val="000000">
              <a:alpha val="63000"/>
            </a:srgbClr>
          </a:outerShdw>
        </a:effectLst>
        <a:sp3d/>
      </dsp:spPr>
      <dsp:style>
        <a:lnRef idx="1">
          <a:scrgbClr r="0" g="0" b="0"/>
        </a:lnRef>
        <a:fillRef idx="3">
          <a:scrgbClr r="0" g="0" b="0"/>
        </a:fillRef>
        <a:effectRef idx="3">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21" y="179348"/>
        <a:ext cx="3327201" cy="1597056"/>
      </dsp:txXfrm>
    </dsp:sp>
    <dsp:sp modelId="{4CB3B8D5-F878-194D-A0E8-6FD2B4753AB8}">
      <dsp:nvSpPr>
        <dsp:cNvPr id="0" name=""/>
        <dsp:cNvSpPr/>
      </dsp:nvSpPr>
      <dsp:spPr>
        <a:xfrm>
          <a:off x="3594199" y="179348"/>
          <a:ext cx="3327201" cy="3992641"/>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933450">
            <a:lnSpc>
              <a:spcPct val="90000"/>
            </a:lnSpc>
            <a:spcBef>
              <a:spcPct val="0"/>
            </a:spcBef>
            <a:spcAft>
              <a:spcPct val="35000"/>
            </a:spcAft>
            <a:buNone/>
          </a:pPr>
          <a:r>
            <a:rPr lang="en-US" sz="2100" kern="1200" dirty="0"/>
            <a:t>Blends cultural immersion, well-being, and digital innovation for global influence (</a:t>
          </a:r>
          <a:r>
            <a:rPr lang="en-US" sz="2100" b="0" i="0" u="none" strike="noStrike" kern="1200" dirty="0">
              <a:effectLst/>
            </a:rPr>
            <a:t>Sharma and Srivastava, 2018).</a:t>
          </a:r>
          <a:endParaRPr lang="en-US" sz="2100" kern="1200" dirty="0"/>
        </a:p>
      </dsp:txBody>
      <dsp:txXfrm>
        <a:off x="3594199" y="1776404"/>
        <a:ext cx="3327201" cy="2395585"/>
      </dsp:txXfrm>
    </dsp:sp>
    <dsp:sp modelId="{F135AA15-AA00-E444-A7D6-87DDE5430548}">
      <dsp:nvSpPr>
        <dsp:cNvPr id="0" name=""/>
        <dsp:cNvSpPr/>
      </dsp:nvSpPr>
      <dsp:spPr>
        <a:xfrm>
          <a:off x="3594199" y="179348"/>
          <a:ext cx="3327201" cy="1597056"/>
        </a:xfrm>
        <a:prstGeom prst="rect">
          <a:avLst/>
        </a:prstGeom>
        <a:noFill/>
        <a:ln w="12700" cap="flat" cmpd="sng" algn="ctr">
          <a:noFill/>
          <a:prstDash val="solid"/>
          <a:miter lim="800000"/>
        </a:ln>
        <a:effectLst>
          <a:outerShdw blurRad="57150" dist="19050" dir="5400000" algn="ctr" rotWithShape="0">
            <a:srgbClr val="000000">
              <a:alpha val="63000"/>
            </a:srgbClr>
          </a:outerShdw>
        </a:effectLst>
        <a:sp3d/>
      </dsp:spPr>
      <dsp:style>
        <a:lnRef idx="1">
          <a:scrgbClr r="0" g="0" b="0"/>
        </a:lnRef>
        <a:fillRef idx="3">
          <a:scrgbClr r="0" g="0" b="0"/>
        </a:fillRef>
        <a:effectRef idx="3">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594199" y="179348"/>
        <a:ext cx="3327201" cy="1597056"/>
      </dsp:txXfrm>
    </dsp:sp>
    <dsp:sp modelId="{26AC7F93-C8B4-714A-A556-0B0448801EA3}">
      <dsp:nvSpPr>
        <dsp:cNvPr id="0" name=""/>
        <dsp:cNvSpPr/>
      </dsp:nvSpPr>
      <dsp:spPr>
        <a:xfrm>
          <a:off x="7187576" y="179348"/>
          <a:ext cx="3327201" cy="3992641"/>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328654" tIns="0" rIns="328654" bIns="330200" numCol="1" spcCol="1270" anchor="t" anchorCtr="0">
          <a:noAutofit/>
        </a:bodyPr>
        <a:lstStyle/>
        <a:p>
          <a:pPr marL="0" lvl="0" indent="0" algn="l" defTabSz="933450">
            <a:lnSpc>
              <a:spcPct val="90000"/>
            </a:lnSpc>
            <a:spcBef>
              <a:spcPct val="0"/>
            </a:spcBef>
            <a:spcAft>
              <a:spcPct val="35000"/>
            </a:spcAft>
            <a:buNone/>
          </a:pPr>
          <a:r>
            <a:rPr lang="en-US" sz="2100" kern="1200" dirty="0"/>
            <a:t>Next steps: Complete partnerships, finalize </a:t>
          </a:r>
          <a:r>
            <a:rPr lang="en-US" sz="2100" kern="1200" dirty="0">
              <a:solidFill>
                <a:schemeClr val="bg1"/>
              </a:solidFill>
            </a:rPr>
            <a:t>bookings, initiate targeted marketing campaigns (</a:t>
          </a:r>
          <a:r>
            <a:rPr lang="en-IN" sz="2100" b="0" i="0" u="none" strike="noStrike" kern="1200" dirty="0">
              <a:solidFill>
                <a:schemeClr val="bg1"/>
              </a:solidFill>
              <a:effectLst/>
              <a:latin typeface="Times New Roman" panose="02020603050405020304" pitchFamily="18" charset="0"/>
              <a:cs typeface="Times New Roman" panose="02020603050405020304" pitchFamily="18" charset="0"/>
            </a:rPr>
            <a:t>Yang, </a:t>
          </a:r>
          <a:r>
            <a:rPr lang="en-IN" sz="2100" b="0" i="0" u="none" strike="noStrike" kern="1200" dirty="0" err="1">
              <a:solidFill>
                <a:schemeClr val="bg1"/>
              </a:solidFill>
              <a:effectLst/>
              <a:latin typeface="Times New Roman" panose="02020603050405020304" pitchFamily="18" charset="0"/>
              <a:cs typeface="Times New Roman" panose="02020603050405020304" pitchFamily="18" charset="0"/>
            </a:rPr>
            <a:t>Henthorne</a:t>
          </a:r>
          <a:r>
            <a:rPr lang="en-IN" sz="2100" b="0" i="0" u="none" strike="noStrike" kern="1200" dirty="0">
              <a:solidFill>
                <a:schemeClr val="bg1"/>
              </a:solidFill>
              <a:effectLst/>
              <a:latin typeface="Times New Roman" panose="02020603050405020304" pitchFamily="18" charset="0"/>
              <a:cs typeface="Times New Roman" panose="02020603050405020304" pitchFamily="18" charset="0"/>
            </a:rPr>
            <a:t>, and George, 2019). </a:t>
          </a:r>
          <a:endParaRPr lang="en-US" sz="2100" kern="1200" dirty="0">
            <a:solidFill>
              <a:schemeClr val="bg1"/>
            </a:solidFill>
          </a:endParaRPr>
        </a:p>
      </dsp:txBody>
      <dsp:txXfrm>
        <a:off x="7187576" y="1776404"/>
        <a:ext cx="3327201" cy="2395585"/>
      </dsp:txXfrm>
    </dsp:sp>
    <dsp:sp modelId="{35DCC09E-B9B6-D941-B219-BE9377A9650F}">
      <dsp:nvSpPr>
        <dsp:cNvPr id="0" name=""/>
        <dsp:cNvSpPr/>
      </dsp:nvSpPr>
      <dsp:spPr>
        <a:xfrm>
          <a:off x="7187576" y="179348"/>
          <a:ext cx="3327201" cy="1597056"/>
        </a:xfrm>
        <a:prstGeom prst="rect">
          <a:avLst/>
        </a:prstGeom>
        <a:noFill/>
        <a:ln w="12700" cap="flat" cmpd="sng" algn="ctr">
          <a:noFill/>
          <a:prstDash val="solid"/>
          <a:miter lim="800000"/>
        </a:ln>
        <a:effectLst>
          <a:outerShdw blurRad="57150" dist="19050" dir="5400000" algn="ctr" rotWithShape="0">
            <a:srgbClr val="000000">
              <a:alpha val="63000"/>
            </a:srgbClr>
          </a:outerShdw>
        </a:effectLst>
        <a:sp3d/>
      </dsp:spPr>
      <dsp:style>
        <a:lnRef idx="1">
          <a:scrgbClr r="0" g="0" b="0"/>
        </a:lnRef>
        <a:fillRef idx="3">
          <a:scrgbClr r="0" g="0" b="0"/>
        </a:fillRef>
        <a:effectRef idx="3">
          <a:scrgbClr r="0" g="0" b="0"/>
        </a:effectRef>
        <a:fontRef idx="minor">
          <a:schemeClr val="lt1"/>
        </a:fontRef>
      </dsp:style>
      <dsp:txBody>
        <a:bodyPr spcFirstLastPara="0" vert="horz" wrap="square" lIns="328654" tIns="165100" rIns="328654"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187576" y="179348"/>
        <a:ext cx="3327201" cy="159705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D31D4E-173F-664B-83D4-6618ED0846C2}" type="datetimeFigureOut">
              <a:rPr lang="en-US" smtClean="0"/>
              <a:t>5/22/2025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238936-9A0C-CA4C-B66A-B32979E2DD66}" type="slidenum">
              <a:rPr lang="en-US" smtClean="0"/>
              <a:t>‹#›</a:t>
            </a:fld>
            <a:endParaRPr lang="en-US"/>
          </a:p>
        </p:txBody>
      </p:sp>
    </p:spTree>
    <p:extLst>
      <p:ext uri="{BB962C8B-B14F-4D97-AF65-F5344CB8AC3E}">
        <p14:creationId xmlns:p14="http://schemas.microsoft.com/office/powerpoint/2010/main" val="244701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6238936-9A0C-CA4C-B66A-B32979E2DD66}" type="slidenum">
              <a:rPr lang="en-US" smtClean="0"/>
              <a:t>1</a:t>
            </a:fld>
            <a:endParaRPr lang="en-US"/>
          </a:p>
        </p:txBody>
      </p:sp>
    </p:spTree>
    <p:extLst>
      <p:ext uri="{BB962C8B-B14F-4D97-AF65-F5344CB8AC3E}">
        <p14:creationId xmlns:p14="http://schemas.microsoft.com/office/powerpoint/2010/main" val="410728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everyone. Today, I’m excited to present a feasibility study for an original event concept titled “Wild </a:t>
            </a:r>
            <a:r>
              <a:rPr lang="en-US" dirty="0" err="1"/>
              <a:t>Croeso</a:t>
            </a:r>
            <a:r>
              <a:rPr lang="en-US" dirty="0"/>
              <a:t>: A Welsh Sense of Place Experience.” This event is designed to support Visit </a:t>
            </a:r>
            <a:r>
              <a:rPr lang="en-US" dirty="0" err="1"/>
              <a:t>Wales’</a:t>
            </a:r>
            <a:r>
              <a:rPr lang="en-US" dirty="0"/>
              <a:t> “Year of </a:t>
            </a:r>
            <a:r>
              <a:rPr lang="en-US" dirty="0" err="1"/>
              <a:t>Croeso</a:t>
            </a:r>
            <a:r>
              <a:rPr lang="en-US" dirty="0"/>
              <a:t> 2025” campaign by promoting Wales as a leading destination for eco-tourism and wellness. Wild </a:t>
            </a:r>
            <a:r>
              <a:rPr lang="en-US" dirty="0" err="1"/>
              <a:t>Croeso</a:t>
            </a:r>
            <a:r>
              <a:rPr lang="en-US" dirty="0"/>
              <a:t> will offer international delegates a multisensory journey through </a:t>
            </a:r>
            <a:r>
              <a:rPr lang="en-US" dirty="0" err="1"/>
              <a:t>Wales’</a:t>
            </a:r>
            <a:r>
              <a:rPr lang="en-US" dirty="0"/>
              <a:t> landscapes, culture, and traditions, with activities such as VR immersion, wellness workshops, and local networking opportunities.</a:t>
            </a:r>
          </a:p>
          <a:p>
            <a:endParaRPr lang="en-US" dirty="0"/>
          </a:p>
          <a:p>
            <a:r>
              <a:rPr lang="en-US" dirty="0"/>
              <a:t>This feasibility study will set out the event's strategic aim, its purpose and suggested content, target market and demand, operational strategies, and a clearly defined financial model. I will demonstrate how this event is a reaction to international tourism trends, capitalizes upon </a:t>
            </a:r>
            <a:r>
              <a:rPr lang="en-US" dirty="0" err="1"/>
              <a:t>Wales'</a:t>
            </a:r>
            <a:r>
              <a:rPr lang="en-US" dirty="0"/>
              <a:t> individual strengths, and is aligned to national tourist goals. In general, the research contends for Wild </a:t>
            </a:r>
            <a:r>
              <a:rPr lang="en-US" dirty="0" err="1"/>
              <a:t>Croeso</a:t>
            </a:r>
            <a:r>
              <a:rPr lang="en-US" dirty="0"/>
              <a:t> as a feasible, attractive event that will improve </a:t>
            </a:r>
            <a:r>
              <a:rPr lang="en-US" dirty="0" err="1"/>
              <a:t>Wales'</a:t>
            </a:r>
            <a:r>
              <a:rPr lang="en-US" dirty="0"/>
              <a:t> international reputation and facilitate sustainable tourism development.</a:t>
            </a:r>
          </a:p>
          <a:p>
            <a:r>
              <a:rPr lang="en-US" dirty="0"/>
              <a:t>The event is structured to fully immerse delegates in the spirit of </a:t>
            </a:r>
            <a:r>
              <a:rPr lang="en-US" dirty="0" err="1"/>
              <a:t>Wales'</a:t>
            </a:r>
            <a:r>
              <a:rPr lang="en-US" dirty="0"/>
              <a:t> land, culture, and wellness products. It couples physical experiences such as traditional food tasting and cultural performances with virtual VR tours of the major destinations. This blended format ensures global accessibility and intensive interaction, highlighting the "Sense of Place" that Wales uniquely provides.</a:t>
            </a:r>
          </a:p>
        </p:txBody>
      </p:sp>
      <p:sp>
        <p:nvSpPr>
          <p:cNvPr id="4" name="Slide Number Placeholder 3"/>
          <p:cNvSpPr>
            <a:spLocks noGrp="1"/>
          </p:cNvSpPr>
          <p:nvPr>
            <p:ph type="sldNum" sz="quarter" idx="5"/>
          </p:nvPr>
        </p:nvSpPr>
        <p:spPr/>
        <p:txBody>
          <a:bodyPr/>
          <a:lstStyle/>
          <a:p>
            <a:fld id="{B6238936-9A0C-CA4C-B66A-B32979E2DD66}" type="slidenum">
              <a:rPr lang="en-US" smtClean="0"/>
              <a:t>2</a:t>
            </a:fld>
            <a:endParaRPr lang="en-US"/>
          </a:p>
        </p:txBody>
      </p:sp>
    </p:spTree>
    <p:extLst>
      <p:ext uri="{BB962C8B-B14F-4D97-AF65-F5344CB8AC3E}">
        <p14:creationId xmlns:p14="http://schemas.microsoft.com/office/powerpoint/2010/main" val="3143372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target segment consists of professionals who shape travel patterns worldwide — wellness retreat organizers and tour operators who are looking for new destinations. Emerging trends in wellness and sustainable tourism drive demand for experiences based on nature and culture. The timing is opportune as consumers increasingly favor authenticity and mental health.</a:t>
            </a:r>
          </a:p>
          <a:p>
            <a:endParaRPr lang="en-US" dirty="0"/>
          </a:p>
        </p:txBody>
      </p:sp>
      <p:sp>
        <p:nvSpPr>
          <p:cNvPr id="4" name="Slide Number Placeholder 3"/>
          <p:cNvSpPr>
            <a:spLocks noGrp="1"/>
          </p:cNvSpPr>
          <p:nvPr>
            <p:ph type="sldNum" sz="quarter" idx="5"/>
          </p:nvPr>
        </p:nvSpPr>
        <p:spPr/>
        <p:txBody>
          <a:bodyPr/>
          <a:lstStyle/>
          <a:p>
            <a:fld id="{B6238936-9A0C-CA4C-B66A-B32979E2DD66}" type="slidenum">
              <a:rPr lang="en-US" smtClean="0"/>
              <a:t>3</a:t>
            </a:fld>
            <a:endParaRPr lang="en-US"/>
          </a:p>
        </p:txBody>
      </p:sp>
    </p:spTree>
    <p:extLst>
      <p:ext uri="{BB962C8B-B14F-4D97-AF65-F5344CB8AC3E}">
        <p14:creationId xmlns:p14="http://schemas.microsoft.com/office/powerpoint/2010/main" val="1063578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other events highlight overall travel possibilities, Wild </a:t>
            </a:r>
            <a:r>
              <a:rPr lang="en-US" dirty="0" err="1"/>
              <a:t>Croeso</a:t>
            </a:r>
            <a:r>
              <a:rPr lang="en-US" dirty="0"/>
              <a:t> delivers an in-depth experience highlighting </a:t>
            </a:r>
            <a:r>
              <a:rPr lang="en-US" dirty="0" err="1"/>
              <a:t>Wales'</a:t>
            </a:r>
            <a:r>
              <a:rPr lang="en-US" dirty="0"/>
              <a:t> culture and wellness offerings. Niche positioning like this minimizes direct competition. Collaborations with Visit Wales and local suppliers add validity and stakeholder engagement.</a:t>
            </a:r>
          </a:p>
        </p:txBody>
      </p:sp>
      <p:sp>
        <p:nvSpPr>
          <p:cNvPr id="4" name="Slide Number Placeholder 3"/>
          <p:cNvSpPr>
            <a:spLocks noGrp="1"/>
          </p:cNvSpPr>
          <p:nvPr>
            <p:ph type="sldNum" sz="quarter" idx="5"/>
          </p:nvPr>
        </p:nvSpPr>
        <p:spPr/>
        <p:txBody>
          <a:bodyPr/>
          <a:lstStyle/>
          <a:p>
            <a:fld id="{B6238936-9A0C-CA4C-B66A-B32979E2DD66}" type="slidenum">
              <a:rPr lang="en-US" smtClean="0"/>
              <a:t>4</a:t>
            </a:fld>
            <a:endParaRPr lang="en-US"/>
          </a:p>
        </p:txBody>
      </p:sp>
    </p:spTree>
    <p:extLst>
      <p:ext uri="{BB962C8B-B14F-4D97-AF65-F5344CB8AC3E}">
        <p14:creationId xmlns:p14="http://schemas.microsoft.com/office/powerpoint/2010/main" val="272824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Leeds Royal </a:t>
            </a:r>
            <a:r>
              <a:rPr lang="en-US" dirty="0" err="1"/>
              <a:t>Armouries</a:t>
            </a:r>
            <a:r>
              <a:rPr lang="en-US" dirty="0"/>
              <a:t> Museum provides a high-end and accessible venue that combines history with high technology. It can hold large networking areas, workshop rooms, and VR areas. Transport in Leeds makes it the perfect place to draw delegates from Europe and the UK.</a:t>
            </a:r>
          </a:p>
        </p:txBody>
      </p:sp>
      <p:sp>
        <p:nvSpPr>
          <p:cNvPr id="4" name="Slide Number Placeholder 3"/>
          <p:cNvSpPr>
            <a:spLocks noGrp="1"/>
          </p:cNvSpPr>
          <p:nvPr>
            <p:ph type="sldNum" sz="quarter" idx="5"/>
          </p:nvPr>
        </p:nvSpPr>
        <p:spPr/>
        <p:txBody>
          <a:bodyPr/>
          <a:lstStyle/>
          <a:p>
            <a:fld id="{B6238936-9A0C-CA4C-B66A-B32979E2DD66}" type="slidenum">
              <a:rPr lang="en-US" smtClean="0"/>
              <a:t>5</a:t>
            </a:fld>
            <a:endParaRPr lang="en-US"/>
          </a:p>
        </p:txBody>
      </p:sp>
    </p:spTree>
    <p:extLst>
      <p:ext uri="{BB962C8B-B14F-4D97-AF65-F5344CB8AC3E}">
        <p14:creationId xmlns:p14="http://schemas.microsoft.com/office/powerpoint/2010/main" val="8187792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Multi-skilled operation is necessary for successful delivery. The event manager coordinates overall, marketing takes care of promotion, and operations see to it that logistics are in order. Specialist input in the form of VR technology and well-being instructors contributes authenticity and participation, while volunteers assist guest services.</a:t>
            </a:r>
          </a:p>
          <a:p>
            <a:endParaRPr lang="en-US" dirty="0"/>
          </a:p>
        </p:txBody>
      </p:sp>
      <p:sp>
        <p:nvSpPr>
          <p:cNvPr id="4" name="Slide Number Placeholder 3"/>
          <p:cNvSpPr>
            <a:spLocks noGrp="1"/>
          </p:cNvSpPr>
          <p:nvPr>
            <p:ph type="sldNum" sz="quarter" idx="5"/>
          </p:nvPr>
        </p:nvSpPr>
        <p:spPr/>
        <p:txBody>
          <a:bodyPr/>
          <a:lstStyle/>
          <a:p>
            <a:fld id="{B6238936-9A0C-CA4C-B66A-B32979E2DD66}" type="slidenum">
              <a:rPr lang="en-US" smtClean="0"/>
              <a:t>6</a:t>
            </a:fld>
            <a:endParaRPr lang="en-US"/>
          </a:p>
        </p:txBody>
      </p:sp>
    </p:spTree>
    <p:extLst>
      <p:ext uri="{BB962C8B-B14F-4D97-AF65-F5344CB8AC3E}">
        <p14:creationId xmlns:p14="http://schemas.microsoft.com/office/powerpoint/2010/main" val="4245162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Resource planning takes care of all necessary elements for a hassle-free event experience. Welsh catering showcases local ingredients, and VR technology offers immersive tours. Networking and exhibition are facilitated by venue facilities. Health and safety procedures are built into ensuring delegate welfare and event compliance.</a:t>
            </a:r>
          </a:p>
          <a:p>
            <a:endParaRPr lang="en-US" dirty="0"/>
          </a:p>
        </p:txBody>
      </p:sp>
      <p:sp>
        <p:nvSpPr>
          <p:cNvPr id="4" name="Slide Number Placeholder 3"/>
          <p:cNvSpPr>
            <a:spLocks noGrp="1"/>
          </p:cNvSpPr>
          <p:nvPr>
            <p:ph type="sldNum" sz="quarter" idx="5"/>
          </p:nvPr>
        </p:nvSpPr>
        <p:spPr/>
        <p:txBody>
          <a:bodyPr/>
          <a:lstStyle/>
          <a:p>
            <a:fld id="{B6238936-9A0C-CA4C-B66A-B32979E2DD66}" type="slidenum">
              <a:rPr lang="en-US" smtClean="0"/>
              <a:t>7</a:t>
            </a:fld>
            <a:endParaRPr lang="en-US"/>
          </a:p>
        </p:txBody>
      </p:sp>
    </p:spTree>
    <p:extLst>
      <p:ext uri="{BB962C8B-B14F-4D97-AF65-F5344CB8AC3E}">
        <p14:creationId xmlns:p14="http://schemas.microsoft.com/office/powerpoint/2010/main" val="4038688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budget is around £13,000. Venue rental and VR hire are big-ticket items, offset by catering and marketing costs. There is also a 10% contingency budget to cover unforeseen expenditure. All costs are based on thorough market research and quotes from suppliers.</a:t>
            </a:r>
          </a:p>
          <a:p>
            <a:endParaRPr lang="en-US" dirty="0"/>
          </a:p>
        </p:txBody>
      </p:sp>
      <p:sp>
        <p:nvSpPr>
          <p:cNvPr id="4" name="Slide Number Placeholder 3"/>
          <p:cNvSpPr>
            <a:spLocks noGrp="1"/>
          </p:cNvSpPr>
          <p:nvPr>
            <p:ph type="sldNum" sz="quarter" idx="5"/>
          </p:nvPr>
        </p:nvSpPr>
        <p:spPr/>
        <p:txBody>
          <a:bodyPr/>
          <a:lstStyle/>
          <a:p>
            <a:fld id="{B6238936-9A0C-CA4C-B66A-B32979E2DD66}" type="slidenum">
              <a:rPr lang="en-US" smtClean="0"/>
              <a:t>8</a:t>
            </a:fld>
            <a:endParaRPr lang="en-US"/>
          </a:p>
        </p:txBody>
      </p:sp>
    </p:spTree>
    <p:extLst>
      <p:ext uri="{BB962C8B-B14F-4D97-AF65-F5344CB8AC3E}">
        <p14:creationId xmlns:p14="http://schemas.microsoft.com/office/powerpoint/2010/main" val="1572157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Revenue is forecast from three primary sources: Visit Wales sponsorship accounts for the largest proportion, backed by partner fees from exhibitors at stands and delegate registration fees. The balance of income and outgoings ensures that the event is financially viable and sustainable.</a:t>
            </a:r>
          </a:p>
          <a:p>
            <a:endParaRPr lang="en-US" dirty="0"/>
          </a:p>
        </p:txBody>
      </p:sp>
      <p:sp>
        <p:nvSpPr>
          <p:cNvPr id="4" name="Slide Number Placeholder 3"/>
          <p:cNvSpPr>
            <a:spLocks noGrp="1"/>
          </p:cNvSpPr>
          <p:nvPr>
            <p:ph type="sldNum" sz="quarter" idx="5"/>
          </p:nvPr>
        </p:nvSpPr>
        <p:spPr/>
        <p:txBody>
          <a:bodyPr/>
          <a:lstStyle/>
          <a:p>
            <a:fld id="{B6238936-9A0C-CA4C-B66A-B32979E2DD66}" type="slidenum">
              <a:rPr lang="en-US" smtClean="0"/>
              <a:t>9</a:t>
            </a:fld>
            <a:endParaRPr lang="en-US"/>
          </a:p>
        </p:txBody>
      </p:sp>
    </p:spTree>
    <p:extLst>
      <p:ext uri="{BB962C8B-B14F-4D97-AF65-F5344CB8AC3E}">
        <p14:creationId xmlns:p14="http://schemas.microsoft.com/office/powerpoint/2010/main" val="21869649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SWOT analysis outlines major internal strengths and weaknesses and external opportunities and threats that affect the Wild </a:t>
            </a:r>
            <a:r>
              <a:rPr lang="en-US" dirty="0" err="1"/>
              <a:t>Croeso</a:t>
            </a:r>
            <a:r>
              <a:rPr lang="en-US" dirty="0"/>
              <a:t> event. Strengths are high cultural appeal, Visit Wales backing, and a hybrid format that combines immersive experiences with online engagement. Opportunities emerge from increasing wellness tourism, sustainable travel, and increased international interest in authentic cultural events. Weaknesses, such as newness of the event and reliance on partner collaboration, need to be addressed, however. Externally, economic uncertainties, travel bans, and alternative events pose threats. Acknowledging them enables proactive risk management to boost event resilience and </a:t>
            </a:r>
            <a:r>
              <a:rPr lang="en-US" dirty="0" err="1"/>
              <a:t>maximise</a:t>
            </a:r>
            <a:r>
              <a:rPr lang="en-US" dirty="0"/>
              <a:t> success.</a:t>
            </a:r>
          </a:p>
        </p:txBody>
      </p:sp>
      <p:sp>
        <p:nvSpPr>
          <p:cNvPr id="4" name="Slide Number Placeholder 3"/>
          <p:cNvSpPr>
            <a:spLocks noGrp="1"/>
          </p:cNvSpPr>
          <p:nvPr>
            <p:ph type="sldNum" sz="quarter" idx="5"/>
          </p:nvPr>
        </p:nvSpPr>
        <p:spPr/>
        <p:txBody>
          <a:bodyPr/>
          <a:lstStyle/>
          <a:p>
            <a:fld id="{B6238936-9A0C-CA4C-B66A-B32979E2DD66}" type="slidenum">
              <a:rPr lang="en-US" smtClean="0"/>
              <a:t>10</a:t>
            </a:fld>
            <a:endParaRPr lang="en-US"/>
          </a:p>
        </p:txBody>
      </p:sp>
    </p:spTree>
    <p:extLst>
      <p:ext uri="{BB962C8B-B14F-4D97-AF65-F5344CB8AC3E}">
        <p14:creationId xmlns:p14="http://schemas.microsoft.com/office/powerpoint/2010/main" val="3746734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Wild </a:t>
            </a:r>
            <a:r>
              <a:rPr lang="en-US" dirty="0" err="1"/>
              <a:t>Croeso's</a:t>
            </a:r>
            <a:r>
              <a:rPr lang="en-US" dirty="0"/>
              <a:t> strategic emphasis guarantees focused outreach to target international and national markets, expanding its scope and influence. By integrating environmental sustainability into all phases of planning, the event is strongly aligned with </a:t>
            </a:r>
            <a:r>
              <a:rPr lang="en-US" dirty="0" err="1"/>
              <a:t>Wales'</a:t>
            </a:r>
            <a:r>
              <a:rPr lang="en-US" dirty="0"/>
              <a:t> robust eco-tourism principles, attracting mindful </a:t>
            </a:r>
            <a:r>
              <a:rPr lang="en-US" dirty="0" err="1"/>
              <a:t>travellers</a:t>
            </a:r>
            <a:r>
              <a:rPr lang="en-US" dirty="0"/>
              <a:t>. Regular and open communication among stakeholders such as Visit Wales, tour operators, and wellness providers encourages cooperation and confidence, enhancing overall event performance and responsiveness to evolving challenges. This strategy not only increases the credibility of the event but also facilitates long-term collaborations and enhances </a:t>
            </a:r>
            <a:r>
              <a:rPr lang="en-US" dirty="0" err="1"/>
              <a:t>Wales'</a:t>
            </a:r>
            <a:r>
              <a:rPr lang="en-US" dirty="0"/>
              <a:t> status as a premier sustainable tourism destination.</a:t>
            </a:r>
          </a:p>
        </p:txBody>
      </p:sp>
      <p:sp>
        <p:nvSpPr>
          <p:cNvPr id="4" name="Slide Number Placeholder 3"/>
          <p:cNvSpPr>
            <a:spLocks noGrp="1"/>
          </p:cNvSpPr>
          <p:nvPr>
            <p:ph type="sldNum" sz="quarter" idx="5"/>
          </p:nvPr>
        </p:nvSpPr>
        <p:spPr/>
        <p:txBody>
          <a:bodyPr/>
          <a:lstStyle/>
          <a:p>
            <a:fld id="{B6238936-9A0C-CA4C-B66A-B32979E2DD66}" type="slidenum">
              <a:rPr lang="en-US" smtClean="0"/>
              <a:t>11</a:t>
            </a:fld>
            <a:endParaRPr lang="en-US"/>
          </a:p>
        </p:txBody>
      </p:sp>
    </p:spTree>
    <p:extLst>
      <p:ext uri="{BB962C8B-B14F-4D97-AF65-F5344CB8AC3E}">
        <p14:creationId xmlns:p14="http://schemas.microsoft.com/office/powerpoint/2010/main" val="7769381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Wild </a:t>
            </a:r>
            <a:r>
              <a:rPr lang="en-US" dirty="0" err="1"/>
              <a:t>Croeso</a:t>
            </a:r>
            <a:r>
              <a:rPr lang="en-US" dirty="0"/>
              <a:t> presents a unique stage to show the rich Welsh heritage and awe-inspiring Welsh nature, thus setting the nation on the stage as a first-rate wellness destination as well as eco-tourism destination. The comprehensive planning strategy and analysis of feasibility seal the event as being highly poised to draw attention globally and for generating sustainable tourist growth. Through a focus on efficient operational management and carefully targeted marketing, the event is well-positioned to provide significant interaction and long-term partnerships. In the future, a focus will be on seamless delivery and stakeholder collaboration to guarantee Wild </a:t>
            </a:r>
            <a:r>
              <a:rPr lang="en-US" dirty="0" err="1"/>
              <a:t>Croeso</a:t>
            </a:r>
            <a:r>
              <a:rPr lang="en-US" dirty="0"/>
              <a:t> realizes its goals and establishes a model for subsequent tourism development.</a:t>
            </a:r>
          </a:p>
        </p:txBody>
      </p:sp>
      <p:sp>
        <p:nvSpPr>
          <p:cNvPr id="4" name="Slide Number Placeholder 3"/>
          <p:cNvSpPr>
            <a:spLocks noGrp="1"/>
          </p:cNvSpPr>
          <p:nvPr>
            <p:ph type="sldNum" sz="quarter" idx="5"/>
          </p:nvPr>
        </p:nvSpPr>
        <p:spPr/>
        <p:txBody>
          <a:bodyPr/>
          <a:lstStyle/>
          <a:p>
            <a:fld id="{B6238936-9A0C-CA4C-B66A-B32979E2DD66}" type="slidenum">
              <a:rPr lang="en-US" smtClean="0"/>
              <a:t>12</a:t>
            </a:fld>
            <a:endParaRPr lang="en-US"/>
          </a:p>
        </p:txBody>
      </p:sp>
    </p:spTree>
    <p:extLst>
      <p:ext uri="{BB962C8B-B14F-4D97-AF65-F5344CB8AC3E}">
        <p14:creationId xmlns:p14="http://schemas.microsoft.com/office/powerpoint/2010/main" val="25163657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A91A4-1204-D341-D590-4FFE3BC11B5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76B41AC-7C5D-A5F6-B3E1-197606DFCE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0D1EE1A-9411-662A-AF66-CA0D096BBA02}"/>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5" name="Footer Placeholder 4">
            <a:extLst>
              <a:ext uri="{FF2B5EF4-FFF2-40B4-BE49-F238E27FC236}">
                <a16:creationId xmlns:a16="http://schemas.microsoft.com/office/drawing/2014/main" id="{6822BBD6-707A-C27C-1622-6BFDBCE4A5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B6D56BF-C146-16D4-7E8C-1C2A6833D585}"/>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591288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210E7-E22C-58DC-A4DD-D4581BD9045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5FB08DE-29C1-04FC-F41F-159B05024F2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F3BA206-7930-1E1A-23BE-2E72A5194F2E}"/>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5" name="Footer Placeholder 4">
            <a:extLst>
              <a:ext uri="{FF2B5EF4-FFF2-40B4-BE49-F238E27FC236}">
                <a16:creationId xmlns:a16="http://schemas.microsoft.com/office/drawing/2014/main" id="{5A05FBC6-3365-0E02-0E5C-4D554E7AC8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546210-ADE2-B574-9C75-68688AB330FE}"/>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4013692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8743F-319A-AB40-0DC6-B093A2CAC914}"/>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965C054-E605-D15A-3836-B6D3C2891BE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A301289-D8F7-65FB-44CA-CFC339C33237}"/>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5" name="Footer Placeholder 4">
            <a:extLst>
              <a:ext uri="{FF2B5EF4-FFF2-40B4-BE49-F238E27FC236}">
                <a16:creationId xmlns:a16="http://schemas.microsoft.com/office/drawing/2014/main" id="{B5CC5822-7753-6BFD-BCC3-2FAC01162A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5998F0-4BEE-828D-2EA4-EE95896D5683}"/>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1926808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EC5A9-AA1B-CD2F-82BF-435331C46C2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C3430F7-A3A2-4E9C-0CD9-5A5FB91A511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27ECCA0-251A-66FC-5D63-86F46FA42BD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AA66346-2508-16D9-45A8-8010D0F5CC90}"/>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6" name="Footer Placeholder 5">
            <a:extLst>
              <a:ext uri="{FF2B5EF4-FFF2-40B4-BE49-F238E27FC236}">
                <a16:creationId xmlns:a16="http://schemas.microsoft.com/office/drawing/2014/main" id="{DE804B31-CDCE-A04B-9C0D-7FFB8A7F502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36ABC3-A450-81F9-31A8-547F994FED3A}"/>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3784563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7B24F-ACEA-B8F6-3721-8D3C5AC87E9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998788-493B-B210-A643-7E7198A882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A3D8108-3C48-0193-87CC-A4314E078E97}"/>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A3A545F-0BA4-93B5-0EA9-0F7E063FC61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CD10982-F35C-9808-D964-6D0061549CB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49C02A9-CD31-AF1F-4257-E3DC0FB7D3A1}"/>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8" name="Footer Placeholder 7">
            <a:extLst>
              <a:ext uri="{FF2B5EF4-FFF2-40B4-BE49-F238E27FC236}">
                <a16:creationId xmlns:a16="http://schemas.microsoft.com/office/drawing/2014/main" id="{88E52500-46E0-045E-4B7A-B0DFEF93808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AAC1FDF-2805-537F-ADD3-CF51B7CB97AC}"/>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2798664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8DC63-EB63-AB88-7377-B6247BA159AA}"/>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63DFA42-65FA-4B6B-4EF4-0B8C356EC11E}"/>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4" name="Footer Placeholder 3">
            <a:extLst>
              <a:ext uri="{FF2B5EF4-FFF2-40B4-BE49-F238E27FC236}">
                <a16:creationId xmlns:a16="http://schemas.microsoft.com/office/drawing/2014/main" id="{2D243711-9B29-A00D-DDDF-3714CD7F713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CC1A6D-D42F-FC69-4B1F-A0118702D690}"/>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1691419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8B57B16-6780-4B3A-89FA-EC9127F334D7}"/>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3" name="Footer Placeholder 2">
            <a:extLst>
              <a:ext uri="{FF2B5EF4-FFF2-40B4-BE49-F238E27FC236}">
                <a16:creationId xmlns:a16="http://schemas.microsoft.com/office/drawing/2014/main" id="{C98D696C-A059-155B-75C0-438ECEC8A7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BAAB7C9-1DF1-1631-22CB-47C2F7AE816F}"/>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1555656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D2A1F-F1D3-F9B6-A301-6061F074B61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6CAC770-FEEB-FFCE-8855-CB90D86D9F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54196AB-F3E6-8947-CE01-18649A023E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AB54368-5A4B-E550-BD44-65AFE6B9D84B}"/>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6" name="Footer Placeholder 5">
            <a:extLst>
              <a:ext uri="{FF2B5EF4-FFF2-40B4-BE49-F238E27FC236}">
                <a16:creationId xmlns:a16="http://schemas.microsoft.com/office/drawing/2014/main" id="{0423F984-BE00-9D23-5D10-6AB17E7CF7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500A84-A8C0-9655-1CAD-868C5DD5A633}"/>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3965383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A05D9-3BAB-25D5-8779-501F380E024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5141CE1-1F87-9C4D-86B7-289CB0E43B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BAA249B-31AD-39C6-201D-8AE93E53A4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4D9728E-456C-4F3D-AACE-1795CBEAF853}"/>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6" name="Footer Placeholder 5">
            <a:extLst>
              <a:ext uri="{FF2B5EF4-FFF2-40B4-BE49-F238E27FC236}">
                <a16:creationId xmlns:a16="http://schemas.microsoft.com/office/drawing/2014/main" id="{8B993072-DEDF-19F7-2324-640F8A8C0F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88CEFF7-3AE6-2B41-6159-6E5EA54CB406}"/>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12944758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281E6-9612-5DED-0113-9B18AA74F7F5}"/>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891928D-0365-ACFB-B5E5-86693F54A3A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5826A28-FCFC-F0DF-809E-74388E89772D}"/>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5" name="Footer Placeholder 4">
            <a:extLst>
              <a:ext uri="{FF2B5EF4-FFF2-40B4-BE49-F238E27FC236}">
                <a16:creationId xmlns:a16="http://schemas.microsoft.com/office/drawing/2014/main" id="{16EBA82C-4EED-843D-C254-152409DEFD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365C6F-9839-4939-E677-4128D784FD24}"/>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1019235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2120AC-FAC6-929B-905C-2528E93C9CF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A8BA508-479F-6E7C-56F9-AD15ECF980B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ADEC7C3-23F0-BD8F-F69C-C70B8C036AEB}"/>
              </a:ext>
            </a:extLst>
          </p:cNvPr>
          <p:cNvSpPr>
            <a:spLocks noGrp="1"/>
          </p:cNvSpPr>
          <p:nvPr>
            <p:ph type="dt" sz="half" idx="10"/>
          </p:nvPr>
        </p:nvSpPr>
        <p:spPr/>
        <p:txBody>
          <a:bodyPr/>
          <a:lstStyle/>
          <a:p>
            <a:fld id="{471C81F3-4BCE-9142-9E7E-A04DB4795AF6}" type="datetimeFigureOut">
              <a:rPr lang="en-US" smtClean="0"/>
              <a:t>5/22/2025</a:t>
            </a:fld>
            <a:endParaRPr lang="en-US"/>
          </a:p>
        </p:txBody>
      </p:sp>
      <p:sp>
        <p:nvSpPr>
          <p:cNvPr id="5" name="Footer Placeholder 4">
            <a:extLst>
              <a:ext uri="{FF2B5EF4-FFF2-40B4-BE49-F238E27FC236}">
                <a16:creationId xmlns:a16="http://schemas.microsoft.com/office/drawing/2014/main" id="{A59E3797-2712-F8CB-D943-169C569E5A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16C402-8838-EAFC-A4AD-AFD3B7C57EA1}"/>
              </a:ext>
            </a:extLst>
          </p:cNvPr>
          <p:cNvSpPr>
            <a:spLocks noGrp="1"/>
          </p:cNvSpPr>
          <p:nvPr>
            <p:ph type="sldNum" sz="quarter" idx="12"/>
          </p:nvPr>
        </p:nvSpPr>
        <p:spPr/>
        <p:txBody>
          <a:bodyPr/>
          <a:lstStyle/>
          <a:p>
            <a:fld id="{17AACDBF-D12F-1F47-906A-3F050016A601}" type="slidenum">
              <a:rPr lang="en-US" smtClean="0"/>
              <a:t>‹#›</a:t>
            </a:fld>
            <a:endParaRPr lang="en-US"/>
          </a:p>
        </p:txBody>
      </p:sp>
    </p:spTree>
    <p:extLst>
      <p:ext uri="{BB962C8B-B14F-4D97-AF65-F5344CB8AC3E}">
        <p14:creationId xmlns:p14="http://schemas.microsoft.com/office/powerpoint/2010/main" val="3647437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6B2E07-180B-03AA-FA39-2073B63FE6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9912489-5D13-C154-7B9E-D7B077B1ED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B871F14-15DE-A47C-3452-909C88EDC0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71C81F3-4BCE-9142-9E7E-A04DB4795AF6}" type="datetimeFigureOut">
              <a:rPr lang="en-US" smtClean="0"/>
              <a:t>5/22/2025</a:t>
            </a:fld>
            <a:endParaRPr lang="en-US"/>
          </a:p>
        </p:txBody>
      </p:sp>
      <p:sp>
        <p:nvSpPr>
          <p:cNvPr id="5" name="Footer Placeholder 4">
            <a:extLst>
              <a:ext uri="{FF2B5EF4-FFF2-40B4-BE49-F238E27FC236}">
                <a16:creationId xmlns:a16="http://schemas.microsoft.com/office/drawing/2014/main" id="{FCB84688-4401-B07F-1E1A-BA3722C53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76D38BD6-F7BB-0CD1-74BB-AFE551E94C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7AACDBF-D12F-1F47-906A-3F050016A601}" type="slidenum">
              <a:rPr lang="en-US" smtClean="0"/>
              <a:t>‹#›</a:t>
            </a:fld>
            <a:endParaRPr lang="en-US"/>
          </a:p>
        </p:txBody>
      </p:sp>
    </p:spTree>
    <p:extLst>
      <p:ext uri="{BB962C8B-B14F-4D97-AF65-F5344CB8AC3E}">
        <p14:creationId xmlns:p14="http://schemas.microsoft.com/office/powerpoint/2010/main" val="2467112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3.jpe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Welsh Government on X: &quot;In Wales, we keep a croeso in the hillside for  everyone 🏴󠁧󠁢󠁷󠁬󠁳󠁿 We're proud to continue welcoming migrants to Wales  and value their contributions to our society, culture">
            <a:extLst>
              <a:ext uri="{FF2B5EF4-FFF2-40B4-BE49-F238E27FC236}">
                <a16:creationId xmlns:a16="http://schemas.microsoft.com/office/drawing/2014/main" id="{E0D925C6-9F1A-05F2-5E38-F801DBAF3F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4819" y="-195913"/>
            <a:ext cx="7390263" cy="7053914"/>
          </a:xfrm>
          <a:prstGeom prst="rect">
            <a:avLst/>
          </a:prstGeom>
          <a:noFill/>
          <a:extLst>
            <a:ext uri="{909E8E84-426E-40DD-AFC4-6F175D3DCCD1}">
              <a14:hiddenFill xmlns:a14="http://schemas.microsoft.com/office/drawing/2010/main">
                <a:solidFill>
                  <a:srgbClr val="FFFFFF"/>
                </a:solidFill>
              </a14:hiddenFill>
            </a:ext>
          </a:extLst>
        </p:spPr>
      </p:pic>
      <p:sp>
        <p:nvSpPr>
          <p:cNvPr id="6153" name="Rectangle 615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04DC5F5-8B24-489C-9117-A27F487F6BEB}"/>
              </a:ext>
            </a:extLst>
          </p:cNvPr>
          <p:cNvSpPr>
            <a:spLocks noGrp="1"/>
          </p:cNvSpPr>
          <p:nvPr>
            <p:ph type="title"/>
          </p:nvPr>
        </p:nvSpPr>
        <p:spPr>
          <a:xfrm>
            <a:off x="1643317" y="0"/>
            <a:ext cx="5533571" cy="1899912"/>
          </a:xfrm>
        </p:spPr>
        <p:txBody>
          <a:bodyPr vert="horz" lIns="91440" tIns="45720" rIns="91440" bIns="45720" rtlCol="0" anchor="ctr">
            <a:normAutofit/>
          </a:bodyPr>
          <a:lstStyle/>
          <a:p>
            <a:pPr algn="ctr"/>
            <a:r>
              <a:rPr lang="en-US" sz="1900" b="1" dirty="0"/>
              <a:t>Event Title: </a:t>
            </a:r>
            <a:r>
              <a:rPr lang="en-US" sz="1900" b="1" i="1" dirty="0"/>
              <a:t>“Wild </a:t>
            </a:r>
            <a:r>
              <a:rPr lang="en-US" sz="1900" b="1" i="1" dirty="0" err="1"/>
              <a:t>Croeso</a:t>
            </a:r>
            <a:r>
              <a:rPr lang="en-US" sz="1900" b="1" i="1" dirty="0"/>
              <a:t>: A Welsh Sense of Place Experience”</a:t>
            </a:r>
            <a:br>
              <a:rPr lang="en-US" sz="1900" b="1" dirty="0"/>
            </a:br>
            <a:r>
              <a:rPr lang="en-US" sz="1900" b="1" dirty="0"/>
              <a:t>Subtitle: Feasibility Study Presentation</a:t>
            </a:r>
            <a:br>
              <a:rPr lang="en-US" sz="1900" dirty="0"/>
            </a:br>
            <a:endParaRPr lang="en-US" sz="1900" dirty="0"/>
          </a:p>
        </p:txBody>
      </p:sp>
      <p:sp>
        <p:nvSpPr>
          <p:cNvPr id="4" name="TextBox 3">
            <a:extLst>
              <a:ext uri="{FF2B5EF4-FFF2-40B4-BE49-F238E27FC236}">
                <a16:creationId xmlns:a16="http://schemas.microsoft.com/office/drawing/2014/main" id="{8339644C-ACCB-940F-1739-3BA6DF7FD07E}"/>
              </a:ext>
            </a:extLst>
          </p:cNvPr>
          <p:cNvSpPr txBox="1"/>
          <p:nvPr/>
        </p:nvSpPr>
        <p:spPr>
          <a:xfrm>
            <a:off x="439058" y="1643171"/>
            <a:ext cx="7072085" cy="5084199"/>
          </a:xfrm>
          <a:prstGeom prst="rect">
            <a:avLst/>
          </a:prstGeom>
        </p:spPr>
        <p:txBody>
          <a:bodyPr vert="horz" lIns="91440" tIns="45720" rIns="91440" bIns="45720" rtlCol="0">
            <a:normAutofit/>
          </a:bodyPr>
          <a:lstStyle/>
          <a:p>
            <a:pPr algn="ctr">
              <a:lnSpc>
                <a:spcPct val="90000"/>
              </a:lnSpc>
              <a:spcAft>
                <a:spcPts val="800"/>
              </a:spcAft>
            </a:pPr>
            <a:r>
              <a:rPr lang="en-US" sz="2000" b="1" dirty="0">
                <a:effectLst/>
              </a:rPr>
              <a:t>BMIH6007</a:t>
            </a:r>
            <a:endParaRPr lang="en-US" sz="2000" dirty="0">
              <a:effectLst/>
            </a:endParaRPr>
          </a:p>
          <a:p>
            <a:pPr algn="ctr">
              <a:lnSpc>
                <a:spcPct val="90000"/>
              </a:lnSpc>
              <a:spcAft>
                <a:spcPts val="800"/>
              </a:spcAft>
            </a:pPr>
            <a:endParaRPr lang="en-US" sz="2000" dirty="0">
              <a:effectLst/>
            </a:endParaRPr>
          </a:p>
          <a:p>
            <a:pPr algn="ctr">
              <a:lnSpc>
                <a:spcPct val="90000"/>
              </a:lnSpc>
              <a:spcAft>
                <a:spcPts val="800"/>
              </a:spcAft>
            </a:pPr>
            <a:r>
              <a:rPr lang="en-US" sz="2000" b="1" dirty="0">
                <a:effectLst/>
              </a:rPr>
              <a:t>International Meetings Management</a:t>
            </a:r>
            <a:r>
              <a:rPr lang="en-US" sz="2000" dirty="0"/>
              <a:t> </a:t>
            </a:r>
            <a:r>
              <a:rPr lang="en-US" sz="2000" b="1" dirty="0">
                <a:effectLst/>
              </a:rPr>
              <a:t>for the</a:t>
            </a:r>
            <a:r>
              <a:rPr lang="en-US" sz="2000" dirty="0"/>
              <a:t> </a:t>
            </a:r>
            <a:r>
              <a:rPr lang="en-US" sz="2000" b="1" dirty="0">
                <a:effectLst/>
              </a:rPr>
              <a:t>Hotel Industry</a:t>
            </a:r>
            <a:endParaRPr lang="en-US" sz="2000" dirty="0">
              <a:effectLst/>
            </a:endParaRPr>
          </a:p>
          <a:p>
            <a:pPr>
              <a:lnSpc>
                <a:spcPct val="90000"/>
              </a:lnSpc>
              <a:spcAft>
                <a:spcPts val="800"/>
              </a:spcAft>
            </a:pPr>
            <a:r>
              <a:rPr lang="en-US" sz="2000" dirty="0">
                <a:effectLst/>
              </a:rPr>
              <a:t> </a:t>
            </a:r>
          </a:p>
          <a:p>
            <a:pPr>
              <a:lnSpc>
                <a:spcPct val="90000"/>
              </a:lnSpc>
              <a:spcAft>
                <a:spcPts val="800"/>
              </a:spcAft>
            </a:pPr>
            <a:r>
              <a:rPr lang="en-US" sz="2000" dirty="0"/>
              <a:t>Student: Aiga </a:t>
            </a:r>
            <a:r>
              <a:rPr lang="en-US" sz="2000" dirty="0" err="1"/>
              <a:t>Bordasa</a:t>
            </a:r>
            <a:endParaRPr lang="en-US" sz="2000" dirty="0"/>
          </a:p>
          <a:p>
            <a:pPr>
              <a:lnSpc>
                <a:spcPct val="90000"/>
              </a:lnSpc>
              <a:spcAft>
                <a:spcPts val="800"/>
              </a:spcAft>
            </a:pPr>
            <a:r>
              <a:rPr lang="en-US" sz="2000" dirty="0">
                <a:effectLst/>
              </a:rPr>
              <a:t>Student nr: 2238996</a:t>
            </a:r>
          </a:p>
          <a:p>
            <a:pPr>
              <a:lnSpc>
                <a:spcPct val="90000"/>
              </a:lnSpc>
              <a:spcAft>
                <a:spcPts val="800"/>
              </a:spcAft>
            </a:pPr>
            <a:r>
              <a:rPr lang="en-US" sz="2000" dirty="0"/>
              <a:t>Lecture: Kathryn Flynn</a:t>
            </a:r>
          </a:p>
          <a:p>
            <a:pPr>
              <a:lnSpc>
                <a:spcPct val="90000"/>
              </a:lnSpc>
              <a:spcAft>
                <a:spcPts val="800"/>
              </a:spcAft>
            </a:pPr>
            <a:endParaRPr lang="en-US" sz="2000" dirty="0">
              <a:effectLst/>
            </a:endParaRPr>
          </a:p>
          <a:p>
            <a:pPr>
              <a:lnSpc>
                <a:spcPct val="90000"/>
              </a:lnSpc>
              <a:spcAft>
                <a:spcPts val="800"/>
              </a:spcAft>
            </a:pPr>
            <a:endParaRPr lang="en-US" sz="2000" dirty="0"/>
          </a:p>
          <a:p>
            <a:pPr>
              <a:lnSpc>
                <a:spcPct val="90000"/>
              </a:lnSpc>
              <a:spcAft>
                <a:spcPts val="800"/>
              </a:spcAft>
            </a:pPr>
            <a:endParaRPr lang="en-US" sz="1400" dirty="0"/>
          </a:p>
          <a:p>
            <a:pPr>
              <a:lnSpc>
                <a:spcPct val="90000"/>
              </a:lnSpc>
              <a:spcAft>
                <a:spcPts val="800"/>
              </a:spcAft>
            </a:pPr>
            <a:r>
              <a:rPr lang="en-US" sz="1400" dirty="0"/>
              <a:t>AI Declaration  </a:t>
            </a:r>
          </a:p>
          <a:p>
            <a:pPr>
              <a:lnSpc>
                <a:spcPct val="90000"/>
              </a:lnSpc>
              <a:spcAft>
                <a:spcPts val="800"/>
              </a:spcAft>
            </a:pPr>
            <a:r>
              <a:rPr lang="en-GB" sz="1400" dirty="0"/>
              <a:t>I confirm that I have not presented any AI generated text as my own work. I confirm I have copies of my drafts, notes, and other resources I used before, and after the use of AI tools which I may be asked to provide in evidence.</a:t>
            </a:r>
            <a:endParaRPr lang="en-US" sz="1400" dirty="0"/>
          </a:p>
          <a:p>
            <a:pPr>
              <a:lnSpc>
                <a:spcPct val="90000"/>
              </a:lnSpc>
              <a:spcAft>
                <a:spcPts val="800"/>
              </a:spcAft>
            </a:pPr>
            <a:endParaRPr lang="en-US" sz="2000" dirty="0">
              <a:effectLst/>
            </a:endParaRPr>
          </a:p>
        </p:txBody>
      </p:sp>
    </p:spTree>
    <p:extLst>
      <p:ext uri="{BB962C8B-B14F-4D97-AF65-F5344CB8AC3E}">
        <p14:creationId xmlns:p14="http://schemas.microsoft.com/office/powerpoint/2010/main" val="357725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DCC231C8-C761-4B31-9B1C-C6D19248C6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D3EC68-B97E-D5A8-BD45-7D36912B2868}"/>
              </a:ext>
            </a:extLst>
          </p:cNvPr>
          <p:cNvSpPr>
            <a:spLocks noGrp="1"/>
          </p:cNvSpPr>
          <p:nvPr>
            <p:ph type="title"/>
          </p:nvPr>
        </p:nvSpPr>
        <p:spPr>
          <a:xfrm>
            <a:off x="838200" y="557189"/>
            <a:ext cx="3374136" cy="5567891"/>
          </a:xfrm>
        </p:spPr>
        <p:txBody>
          <a:bodyPr vert="horz" lIns="91440" tIns="45720" rIns="91440" bIns="45720" rtlCol="0" anchor="ctr">
            <a:normAutofit/>
          </a:bodyPr>
          <a:lstStyle/>
          <a:p>
            <a:r>
              <a:rPr lang="en-US" sz="5200" b="1" i="0" u="none" strike="noStrike" kern="1200" dirty="0">
                <a:solidFill>
                  <a:schemeClr val="tx1"/>
                </a:solidFill>
                <a:effectLst/>
                <a:latin typeface="Times New Roman" panose="02020603050405020304" pitchFamily="18" charset="0"/>
                <a:cs typeface="Times New Roman" panose="02020603050405020304" pitchFamily="18" charset="0"/>
              </a:rPr>
              <a:t>Event Content &amp; Context</a:t>
            </a:r>
            <a:endParaRPr lang="en-US" sz="5200" b="1" kern="1200" dirty="0">
              <a:solidFill>
                <a:schemeClr val="tx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28A2200-4745-2F47-342E-18AE8433FB91}"/>
              </a:ext>
            </a:extLst>
          </p:cNvPr>
          <p:cNvSpPr txBox="1"/>
          <p:nvPr/>
        </p:nvSpPr>
        <p:spPr>
          <a:xfrm>
            <a:off x="996696" y="4462271"/>
            <a:ext cx="8107680" cy="646331"/>
          </a:xfrm>
          <a:prstGeom prst="rect">
            <a:avLst/>
          </a:prstGeom>
          <a:noFill/>
        </p:spPr>
        <p:txBody>
          <a:bodyPr wrap="square">
            <a:spAutoFit/>
          </a:bodyPr>
          <a:lstStyle/>
          <a:p>
            <a:pPr algn="l">
              <a:spcAft>
                <a:spcPts val="600"/>
              </a:spcAft>
            </a:pPr>
            <a:br>
              <a:rPr lang="en-IN" b="0" i="0" u="none" strike="noStrike">
                <a:solidFill>
                  <a:srgbClr val="000000"/>
                </a:solidFill>
                <a:effectLst/>
              </a:rPr>
            </a:br>
            <a:endParaRPr lang="en-IN" b="0" i="0" u="none" strike="noStrike">
              <a:solidFill>
                <a:srgbClr val="000000"/>
              </a:solidFill>
              <a:effectLst/>
            </a:endParaRPr>
          </a:p>
        </p:txBody>
      </p:sp>
      <p:graphicFrame>
        <p:nvGraphicFramePr>
          <p:cNvPr id="15" name="TextBox 5">
            <a:extLst>
              <a:ext uri="{FF2B5EF4-FFF2-40B4-BE49-F238E27FC236}">
                <a16:creationId xmlns:a16="http://schemas.microsoft.com/office/drawing/2014/main" id="{DDF58DEB-8EB4-143D-900C-EA3D0D9F4ED9}"/>
              </a:ext>
            </a:extLst>
          </p:cNvPr>
          <p:cNvGraphicFramePr/>
          <p:nvPr>
            <p:extLst>
              <p:ext uri="{D42A27DB-BD31-4B8C-83A1-F6EECF244321}">
                <p14:modId xmlns:p14="http://schemas.microsoft.com/office/powerpoint/2010/main" val="4275313178"/>
              </p:ext>
            </p:extLst>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9058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BBB680-2A79-4310-1BB9-634CBB4504DB}"/>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US" sz="4600" b="0" i="0" u="none" strike="noStrike" dirty="0">
                <a:effectLst/>
                <a:latin typeface="Times New Roman" panose="02020603050405020304" pitchFamily="18" charset="0"/>
                <a:cs typeface="Times New Roman" panose="02020603050405020304" pitchFamily="18" charset="0"/>
              </a:rPr>
              <a:t>Market Factors – Target Audience</a:t>
            </a:r>
            <a:endParaRPr lang="en-US" sz="4600" dirty="0">
              <a:latin typeface="Times New Roman" panose="02020603050405020304" pitchFamily="18" charset="0"/>
              <a:cs typeface="Times New Roman" panose="02020603050405020304" pitchFamily="18" charset="0"/>
            </a:endParaRPr>
          </a:p>
        </p:txBody>
      </p:sp>
      <p:sp>
        <p:nvSpPr>
          <p:cNvPr id="308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127A855-EEAB-782A-ADE3-DF2C2B3896AA}"/>
              </a:ext>
            </a:extLst>
          </p:cNvPr>
          <p:cNvSpPr txBox="1"/>
          <p:nvPr/>
        </p:nvSpPr>
        <p:spPr>
          <a:xfrm>
            <a:off x="640080" y="2872899"/>
            <a:ext cx="4243589" cy="3320668"/>
          </a:xfrm>
          <a:prstGeom prst="rect">
            <a:avLst/>
          </a:prstGeom>
        </p:spPr>
        <p:txBody>
          <a:bodyPr vert="horz" lIns="91440" tIns="45720" rIns="91440" bIns="45720" rtlCol="0">
            <a:normAutofit lnSpcReduction="10000"/>
          </a:bodyPr>
          <a:lstStyle/>
          <a:p>
            <a:pPr indent="-228600">
              <a:lnSpc>
                <a:spcPct val="90000"/>
              </a:lnSpc>
              <a:spcAft>
                <a:spcPts val="600"/>
              </a:spcAft>
              <a:buFont typeface="Arial" panose="020B0604020202020204" pitchFamily="34" charset="0"/>
              <a:buChar char="•"/>
            </a:pPr>
            <a:r>
              <a:rPr lang="en-US" sz="1700" b="1" dirty="0"/>
              <a:t>Primary Target: </a:t>
            </a:r>
            <a:r>
              <a:rPr lang="en-US" sz="1700" dirty="0"/>
              <a:t>International tour operators, wellness retreat organizers, travel media, and influencers (</a:t>
            </a:r>
            <a:r>
              <a:rPr lang="en-IN" sz="1800" b="0" i="0" u="none" strike="noStrike" dirty="0" err="1">
                <a:solidFill>
                  <a:srgbClr val="222222"/>
                </a:solidFill>
                <a:effectLst/>
                <a:latin typeface="Times New Roman" panose="02020603050405020304" pitchFamily="18" charset="0"/>
                <a:cs typeface="Times New Roman" panose="02020603050405020304" pitchFamily="18" charset="0"/>
              </a:rPr>
              <a:t>Singjai</a:t>
            </a:r>
            <a:r>
              <a:rPr lang="en-IN" sz="1800" b="0" i="0" u="none" strike="noStrike" dirty="0">
                <a:solidFill>
                  <a:srgbClr val="222222"/>
                </a:solidFill>
                <a:effectLst/>
                <a:latin typeface="Times New Roman" panose="02020603050405020304" pitchFamily="18" charset="0"/>
                <a:cs typeface="Times New Roman" panose="02020603050405020304" pitchFamily="18" charset="0"/>
              </a:rPr>
              <a:t>, Winata and </a:t>
            </a:r>
            <a:r>
              <a:rPr lang="en-IN" sz="1800" b="0" i="0" u="none" strike="noStrike" dirty="0" err="1">
                <a:solidFill>
                  <a:srgbClr val="222222"/>
                </a:solidFill>
                <a:effectLst/>
                <a:latin typeface="Times New Roman" panose="02020603050405020304" pitchFamily="18" charset="0"/>
                <a:cs typeface="Times New Roman" panose="02020603050405020304" pitchFamily="18" charset="0"/>
              </a:rPr>
              <a:t>Kummer</a:t>
            </a:r>
            <a:r>
              <a:rPr lang="en-IN" sz="1800" b="0" i="0" u="none" strike="noStrike" dirty="0">
                <a:solidFill>
                  <a:srgbClr val="222222"/>
                </a:solidFill>
                <a:effectLst/>
                <a:latin typeface="Times New Roman" panose="02020603050405020304" pitchFamily="18" charset="0"/>
                <a:cs typeface="Times New Roman" panose="02020603050405020304" pitchFamily="18" charset="0"/>
              </a:rPr>
              <a:t>, 2018). </a:t>
            </a:r>
            <a:endParaRPr lang="en-US" sz="1700" dirty="0"/>
          </a:p>
          <a:p>
            <a:pPr indent="-228600">
              <a:lnSpc>
                <a:spcPct val="90000"/>
              </a:lnSpc>
              <a:spcAft>
                <a:spcPts val="600"/>
              </a:spcAft>
              <a:buFont typeface="Arial" panose="020B0604020202020204" pitchFamily="34" charset="0"/>
              <a:buChar char="•"/>
            </a:pPr>
            <a:r>
              <a:rPr lang="en-US" sz="1700" b="1" dirty="0"/>
              <a:t>Secondary Target: </a:t>
            </a:r>
            <a:r>
              <a:rPr lang="en-US" sz="1700" dirty="0"/>
              <a:t>Travel buyers, hospitality sector professionals, and cultural institutions (</a:t>
            </a:r>
            <a:r>
              <a:rPr lang="en-IN" sz="1800" b="0" i="0" u="none" strike="noStrike" dirty="0">
                <a:solidFill>
                  <a:srgbClr val="222222"/>
                </a:solidFill>
                <a:effectLst/>
                <a:latin typeface="Times New Roman" panose="02020603050405020304" pitchFamily="18" charset="0"/>
                <a:cs typeface="Times New Roman" panose="02020603050405020304" pitchFamily="18" charset="0"/>
              </a:rPr>
              <a:t>George, 2025). </a:t>
            </a:r>
            <a:endParaRPr lang="en-US" sz="1700" dirty="0"/>
          </a:p>
          <a:p>
            <a:pPr indent="-228600">
              <a:lnSpc>
                <a:spcPct val="90000"/>
              </a:lnSpc>
              <a:spcAft>
                <a:spcPts val="600"/>
              </a:spcAft>
              <a:buFont typeface="Arial" panose="020B0604020202020204" pitchFamily="34" charset="0"/>
              <a:buChar char="•"/>
            </a:pPr>
            <a:r>
              <a:rPr lang="en-US" sz="1700" b="1" dirty="0"/>
              <a:t>Demand Drivers: </a:t>
            </a:r>
            <a:r>
              <a:rPr lang="en-US" sz="1700" dirty="0"/>
              <a:t>Increased interest in wellness tourism, sustainable tourism, and cultural authenticity (</a:t>
            </a:r>
            <a:r>
              <a:rPr lang="en-US" sz="1800" b="0" i="0" u="none" strike="noStrike" dirty="0" err="1">
                <a:effectLst/>
              </a:rPr>
              <a:t>Hestler</a:t>
            </a:r>
            <a:r>
              <a:rPr lang="en-US" sz="1800" b="0" i="0" u="none" strike="noStrike" dirty="0">
                <a:effectLst/>
              </a:rPr>
              <a:t>, Spilling, and </a:t>
            </a:r>
            <a:r>
              <a:rPr lang="en-US" sz="1800" b="0" i="0" u="none" strike="noStrike" dirty="0" err="1">
                <a:effectLst/>
              </a:rPr>
              <a:t>Scirri</a:t>
            </a:r>
            <a:r>
              <a:rPr lang="en-US" sz="1800" b="0" i="0" u="none" strike="noStrike" dirty="0">
                <a:effectLst/>
              </a:rPr>
              <a:t>, 2020). </a:t>
            </a:r>
            <a:endParaRPr lang="en-US" sz="1700" dirty="0"/>
          </a:p>
          <a:p>
            <a:pPr indent="-228600">
              <a:lnSpc>
                <a:spcPct val="90000"/>
              </a:lnSpc>
              <a:spcAft>
                <a:spcPts val="600"/>
              </a:spcAft>
              <a:buFont typeface="Arial" panose="020B0604020202020204" pitchFamily="34" charset="0"/>
              <a:buChar char="•"/>
            </a:pPr>
            <a:r>
              <a:rPr lang="en-US" sz="1700" b="1" dirty="0"/>
              <a:t>Market Trends: </a:t>
            </a:r>
            <a:r>
              <a:rPr lang="en-US" sz="1700" dirty="0"/>
              <a:t>Post-pandemic trend towards nature and experience tourism</a:t>
            </a:r>
          </a:p>
        </p:txBody>
      </p:sp>
      <p:pic>
        <p:nvPicPr>
          <p:cNvPr id="3074" name="Picture 2" descr="Defining Your Target Audience: Showcasing with Examples | Sender">
            <a:extLst>
              <a:ext uri="{FF2B5EF4-FFF2-40B4-BE49-F238E27FC236}">
                <a16:creationId xmlns:a16="http://schemas.microsoft.com/office/drawing/2014/main" id="{7EBE9D45-B914-9625-FE82-981A811411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92833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32E09E-F8FE-4011-25AD-6D3BC71592BC}"/>
              </a:ext>
            </a:extLst>
          </p:cNvPr>
          <p:cNvSpPr>
            <a:spLocks noGrp="1"/>
          </p:cNvSpPr>
          <p:nvPr>
            <p:ph type="title"/>
          </p:nvPr>
        </p:nvSpPr>
        <p:spPr>
          <a:xfrm>
            <a:off x="635000" y="640823"/>
            <a:ext cx="3418659" cy="5583148"/>
          </a:xfrm>
        </p:spPr>
        <p:txBody>
          <a:bodyPr vert="horz" lIns="91440" tIns="45720" rIns="91440" bIns="45720" rtlCol="0" anchor="ctr">
            <a:normAutofit/>
          </a:bodyPr>
          <a:lstStyle/>
          <a:p>
            <a:r>
              <a:rPr lang="en-US" b="0" i="0" u="none" strike="noStrike" kern="1200" dirty="0">
                <a:solidFill>
                  <a:schemeClr val="tx1"/>
                </a:solidFill>
                <a:effectLst/>
                <a:latin typeface="Times New Roman" panose="02020603050405020304" pitchFamily="18" charset="0"/>
                <a:cs typeface="Times New Roman" panose="02020603050405020304" pitchFamily="18" charset="0"/>
              </a:rPr>
              <a:t>Market Factors – Supply &amp; Competition</a:t>
            </a:r>
            <a:endParaRPr lang="en-US" kern="1200" dirty="0">
              <a:solidFill>
                <a:schemeClr val="tx1"/>
              </a:solidFill>
              <a:latin typeface="Times New Roman" panose="02020603050405020304" pitchFamily="18" charset="0"/>
              <a:cs typeface="Times New Roman" panose="02020603050405020304" pitchFamily="18" charset="0"/>
            </a:endParaRPr>
          </a:p>
        </p:txBody>
      </p:sp>
      <p:sp>
        <p:nvSpPr>
          <p:cNvPr id="14"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TextBox 5">
            <a:extLst>
              <a:ext uri="{FF2B5EF4-FFF2-40B4-BE49-F238E27FC236}">
                <a16:creationId xmlns:a16="http://schemas.microsoft.com/office/drawing/2014/main" id="{1D0B52ED-B674-AD70-B5B3-CC9DFB33FC2B}"/>
              </a:ext>
            </a:extLst>
          </p:cNvPr>
          <p:cNvGraphicFramePr/>
          <p:nvPr>
            <p:extLst>
              <p:ext uri="{D42A27DB-BD31-4B8C-83A1-F6EECF244321}">
                <p14:modId xmlns:p14="http://schemas.microsoft.com/office/powerpoint/2010/main" val="297729851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68408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Freeform: Shape 14">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7" name="Freeform: Shape 16">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D3FC5D2-38A9-C890-DB81-51927DE832FF}"/>
              </a:ext>
            </a:extLst>
          </p:cNvPr>
          <p:cNvSpPr>
            <a:spLocks noGrp="1"/>
          </p:cNvSpPr>
          <p:nvPr>
            <p:ph type="title"/>
          </p:nvPr>
        </p:nvSpPr>
        <p:spPr>
          <a:xfrm>
            <a:off x="621791" y="1161288"/>
            <a:ext cx="4811477" cy="4526280"/>
          </a:xfrm>
        </p:spPr>
        <p:txBody>
          <a:bodyPr vert="horz" lIns="91440" tIns="45720" rIns="91440" bIns="45720" rtlCol="0" anchor="ctr">
            <a:normAutofit/>
          </a:bodyPr>
          <a:lstStyle/>
          <a:p>
            <a:r>
              <a:rPr lang="en-US" sz="4000" b="1" i="0" u="none" strike="noStrike" kern="1200" dirty="0">
                <a:solidFill>
                  <a:schemeClr val="tx1"/>
                </a:solidFill>
                <a:effectLst/>
                <a:latin typeface="Times New Roman" panose="02020603050405020304" pitchFamily="18" charset="0"/>
                <a:cs typeface="Times New Roman" panose="02020603050405020304" pitchFamily="18" charset="0"/>
              </a:rPr>
              <a:t>Operational Factors – Location &amp; Venue</a:t>
            </a:r>
            <a:br>
              <a:rPr lang="en-US" sz="4000" b="1" i="0" u="none" strike="noStrike" kern="1200" dirty="0">
                <a:solidFill>
                  <a:schemeClr val="tx1"/>
                </a:solidFill>
                <a:effectLst/>
                <a:latin typeface="+mj-lt"/>
                <a:ea typeface="+mj-ea"/>
                <a:cs typeface="+mj-cs"/>
              </a:rPr>
            </a:br>
            <a:endParaRPr lang="en-US" sz="4000" kern="1200" dirty="0">
              <a:solidFill>
                <a:schemeClr val="tx1"/>
              </a:solidFill>
              <a:latin typeface="+mj-lt"/>
              <a:ea typeface="+mj-ea"/>
              <a:cs typeface="+mj-cs"/>
            </a:endParaRPr>
          </a:p>
        </p:txBody>
      </p:sp>
      <p:sp>
        <p:nvSpPr>
          <p:cNvPr id="19" name="Rectangle 18">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TextBox 4">
            <a:extLst>
              <a:ext uri="{FF2B5EF4-FFF2-40B4-BE49-F238E27FC236}">
                <a16:creationId xmlns:a16="http://schemas.microsoft.com/office/drawing/2014/main" id="{E1EBE570-F25F-FCAA-7984-E4BBC28A195E}"/>
              </a:ext>
            </a:extLst>
          </p:cNvPr>
          <p:cNvSpPr txBox="1"/>
          <p:nvPr/>
        </p:nvSpPr>
        <p:spPr>
          <a:xfrm>
            <a:off x="3048000" y="1446889"/>
            <a:ext cx="6096000" cy="646331"/>
          </a:xfrm>
          <a:prstGeom prst="rect">
            <a:avLst/>
          </a:prstGeom>
          <a:noFill/>
        </p:spPr>
        <p:txBody>
          <a:bodyPr wrap="square">
            <a:spAutoFit/>
          </a:bodyPr>
          <a:lstStyle/>
          <a:p>
            <a:pPr algn="l">
              <a:spcAft>
                <a:spcPts val="600"/>
              </a:spcAft>
            </a:pPr>
            <a:br>
              <a:rPr lang="en-IN" b="0" i="0" u="none" strike="noStrike" dirty="0">
                <a:solidFill>
                  <a:srgbClr val="000000"/>
                </a:solidFill>
                <a:effectLst/>
              </a:rPr>
            </a:br>
            <a:endParaRPr lang="en-IN" b="0" i="0" u="none" strike="noStrike">
              <a:solidFill>
                <a:srgbClr val="000000"/>
              </a:solidFill>
              <a:effectLst/>
            </a:endParaRPr>
          </a:p>
        </p:txBody>
      </p:sp>
      <p:graphicFrame>
        <p:nvGraphicFramePr>
          <p:cNvPr id="9" name="TextBox 6">
            <a:extLst>
              <a:ext uri="{FF2B5EF4-FFF2-40B4-BE49-F238E27FC236}">
                <a16:creationId xmlns:a16="http://schemas.microsoft.com/office/drawing/2014/main" id="{D5CAC626-5197-F271-FB29-1E4F968E4EDE}"/>
              </a:ext>
            </a:extLst>
          </p:cNvPr>
          <p:cNvGraphicFramePr/>
          <p:nvPr>
            <p:extLst>
              <p:ext uri="{D42A27DB-BD31-4B8C-83A1-F6EECF244321}">
                <p14:modId xmlns:p14="http://schemas.microsoft.com/office/powerpoint/2010/main" val="3549462503"/>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87647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Critical success factors to enhance operational stability">
            <a:extLst>
              <a:ext uri="{FF2B5EF4-FFF2-40B4-BE49-F238E27FC236}">
                <a16:creationId xmlns:a16="http://schemas.microsoft.com/office/drawing/2014/main" id="{3DDB3F2C-FDEF-1C46-B708-92B05EC079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5" name="Rectangle 4104">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AC2DE90-89F5-58BA-025B-F2DD94E6EB80}"/>
              </a:ext>
            </a:extLst>
          </p:cNvPr>
          <p:cNvSpPr>
            <a:spLocks noGrp="1"/>
          </p:cNvSpPr>
          <p:nvPr>
            <p:ph type="title"/>
          </p:nvPr>
        </p:nvSpPr>
        <p:spPr>
          <a:xfrm>
            <a:off x="371094" y="1161288"/>
            <a:ext cx="3438144" cy="1124712"/>
          </a:xfrm>
        </p:spPr>
        <p:txBody>
          <a:bodyPr vert="horz" lIns="91440" tIns="45720" rIns="91440" bIns="45720" rtlCol="0" anchor="b">
            <a:normAutofit/>
          </a:bodyPr>
          <a:lstStyle/>
          <a:p>
            <a:r>
              <a:rPr lang="en-US" sz="2800" b="0" i="0" u="none" strike="noStrike">
                <a:effectLst/>
              </a:rPr>
              <a:t>Operational Factors – Staffing &amp; Skills</a:t>
            </a:r>
            <a:endParaRPr lang="en-US" sz="2800"/>
          </a:p>
        </p:txBody>
      </p:sp>
      <p:sp>
        <p:nvSpPr>
          <p:cNvPr id="4107" name="Rectangle 410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109" name="Rectangle 410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BFB1416-E22B-8BEF-7361-7B6CCAE6A861}"/>
              </a:ext>
            </a:extLst>
          </p:cNvPr>
          <p:cNvSpPr txBox="1"/>
          <p:nvPr/>
        </p:nvSpPr>
        <p:spPr>
          <a:xfrm>
            <a:off x="371094" y="2718054"/>
            <a:ext cx="3438906" cy="320725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b="1" i="0" u="none" strike="noStrike" dirty="0">
                <a:effectLst/>
              </a:rPr>
              <a:t>Core Team: </a:t>
            </a:r>
            <a:r>
              <a:rPr lang="en-US" sz="1700" b="0" i="0" u="none" strike="noStrike" dirty="0">
                <a:effectLst/>
              </a:rPr>
              <a:t>Operations Manager, Marketing Coordinator, Event Manager</a:t>
            </a:r>
            <a:br>
              <a:rPr lang="en-US" sz="1700" b="0" i="0" u="none" strike="noStrike" dirty="0">
                <a:effectLst/>
              </a:rPr>
            </a:br>
            <a:r>
              <a:rPr lang="en-US" sz="1700" b="1" i="0" u="none" strike="noStrike" dirty="0">
                <a:effectLst/>
              </a:rPr>
              <a:t>Support Staff: </a:t>
            </a:r>
            <a:r>
              <a:rPr lang="en-US" sz="1700" b="0" i="0" u="none" strike="noStrike" dirty="0">
                <a:effectLst/>
              </a:rPr>
              <a:t>VR technicians, well-being facilitators, caterers, registration volunteers</a:t>
            </a:r>
            <a:br>
              <a:rPr lang="en-US" sz="1700" b="0" i="0" u="none" strike="noStrike" dirty="0">
                <a:effectLst/>
              </a:rPr>
            </a:br>
            <a:r>
              <a:rPr lang="en-US" sz="1700" b="1" i="0" u="none" strike="noStrike" dirty="0">
                <a:effectLst/>
              </a:rPr>
              <a:t>Major Skills: </a:t>
            </a:r>
            <a:r>
              <a:rPr lang="en-US" sz="1700" b="0" i="0" u="none" strike="noStrike" dirty="0">
                <a:effectLst/>
              </a:rPr>
              <a:t>Coordination of events, stakeholder management, use of digital technology, hospitality management (</a:t>
            </a:r>
            <a:r>
              <a:rPr lang="en-IN" sz="1800" b="0" i="0" u="none" strike="noStrike" dirty="0" err="1">
                <a:solidFill>
                  <a:srgbClr val="222222"/>
                </a:solidFill>
                <a:effectLst/>
                <a:latin typeface="Times New Roman" panose="02020603050405020304" pitchFamily="18" charset="0"/>
                <a:cs typeface="Times New Roman" panose="02020603050405020304" pitchFamily="18" charset="0"/>
              </a:rPr>
              <a:t>Singjai</a:t>
            </a:r>
            <a:r>
              <a:rPr lang="en-IN" sz="1800" b="0" i="0" u="none" strike="noStrike" dirty="0">
                <a:solidFill>
                  <a:srgbClr val="222222"/>
                </a:solidFill>
                <a:effectLst/>
                <a:latin typeface="Times New Roman" panose="02020603050405020304" pitchFamily="18" charset="0"/>
                <a:cs typeface="Times New Roman" panose="02020603050405020304" pitchFamily="18" charset="0"/>
              </a:rPr>
              <a:t> Winata and </a:t>
            </a:r>
            <a:r>
              <a:rPr lang="en-IN" sz="1800" b="0" i="0" u="none" strike="noStrike" dirty="0" err="1">
                <a:solidFill>
                  <a:srgbClr val="222222"/>
                </a:solidFill>
                <a:effectLst/>
                <a:latin typeface="Times New Roman" panose="02020603050405020304" pitchFamily="18" charset="0"/>
                <a:cs typeface="Times New Roman" panose="02020603050405020304" pitchFamily="18" charset="0"/>
              </a:rPr>
              <a:t>Kummer</a:t>
            </a:r>
            <a:r>
              <a:rPr lang="en-IN" sz="1800" b="0" i="0" u="none" strike="noStrike" dirty="0">
                <a:solidFill>
                  <a:srgbClr val="222222"/>
                </a:solidFill>
                <a:effectLst/>
                <a:latin typeface="Times New Roman" panose="02020603050405020304" pitchFamily="18" charset="0"/>
                <a:cs typeface="Times New Roman" panose="02020603050405020304" pitchFamily="18" charset="0"/>
              </a:rPr>
              <a:t>, 2018). </a:t>
            </a:r>
            <a:endParaRPr lang="en-US" sz="1700" dirty="0"/>
          </a:p>
        </p:txBody>
      </p:sp>
    </p:spTree>
    <p:extLst>
      <p:ext uri="{BB962C8B-B14F-4D97-AF65-F5344CB8AC3E}">
        <p14:creationId xmlns:p14="http://schemas.microsoft.com/office/powerpoint/2010/main" val="31897599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18A2D8-CF8A-6051-39A9-B9C101FB382C}"/>
              </a:ext>
            </a:extLst>
          </p:cNvPr>
          <p:cNvSpPr>
            <a:spLocks noGrp="1"/>
          </p:cNvSpPr>
          <p:nvPr>
            <p:ph type="title"/>
          </p:nvPr>
        </p:nvSpPr>
        <p:spPr>
          <a:xfrm>
            <a:off x="841248" y="548640"/>
            <a:ext cx="3600860" cy="5431536"/>
          </a:xfrm>
        </p:spPr>
        <p:txBody>
          <a:bodyPr vert="horz" lIns="91440" tIns="45720" rIns="91440" bIns="45720" rtlCol="0" anchor="ctr">
            <a:normAutofit/>
          </a:bodyPr>
          <a:lstStyle/>
          <a:p>
            <a:r>
              <a:rPr lang="en-US" b="1" i="0" u="none" strike="noStrike" kern="1200" dirty="0">
                <a:solidFill>
                  <a:schemeClr val="tx1"/>
                </a:solidFill>
                <a:effectLst/>
                <a:latin typeface="Times New Roman" panose="02020603050405020304" pitchFamily="18" charset="0"/>
                <a:cs typeface="Times New Roman" panose="02020603050405020304" pitchFamily="18" charset="0"/>
              </a:rPr>
              <a:t>Operational Factors – Resources</a:t>
            </a:r>
            <a:endParaRPr lang="en-US" b="1" kern="1200" dirty="0">
              <a:solidFill>
                <a:schemeClr val="tx1"/>
              </a:solidFill>
              <a:latin typeface="Times New Roman" panose="02020603050405020304" pitchFamily="18" charset="0"/>
              <a:cs typeface="Times New Roman" panose="02020603050405020304" pitchFamily="18" charset="0"/>
            </a:endParaRPr>
          </a:p>
        </p:txBody>
      </p:sp>
      <p:sp>
        <p:nvSpPr>
          <p:cNvPr id="13"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774F115-675D-EF16-62DD-9BC592DC26EC}"/>
              </a:ext>
            </a:extLst>
          </p:cNvPr>
          <p:cNvSpPr txBox="1"/>
          <p:nvPr/>
        </p:nvSpPr>
        <p:spPr>
          <a:xfrm>
            <a:off x="5126418" y="552091"/>
            <a:ext cx="6224335" cy="5431536"/>
          </a:xfrm>
          <a:prstGeom prst="rect">
            <a:avLst/>
          </a:prstGeom>
        </p:spPr>
        <p:txBody>
          <a:bodyPr vert="horz" lIns="91440" tIns="45720" rIns="91440" bIns="45720" rtlCol="0" anchor="ctr">
            <a:normAutofit/>
          </a:bodyPr>
          <a:lstStyle/>
          <a:p>
            <a:pPr>
              <a:lnSpc>
                <a:spcPct val="150000"/>
              </a:lnSpc>
              <a:spcAft>
                <a:spcPts val="600"/>
              </a:spcAft>
            </a:pPr>
            <a:r>
              <a:rPr lang="en-US" sz="2200" b="1" i="0" u="none" strike="noStrike" dirty="0">
                <a:effectLst/>
              </a:rPr>
              <a:t>Catering: </a:t>
            </a:r>
            <a:r>
              <a:rPr lang="en-US" sz="2200" b="0" i="0" u="none" strike="noStrike" dirty="0">
                <a:effectLst/>
              </a:rPr>
              <a:t>Welsh-themed meals with dietary alternatives</a:t>
            </a:r>
            <a:br>
              <a:rPr lang="en-US" sz="2200" b="0" i="0" u="none" strike="noStrike" dirty="0">
                <a:effectLst/>
              </a:rPr>
            </a:br>
            <a:r>
              <a:rPr lang="en-US" sz="2200" b="1" i="0" u="none" strike="noStrike" dirty="0">
                <a:effectLst/>
              </a:rPr>
              <a:t>Technical: </a:t>
            </a:r>
            <a:r>
              <a:rPr lang="en-US" sz="2200" b="0" i="0" u="none" strike="noStrike" dirty="0">
                <a:effectLst/>
              </a:rPr>
              <a:t>Rental of VR equipment, sound equipment, lighting</a:t>
            </a:r>
            <a:br>
              <a:rPr lang="en-US" sz="2200" b="0" i="0" u="none" strike="noStrike" dirty="0">
                <a:effectLst/>
              </a:rPr>
            </a:br>
            <a:r>
              <a:rPr lang="en-US" sz="2200" b="1" i="0" u="none" strike="noStrike" dirty="0">
                <a:effectLst/>
              </a:rPr>
              <a:t>Facilities: </a:t>
            </a:r>
            <a:r>
              <a:rPr lang="en-US" sz="2200" b="0" i="0" u="none" strike="noStrike" dirty="0">
                <a:effectLst/>
              </a:rPr>
              <a:t>Delegates' seating, exhibition stands, parking for delegates</a:t>
            </a:r>
            <a:br>
              <a:rPr lang="en-US" sz="2200" b="0" i="0" u="none" strike="noStrike" dirty="0">
                <a:effectLst/>
              </a:rPr>
            </a:br>
            <a:r>
              <a:rPr lang="en-US" sz="2200" b="1" i="0" u="none" strike="noStrike" dirty="0">
                <a:effectLst/>
              </a:rPr>
              <a:t>Health &amp; Safety: </a:t>
            </a:r>
            <a:r>
              <a:rPr lang="en-US" sz="2200" b="0" i="0" u="none" strike="noStrike" dirty="0">
                <a:effectLst/>
              </a:rPr>
              <a:t>Venues' regulations adherence, first aid, insurance</a:t>
            </a:r>
            <a:endParaRPr lang="en-US" sz="2200" dirty="0"/>
          </a:p>
        </p:txBody>
      </p:sp>
    </p:spTree>
    <p:extLst>
      <p:ext uri="{BB962C8B-B14F-4D97-AF65-F5344CB8AC3E}">
        <p14:creationId xmlns:p14="http://schemas.microsoft.com/office/powerpoint/2010/main" val="375324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220A27-9B8A-5845-A800-FA4CB57892A6}"/>
              </a:ext>
            </a:extLst>
          </p:cNvPr>
          <p:cNvSpPr>
            <a:spLocks noGrp="1"/>
          </p:cNvSpPr>
          <p:nvPr>
            <p:ph type="title"/>
          </p:nvPr>
        </p:nvSpPr>
        <p:spPr>
          <a:xfrm>
            <a:off x="640081" y="320040"/>
            <a:ext cx="3907536" cy="3892669"/>
          </a:xfrm>
        </p:spPr>
        <p:txBody>
          <a:bodyPr vert="horz" lIns="91440" tIns="45720" rIns="91440" bIns="45720" rtlCol="0" anchor="b">
            <a:normAutofit/>
          </a:bodyPr>
          <a:lstStyle/>
          <a:p>
            <a:r>
              <a:rPr lang="en-US" sz="3200" b="1" i="0" u="none" strike="noStrike" kern="1200" dirty="0">
                <a:solidFill>
                  <a:schemeClr val="tx1"/>
                </a:solidFill>
                <a:effectLst/>
                <a:latin typeface="+mj-lt"/>
                <a:ea typeface="+mj-ea"/>
                <a:cs typeface="+mj-cs"/>
              </a:rPr>
              <a:t>Financial Factors – Cost Breakdown</a:t>
            </a:r>
            <a:br>
              <a:rPr lang="en-US" sz="3200" b="1" i="0" u="none" strike="noStrike" kern="1200" dirty="0">
                <a:solidFill>
                  <a:schemeClr val="tx1"/>
                </a:solidFill>
                <a:effectLst/>
                <a:latin typeface="+mj-lt"/>
                <a:ea typeface="+mj-ea"/>
                <a:cs typeface="+mj-cs"/>
              </a:rPr>
            </a:br>
            <a:endParaRPr lang="en-US" sz="3200" kern="1200" dirty="0">
              <a:solidFill>
                <a:schemeClr val="tx1"/>
              </a:solidFill>
              <a:latin typeface="+mj-lt"/>
              <a:ea typeface="+mj-ea"/>
              <a:cs typeface="+mj-cs"/>
            </a:endParaRPr>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6AE3E547-B367-0C5A-5807-C45DFF5E2600}"/>
              </a:ext>
            </a:extLst>
          </p:cNvPr>
          <p:cNvGraphicFramePr>
            <a:graphicFrameLocks noGrp="1"/>
          </p:cNvGraphicFramePr>
          <p:nvPr>
            <p:extLst>
              <p:ext uri="{D42A27DB-BD31-4B8C-83A1-F6EECF244321}">
                <p14:modId xmlns:p14="http://schemas.microsoft.com/office/powerpoint/2010/main" val="1396065700"/>
              </p:ext>
            </p:extLst>
          </p:nvPr>
        </p:nvGraphicFramePr>
        <p:xfrm>
          <a:off x="5262178" y="320040"/>
          <a:ext cx="6606733" cy="6233158"/>
        </p:xfrm>
        <a:graphic>
          <a:graphicData uri="http://schemas.openxmlformats.org/drawingml/2006/table">
            <a:tbl>
              <a:tblPr firstRow="1" bandRow="1">
                <a:solidFill>
                  <a:schemeClr val="bg1">
                    <a:lumMod val="95000"/>
                  </a:schemeClr>
                </a:solidFill>
                <a:tableStyleId>{E269D01E-BC32-4049-B463-5C60D7B0CCD2}</a:tableStyleId>
              </a:tblPr>
              <a:tblGrid>
                <a:gridCol w="3093478">
                  <a:extLst>
                    <a:ext uri="{9D8B030D-6E8A-4147-A177-3AD203B41FA5}">
                      <a16:colId xmlns:a16="http://schemas.microsoft.com/office/drawing/2014/main" val="2656863974"/>
                    </a:ext>
                  </a:extLst>
                </a:gridCol>
                <a:gridCol w="3513255">
                  <a:extLst>
                    <a:ext uri="{9D8B030D-6E8A-4147-A177-3AD203B41FA5}">
                      <a16:colId xmlns:a16="http://schemas.microsoft.com/office/drawing/2014/main" val="2619272970"/>
                    </a:ext>
                  </a:extLst>
                </a:gridCol>
              </a:tblGrid>
              <a:tr h="653358">
                <a:tc>
                  <a:txBody>
                    <a:bodyPr/>
                    <a:lstStyle/>
                    <a:p>
                      <a:r>
                        <a:rPr lang="en-IN" sz="1700" b="0" cap="none" spc="0">
                          <a:solidFill>
                            <a:schemeClr val="bg1"/>
                          </a:solidFill>
                        </a:rPr>
                        <a:t>Category</a:t>
                      </a:r>
                    </a:p>
                  </a:txBody>
                  <a:tcPr marL="99726" marR="99726" marT="99726" marB="49863" anchor="ctr">
                    <a:lnL w="12700" cmpd="sng">
                      <a:noFill/>
                    </a:lnL>
                    <a:lnR w="12700" cmpd="sng">
                      <a:noFill/>
                    </a:lnR>
                    <a:lnT w="19050" cap="flat" cmpd="sng" algn="ctr">
                      <a:noFill/>
                      <a:prstDash val="solid"/>
                    </a:lnT>
                    <a:lnB w="38100" cmpd="sng">
                      <a:noFill/>
                    </a:lnB>
                    <a:solidFill>
                      <a:schemeClr val="accent2"/>
                    </a:solidFill>
                  </a:tcPr>
                </a:tc>
                <a:tc>
                  <a:txBody>
                    <a:bodyPr/>
                    <a:lstStyle/>
                    <a:p>
                      <a:r>
                        <a:rPr lang="en-IN" sz="1700" b="0" cap="none" spc="0">
                          <a:solidFill>
                            <a:schemeClr val="bg1"/>
                          </a:solidFill>
                        </a:rPr>
                        <a:t>Estimated Cost (£)</a:t>
                      </a:r>
                    </a:p>
                  </a:txBody>
                  <a:tcPr marL="99726" marR="99726" marT="99726" marB="49863" anchor="ctr">
                    <a:lnL w="12700" cmpd="sng">
                      <a:noFill/>
                    </a:lnL>
                    <a:lnR w="12700" cmpd="sng">
                      <a:noFill/>
                    </a:lnR>
                    <a:lnT w="19050" cap="flat" cmpd="sng" algn="ctr">
                      <a:noFill/>
                      <a:prstDash val="solid"/>
                    </a:lnT>
                    <a:lnB w="38100" cmpd="sng">
                      <a:noFill/>
                    </a:lnB>
                    <a:solidFill>
                      <a:schemeClr val="accent2"/>
                    </a:solidFill>
                  </a:tcPr>
                </a:tc>
                <a:extLst>
                  <a:ext uri="{0D108BD9-81ED-4DB2-BD59-A6C34878D82A}">
                    <a16:rowId xmlns:a16="http://schemas.microsoft.com/office/drawing/2014/main" val="529713993"/>
                  </a:ext>
                </a:extLst>
              </a:tr>
              <a:tr h="557980">
                <a:tc>
                  <a:txBody>
                    <a:bodyPr/>
                    <a:lstStyle/>
                    <a:p>
                      <a:r>
                        <a:rPr lang="en-IN" sz="1300" cap="none" spc="0">
                          <a:solidFill>
                            <a:schemeClr val="tx1"/>
                          </a:solidFill>
                        </a:rPr>
                        <a:t>Venue Hire</a:t>
                      </a:r>
                    </a:p>
                  </a:txBody>
                  <a:tcPr marL="99726" marR="99726" marT="99726" marB="49863" anchor="ctr">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4,000</a:t>
                      </a:r>
                    </a:p>
                  </a:txBody>
                  <a:tcPr marL="99726" marR="99726" marT="99726" marB="49863" anchor="ctr">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205205512"/>
                  </a:ext>
                </a:extLst>
              </a:tr>
              <a:tr h="557980">
                <a:tc>
                  <a:txBody>
                    <a:bodyPr/>
                    <a:lstStyle/>
                    <a:p>
                      <a:r>
                        <a:rPr lang="en-IN" sz="1300" cap="none" spc="0">
                          <a:solidFill>
                            <a:schemeClr val="tx1"/>
                          </a:solidFill>
                        </a:rPr>
                        <a:t>VR Equipment Rental</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2,000</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3487061490"/>
                  </a:ext>
                </a:extLst>
              </a:tr>
              <a:tr h="557980">
                <a:tc>
                  <a:txBody>
                    <a:bodyPr/>
                    <a:lstStyle/>
                    <a:p>
                      <a:r>
                        <a:rPr lang="en-IN" sz="1300" cap="none" spc="0" dirty="0">
                          <a:solidFill>
                            <a:schemeClr val="tx1"/>
                          </a:solidFill>
                        </a:rPr>
                        <a:t>Catering</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1,875</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837678495"/>
                  </a:ext>
                </a:extLst>
              </a:tr>
              <a:tr h="557980">
                <a:tc>
                  <a:txBody>
                    <a:bodyPr/>
                    <a:lstStyle/>
                    <a:p>
                      <a:r>
                        <a:rPr lang="en-IN" sz="1300" cap="none" spc="0">
                          <a:solidFill>
                            <a:schemeClr val="tx1"/>
                          </a:solidFill>
                        </a:rPr>
                        <a:t>Wellness Workshop</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500</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168158083"/>
                  </a:ext>
                </a:extLst>
              </a:tr>
              <a:tr h="557980">
                <a:tc>
                  <a:txBody>
                    <a:bodyPr/>
                    <a:lstStyle/>
                    <a:p>
                      <a:r>
                        <a:rPr lang="en-IN" sz="1300" cap="none" spc="0">
                          <a:solidFill>
                            <a:schemeClr val="tx1"/>
                          </a:solidFill>
                        </a:rPr>
                        <a:t>Marketing &amp; Design</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1,200</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865326283"/>
                  </a:ext>
                </a:extLst>
              </a:tr>
              <a:tr h="557980">
                <a:tc>
                  <a:txBody>
                    <a:bodyPr/>
                    <a:lstStyle/>
                    <a:p>
                      <a:r>
                        <a:rPr lang="en-IN" sz="1300" cap="none" spc="0">
                          <a:solidFill>
                            <a:schemeClr val="tx1"/>
                          </a:solidFill>
                        </a:rPr>
                        <a:t>Staffing &amp; Volunteers</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800</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771832756"/>
                  </a:ext>
                </a:extLst>
              </a:tr>
              <a:tr h="557980">
                <a:tc>
                  <a:txBody>
                    <a:bodyPr/>
                    <a:lstStyle/>
                    <a:p>
                      <a:r>
                        <a:rPr lang="en-IN" sz="1300" cap="none" spc="0">
                          <a:solidFill>
                            <a:schemeClr val="tx1"/>
                          </a:solidFill>
                        </a:rPr>
                        <a:t>Gift Bags &amp; Materials</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625</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747808130"/>
                  </a:ext>
                </a:extLst>
              </a:tr>
              <a:tr h="557980">
                <a:tc>
                  <a:txBody>
                    <a:bodyPr/>
                    <a:lstStyle/>
                    <a:p>
                      <a:r>
                        <a:rPr lang="en-IN" sz="1300" cap="none" spc="0">
                          <a:solidFill>
                            <a:schemeClr val="tx1"/>
                          </a:solidFill>
                        </a:rPr>
                        <a:t>Travel &amp; Logistics</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1,000</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1195093713"/>
                  </a:ext>
                </a:extLst>
              </a:tr>
              <a:tr h="557980">
                <a:tc>
                  <a:txBody>
                    <a:bodyPr/>
                    <a:lstStyle/>
                    <a:p>
                      <a:r>
                        <a:rPr lang="en-IN" sz="1300" cap="none" spc="0">
                          <a:solidFill>
                            <a:schemeClr val="tx1"/>
                          </a:solidFill>
                        </a:rPr>
                        <a:t>Contingency (10%)</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tc>
                  <a:txBody>
                    <a:bodyPr/>
                    <a:lstStyle/>
                    <a:p>
                      <a:r>
                        <a:rPr lang="en-IN" sz="1300" cap="none" spc="0">
                          <a:solidFill>
                            <a:schemeClr val="tx1"/>
                          </a:solidFill>
                        </a:rPr>
                        <a:t>1,000</a:t>
                      </a: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570479844"/>
                  </a:ext>
                </a:extLst>
              </a:tr>
              <a:tr h="557980">
                <a:tc>
                  <a:txBody>
                    <a:bodyPr/>
                    <a:lstStyle/>
                    <a:p>
                      <a:r>
                        <a:rPr lang="en-IN" sz="1300" b="1" cap="none" spc="0">
                          <a:solidFill>
                            <a:schemeClr val="tx1"/>
                          </a:solidFill>
                        </a:rPr>
                        <a:t>Total Expenditure</a:t>
                      </a:r>
                      <a:endParaRPr lang="en-IN" sz="1300" cap="none" spc="0">
                        <a:solidFill>
                          <a:schemeClr val="tx1"/>
                        </a:solidFill>
                      </a:endParaRP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tc>
                  <a:txBody>
                    <a:bodyPr/>
                    <a:lstStyle/>
                    <a:p>
                      <a:r>
                        <a:rPr lang="en-IN" sz="1300" b="1" cap="none" spc="0" dirty="0">
                          <a:solidFill>
                            <a:schemeClr val="tx1"/>
                          </a:solidFill>
                        </a:rPr>
                        <a:t>13,000</a:t>
                      </a:r>
                      <a:endParaRPr lang="en-IN" sz="1300" cap="none" spc="0" dirty="0">
                        <a:solidFill>
                          <a:schemeClr val="tx1"/>
                        </a:solidFill>
                      </a:endParaRPr>
                    </a:p>
                  </a:txBody>
                  <a:tcPr marL="99726" marR="99726" marT="99726" marB="49863" anchor="ctr">
                    <a:lnL w="12700" cmpd="sng">
                      <a:noFill/>
                      <a:prstDash val="solid"/>
                    </a:lnL>
                    <a:lnR w="12700" cmpd="sng">
                      <a:noFill/>
                      <a:prstDash val="solid"/>
                    </a:lnR>
                    <a:lnT w="9525" cap="flat" cmpd="sng" algn="ctr">
                      <a:solidFill>
                        <a:schemeClr val="tx1">
                          <a:lumMod val="50000"/>
                          <a:lumOff val="50000"/>
                        </a:schemeClr>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26473173"/>
                  </a:ext>
                </a:extLst>
              </a:tr>
            </a:tbl>
          </a:graphicData>
        </a:graphic>
      </p:graphicFrame>
    </p:spTree>
    <p:extLst>
      <p:ext uri="{BB962C8B-B14F-4D97-AF65-F5344CB8AC3E}">
        <p14:creationId xmlns:p14="http://schemas.microsoft.com/office/powerpoint/2010/main" val="26806159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A94871E-96FC-4ADE-815B-41A636E34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4DCEA0-4CFD-2B38-0297-827399E6547F}"/>
              </a:ext>
            </a:extLst>
          </p:cNvPr>
          <p:cNvSpPr>
            <a:spLocks noGrp="1"/>
          </p:cNvSpPr>
          <p:nvPr>
            <p:ph type="title"/>
          </p:nvPr>
        </p:nvSpPr>
        <p:spPr>
          <a:xfrm>
            <a:off x="640080" y="320040"/>
            <a:ext cx="3770377" cy="3892669"/>
          </a:xfrm>
        </p:spPr>
        <p:txBody>
          <a:bodyPr vert="horz" lIns="91440" tIns="45720" rIns="91440" bIns="45720" rtlCol="0" anchor="b">
            <a:normAutofit/>
          </a:bodyPr>
          <a:lstStyle/>
          <a:p>
            <a:r>
              <a:rPr lang="en-US" sz="4000" b="1" i="0" u="none" strike="noStrike" kern="1200" dirty="0">
                <a:solidFill>
                  <a:schemeClr val="tx1"/>
                </a:solidFill>
                <a:effectLst/>
                <a:latin typeface="Times New Roman" panose="02020603050405020304" pitchFamily="18" charset="0"/>
                <a:cs typeface="Times New Roman" panose="02020603050405020304" pitchFamily="18" charset="0"/>
              </a:rPr>
              <a:t>Financial Factors – Income Sources</a:t>
            </a:r>
            <a:endParaRPr lang="en-US" sz="4000" b="1" kern="1200" dirty="0">
              <a:solidFill>
                <a:schemeClr val="tx1"/>
              </a:solidFill>
              <a:latin typeface="Times New Roman" panose="02020603050405020304" pitchFamily="18" charset="0"/>
              <a:cs typeface="Times New Roman" panose="02020603050405020304" pitchFamily="18" charset="0"/>
            </a:endParaRPr>
          </a:p>
        </p:txBody>
      </p:sp>
      <p:sp>
        <p:nvSpPr>
          <p:cNvPr id="12"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5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D13D08A-3A86-0427-09E2-EE23415DD61E}"/>
              </a:ext>
            </a:extLst>
          </p:cNvPr>
          <p:cNvGraphicFramePr>
            <a:graphicFrameLocks noGrp="1"/>
          </p:cNvGraphicFramePr>
          <p:nvPr>
            <p:extLst>
              <p:ext uri="{D42A27DB-BD31-4B8C-83A1-F6EECF244321}">
                <p14:modId xmlns:p14="http://schemas.microsoft.com/office/powerpoint/2010/main" val="486276104"/>
              </p:ext>
            </p:extLst>
          </p:nvPr>
        </p:nvGraphicFramePr>
        <p:xfrm>
          <a:off x="5050538" y="320040"/>
          <a:ext cx="6818376" cy="6147816"/>
        </p:xfrm>
        <a:graphic>
          <a:graphicData uri="http://schemas.openxmlformats.org/drawingml/2006/table">
            <a:tbl>
              <a:tblPr firstRow="1" bandRow="1">
                <a:noFill/>
                <a:tableStyleId>{3C2FFA5D-87B4-456A-9821-1D502468CF0F}</a:tableStyleId>
              </a:tblPr>
              <a:tblGrid>
                <a:gridCol w="4112064">
                  <a:extLst>
                    <a:ext uri="{9D8B030D-6E8A-4147-A177-3AD203B41FA5}">
                      <a16:colId xmlns:a16="http://schemas.microsoft.com/office/drawing/2014/main" val="3139971720"/>
                    </a:ext>
                  </a:extLst>
                </a:gridCol>
                <a:gridCol w="2706312">
                  <a:extLst>
                    <a:ext uri="{9D8B030D-6E8A-4147-A177-3AD203B41FA5}">
                      <a16:colId xmlns:a16="http://schemas.microsoft.com/office/drawing/2014/main" val="1795534430"/>
                    </a:ext>
                  </a:extLst>
                </a:gridCol>
              </a:tblGrid>
              <a:tr h="1421682">
                <a:tc>
                  <a:txBody>
                    <a:bodyPr/>
                    <a:lstStyle/>
                    <a:p>
                      <a:r>
                        <a:rPr lang="en-IN" sz="1800" b="1">
                          <a:solidFill>
                            <a:schemeClr val="tx1">
                              <a:lumMod val="75000"/>
                              <a:lumOff val="25000"/>
                            </a:schemeClr>
                          </a:solidFill>
                        </a:rPr>
                        <a:t>Source</a:t>
                      </a:r>
                    </a:p>
                  </a:txBody>
                  <a:tcPr marL="220133" marR="110067" marT="110067" marB="110067" anchor="ctr">
                    <a:lnL w="12700" cmpd="sng">
                      <a:noFill/>
                      <a:prstDash val="solid"/>
                    </a:lnL>
                    <a:lnR w="12700" cmpd="sng">
                      <a:noFill/>
                      <a:prstDash val="solid"/>
                    </a:lnR>
                    <a:lnT w="12700" cmpd="sng">
                      <a:noFill/>
                      <a:prstDash val="solid"/>
                    </a:lnT>
                    <a:lnB w="9525" cap="flat" cmpd="sng" algn="ctr">
                      <a:solidFill>
                        <a:srgbClr val="D8DCDC"/>
                      </a:solidFill>
                      <a:prstDash val="solid"/>
                    </a:lnB>
                    <a:noFill/>
                  </a:tcPr>
                </a:tc>
                <a:tc>
                  <a:txBody>
                    <a:bodyPr/>
                    <a:lstStyle/>
                    <a:p>
                      <a:r>
                        <a:rPr lang="en-IN" sz="1800" b="1">
                          <a:solidFill>
                            <a:schemeClr val="tx1">
                              <a:lumMod val="75000"/>
                              <a:lumOff val="25000"/>
                            </a:schemeClr>
                          </a:solidFill>
                        </a:rPr>
                        <a:t>Expected Income (£)</a:t>
                      </a:r>
                    </a:p>
                  </a:txBody>
                  <a:tcPr marL="220133" marR="110067" marT="110067" marB="110067" anchor="ctr">
                    <a:lnL w="12700" cmpd="sng">
                      <a:noFill/>
                      <a:prstDash val="solid"/>
                    </a:lnL>
                    <a:lnR w="12700" cmpd="sng">
                      <a:noFill/>
                      <a:prstDash val="solid"/>
                    </a:lnR>
                    <a:lnT w="12700" cmpd="sng">
                      <a:noFill/>
                      <a:prstDash val="solid"/>
                    </a:lnT>
                    <a:lnB w="9525" cap="flat" cmpd="sng" algn="ctr">
                      <a:solidFill>
                        <a:srgbClr val="D8DCDC"/>
                      </a:solidFill>
                      <a:prstDash val="solid"/>
                    </a:lnB>
                    <a:noFill/>
                  </a:tcPr>
                </a:tc>
                <a:extLst>
                  <a:ext uri="{0D108BD9-81ED-4DB2-BD59-A6C34878D82A}">
                    <a16:rowId xmlns:a16="http://schemas.microsoft.com/office/drawing/2014/main" val="114734480"/>
                  </a:ext>
                </a:extLst>
              </a:tr>
              <a:tr h="1421682">
                <a:tc>
                  <a:txBody>
                    <a:bodyPr/>
                    <a:lstStyle/>
                    <a:p>
                      <a:r>
                        <a:rPr lang="en-IN" sz="1800">
                          <a:solidFill>
                            <a:schemeClr val="tx1">
                              <a:lumMod val="75000"/>
                              <a:lumOff val="25000"/>
                            </a:schemeClr>
                          </a:solidFill>
                        </a:rPr>
                        <a:t>Visit Wales Sponsorship</a:t>
                      </a:r>
                    </a:p>
                  </a:txBody>
                  <a:tcPr marL="220133" marR="110067" marT="110067" marB="110067" anchor="ctr">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r>
                        <a:rPr lang="en-IN" sz="1800">
                          <a:solidFill>
                            <a:schemeClr val="tx1">
                              <a:lumMod val="75000"/>
                              <a:lumOff val="25000"/>
                            </a:schemeClr>
                          </a:solidFill>
                        </a:rPr>
                        <a:t>6,000</a:t>
                      </a:r>
                    </a:p>
                  </a:txBody>
                  <a:tcPr marL="220133" marR="110067" marT="110067" marB="110067" anchor="ctr">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1037641999"/>
                  </a:ext>
                </a:extLst>
              </a:tr>
              <a:tr h="941385">
                <a:tc>
                  <a:txBody>
                    <a:bodyPr/>
                    <a:lstStyle/>
                    <a:p>
                      <a:r>
                        <a:rPr lang="en-IN" sz="1800">
                          <a:solidFill>
                            <a:schemeClr val="tx1">
                              <a:lumMod val="75000"/>
                              <a:lumOff val="25000"/>
                            </a:schemeClr>
                          </a:solidFill>
                        </a:rPr>
                        <a:t>Partner Booth Fees</a:t>
                      </a:r>
                    </a:p>
                  </a:txBody>
                  <a:tcPr marL="220133" marR="110067" marT="110067" marB="110067" anchor="ctr">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tc>
                  <a:txBody>
                    <a:bodyPr/>
                    <a:lstStyle/>
                    <a:p>
                      <a:r>
                        <a:rPr lang="en-IN" sz="1800">
                          <a:solidFill>
                            <a:schemeClr val="tx1">
                              <a:lumMod val="75000"/>
                              <a:lumOff val="25000"/>
                            </a:schemeClr>
                          </a:solidFill>
                        </a:rPr>
                        <a:t>4,000</a:t>
                      </a:r>
                    </a:p>
                  </a:txBody>
                  <a:tcPr marL="220133" marR="110067" marT="110067" marB="110067" anchor="ctr">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CDC"/>
                      </a:solidFill>
                      <a:prstDash val="solid"/>
                    </a:lnB>
                    <a:noFill/>
                  </a:tcPr>
                </a:tc>
                <a:extLst>
                  <a:ext uri="{0D108BD9-81ED-4DB2-BD59-A6C34878D82A}">
                    <a16:rowId xmlns:a16="http://schemas.microsoft.com/office/drawing/2014/main" val="1404383114"/>
                  </a:ext>
                </a:extLst>
              </a:tr>
              <a:tr h="1421682">
                <a:tc>
                  <a:txBody>
                    <a:bodyPr/>
                    <a:lstStyle/>
                    <a:p>
                      <a:r>
                        <a:rPr lang="en-IN" sz="1800">
                          <a:solidFill>
                            <a:schemeClr val="tx1">
                              <a:lumMod val="75000"/>
                              <a:lumOff val="25000"/>
                            </a:schemeClr>
                          </a:solidFill>
                        </a:rPr>
                        <a:t>Delegate Registration</a:t>
                      </a:r>
                    </a:p>
                  </a:txBody>
                  <a:tcPr marL="220133" marR="110067" marT="110067" marB="110067" anchor="ctr">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tc>
                  <a:txBody>
                    <a:bodyPr/>
                    <a:lstStyle/>
                    <a:p>
                      <a:r>
                        <a:rPr lang="en-IN" sz="1800">
                          <a:solidFill>
                            <a:schemeClr val="tx1">
                              <a:lumMod val="75000"/>
                              <a:lumOff val="25000"/>
                            </a:schemeClr>
                          </a:solidFill>
                        </a:rPr>
                        <a:t>3,000</a:t>
                      </a:r>
                    </a:p>
                  </a:txBody>
                  <a:tcPr marL="220133" marR="110067" marT="110067" marB="110067" anchor="ctr">
                    <a:lnL w="9525" cap="flat" cmpd="sng" algn="ctr">
                      <a:solidFill>
                        <a:srgbClr val="D8DCDC"/>
                      </a:solidFill>
                      <a:prstDash val="solid"/>
                    </a:lnL>
                    <a:lnR w="9525" cap="flat" cmpd="sng" algn="ctr">
                      <a:solidFill>
                        <a:srgbClr val="D8DCDC"/>
                      </a:solidFill>
                      <a:prstDash val="solid"/>
                    </a:lnR>
                    <a:lnT w="9525" cap="flat" cmpd="sng" algn="ctr">
                      <a:solidFill>
                        <a:srgbClr val="D8DCDC"/>
                      </a:solidFill>
                      <a:prstDash val="solid"/>
                    </a:lnT>
                    <a:lnB w="9525" cap="flat" cmpd="sng" algn="ctr">
                      <a:solidFill>
                        <a:srgbClr val="D8DCDC"/>
                      </a:solidFill>
                      <a:prstDash val="solid"/>
                    </a:lnB>
                    <a:solidFill>
                      <a:srgbClr val="D8DEDC">
                        <a:alpha val="20000"/>
                      </a:srgbClr>
                    </a:solidFill>
                  </a:tcPr>
                </a:tc>
                <a:extLst>
                  <a:ext uri="{0D108BD9-81ED-4DB2-BD59-A6C34878D82A}">
                    <a16:rowId xmlns:a16="http://schemas.microsoft.com/office/drawing/2014/main" val="3837340353"/>
                  </a:ext>
                </a:extLst>
              </a:tr>
              <a:tr h="941385">
                <a:tc>
                  <a:txBody>
                    <a:bodyPr/>
                    <a:lstStyle/>
                    <a:p>
                      <a:r>
                        <a:rPr lang="en-IN" sz="1800" b="1">
                          <a:solidFill>
                            <a:schemeClr val="tx1">
                              <a:lumMod val="75000"/>
                              <a:lumOff val="25000"/>
                            </a:schemeClr>
                          </a:solidFill>
                        </a:rPr>
                        <a:t>Total Income</a:t>
                      </a:r>
                      <a:endParaRPr lang="en-IN" sz="1800">
                        <a:solidFill>
                          <a:schemeClr val="tx1">
                            <a:lumMod val="75000"/>
                            <a:lumOff val="25000"/>
                          </a:schemeClr>
                        </a:solidFill>
                      </a:endParaRPr>
                    </a:p>
                  </a:txBody>
                  <a:tcPr marL="220133" marR="110067" marT="110067" marB="110067" anchor="ctr">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tc>
                  <a:txBody>
                    <a:bodyPr/>
                    <a:lstStyle/>
                    <a:p>
                      <a:r>
                        <a:rPr lang="en-IN" sz="1800" b="1" dirty="0">
                          <a:solidFill>
                            <a:schemeClr val="tx1">
                              <a:lumMod val="75000"/>
                              <a:lumOff val="25000"/>
                            </a:schemeClr>
                          </a:solidFill>
                        </a:rPr>
                        <a:t>13,000</a:t>
                      </a:r>
                      <a:endParaRPr lang="en-IN" sz="1800" dirty="0">
                        <a:solidFill>
                          <a:schemeClr val="tx1">
                            <a:lumMod val="75000"/>
                            <a:lumOff val="25000"/>
                          </a:schemeClr>
                        </a:solidFill>
                      </a:endParaRPr>
                    </a:p>
                  </a:txBody>
                  <a:tcPr marL="220133" marR="110067" marT="110067" marB="110067" anchor="ctr">
                    <a:lnL w="9525" cap="flat" cmpd="sng" algn="ctr">
                      <a:solidFill>
                        <a:srgbClr val="D8DEDC"/>
                      </a:solidFill>
                      <a:prstDash val="solid"/>
                    </a:lnL>
                    <a:lnR w="9525" cap="flat" cmpd="sng" algn="ctr">
                      <a:solidFill>
                        <a:srgbClr val="D8DEDC"/>
                      </a:solidFill>
                      <a:prstDash val="solid"/>
                    </a:lnR>
                    <a:lnT w="9525" cap="flat" cmpd="sng" algn="ctr">
                      <a:solidFill>
                        <a:srgbClr val="D8DCDC"/>
                      </a:solidFill>
                      <a:prstDash val="solid"/>
                    </a:lnT>
                    <a:lnB w="9525" cap="flat" cmpd="sng" algn="ctr">
                      <a:solidFill>
                        <a:srgbClr val="D8DEDC"/>
                      </a:solidFill>
                      <a:prstDash val="solid"/>
                    </a:lnB>
                    <a:noFill/>
                  </a:tcPr>
                </a:tc>
                <a:extLst>
                  <a:ext uri="{0D108BD9-81ED-4DB2-BD59-A6C34878D82A}">
                    <a16:rowId xmlns:a16="http://schemas.microsoft.com/office/drawing/2014/main" val="2377722818"/>
                  </a:ext>
                </a:extLst>
              </a:tr>
            </a:tbl>
          </a:graphicData>
        </a:graphic>
      </p:graphicFrame>
    </p:spTree>
    <p:extLst>
      <p:ext uri="{BB962C8B-B14F-4D97-AF65-F5344CB8AC3E}">
        <p14:creationId xmlns:p14="http://schemas.microsoft.com/office/powerpoint/2010/main" val="1791439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1B77C9-B18A-FB6B-1BD7-D0D69E0675E5}"/>
              </a:ext>
            </a:extLst>
          </p:cNvPr>
          <p:cNvSpPr>
            <a:spLocks noGrp="1"/>
          </p:cNvSpPr>
          <p:nvPr>
            <p:ph type="title"/>
          </p:nvPr>
        </p:nvSpPr>
        <p:spPr>
          <a:xfrm>
            <a:off x="630936" y="640080"/>
            <a:ext cx="4818888" cy="1481328"/>
          </a:xfrm>
        </p:spPr>
        <p:txBody>
          <a:bodyPr vert="horz" lIns="91440" tIns="45720" rIns="91440" bIns="45720" rtlCol="0" anchor="b">
            <a:normAutofit/>
          </a:bodyPr>
          <a:lstStyle/>
          <a:p>
            <a:r>
              <a:rPr lang="en-US" sz="5400" b="0" i="0" u="none" strike="noStrike" kern="1200">
                <a:solidFill>
                  <a:schemeClr val="tx1"/>
                </a:solidFill>
                <a:effectLst/>
                <a:latin typeface="+mj-lt"/>
                <a:ea typeface="+mj-ea"/>
                <a:cs typeface="+mj-cs"/>
              </a:rPr>
              <a:t>SWOT Analysis</a:t>
            </a:r>
            <a:endParaRPr lang="en-US" sz="5400" kern="1200">
              <a:solidFill>
                <a:schemeClr val="tx1"/>
              </a:solidFill>
              <a:latin typeface="+mj-lt"/>
              <a:ea typeface="+mj-ea"/>
              <a:cs typeface="+mj-cs"/>
            </a:endParaRPr>
          </a:p>
        </p:txBody>
      </p:sp>
      <p:sp>
        <p:nvSpPr>
          <p:cNvPr id="5129"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C414CF6-35CE-C71E-FAF2-0A793DDC537A}"/>
              </a:ext>
            </a:extLst>
          </p:cNvPr>
          <p:cNvSpPr txBox="1"/>
          <p:nvPr/>
        </p:nvSpPr>
        <p:spPr>
          <a:xfrm>
            <a:off x="630936" y="2660904"/>
            <a:ext cx="4818888" cy="3547872"/>
          </a:xfrm>
          <a:prstGeom prst="rect">
            <a:avLst/>
          </a:prstGeom>
        </p:spPr>
        <p:txBody>
          <a:bodyPr vert="horz" lIns="91440" tIns="45720" rIns="91440" bIns="45720" rtlCol="0" anchor="t">
            <a:normAutofit fontScale="92500" lnSpcReduction="10000"/>
          </a:bodyPr>
          <a:lstStyle/>
          <a:p>
            <a:pPr indent="-228600">
              <a:lnSpc>
                <a:spcPct val="90000"/>
              </a:lnSpc>
              <a:spcAft>
                <a:spcPts val="600"/>
              </a:spcAft>
              <a:buFont typeface="Arial" panose="020B0604020202020204" pitchFamily="34" charset="0"/>
              <a:buChar char="•"/>
            </a:pPr>
            <a:r>
              <a:rPr lang="en-US" sz="2200" dirty="0"/>
              <a:t>Strengths: Good cultural theme, support from Visit Wales, hybrid event format (</a:t>
            </a:r>
            <a:r>
              <a:rPr lang="en-US" sz="2200" b="0" i="0" u="none" strike="noStrike" dirty="0">
                <a:effectLst/>
              </a:rPr>
              <a:t>Elias,  2023).</a:t>
            </a:r>
            <a:endParaRPr lang="en-US" sz="2200" dirty="0"/>
          </a:p>
          <a:p>
            <a:pPr indent="-228600">
              <a:lnSpc>
                <a:spcPct val="90000"/>
              </a:lnSpc>
              <a:spcAft>
                <a:spcPts val="600"/>
              </a:spcAft>
              <a:buFont typeface="Arial" panose="020B0604020202020204" pitchFamily="34" charset="0"/>
              <a:buChar char="•"/>
            </a:pPr>
            <a:r>
              <a:rPr lang="en-US" sz="2200" dirty="0"/>
              <a:t>Weak points: Inexperienced event, dependency on partner involvement</a:t>
            </a:r>
          </a:p>
          <a:p>
            <a:pPr indent="-228600">
              <a:lnSpc>
                <a:spcPct val="90000"/>
              </a:lnSpc>
              <a:spcAft>
                <a:spcPts val="600"/>
              </a:spcAft>
              <a:buFont typeface="Arial" panose="020B0604020202020204" pitchFamily="34" charset="0"/>
              <a:buChar char="•"/>
            </a:pPr>
            <a:r>
              <a:rPr lang="en-US" sz="2200" dirty="0"/>
              <a:t>Opportunities: Increasing wellness tourism, trends of digital technology, increasing global market (</a:t>
            </a:r>
            <a:r>
              <a:rPr lang="en-IN" sz="2400" b="0" i="0" u="none" strike="noStrike" dirty="0">
                <a:solidFill>
                  <a:srgbClr val="222222"/>
                </a:solidFill>
                <a:effectLst/>
                <a:latin typeface="Times New Roman" panose="02020603050405020304" pitchFamily="18" charset="0"/>
                <a:cs typeface="Times New Roman" panose="02020603050405020304" pitchFamily="18" charset="0"/>
              </a:rPr>
              <a:t>Baum, T., 2019).</a:t>
            </a:r>
            <a:endParaRPr lang="en-US" sz="2200" dirty="0"/>
          </a:p>
          <a:p>
            <a:pPr indent="-228600">
              <a:lnSpc>
                <a:spcPct val="90000"/>
              </a:lnSpc>
              <a:spcAft>
                <a:spcPts val="600"/>
              </a:spcAft>
              <a:buFont typeface="Arial" panose="020B0604020202020204" pitchFamily="34" charset="0"/>
              <a:buChar char="•"/>
            </a:pPr>
            <a:r>
              <a:rPr lang="en-US" sz="2200" dirty="0"/>
              <a:t>Threats: Economic uncertainties, travel restrictions, other events (</a:t>
            </a:r>
            <a:r>
              <a:rPr lang="en-IN" sz="2400" b="0" i="0" u="none" strike="noStrike" dirty="0">
                <a:solidFill>
                  <a:srgbClr val="222222"/>
                </a:solidFill>
                <a:effectLst/>
                <a:latin typeface="Times New Roman" panose="02020603050405020304" pitchFamily="18" charset="0"/>
                <a:cs typeface="Times New Roman" panose="02020603050405020304" pitchFamily="18" charset="0"/>
              </a:rPr>
              <a:t>Legrand, Chen and </a:t>
            </a:r>
            <a:r>
              <a:rPr lang="en-IN" sz="2400" b="0" i="0" u="none" strike="noStrike" dirty="0" err="1">
                <a:solidFill>
                  <a:srgbClr val="222222"/>
                </a:solidFill>
                <a:effectLst/>
                <a:latin typeface="Times New Roman" panose="02020603050405020304" pitchFamily="18" charset="0"/>
                <a:cs typeface="Times New Roman" panose="02020603050405020304" pitchFamily="18" charset="0"/>
              </a:rPr>
              <a:t>Laeis</a:t>
            </a:r>
            <a:r>
              <a:rPr lang="en-IN" sz="2400" b="0" i="0" u="none" strike="noStrike" dirty="0">
                <a:solidFill>
                  <a:srgbClr val="222222"/>
                </a:solidFill>
                <a:effectLst/>
                <a:latin typeface="Times New Roman" panose="02020603050405020304" pitchFamily="18" charset="0"/>
                <a:cs typeface="Times New Roman" panose="02020603050405020304" pitchFamily="18" charset="0"/>
              </a:rPr>
              <a:t>, 2022).</a:t>
            </a:r>
            <a:endParaRPr lang="en-US" sz="2200" dirty="0"/>
          </a:p>
        </p:txBody>
      </p:sp>
      <p:pic>
        <p:nvPicPr>
          <p:cNvPr id="5122" name="Picture 2" descr="What is a SWOT Analysis? How To Use It for Business">
            <a:extLst>
              <a:ext uri="{FF2B5EF4-FFF2-40B4-BE49-F238E27FC236}">
                <a16:creationId xmlns:a16="http://schemas.microsoft.com/office/drawing/2014/main" id="{F1C7F594-4C20-61D2-860E-C076B3EA0A2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99048" y="719987"/>
            <a:ext cx="5458968" cy="54180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8124A8F-61F2-A1D0-A6FE-CD0960B0AB35}"/>
              </a:ext>
            </a:extLst>
          </p:cNvPr>
          <p:cNvSpPr txBox="1"/>
          <p:nvPr/>
        </p:nvSpPr>
        <p:spPr>
          <a:xfrm>
            <a:off x="585216" y="2109216"/>
            <a:ext cx="11478372" cy="1000274"/>
          </a:xfrm>
          <a:prstGeom prst="rect">
            <a:avLst/>
          </a:prstGeom>
          <a:noFill/>
        </p:spPr>
        <p:txBody>
          <a:bodyPr wrap="square" rtlCol="0">
            <a:spAutoFit/>
          </a:bodyPr>
          <a:lstStyle/>
          <a:p>
            <a:pPr algn="l">
              <a:spcAft>
                <a:spcPts val="600"/>
              </a:spcAft>
            </a:pPr>
            <a:endParaRPr lang="en-IN" b="0" i="0" u="none" strike="noStrike">
              <a:solidFill>
                <a:srgbClr val="000000"/>
              </a:solidFill>
              <a:effectLst/>
            </a:endParaRPr>
          </a:p>
          <a:p>
            <a:pPr algn="l">
              <a:spcAft>
                <a:spcPts val="600"/>
              </a:spcAft>
            </a:pPr>
            <a:br>
              <a:rPr lang="en-IN" b="0" i="0" u="none" strike="noStrike" dirty="0">
                <a:solidFill>
                  <a:srgbClr val="000000"/>
                </a:solidFill>
                <a:effectLst/>
              </a:rPr>
            </a:br>
            <a:endParaRPr lang="en-US"/>
          </a:p>
        </p:txBody>
      </p:sp>
    </p:spTree>
    <p:extLst>
      <p:ext uri="{BB962C8B-B14F-4D97-AF65-F5344CB8AC3E}">
        <p14:creationId xmlns:p14="http://schemas.microsoft.com/office/powerpoint/2010/main" val="37611441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16FA3-E246-3DD5-B4EC-37F4F067A6E3}"/>
              </a:ext>
            </a:extLst>
          </p:cNvPr>
          <p:cNvSpPr>
            <a:spLocks noGrp="1"/>
          </p:cNvSpPr>
          <p:nvPr>
            <p:ph type="title"/>
          </p:nvPr>
        </p:nvSpPr>
        <p:spPr>
          <a:xfrm>
            <a:off x="841248" y="548640"/>
            <a:ext cx="3600860" cy="5431536"/>
          </a:xfrm>
        </p:spPr>
        <p:txBody>
          <a:bodyPr vert="horz" lIns="91440" tIns="45720" rIns="91440" bIns="45720" rtlCol="0" anchor="ctr">
            <a:normAutofit/>
          </a:bodyPr>
          <a:lstStyle/>
          <a:p>
            <a:r>
              <a:rPr lang="en-US" sz="4200" b="0" i="0" u="none" strike="noStrike" kern="1200">
                <a:solidFill>
                  <a:schemeClr val="tx1"/>
                </a:solidFill>
                <a:effectLst/>
                <a:latin typeface="+mj-lt"/>
                <a:ea typeface="+mj-ea"/>
                <a:cs typeface="+mj-cs"/>
              </a:rPr>
              <a:t>Strategic Considerations &amp; Risk Management</a:t>
            </a:r>
            <a:endParaRPr lang="en-US" sz="4200" kern="1200">
              <a:solidFill>
                <a:schemeClr val="tx1"/>
              </a:solidFill>
              <a:latin typeface="+mj-lt"/>
              <a:ea typeface="+mj-ea"/>
              <a:cs typeface="+mj-cs"/>
            </a:endParaRPr>
          </a:p>
        </p:txBody>
      </p:sp>
      <p:sp>
        <p:nvSpPr>
          <p:cNvPr id="2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E19FD45-B4F1-84EA-EFE1-4F4AF53F00AD}"/>
              </a:ext>
            </a:extLst>
          </p:cNvPr>
          <p:cNvSpPr txBox="1"/>
          <p:nvPr/>
        </p:nvSpPr>
        <p:spPr>
          <a:xfrm>
            <a:off x="5126418" y="552091"/>
            <a:ext cx="6224335" cy="5431536"/>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200" b="0" i="0" u="none" strike="noStrike" dirty="0">
                <a:effectLst/>
              </a:rPr>
              <a:t>Marketing emphasis in core global markets (North America, Europe)</a:t>
            </a:r>
          </a:p>
          <a:p>
            <a:pPr>
              <a:lnSpc>
                <a:spcPct val="90000"/>
              </a:lnSpc>
              <a:spcAft>
                <a:spcPts val="600"/>
              </a:spcAft>
            </a:pPr>
            <a:r>
              <a:rPr lang="en-US" sz="2200" b="0" i="0" u="none" strike="noStrike" dirty="0">
                <a:effectLst/>
              </a:rPr>
              <a:t>Contingency planning for travel disruptions and technical failures</a:t>
            </a:r>
            <a:br>
              <a:rPr lang="en-US" sz="2200" b="0" i="0" u="none" strike="noStrike" dirty="0">
                <a:effectLst/>
              </a:rPr>
            </a:br>
            <a:r>
              <a:rPr lang="en-US" sz="2200" b="0" i="0" u="none" strike="noStrike" dirty="0">
                <a:effectLst/>
              </a:rPr>
              <a:t>Sustainable practices: Local sourcing, reduction of waste</a:t>
            </a:r>
            <a:br>
              <a:rPr lang="en-US" sz="2200" b="0" i="0" u="none" strike="noStrike" dirty="0">
                <a:effectLst/>
              </a:rPr>
            </a:br>
            <a:r>
              <a:rPr lang="en-US" sz="2200" b="0" i="0" u="none" strike="noStrike" dirty="0">
                <a:effectLst/>
              </a:rPr>
              <a:t>Stakeholder engagement to ensure continuing partnership strength (</a:t>
            </a:r>
            <a:r>
              <a:rPr lang="en-IN" sz="2400" b="0" i="0" u="none" strike="noStrike" dirty="0">
                <a:solidFill>
                  <a:srgbClr val="222222"/>
                </a:solidFill>
                <a:effectLst/>
                <a:latin typeface="Times New Roman" panose="02020603050405020304" pitchFamily="18" charset="0"/>
                <a:cs typeface="Times New Roman" panose="02020603050405020304" pitchFamily="18" charset="0"/>
              </a:rPr>
              <a:t>Alonso et al., 2020).</a:t>
            </a:r>
            <a:endParaRPr lang="en-US" sz="2200" dirty="0"/>
          </a:p>
        </p:txBody>
      </p:sp>
    </p:spTree>
    <p:extLst>
      <p:ext uri="{BB962C8B-B14F-4D97-AF65-F5344CB8AC3E}">
        <p14:creationId xmlns:p14="http://schemas.microsoft.com/office/powerpoint/2010/main" val="2968475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46FE31B-85EE-A787-7F1F-1AD03B5EEF50}"/>
              </a:ext>
            </a:extLst>
          </p:cNvPr>
          <p:cNvPicPr>
            <a:picLocks noChangeAspect="1"/>
          </p:cNvPicPr>
          <p:nvPr/>
        </p:nvPicPr>
        <p:blipFill>
          <a:blip r:embed="rId3">
            <a:duotone>
              <a:schemeClr val="bg2">
                <a:shade val="45000"/>
                <a:satMod val="135000"/>
              </a:schemeClr>
              <a:prstClr val="white"/>
            </a:duotone>
          </a:blip>
          <a:srcRect t="26710"/>
          <a:stretch>
            <a:fillRect/>
          </a:stretch>
        </p:blipFill>
        <p:spPr>
          <a:xfrm>
            <a:off x="20" y="10"/>
            <a:ext cx="12191980" cy="6857990"/>
          </a:xfrm>
          <a:prstGeom prst="rect">
            <a:avLst/>
          </a:prstGeom>
        </p:spPr>
      </p:pic>
      <p:sp>
        <p:nvSpPr>
          <p:cNvPr id="13" name="Rectangle 12">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B3EEFB-3266-45EE-0013-A3FED4EB9AD7}"/>
              </a:ext>
            </a:extLst>
          </p:cNvPr>
          <p:cNvSpPr>
            <a:spLocks noGrp="1"/>
          </p:cNvSpPr>
          <p:nvPr>
            <p:ph type="title"/>
          </p:nvPr>
        </p:nvSpPr>
        <p:spPr>
          <a:xfrm>
            <a:off x="838200" y="365125"/>
            <a:ext cx="10515600" cy="1325563"/>
          </a:xfrm>
        </p:spPr>
        <p:txBody>
          <a:bodyPr vert="horz" lIns="91440" tIns="45720" rIns="91440" bIns="45720" rtlCol="0" anchor="ctr">
            <a:normAutofit/>
          </a:bodyPr>
          <a:lstStyle/>
          <a:p>
            <a:pPr algn="ctr"/>
            <a:r>
              <a:rPr lang="en-US" sz="4000" b="1" i="0" u="none" strike="noStrike" dirty="0">
                <a:effectLst/>
                <a:latin typeface="Times New Roman" panose="02020603050405020304" pitchFamily="18" charset="0"/>
                <a:cs typeface="Times New Roman" panose="02020603050405020304" pitchFamily="18" charset="0"/>
              </a:rPr>
              <a:t>Conclusion</a:t>
            </a:r>
            <a:endParaRPr lang="en-US"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6A0CC9C-8B1B-BAC8-D80D-42DB38EC32B2}"/>
              </a:ext>
            </a:extLst>
          </p:cNvPr>
          <p:cNvSpPr txBox="1"/>
          <p:nvPr/>
        </p:nvSpPr>
        <p:spPr>
          <a:xfrm>
            <a:off x="1698171" y="4303155"/>
            <a:ext cx="6096000" cy="646331"/>
          </a:xfrm>
          <a:prstGeom prst="rect">
            <a:avLst/>
          </a:prstGeom>
          <a:noFill/>
        </p:spPr>
        <p:txBody>
          <a:bodyPr wrap="square">
            <a:spAutoFit/>
          </a:bodyPr>
          <a:lstStyle/>
          <a:p>
            <a:pPr algn="l">
              <a:spcAft>
                <a:spcPts val="600"/>
              </a:spcAft>
            </a:pPr>
            <a:br>
              <a:rPr lang="en-IN" b="0" i="0" u="none" strike="noStrike" dirty="0">
                <a:solidFill>
                  <a:srgbClr val="000000"/>
                </a:solidFill>
                <a:effectLst/>
              </a:rPr>
            </a:br>
            <a:endParaRPr lang="en-IN" b="0" i="0" u="none" strike="noStrike">
              <a:solidFill>
                <a:srgbClr val="000000"/>
              </a:solidFill>
              <a:effectLst/>
            </a:endParaRPr>
          </a:p>
        </p:txBody>
      </p:sp>
      <p:graphicFrame>
        <p:nvGraphicFramePr>
          <p:cNvPr id="8" name="TextBox 5">
            <a:extLst>
              <a:ext uri="{FF2B5EF4-FFF2-40B4-BE49-F238E27FC236}">
                <a16:creationId xmlns:a16="http://schemas.microsoft.com/office/drawing/2014/main" id="{4C5E59C9-4074-EB42-BFC3-9826C61C2ED5}"/>
              </a:ext>
            </a:extLst>
          </p:cNvPr>
          <p:cNvGraphicFramePr/>
          <p:nvPr>
            <p:extLst>
              <p:ext uri="{D42A27DB-BD31-4B8C-83A1-F6EECF244321}">
                <p14:modId xmlns:p14="http://schemas.microsoft.com/office/powerpoint/2010/main" val="23641044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261576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1F8B95-B5BF-F339-7C9E-8EB5863D132C}"/>
              </a:ext>
            </a:extLst>
          </p:cNvPr>
          <p:cNvSpPr>
            <a:spLocks noGrp="1"/>
          </p:cNvSpPr>
          <p:nvPr>
            <p:ph type="title"/>
          </p:nvPr>
        </p:nvSpPr>
        <p:spPr>
          <a:xfrm>
            <a:off x="841248" y="548640"/>
            <a:ext cx="3600860" cy="5431536"/>
          </a:xfrm>
        </p:spPr>
        <p:txBody>
          <a:bodyPr vert="horz" lIns="91440" tIns="45720" rIns="91440" bIns="45720" rtlCol="0" anchor="ctr">
            <a:normAutofit/>
          </a:bodyPr>
          <a:lstStyle/>
          <a:p>
            <a:r>
              <a:rPr lang="en-US" sz="5400" kern="1200" dirty="0">
                <a:solidFill>
                  <a:schemeClr val="tx1"/>
                </a:solidFill>
                <a:latin typeface="+mj-lt"/>
                <a:ea typeface="+mj-ea"/>
                <a:cs typeface="+mj-cs"/>
              </a:rPr>
              <a:t>References </a:t>
            </a:r>
          </a:p>
        </p:txBody>
      </p:sp>
      <p:sp>
        <p:nvSpPr>
          <p:cNvPr id="11"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creenshot of a text&#10;&#10;AI-generated content may be incorrect.">
            <a:extLst>
              <a:ext uri="{FF2B5EF4-FFF2-40B4-BE49-F238E27FC236}">
                <a16:creationId xmlns:a16="http://schemas.microsoft.com/office/drawing/2014/main" id="{08625E35-1B14-E4B7-DBB7-4A2636589F31}"/>
              </a:ext>
            </a:extLst>
          </p:cNvPr>
          <p:cNvPicPr>
            <a:picLocks noChangeAspect="1"/>
          </p:cNvPicPr>
          <p:nvPr/>
        </p:nvPicPr>
        <p:blipFill>
          <a:blip r:embed="rId2"/>
          <a:stretch>
            <a:fillRect/>
          </a:stretch>
        </p:blipFill>
        <p:spPr>
          <a:xfrm>
            <a:off x="4793406" y="454905"/>
            <a:ext cx="6799879" cy="6002938"/>
          </a:xfrm>
          <a:prstGeom prst="rect">
            <a:avLst/>
          </a:prstGeom>
        </p:spPr>
      </p:pic>
    </p:spTree>
    <p:extLst>
      <p:ext uri="{BB962C8B-B14F-4D97-AF65-F5344CB8AC3E}">
        <p14:creationId xmlns:p14="http://schemas.microsoft.com/office/powerpoint/2010/main" val="37315574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817C4-D0A2-B8C3-49D9-3E7E967C4A57}"/>
              </a:ext>
            </a:extLst>
          </p:cNvPr>
          <p:cNvSpPr>
            <a:spLocks noGrp="1"/>
          </p:cNvSpPr>
          <p:nvPr>
            <p:ph type="title"/>
          </p:nvPr>
        </p:nvSpPr>
        <p:spPr>
          <a:xfrm>
            <a:off x="1780032" y="639445"/>
            <a:ext cx="8918448" cy="768096"/>
          </a:xfrm>
        </p:spPr>
        <p:txBody>
          <a:bodyPr>
            <a:normAutofit/>
          </a:bodyPr>
          <a:lstStyle/>
          <a:p>
            <a:r>
              <a:rPr lang="en-US" dirty="0"/>
              <a:t>References </a:t>
            </a:r>
          </a:p>
        </p:txBody>
      </p:sp>
      <p:pic>
        <p:nvPicPr>
          <p:cNvPr id="5" name="Picture 4" descr="A close-up of a document&#10;&#10;AI-generated content may be incorrect.">
            <a:extLst>
              <a:ext uri="{FF2B5EF4-FFF2-40B4-BE49-F238E27FC236}">
                <a16:creationId xmlns:a16="http://schemas.microsoft.com/office/drawing/2014/main" id="{94D67DCD-DACB-03AB-6BA1-B4D630519801}"/>
              </a:ext>
            </a:extLst>
          </p:cNvPr>
          <p:cNvPicPr>
            <a:picLocks noChangeAspect="1"/>
          </p:cNvPicPr>
          <p:nvPr/>
        </p:nvPicPr>
        <p:blipFill>
          <a:blip r:embed="rId2"/>
          <a:stretch>
            <a:fillRect/>
          </a:stretch>
        </p:blipFill>
        <p:spPr>
          <a:xfrm>
            <a:off x="274602" y="1461730"/>
            <a:ext cx="10992112" cy="4862870"/>
          </a:xfrm>
          <a:prstGeom prst="rect">
            <a:avLst/>
          </a:prstGeom>
        </p:spPr>
      </p:pic>
    </p:spTree>
    <p:extLst>
      <p:ext uri="{BB962C8B-B14F-4D97-AF65-F5344CB8AC3E}">
        <p14:creationId xmlns:p14="http://schemas.microsoft.com/office/powerpoint/2010/main" val="26028660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TotalTime>
  <Words>1723</Words>
  <Application>Microsoft Office PowerPoint</Application>
  <PresentationFormat>Widescreen</PresentationFormat>
  <Paragraphs>118</Paragraphs>
  <Slides>14</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Aptos Display</vt:lpstr>
      <vt:lpstr>Arial</vt:lpstr>
      <vt:lpstr>Calibri</vt:lpstr>
      <vt:lpstr>Times New Roman</vt:lpstr>
      <vt:lpstr>Office Theme</vt:lpstr>
      <vt:lpstr>Event Title: “Wild Croeso: A Welsh Sense of Place Experience” Subtitle: Feasibility Study Presentation </vt:lpstr>
      <vt:lpstr>Event Content &amp; Context</vt:lpstr>
      <vt:lpstr>Market Factors – Target Audience</vt:lpstr>
      <vt:lpstr>Market Factors – Supply &amp; Competition</vt:lpstr>
      <vt:lpstr>Operational Factors – Location &amp; Venue </vt:lpstr>
      <vt:lpstr>Operational Factors – Staffing &amp; Skills</vt:lpstr>
      <vt:lpstr>Operational Factors – Resources</vt:lpstr>
      <vt:lpstr>Financial Factors – Cost Breakdown </vt:lpstr>
      <vt:lpstr>Financial Factors – Income Sources</vt:lpstr>
      <vt:lpstr>SWOT Analysis</vt:lpstr>
      <vt:lpstr>Strategic Considerations &amp; Risk Management</vt:lpstr>
      <vt:lpstr>Conclusion</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aiga bordas</cp:lastModifiedBy>
  <cp:revision>3</cp:revision>
  <dcterms:created xsi:type="dcterms:W3CDTF">2025-05-17T10:14:08Z</dcterms:created>
  <dcterms:modified xsi:type="dcterms:W3CDTF">2025-05-22T11:10:36Z</dcterms:modified>
</cp:coreProperties>
</file>