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2_A518079C.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7"/>
  </p:notesMasterIdLst>
  <p:sldIdLst>
    <p:sldId id="257" r:id="rId2"/>
    <p:sldId id="258" r:id="rId3"/>
    <p:sldId id="259" r:id="rId4"/>
    <p:sldId id="277" r:id="rId5"/>
    <p:sldId id="261" r:id="rId6"/>
    <p:sldId id="272" r:id="rId7"/>
    <p:sldId id="263" r:id="rId8"/>
    <p:sldId id="264" r:id="rId9"/>
    <p:sldId id="265" r:id="rId10"/>
    <p:sldId id="278" r:id="rId11"/>
    <p:sldId id="279" r:id="rId12"/>
    <p:sldId id="266" r:id="rId13"/>
    <p:sldId id="274" r:id="rId14"/>
    <p:sldId id="276"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AB73791-5CC2-5BC1-DFE9-826BD2829FE3}" name="Rachel Carter (0850371)" initials="RC" userId="S::0850371@student.uwtsd.ac.uk::f2899eb4-b7ac-4d16-a34d-ecbcc37caf11" providerId="AD"/>
  <p188:author id="{2123B7CC-B35F-683E-5064-2909DB163A90}" name="Rhian Jenkins" initials="RJ" userId="S::rhian.jenkins@uwtsd.ac.uk::d183996f-f974-410a-8c02-ad579336dd7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8DF2F7"/>
    <a:srgbClr val="FF33CC"/>
    <a:srgbClr val="9A62B2"/>
    <a:srgbClr val="5E9FE6"/>
    <a:srgbClr val="C5C081"/>
    <a:srgbClr val="C8CFD7"/>
    <a:srgbClr val="FEF3D2"/>
    <a:srgbClr val="505E3B"/>
    <a:srgbClr val="8B97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420A26-E5CE-2D1B-0344-64C249283613}" v="20" dt="2024-04-30T11:34:49.652"/>
    <p1510:client id="{9090B9D6-1AB6-4AB1-A06B-FBDDE7FE66B8}" v="1053" dt="2024-04-30T19:50:10.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039" autoAdjust="0"/>
    <p:restoredTop sz="90436" autoAdjust="0"/>
  </p:normalViewPr>
  <p:slideViewPr>
    <p:cSldViewPr snapToGrid="0">
      <p:cViewPr>
        <p:scale>
          <a:sx n="98" d="100"/>
          <a:sy n="98" d="100"/>
        </p:scale>
        <p:origin x="54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omments/modernComment_102_A518079C.xml><?xml version="1.0" encoding="utf-8"?>
<p188:cmLst xmlns:a="http://schemas.openxmlformats.org/drawingml/2006/main" xmlns:r="http://schemas.openxmlformats.org/officeDocument/2006/relationships" xmlns:p188="http://schemas.microsoft.com/office/powerpoint/2018/8/main">
  <p188:cm id="{D4B6EB06-CDBD-4E44-840F-FE532C5C0797}" authorId="{2123B7CC-B35F-683E-5064-2909DB163A90}" status="resolved" created="2024-04-29T15:40:47.448" complete="100000">
    <pc:sldMkLst xmlns:pc="http://schemas.microsoft.com/office/powerpoint/2013/main/command">
      <pc:docMk/>
      <pc:sldMk cId="2769815452" sldId="258"/>
    </pc:sldMkLst>
    <p188:txBody>
      <a:bodyPr/>
      <a:lstStyle/>
      <a:p>
        <a:r>
          <a:rPr lang="en-GB"/>
          <a:t>Take out the word "The" in your headings</a:t>
        </a:r>
      </a:p>
    </p188:txBody>
  </p188:cm>
</p188:cmLst>
</file>

<file path=ppt/diagrams/_rels/data1.xml.rels><?xml version="1.0" encoding="UTF-8" standalone="yes"?>
<Relationships xmlns="http://schemas.openxmlformats.org/package/2006/relationships"><Relationship Id="rId1" Type="http://schemas.openxmlformats.org/officeDocument/2006/relationships/image" Target="../media/image19.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9.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4881B4-CF80-4FBF-95F2-9170FB3AF58C}"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EE719596-00A5-441D-93F2-90F49A4FFDBB}">
      <dgm:prSet phldrT="[Text]"/>
      <dgm:spPr>
        <a:solidFill>
          <a:schemeClr val="accent2">
            <a:lumMod val="20000"/>
            <a:lumOff val="80000"/>
          </a:schemeClr>
        </a:solidFill>
        <a:ln>
          <a:solidFill>
            <a:schemeClr val="accent2">
              <a:lumMod val="20000"/>
              <a:lumOff val="80000"/>
            </a:schemeClr>
          </a:solidFill>
        </a:ln>
      </dgm:spPr>
      <dgm:t>
        <a:bodyPr/>
        <a:lstStyle/>
        <a:p>
          <a:pPr>
            <a:buFont typeface="+mj-lt"/>
            <a:buAutoNum type="arabicPeriod"/>
          </a:pPr>
          <a:r>
            <a:rPr lang="en-GB"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1. To identify the common forbs found growing on mesotrophic</a:t>
          </a:r>
          <a:r>
            <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grassland in Wales and their value to pollinators. </a:t>
          </a:r>
          <a:endParaRPr lang="en-GB" dirty="0">
            <a:solidFill>
              <a:schemeClr val="tx1"/>
            </a:solidFill>
          </a:endParaRPr>
        </a:p>
      </dgm:t>
    </dgm:pt>
    <dgm:pt modelId="{25FC0836-8EA2-45AB-B916-9B1E717B051B}" type="parTrans" cxnId="{579C69B3-8DFF-41A9-93A8-BD093D08EFF1}">
      <dgm:prSet/>
      <dgm:spPr/>
      <dgm:t>
        <a:bodyPr/>
        <a:lstStyle/>
        <a:p>
          <a:endParaRPr lang="en-GB"/>
        </a:p>
      </dgm:t>
    </dgm:pt>
    <dgm:pt modelId="{4C189C88-7DC0-45CC-85C2-F8AF0D7EFB4E}" type="sibTrans" cxnId="{579C69B3-8DFF-41A9-93A8-BD093D08EFF1}">
      <dgm:prSet/>
      <dgm:spPr/>
      <dgm:t>
        <a:bodyPr/>
        <a:lstStyle/>
        <a:p>
          <a:endParaRPr lang="en-GB"/>
        </a:p>
      </dgm:t>
    </dgm:pt>
    <dgm:pt modelId="{DE246B48-91FF-49DD-AE55-0DD146D04060}">
      <dgm:prSet phldrT="[Text]" custT="1"/>
      <dgm:spPr>
        <a:solidFill>
          <a:srgbClr val="ED7D31">
            <a:lumMod val="20000"/>
            <a:lumOff val="80000"/>
          </a:srgbClr>
        </a:solidFill>
        <a:ln w="12700" cap="flat" cmpd="sng" algn="ctr">
          <a:solidFill>
            <a:srgbClr val="ED7D31">
              <a:lumMod val="20000"/>
              <a:lumOff val="80000"/>
            </a:srgbClr>
          </a:solidFill>
          <a:prstDash val="solid"/>
          <a:miter lim="800000"/>
        </a:ln>
        <a:effectLst/>
      </dgm:spPr>
      <dgm:t>
        <a:bodyPr spcFirstLastPara="0" vert="horz" wrap="square" lIns="860213" tIns="58420" rIns="58420" bIns="58420" numCol="1" spcCol="1270" anchor="ctr" anchorCtr="0"/>
        <a:lstStyle/>
        <a:p>
          <a:r>
            <a:rPr lang="en-GB" sz="1800" kern="12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2. To establish a list of the most common, key species that exemplify species rich grasslands of value to pollinators.</a:t>
          </a:r>
          <a:endParaRPr lang="en-GB" sz="1800" kern="1200" dirty="0">
            <a:solidFill>
              <a:schemeClr val="tx1"/>
            </a:solidFill>
          </a:endParaRPr>
        </a:p>
      </dgm:t>
    </dgm:pt>
    <dgm:pt modelId="{F9DBACCA-459C-4582-A9B1-8DE59D4E61F5}" type="parTrans" cxnId="{C42B601C-7AC3-4F97-9B0F-B43664D71D58}">
      <dgm:prSet/>
      <dgm:spPr/>
      <dgm:t>
        <a:bodyPr/>
        <a:lstStyle/>
        <a:p>
          <a:endParaRPr lang="en-GB"/>
        </a:p>
      </dgm:t>
    </dgm:pt>
    <dgm:pt modelId="{E3C9A9C0-1BFE-4C8F-8082-3595243A89E8}" type="sibTrans" cxnId="{C42B601C-7AC3-4F97-9B0F-B43664D71D58}">
      <dgm:prSet/>
      <dgm:spPr/>
      <dgm:t>
        <a:bodyPr/>
        <a:lstStyle/>
        <a:p>
          <a:endParaRPr lang="en-GB"/>
        </a:p>
      </dgm:t>
    </dgm:pt>
    <dgm:pt modelId="{F61FC70D-F5AF-46A0-AB57-DB24B49F31D9}">
      <dgm:prSet custT="1"/>
      <dgm:spPr>
        <a:solidFill>
          <a:srgbClr val="ED7D31">
            <a:lumMod val="20000"/>
            <a:lumOff val="80000"/>
          </a:srgbClr>
        </a:solidFill>
        <a:ln w="12700" cap="flat" cmpd="sng" algn="ctr">
          <a:solidFill>
            <a:srgbClr val="ED7D31">
              <a:lumMod val="20000"/>
              <a:lumOff val="80000"/>
            </a:srgbClr>
          </a:solidFill>
          <a:prstDash val="solid"/>
          <a:miter lim="800000"/>
        </a:ln>
        <a:effectLst/>
      </dgm:spPr>
      <dgm:t>
        <a:bodyPr spcFirstLastPara="0" vert="horz" wrap="square" lIns="860213" tIns="58420" rIns="58420" bIns="58420" numCol="1" spcCol="1270" anchor="ctr" anchorCtr="0"/>
        <a:lstStyle/>
        <a:p>
          <a:r>
            <a:rPr lang="en-GB" sz="1800" kern="12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3. To design a method to assess biodiversity value of amenity grassland by recording the species present that can be used to inform future management.</a:t>
          </a:r>
          <a:endPar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dgm:t>
    </dgm:pt>
    <dgm:pt modelId="{7F5D25C1-8009-4D82-BFC5-046429A5ED73}" type="parTrans" cxnId="{466C9F0C-53F3-4413-B23B-A7904906B859}">
      <dgm:prSet/>
      <dgm:spPr/>
      <dgm:t>
        <a:bodyPr/>
        <a:lstStyle/>
        <a:p>
          <a:endParaRPr lang="en-GB"/>
        </a:p>
      </dgm:t>
    </dgm:pt>
    <dgm:pt modelId="{4F701387-6AAB-4FDD-ABDD-3B6107052112}" type="sibTrans" cxnId="{466C9F0C-53F3-4413-B23B-A7904906B859}">
      <dgm:prSet/>
      <dgm:spPr/>
      <dgm:t>
        <a:bodyPr/>
        <a:lstStyle/>
        <a:p>
          <a:endParaRPr lang="en-GB"/>
        </a:p>
      </dgm:t>
    </dgm:pt>
    <dgm:pt modelId="{8B2606BE-BCC4-4955-9ABF-ADFF87D8DE3D}" type="pres">
      <dgm:prSet presAssocID="{364881B4-CF80-4FBF-95F2-9170FB3AF58C}" presName="Name0" presStyleCnt="0">
        <dgm:presLayoutVars>
          <dgm:chMax val="7"/>
          <dgm:chPref val="7"/>
          <dgm:dir/>
        </dgm:presLayoutVars>
      </dgm:prSet>
      <dgm:spPr/>
    </dgm:pt>
    <dgm:pt modelId="{8770683C-2E56-4DFB-8084-8FB6E1FABA85}" type="pres">
      <dgm:prSet presAssocID="{364881B4-CF80-4FBF-95F2-9170FB3AF58C}" presName="Name1" presStyleCnt="0"/>
      <dgm:spPr/>
    </dgm:pt>
    <dgm:pt modelId="{A144808B-E63D-4B96-9799-EA4C54D3B0B2}" type="pres">
      <dgm:prSet presAssocID="{364881B4-CF80-4FBF-95F2-9170FB3AF58C}" presName="cycle" presStyleCnt="0"/>
      <dgm:spPr/>
    </dgm:pt>
    <dgm:pt modelId="{E5B2E9C5-4E1A-443F-8F2E-828C1E8C1D2D}" type="pres">
      <dgm:prSet presAssocID="{364881B4-CF80-4FBF-95F2-9170FB3AF58C}" presName="srcNode" presStyleLbl="node1" presStyleIdx="0" presStyleCnt="3"/>
      <dgm:spPr/>
    </dgm:pt>
    <dgm:pt modelId="{A7E05EBE-4A53-4BA2-9302-530EC11B7F1A}" type="pres">
      <dgm:prSet presAssocID="{364881B4-CF80-4FBF-95F2-9170FB3AF58C}" presName="conn" presStyleLbl="parChTrans1D2" presStyleIdx="0" presStyleCnt="1"/>
      <dgm:spPr/>
    </dgm:pt>
    <dgm:pt modelId="{2B705214-3583-49FA-88DC-3F28B11B44EB}" type="pres">
      <dgm:prSet presAssocID="{364881B4-CF80-4FBF-95F2-9170FB3AF58C}" presName="extraNode" presStyleLbl="node1" presStyleIdx="0" presStyleCnt="3"/>
      <dgm:spPr/>
    </dgm:pt>
    <dgm:pt modelId="{80934E72-C5FD-4900-917C-B8A21E59EA77}" type="pres">
      <dgm:prSet presAssocID="{364881B4-CF80-4FBF-95F2-9170FB3AF58C}" presName="dstNode" presStyleLbl="node1" presStyleIdx="0" presStyleCnt="3"/>
      <dgm:spPr/>
    </dgm:pt>
    <dgm:pt modelId="{3A8A3B1D-4A5C-4C50-9FEF-58BBE2EA10CE}" type="pres">
      <dgm:prSet presAssocID="{EE719596-00A5-441D-93F2-90F49A4FFDBB}" presName="text_1" presStyleLbl="node1" presStyleIdx="0" presStyleCnt="3">
        <dgm:presLayoutVars>
          <dgm:bulletEnabled val="1"/>
        </dgm:presLayoutVars>
      </dgm:prSet>
      <dgm:spPr/>
    </dgm:pt>
    <dgm:pt modelId="{447E7EBC-6BD4-4F62-BA65-68DFEF15C531}" type="pres">
      <dgm:prSet presAssocID="{EE719596-00A5-441D-93F2-90F49A4FFDBB}" presName="accent_1" presStyleCnt="0"/>
      <dgm:spPr/>
    </dgm:pt>
    <dgm:pt modelId="{CC1793A2-E3C9-4DDC-9492-91B5FD8BBE33}" type="pres">
      <dgm:prSet presAssocID="{EE719596-00A5-441D-93F2-90F49A4FFDBB}" presName="accentRepeatNode" presStyleLbl="solidFgAcc1" presStyleIdx="0" presStyleCnt="3" custLinFactNeighborX="2025" custLinFactNeighborY="675"/>
      <dgm:spPr>
        <a:blipFill rotWithShape="0">
          <a:blip xmlns:r="http://schemas.openxmlformats.org/officeDocument/2006/relationships" r:embed="rId1"/>
          <a:stretch>
            <a:fillRect/>
          </a:stretch>
        </a:blipFill>
      </dgm:spPr>
    </dgm:pt>
    <dgm:pt modelId="{5C0976AF-2067-4745-8E46-9DCBFF67555A}" type="pres">
      <dgm:prSet presAssocID="{DE246B48-91FF-49DD-AE55-0DD146D04060}" presName="text_2" presStyleLbl="node1" presStyleIdx="1" presStyleCnt="3">
        <dgm:presLayoutVars>
          <dgm:bulletEnabled val="1"/>
        </dgm:presLayoutVars>
      </dgm:prSet>
      <dgm:spPr>
        <a:xfrm>
          <a:off x="1146048" y="2167466"/>
          <a:ext cx="9056753" cy="1083733"/>
        </a:xfrm>
        <a:prstGeom prst="rect">
          <a:avLst/>
        </a:prstGeom>
      </dgm:spPr>
    </dgm:pt>
    <dgm:pt modelId="{68E218DF-C2B0-425F-BFA0-5467EB893366}" type="pres">
      <dgm:prSet presAssocID="{DE246B48-91FF-49DD-AE55-0DD146D04060}" presName="accent_2" presStyleCnt="0"/>
      <dgm:spPr/>
    </dgm:pt>
    <dgm:pt modelId="{6BF89D37-0457-4A8C-A2BC-3FA47F1A7726}" type="pres">
      <dgm:prSet presAssocID="{DE246B48-91FF-49DD-AE55-0DD146D04060}" presName="accentRepeatNode" presStyleLbl="solidFgAcc1" presStyleIdx="1" presStyleCnt="3"/>
      <dgm:spPr>
        <a:blipFill rotWithShape="0">
          <a:blip xmlns:r="http://schemas.openxmlformats.org/officeDocument/2006/relationships" r:embed="rId1"/>
          <a:stretch>
            <a:fillRect/>
          </a:stretch>
        </a:blipFill>
      </dgm:spPr>
    </dgm:pt>
    <dgm:pt modelId="{E0634FCC-C14C-41D0-A3DD-221D6C6F4291}" type="pres">
      <dgm:prSet presAssocID="{F61FC70D-F5AF-46A0-AB57-DB24B49F31D9}" presName="text_3" presStyleLbl="node1" presStyleIdx="2" presStyleCnt="3">
        <dgm:presLayoutVars>
          <dgm:bulletEnabled val="1"/>
        </dgm:presLayoutVars>
      </dgm:prSet>
      <dgm:spPr>
        <a:xfrm>
          <a:off x="752110" y="3793066"/>
          <a:ext cx="9450690" cy="1083733"/>
        </a:xfrm>
        <a:prstGeom prst="rect">
          <a:avLst/>
        </a:prstGeom>
      </dgm:spPr>
    </dgm:pt>
    <dgm:pt modelId="{9E4AA85E-3270-4ABB-919A-48FE3CED62B4}" type="pres">
      <dgm:prSet presAssocID="{F61FC70D-F5AF-46A0-AB57-DB24B49F31D9}" presName="accent_3" presStyleCnt="0"/>
      <dgm:spPr/>
    </dgm:pt>
    <dgm:pt modelId="{D36CD80E-73EF-4E1A-ACE9-54D471C6854A}" type="pres">
      <dgm:prSet presAssocID="{F61FC70D-F5AF-46A0-AB57-DB24B49F31D9}" presName="accentRepeatNode" presStyleLbl="solidFgAcc1" presStyleIdx="2" presStyleCnt="3"/>
      <dgm:spPr>
        <a:blipFill rotWithShape="0">
          <a:blip xmlns:r="http://schemas.openxmlformats.org/officeDocument/2006/relationships" r:embed="rId1"/>
          <a:stretch>
            <a:fillRect/>
          </a:stretch>
        </a:blipFill>
      </dgm:spPr>
    </dgm:pt>
  </dgm:ptLst>
  <dgm:cxnLst>
    <dgm:cxn modelId="{466C9F0C-53F3-4413-B23B-A7904906B859}" srcId="{364881B4-CF80-4FBF-95F2-9170FB3AF58C}" destId="{F61FC70D-F5AF-46A0-AB57-DB24B49F31D9}" srcOrd="2" destOrd="0" parTransId="{7F5D25C1-8009-4D82-BFC5-046429A5ED73}" sibTransId="{4F701387-6AAB-4FDD-ABDD-3B6107052112}"/>
    <dgm:cxn modelId="{C42B601C-7AC3-4F97-9B0F-B43664D71D58}" srcId="{364881B4-CF80-4FBF-95F2-9170FB3AF58C}" destId="{DE246B48-91FF-49DD-AE55-0DD146D04060}" srcOrd="1" destOrd="0" parTransId="{F9DBACCA-459C-4582-A9B1-8DE59D4E61F5}" sibTransId="{E3C9A9C0-1BFE-4C8F-8082-3595243A89E8}"/>
    <dgm:cxn modelId="{65C3818A-B97F-4520-8678-DD44A0768B1C}" type="presOf" srcId="{364881B4-CF80-4FBF-95F2-9170FB3AF58C}" destId="{8B2606BE-BCC4-4955-9ABF-ADFF87D8DE3D}" srcOrd="0" destOrd="0" presId="urn:microsoft.com/office/officeart/2008/layout/VerticalCurvedList"/>
    <dgm:cxn modelId="{9D34DF99-A1C9-4755-A890-6D83E01F48EC}" type="presOf" srcId="{EE719596-00A5-441D-93F2-90F49A4FFDBB}" destId="{3A8A3B1D-4A5C-4C50-9FEF-58BBE2EA10CE}" srcOrd="0" destOrd="0" presId="urn:microsoft.com/office/officeart/2008/layout/VerticalCurvedList"/>
    <dgm:cxn modelId="{579C69B3-8DFF-41A9-93A8-BD093D08EFF1}" srcId="{364881B4-CF80-4FBF-95F2-9170FB3AF58C}" destId="{EE719596-00A5-441D-93F2-90F49A4FFDBB}" srcOrd="0" destOrd="0" parTransId="{25FC0836-8EA2-45AB-B916-9B1E717B051B}" sibTransId="{4C189C88-7DC0-45CC-85C2-F8AF0D7EFB4E}"/>
    <dgm:cxn modelId="{CD0550CE-E3D7-477E-8C84-479C532DB243}" type="presOf" srcId="{F61FC70D-F5AF-46A0-AB57-DB24B49F31D9}" destId="{E0634FCC-C14C-41D0-A3DD-221D6C6F4291}" srcOrd="0" destOrd="0" presId="urn:microsoft.com/office/officeart/2008/layout/VerticalCurvedList"/>
    <dgm:cxn modelId="{6F19AFD2-F76E-4F2A-BBD2-9F8908F75747}" type="presOf" srcId="{DE246B48-91FF-49DD-AE55-0DD146D04060}" destId="{5C0976AF-2067-4745-8E46-9DCBFF67555A}" srcOrd="0" destOrd="0" presId="urn:microsoft.com/office/officeart/2008/layout/VerticalCurvedList"/>
    <dgm:cxn modelId="{284A4CEC-965D-4A7B-9842-596529B78F85}" type="presOf" srcId="{4C189C88-7DC0-45CC-85C2-F8AF0D7EFB4E}" destId="{A7E05EBE-4A53-4BA2-9302-530EC11B7F1A}" srcOrd="0" destOrd="0" presId="urn:microsoft.com/office/officeart/2008/layout/VerticalCurvedList"/>
    <dgm:cxn modelId="{76F971B0-7E44-4CEF-80C5-417DAEC6F7CC}" type="presParOf" srcId="{8B2606BE-BCC4-4955-9ABF-ADFF87D8DE3D}" destId="{8770683C-2E56-4DFB-8084-8FB6E1FABA85}" srcOrd="0" destOrd="0" presId="urn:microsoft.com/office/officeart/2008/layout/VerticalCurvedList"/>
    <dgm:cxn modelId="{8BABAEC5-4C11-4C77-BE65-C5623C11560F}" type="presParOf" srcId="{8770683C-2E56-4DFB-8084-8FB6E1FABA85}" destId="{A144808B-E63D-4B96-9799-EA4C54D3B0B2}" srcOrd="0" destOrd="0" presId="urn:microsoft.com/office/officeart/2008/layout/VerticalCurvedList"/>
    <dgm:cxn modelId="{3FC20FD5-D2CE-490B-9E85-33D6055F63EF}" type="presParOf" srcId="{A144808B-E63D-4B96-9799-EA4C54D3B0B2}" destId="{E5B2E9C5-4E1A-443F-8F2E-828C1E8C1D2D}" srcOrd="0" destOrd="0" presId="urn:microsoft.com/office/officeart/2008/layout/VerticalCurvedList"/>
    <dgm:cxn modelId="{EF64D62E-2AC8-41AC-AB79-BCAC70C2417C}" type="presParOf" srcId="{A144808B-E63D-4B96-9799-EA4C54D3B0B2}" destId="{A7E05EBE-4A53-4BA2-9302-530EC11B7F1A}" srcOrd="1" destOrd="0" presId="urn:microsoft.com/office/officeart/2008/layout/VerticalCurvedList"/>
    <dgm:cxn modelId="{93969D04-9851-45E2-B425-9210DEC406DA}" type="presParOf" srcId="{A144808B-E63D-4B96-9799-EA4C54D3B0B2}" destId="{2B705214-3583-49FA-88DC-3F28B11B44EB}" srcOrd="2" destOrd="0" presId="urn:microsoft.com/office/officeart/2008/layout/VerticalCurvedList"/>
    <dgm:cxn modelId="{FCE54155-7418-43B3-A03F-82FC7EE67963}" type="presParOf" srcId="{A144808B-E63D-4B96-9799-EA4C54D3B0B2}" destId="{80934E72-C5FD-4900-917C-B8A21E59EA77}" srcOrd="3" destOrd="0" presId="urn:microsoft.com/office/officeart/2008/layout/VerticalCurvedList"/>
    <dgm:cxn modelId="{F64D3463-64D3-46C8-8069-3BA7C2153B79}" type="presParOf" srcId="{8770683C-2E56-4DFB-8084-8FB6E1FABA85}" destId="{3A8A3B1D-4A5C-4C50-9FEF-58BBE2EA10CE}" srcOrd="1" destOrd="0" presId="urn:microsoft.com/office/officeart/2008/layout/VerticalCurvedList"/>
    <dgm:cxn modelId="{7AF07BE1-C332-4671-81DD-ECAD1B9F8F4E}" type="presParOf" srcId="{8770683C-2E56-4DFB-8084-8FB6E1FABA85}" destId="{447E7EBC-6BD4-4F62-BA65-68DFEF15C531}" srcOrd="2" destOrd="0" presId="urn:microsoft.com/office/officeart/2008/layout/VerticalCurvedList"/>
    <dgm:cxn modelId="{899C41A1-44C4-4C6B-9168-EC82CD354C64}" type="presParOf" srcId="{447E7EBC-6BD4-4F62-BA65-68DFEF15C531}" destId="{CC1793A2-E3C9-4DDC-9492-91B5FD8BBE33}" srcOrd="0" destOrd="0" presId="urn:microsoft.com/office/officeart/2008/layout/VerticalCurvedList"/>
    <dgm:cxn modelId="{F1932ADF-BD0B-48D9-ABF0-0DB927C13E04}" type="presParOf" srcId="{8770683C-2E56-4DFB-8084-8FB6E1FABA85}" destId="{5C0976AF-2067-4745-8E46-9DCBFF67555A}" srcOrd="3" destOrd="0" presId="urn:microsoft.com/office/officeart/2008/layout/VerticalCurvedList"/>
    <dgm:cxn modelId="{C808C0A1-CC08-446A-A494-596B7FAF6E2E}" type="presParOf" srcId="{8770683C-2E56-4DFB-8084-8FB6E1FABA85}" destId="{68E218DF-C2B0-425F-BFA0-5467EB893366}" srcOrd="4" destOrd="0" presId="urn:microsoft.com/office/officeart/2008/layout/VerticalCurvedList"/>
    <dgm:cxn modelId="{B08E5D2F-4649-49D8-BAFF-ED8B81C73ED0}" type="presParOf" srcId="{68E218DF-C2B0-425F-BFA0-5467EB893366}" destId="{6BF89D37-0457-4A8C-A2BC-3FA47F1A7726}" srcOrd="0" destOrd="0" presId="urn:microsoft.com/office/officeart/2008/layout/VerticalCurvedList"/>
    <dgm:cxn modelId="{30DFCFCD-B95C-4DA3-A0C3-295909A27060}" type="presParOf" srcId="{8770683C-2E56-4DFB-8084-8FB6E1FABA85}" destId="{E0634FCC-C14C-41D0-A3DD-221D6C6F4291}" srcOrd="5" destOrd="0" presId="urn:microsoft.com/office/officeart/2008/layout/VerticalCurvedList"/>
    <dgm:cxn modelId="{A78DF133-50A4-4FDB-9D28-9777A1DC1A68}" type="presParOf" srcId="{8770683C-2E56-4DFB-8084-8FB6E1FABA85}" destId="{9E4AA85E-3270-4ABB-919A-48FE3CED62B4}" srcOrd="6" destOrd="0" presId="urn:microsoft.com/office/officeart/2008/layout/VerticalCurvedList"/>
    <dgm:cxn modelId="{48A3F30E-72E8-4529-BA32-B282C1E9F340}" type="presParOf" srcId="{9E4AA85E-3270-4ABB-919A-48FE3CED62B4}" destId="{D36CD80E-73EF-4E1A-ACE9-54D471C6854A}"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528F3E-8986-4C81-93C2-5E9ACA1D8BB2}"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GB"/>
        </a:p>
      </dgm:t>
    </dgm:pt>
    <dgm:pt modelId="{472A707B-EFE0-4301-A652-B1E5327AB5AB}">
      <dgm:prSet phldrT="[Text]" custT="1"/>
      <dgm:spPr/>
      <dgm:t>
        <a:bodyPr/>
        <a:lstStyle/>
        <a:p>
          <a:r>
            <a:rPr lang="en-GB" sz="1800" dirty="0"/>
            <a:t>Reduced mowing</a:t>
          </a:r>
        </a:p>
      </dgm:t>
    </dgm:pt>
    <dgm:pt modelId="{7FEF94FA-08E1-4035-BE98-82C64F3AE330}" type="parTrans" cxnId="{9303F06B-7917-4737-AFE7-01C00211D819}">
      <dgm:prSet/>
      <dgm:spPr/>
      <dgm:t>
        <a:bodyPr/>
        <a:lstStyle/>
        <a:p>
          <a:endParaRPr lang="en-GB"/>
        </a:p>
      </dgm:t>
    </dgm:pt>
    <dgm:pt modelId="{2C05F1B5-01AB-4E36-949D-C87139BF38B0}" type="sibTrans" cxnId="{9303F06B-7917-4737-AFE7-01C00211D819}">
      <dgm:prSet custT="1"/>
      <dgm:spPr/>
      <dgm:t>
        <a:bodyPr/>
        <a:lstStyle/>
        <a:p>
          <a:r>
            <a:rPr lang="en-GB" sz="1800" dirty="0"/>
            <a:t>Action plan for pollinators</a:t>
          </a:r>
        </a:p>
      </dgm:t>
    </dgm:pt>
    <dgm:pt modelId="{6F4FD5F1-BF3E-441D-8CAD-60DFAE5149C2}">
      <dgm:prSet phldrT="[Text]" custT="1"/>
      <dgm:spPr/>
      <dgm:t>
        <a:bodyPr/>
        <a:lstStyle/>
        <a:p>
          <a:r>
            <a:rPr lang="en-GB" sz="2000" dirty="0" err="1"/>
            <a:t>NRAPs</a:t>
          </a:r>
          <a:endParaRPr lang="en-GB" sz="2000" dirty="0"/>
        </a:p>
      </dgm:t>
    </dgm:pt>
    <dgm:pt modelId="{E8364716-9AD9-42A7-BF57-869A1BAD042C}" type="parTrans" cxnId="{23E345E8-61BD-4A1C-AF87-1E0D3B9300AF}">
      <dgm:prSet/>
      <dgm:spPr/>
      <dgm:t>
        <a:bodyPr/>
        <a:lstStyle/>
        <a:p>
          <a:endParaRPr lang="en-GB"/>
        </a:p>
      </dgm:t>
    </dgm:pt>
    <dgm:pt modelId="{7448C3E4-A65B-4934-9E38-F0EC369577EC}" type="sibTrans" cxnId="{23E345E8-61BD-4A1C-AF87-1E0D3B9300AF}">
      <dgm:prSet custT="1"/>
      <dgm:spPr/>
      <dgm:t>
        <a:bodyPr/>
        <a:lstStyle/>
        <a:p>
          <a:r>
            <a:rPr lang="en-GB" sz="2000" dirty="0"/>
            <a:t>Signage and resources</a:t>
          </a:r>
        </a:p>
      </dgm:t>
    </dgm:pt>
    <dgm:pt modelId="{9D8284B0-047F-4E4F-A1D7-F12D9434EDFE}">
      <dgm:prSet phldrT="[Text]" custT="1"/>
      <dgm:spPr/>
      <dgm:t>
        <a:bodyPr/>
        <a:lstStyle/>
        <a:p>
          <a:r>
            <a:rPr lang="en-GB" sz="1600" dirty="0"/>
            <a:t>Community engagement</a:t>
          </a:r>
        </a:p>
      </dgm:t>
    </dgm:pt>
    <dgm:pt modelId="{EE6CA4C1-DB24-4209-97C0-C7EC138B2FC9}" type="parTrans" cxnId="{379D2338-7E6D-4EF8-926F-EF9A82DDEB26}">
      <dgm:prSet/>
      <dgm:spPr/>
      <dgm:t>
        <a:bodyPr/>
        <a:lstStyle/>
        <a:p>
          <a:endParaRPr lang="en-GB"/>
        </a:p>
      </dgm:t>
    </dgm:pt>
    <dgm:pt modelId="{FB5FF312-D4C6-480C-A944-165C55B51EE9}" type="sibTrans" cxnId="{379D2338-7E6D-4EF8-926F-EF9A82DDEB26}">
      <dgm:prSet custT="1"/>
      <dgm:spPr/>
      <dgm:t>
        <a:bodyPr/>
        <a:lstStyle/>
        <a:p>
          <a:r>
            <a:rPr lang="en-GB" sz="1800" dirty="0"/>
            <a:t>Multi stakeholder approach</a:t>
          </a:r>
        </a:p>
      </dgm:t>
    </dgm:pt>
    <dgm:pt modelId="{A97A1D07-9837-449F-BAC3-7B013C2EA451}" type="pres">
      <dgm:prSet presAssocID="{95528F3E-8986-4C81-93C2-5E9ACA1D8BB2}" presName="Name0" presStyleCnt="0">
        <dgm:presLayoutVars>
          <dgm:chMax/>
          <dgm:chPref/>
          <dgm:dir/>
          <dgm:animLvl val="lvl"/>
        </dgm:presLayoutVars>
      </dgm:prSet>
      <dgm:spPr/>
    </dgm:pt>
    <dgm:pt modelId="{0ECD7628-78AB-406A-968C-1927966BD7DE}" type="pres">
      <dgm:prSet presAssocID="{472A707B-EFE0-4301-A652-B1E5327AB5AB}" presName="composite" presStyleCnt="0"/>
      <dgm:spPr/>
    </dgm:pt>
    <dgm:pt modelId="{BDF896D3-E97B-4003-AF23-FA33CC0F87C2}" type="pres">
      <dgm:prSet presAssocID="{472A707B-EFE0-4301-A652-B1E5327AB5AB}" presName="Parent1" presStyleLbl="node1" presStyleIdx="0" presStyleCnt="6">
        <dgm:presLayoutVars>
          <dgm:chMax val="1"/>
          <dgm:chPref val="1"/>
          <dgm:bulletEnabled val="1"/>
        </dgm:presLayoutVars>
      </dgm:prSet>
      <dgm:spPr/>
    </dgm:pt>
    <dgm:pt modelId="{20F62E37-B81B-4B48-9A95-03C6F32208A3}" type="pres">
      <dgm:prSet presAssocID="{472A707B-EFE0-4301-A652-B1E5327AB5AB}" presName="Childtext1" presStyleLbl="revTx" presStyleIdx="0" presStyleCnt="3">
        <dgm:presLayoutVars>
          <dgm:chMax val="0"/>
          <dgm:chPref val="0"/>
          <dgm:bulletEnabled val="1"/>
        </dgm:presLayoutVars>
      </dgm:prSet>
      <dgm:spPr/>
    </dgm:pt>
    <dgm:pt modelId="{2F9560DD-0AA9-408C-B95A-0DC9D7EE7562}" type="pres">
      <dgm:prSet presAssocID="{472A707B-EFE0-4301-A652-B1E5327AB5AB}" presName="BalanceSpacing" presStyleCnt="0"/>
      <dgm:spPr/>
    </dgm:pt>
    <dgm:pt modelId="{FF7082FF-F103-478E-8C67-94BC292B2855}" type="pres">
      <dgm:prSet presAssocID="{472A707B-EFE0-4301-A652-B1E5327AB5AB}" presName="BalanceSpacing1" presStyleCnt="0"/>
      <dgm:spPr/>
    </dgm:pt>
    <dgm:pt modelId="{12A0E0D2-B82D-491F-AAC6-E8D767CB81C3}" type="pres">
      <dgm:prSet presAssocID="{2C05F1B5-01AB-4E36-949D-C87139BF38B0}" presName="Accent1Text" presStyleLbl="node1" presStyleIdx="1" presStyleCnt="6"/>
      <dgm:spPr/>
    </dgm:pt>
    <dgm:pt modelId="{5FE0FF0F-8353-45C8-8181-083A71835495}" type="pres">
      <dgm:prSet presAssocID="{2C05F1B5-01AB-4E36-949D-C87139BF38B0}" presName="spaceBetweenRectangles" presStyleCnt="0"/>
      <dgm:spPr/>
    </dgm:pt>
    <dgm:pt modelId="{2CF71EA0-AF1A-4DBC-B3EB-AF01726854E0}" type="pres">
      <dgm:prSet presAssocID="{6F4FD5F1-BF3E-441D-8CAD-60DFAE5149C2}" presName="composite" presStyleCnt="0"/>
      <dgm:spPr/>
    </dgm:pt>
    <dgm:pt modelId="{EA987ADF-16BD-437B-93F4-0C415AE56D13}" type="pres">
      <dgm:prSet presAssocID="{6F4FD5F1-BF3E-441D-8CAD-60DFAE5149C2}" presName="Parent1" presStyleLbl="node1" presStyleIdx="2" presStyleCnt="6" custLinFactNeighborX="306" custLinFactNeighborY="1696">
        <dgm:presLayoutVars>
          <dgm:chMax val="1"/>
          <dgm:chPref val="1"/>
          <dgm:bulletEnabled val="1"/>
        </dgm:presLayoutVars>
      </dgm:prSet>
      <dgm:spPr/>
    </dgm:pt>
    <dgm:pt modelId="{759995F1-9AC1-4073-A4F0-C20C61EA1B53}" type="pres">
      <dgm:prSet presAssocID="{6F4FD5F1-BF3E-441D-8CAD-60DFAE5149C2}" presName="Childtext1" presStyleLbl="revTx" presStyleIdx="1" presStyleCnt="3">
        <dgm:presLayoutVars>
          <dgm:chMax val="0"/>
          <dgm:chPref val="0"/>
          <dgm:bulletEnabled val="1"/>
        </dgm:presLayoutVars>
      </dgm:prSet>
      <dgm:spPr/>
    </dgm:pt>
    <dgm:pt modelId="{D01956DD-83BC-42E4-A581-61B96A3648CD}" type="pres">
      <dgm:prSet presAssocID="{6F4FD5F1-BF3E-441D-8CAD-60DFAE5149C2}" presName="BalanceSpacing" presStyleCnt="0"/>
      <dgm:spPr/>
    </dgm:pt>
    <dgm:pt modelId="{9B50539A-EBD2-46EF-919D-950D14DF7752}" type="pres">
      <dgm:prSet presAssocID="{6F4FD5F1-BF3E-441D-8CAD-60DFAE5149C2}" presName="BalanceSpacing1" presStyleCnt="0"/>
      <dgm:spPr/>
    </dgm:pt>
    <dgm:pt modelId="{538920F2-7752-4A80-B6C5-393B4CFEF249}" type="pres">
      <dgm:prSet presAssocID="{7448C3E4-A65B-4934-9E38-F0EC369577EC}" presName="Accent1Text" presStyleLbl="node1" presStyleIdx="3" presStyleCnt="6"/>
      <dgm:spPr/>
    </dgm:pt>
    <dgm:pt modelId="{B674D8CB-C159-4967-B62B-9E4972A052C1}" type="pres">
      <dgm:prSet presAssocID="{7448C3E4-A65B-4934-9E38-F0EC369577EC}" presName="spaceBetweenRectangles" presStyleCnt="0"/>
      <dgm:spPr/>
    </dgm:pt>
    <dgm:pt modelId="{B6BDDA70-7A9E-4F90-BAA5-4716F51170F6}" type="pres">
      <dgm:prSet presAssocID="{9D8284B0-047F-4E4F-A1D7-F12D9434EDFE}" presName="composite" presStyleCnt="0"/>
      <dgm:spPr/>
    </dgm:pt>
    <dgm:pt modelId="{0ECEED2C-19F8-403E-85DA-45A04C5D77DF}" type="pres">
      <dgm:prSet presAssocID="{9D8284B0-047F-4E4F-A1D7-F12D9434EDFE}" presName="Parent1" presStyleLbl="node1" presStyleIdx="4" presStyleCnt="6">
        <dgm:presLayoutVars>
          <dgm:chMax val="1"/>
          <dgm:chPref val="1"/>
          <dgm:bulletEnabled val="1"/>
        </dgm:presLayoutVars>
      </dgm:prSet>
      <dgm:spPr/>
    </dgm:pt>
    <dgm:pt modelId="{48E7978A-0336-4BC5-BFDD-26037FEDA54F}" type="pres">
      <dgm:prSet presAssocID="{9D8284B0-047F-4E4F-A1D7-F12D9434EDFE}" presName="Childtext1" presStyleLbl="revTx" presStyleIdx="2" presStyleCnt="3">
        <dgm:presLayoutVars>
          <dgm:chMax val="0"/>
          <dgm:chPref val="0"/>
          <dgm:bulletEnabled val="1"/>
        </dgm:presLayoutVars>
      </dgm:prSet>
      <dgm:spPr/>
    </dgm:pt>
    <dgm:pt modelId="{21B2E6A7-8D2C-4455-A4DD-C6C14CBC9EDD}" type="pres">
      <dgm:prSet presAssocID="{9D8284B0-047F-4E4F-A1D7-F12D9434EDFE}" presName="BalanceSpacing" presStyleCnt="0"/>
      <dgm:spPr/>
    </dgm:pt>
    <dgm:pt modelId="{51F064C1-8CF1-41BF-B523-8EC86803BC67}" type="pres">
      <dgm:prSet presAssocID="{9D8284B0-047F-4E4F-A1D7-F12D9434EDFE}" presName="BalanceSpacing1" presStyleCnt="0"/>
      <dgm:spPr/>
    </dgm:pt>
    <dgm:pt modelId="{1F987B51-AC64-4324-8B12-4384FEDED9DA}" type="pres">
      <dgm:prSet presAssocID="{FB5FF312-D4C6-480C-A944-165C55B51EE9}" presName="Accent1Text" presStyleLbl="node1" presStyleIdx="5" presStyleCnt="6"/>
      <dgm:spPr/>
    </dgm:pt>
  </dgm:ptLst>
  <dgm:cxnLst>
    <dgm:cxn modelId="{E2370804-8A97-48A0-B491-A9EBE8F463BC}" type="presOf" srcId="{95528F3E-8986-4C81-93C2-5E9ACA1D8BB2}" destId="{A97A1D07-9837-449F-BAC3-7B013C2EA451}" srcOrd="0" destOrd="0" presId="urn:microsoft.com/office/officeart/2008/layout/AlternatingHexagons"/>
    <dgm:cxn modelId="{CCFD4D0C-6079-4F0C-84F6-5306C36B4017}" type="presOf" srcId="{2C05F1B5-01AB-4E36-949D-C87139BF38B0}" destId="{12A0E0D2-B82D-491F-AAC6-E8D767CB81C3}" srcOrd="0" destOrd="0" presId="urn:microsoft.com/office/officeart/2008/layout/AlternatingHexagons"/>
    <dgm:cxn modelId="{379D2338-7E6D-4EF8-926F-EF9A82DDEB26}" srcId="{95528F3E-8986-4C81-93C2-5E9ACA1D8BB2}" destId="{9D8284B0-047F-4E4F-A1D7-F12D9434EDFE}" srcOrd="2" destOrd="0" parTransId="{EE6CA4C1-DB24-4209-97C0-C7EC138B2FC9}" sibTransId="{FB5FF312-D4C6-480C-A944-165C55B51EE9}"/>
    <dgm:cxn modelId="{9303F06B-7917-4737-AFE7-01C00211D819}" srcId="{95528F3E-8986-4C81-93C2-5E9ACA1D8BB2}" destId="{472A707B-EFE0-4301-A652-B1E5327AB5AB}" srcOrd="0" destOrd="0" parTransId="{7FEF94FA-08E1-4035-BE98-82C64F3AE330}" sibTransId="{2C05F1B5-01AB-4E36-949D-C87139BF38B0}"/>
    <dgm:cxn modelId="{DE5C5990-53BD-47F7-87DA-679942692E04}" type="presOf" srcId="{472A707B-EFE0-4301-A652-B1E5327AB5AB}" destId="{BDF896D3-E97B-4003-AF23-FA33CC0F87C2}" srcOrd="0" destOrd="0" presId="urn:microsoft.com/office/officeart/2008/layout/AlternatingHexagons"/>
    <dgm:cxn modelId="{290F0296-7315-4D91-B3C5-2E75A9C066B8}" type="presOf" srcId="{6F4FD5F1-BF3E-441D-8CAD-60DFAE5149C2}" destId="{EA987ADF-16BD-437B-93F4-0C415AE56D13}" srcOrd="0" destOrd="0" presId="urn:microsoft.com/office/officeart/2008/layout/AlternatingHexagons"/>
    <dgm:cxn modelId="{8DE4B8AB-E996-434F-99E0-E59814FBB584}" type="presOf" srcId="{9D8284B0-047F-4E4F-A1D7-F12D9434EDFE}" destId="{0ECEED2C-19F8-403E-85DA-45A04C5D77DF}" srcOrd="0" destOrd="0" presId="urn:microsoft.com/office/officeart/2008/layout/AlternatingHexagons"/>
    <dgm:cxn modelId="{EFE34BD1-A9CE-4643-8490-F28EC65A5B0D}" type="presOf" srcId="{7448C3E4-A65B-4934-9E38-F0EC369577EC}" destId="{538920F2-7752-4A80-B6C5-393B4CFEF249}" srcOrd="0" destOrd="0" presId="urn:microsoft.com/office/officeart/2008/layout/AlternatingHexagons"/>
    <dgm:cxn modelId="{23E345E8-61BD-4A1C-AF87-1E0D3B9300AF}" srcId="{95528F3E-8986-4C81-93C2-5E9ACA1D8BB2}" destId="{6F4FD5F1-BF3E-441D-8CAD-60DFAE5149C2}" srcOrd="1" destOrd="0" parTransId="{E8364716-9AD9-42A7-BF57-869A1BAD042C}" sibTransId="{7448C3E4-A65B-4934-9E38-F0EC369577EC}"/>
    <dgm:cxn modelId="{4C26C3F3-FD78-45C1-A6B1-8CB5F4D88FF1}" type="presOf" srcId="{FB5FF312-D4C6-480C-A944-165C55B51EE9}" destId="{1F987B51-AC64-4324-8B12-4384FEDED9DA}" srcOrd="0" destOrd="0" presId="urn:microsoft.com/office/officeart/2008/layout/AlternatingHexagons"/>
    <dgm:cxn modelId="{005B0508-6F53-4417-8D82-DE02647A50AF}" type="presParOf" srcId="{A97A1D07-9837-449F-BAC3-7B013C2EA451}" destId="{0ECD7628-78AB-406A-968C-1927966BD7DE}" srcOrd="0" destOrd="0" presId="urn:microsoft.com/office/officeart/2008/layout/AlternatingHexagons"/>
    <dgm:cxn modelId="{FA6957EA-8E12-45D4-A25A-29351A9890EF}" type="presParOf" srcId="{0ECD7628-78AB-406A-968C-1927966BD7DE}" destId="{BDF896D3-E97B-4003-AF23-FA33CC0F87C2}" srcOrd="0" destOrd="0" presId="urn:microsoft.com/office/officeart/2008/layout/AlternatingHexagons"/>
    <dgm:cxn modelId="{5AB1EEBD-02A2-4571-8CC4-C7D1C34A1E12}" type="presParOf" srcId="{0ECD7628-78AB-406A-968C-1927966BD7DE}" destId="{20F62E37-B81B-4B48-9A95-03C6F32208A3}" srcOrd="1" destOrd="0" presId="urn:microsoft.com/office/officeart/2008/layout/AlternatingHexagons"/>
    <dgm:cxn modelId="{5E48C2AF-9975-4F7F-84C6-0339CF012C01}" type="presParOf" srcId="{0ECD7628-78AB-406A-968C-1927966BD7DE}" destId="{2F9560DD-0AA9-408C-B95A-0DC9D7EE7562}" srcOrd="2" destOrd="0" presId="urn:microsoft.com/office/officeart/2008/layout/AlternatingHexagons"/>
    <dgm:cxn modelId="{190B0143-0EBE-496A-A461-B6D7F7048AEA}" type="presParOf" srcId="{0ECD7628-78AB-406A-968C-1927966BD7DE}" destId="{FF7082FF-F103-478E-8C67-94BC292B2855}" srcOrd="3" destOrd="0" presId="urn:microsoft.com/office/officeart/2008/layout/AlternatingHexagons"/>
    <dgm:cxn modelId="{50F5E5A2-A579-439E-8BCF-5D653291EB73}" type="presParOf" srcId="{0ECD7628-78AB-406A-968C-1927966BD7DE}" destId="{12A0E0D2-B82D-491F-AAC6-E8D767CB81C3}" srcOrd="4" destOrd="0" presId="urn:microsoft.com/office/officeart/2008/layout/AlternatingHexagons"/>
    <dgm:cxn modelId="{15A2FE6A-05BE-4955-A1E3-16573AF8ED09}" type="presParOf" srcId="{A97A1D07-9837-449F-BAC3-7B013C2EA451}" destId="{5FE0FF0F-8353-45C8-8181-083A71835495}" srcOrd="1" destOrd="0" presId="urn:microsoft.com/office/officeart/2008/layout/AlternatingHexagons"/>
    <dgm:cxn modelId="{8D918DEA-D2EE-44E5-94A7-9D8C0D9E8C18}" type="presParOf" srcId="{A97A1D07-9837-449F-BAC3-7B013C2EA451}" destId="{2CF71EA0-AF1A-4DBC-B3EB-AF01726854E0}" srcOrd="2" destOrd="0" presId="urn:microsoft.com/office/officeart/2008/layout/AlternatingHexagons"/>
    <dgm:cxn modelId="{CA7D68F5-07B8-483E-A43D-B1CB1B248225}" type="presParOf" srcId="{2CF71EA0-AF1A-4DBC-B3EB-AF01726854E0}" destId="{EA987ADF-16BD-437B-93F4-0C415AE56D13}" srcOrd="0" destOrd="0" presId="urn:microsoft.com/office/officeart/2008/layout/AlternatingHexagons"/>
    <dgm:cxn modelId="{7166760A-A007-447D-A931-108932EB1C60}" type="presParOf" srcId="{2CF71EA0-AF1A-4DBC-B3EB-AF01726854E0}" destId="{759995F1-9AC1-4073-A4F0-C20C61EA1B53}" srcOrd="1" destOrd="0" presId="urn:microsoft.com/office/officeart/2008/layout/AlternatingHexagons"/>
    <dgm:cxn modelId="{252E2428-7EB6-4FF6-B111-67C4E19555DB}" type="presParOf" srcId="{2CF71EA0-AF1A-4DBC-B3EB-AF01726854E0}" destId="{D01956DD-83BC-42E4-A581-61B96A3648CD}" srcOrd="2" destOrd="0" presId="urn:microsoft.com/office/officeart/2008/layout/AlternatingHexagons"/>
    <dgm:cxn modelId="{67B11F53-981D-4F80-B8B6-62DA0D700D57}" type="presParOf" srcId="{2CF71EA0-AF1A-4DBC-B3EB-AF01726854E0}" destId="{9B50539A-EBD2-46EF-919D-950D14DF7752}" srcOrd="3" destOrd="0" presId="urn:microsoft.com/office/officeart/2008/layout/AlternatingHexagons"/>
    <dgm:cxn modelId="{F081C5BF-F0BC-48E4-A9FB-4839AE2AC0A5}" type="presParOf" srcId="{2CF71EA0-AF1A-4DBC-B3EB-AF01726854E0}" destId="{538920F2-7752-4A80-B6C5-393B4CFEF249}" srcOrd="4" destOrd="0" presId="urn:microsoft.com/office/officeart/2008/layout/AlternatingHexagons"/>
    <dgm:cxn modelId="{A1EAC74C-583D-4E81-926A-B32495D04A6B}" type="presParOf" srcId="{A97A1D07-9837-449F-BAC3-7B013C2EA451}" destId="{B674D8CB-C159-4967-B62B-9E4972A052C1}" srcOrd="3" destOrd="0" presId="urn:microsoft.com/office/officeart/2008/layout/AlternatingHexagons"/>
    <dgm:cxn modelId="{FAF1629A-0E03-4B01-B828-E14EED92F399}" type="presParOf" srcId="{A97A1D07-9837-449F-BAC3-7B013C2EA451}" destId="{B6BDDA70-7A9E-4F90-BAA5-4716F51170F6}" srcOrd="4" destOrd="0" presId="urn:microsoft.com/office/officeart/2008/layout/AlternatingHexagons"/>
    <dgm:cxn modelId="{950901B3-DC37-4E85-A861-BE178EAF180C}" type="presParOf" srcId="{B6BDDA70-7A9E-4F90-BAA5-4716F51170F6}" destId="{0ECEED2C-19F8-403E-85DA-45A04C5D77DF}" srcOrd="0" destOrd="0" presId="urn:microsoft.com/office/officeart/2008/layout/AlternatingHexagons"/>
    <dgm:cxn modelId="{3C3094E1-27F4-430D-81B8-D07E996F437E}" type="presParOf" srcId="{B6BDDA70-7A9E-4F90-BAA5-4716F51170F6}" destId="{48E7978A-0336-4BC5-BFDD-26037FEDA54F}" srcOrd="1" destOrd="0" presId="urn:microsoft.com/office/officeart/2008/layout/AlternatingHexagons"/>
    <dgm:cxn modelId="{DDB58A31-A880-4F8E-A9E2-E82AD9615A4A}" type="presParOf" srcId="{B6BDDA70-7A9E-4F90-BAA5-4716F51170F6}" destId="{21B2E6A7-8D2C-4455-A4DD-C6C14CBC9EDD}" srcOrd="2" destOrd="0" presId="urn:microsoft.com/office/officeart/2008/layout/AlternatingHexagons"/>
    <dgm:cxn modelId="{CE124BBB-EC8B-48BD-9E6D-6D806B409125}" type="presParOf" srcId="{B6BDDA70-7A9E-4F90-BAA5-4716F51170F6}" destId="{51F064C1-8CF1-41BF-B523-8EC86803BC67}" srcOrd="3" destOrd="0" presId="urn:microsoft.com/office/officeart/2008/layout/AlternatingHexagons"/>
    <dgm:cxn modelId="{6FF83B23-FFA0-4B46-94B6-E76A95483D05}" type="presParOf" srcId="{B6BDDA70-7A9E-4F90-BAA5-4716F51170F6}" destId="{1F987B51-AC64-4324-8B12-4384FEDED9DA}" srcOrd="4" destOrd="0" presId="urn:microsoft.com/office/officeart/2008/layout/AlternatingHexagon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C82D94-EBB8-4E82-B0C0-B60BA1A42AA0}" type="doc">
      <dgm:prSet loTypeId="urn:microsoft.com/office/officeart/2005/8/layout/pyramid3" loCatId="pyramid" qsTypeId="urn:microsoft.com/office/officeart/2005/8/quickstyle/simple1" qsCatId="simple" csTypeId="urn:microsoft.com/office/officeart/2005/8/colors/colorful5" csCatId="colorful" phldr="1"/>
      <dgm:spPr/>
      <dgm:t>
        <a:bodyPr/>
        <a:lstStyle/>
        <a:p>
          <a:endParaRPr lang="en-GB"/>
        </a:p>
      </dgm:t>
    </dgm:pt>
    <dgm:pt modelId="{E872A4E4-B6D5-42E7-B34D-D053EDCD8A23}">
      <dgm:prSet phldrT="[Text]" custT="1"/>
      <dgm:spPr/>
      <dgm:t>
        <a:bodyPr/>
        <a:lstStyle/>
        <a:p>
          <a:r>
            <a:rPr lang="en-GB" sz="2000" dirty="0"/>
            <a:t>Global Biodiversity decline - An International perspective</a:t>
          </a:r>
        </a:p>
      </dgm:t>
    </dgm:pt>
    <dgm:pt modelId="{A79F0C97-B58F-4B9B-B175-70325AC951C4}" type="parTrans" cxnId="{FC2C1987-0A0A-4095-87AA-1561CF7EE500}">
      <dgm:prSet/>
      <dgm:spPr/>
      <dgm:t>
        <a:bodyPr/>
        <a:lstStyle/>
        <a:p>
          <a:endParaRPr lang="en-GB"/>
        </a:p>
      </dgm:t>
    </dgm:pt>
    <dgm:pt modelId="{CE7D516A-889A-4197-BF93-91A12E404C77}" type="sibTrans" cxnId="{FC2C1987-0A0A-4095-87AA-1561CF7EE500}">
      <dgm:prSet/>
      <dgm:spPr/>
      <dgm:t>
        <a:bodyPr/>
        <a:lstStyle/>
        <a:p>
          <a:endParaRPr lang="en-GB"/>
        </a:p>
      </dgm:t>
    </dgm:pt>
    <dgm:pt modelId="{9EDC7988-B46B-44BC-B939-B84339435330}">
      <dgm:prSet phldrT="[Text]" custT="1"/>
      <dgm:spPr/>
      <dgm:t>
        <a:bodyPr/>
        <a:lstStyle/>
        <a:p>
          <a:r>
            <a:rPr lang="en-GB" sz="1600" b="0" dirty="0"/>
            <a:t>UK based research – Strategies to increase biodiversity</a:t>
          </a:r>
        </a:p>
        <a:p>
          <a:endParaRPr lang="en-GB" sz="1600" b="0" dirty="0"/>
        </a:p>
        <a:p>
          <a:endParaRPr lang="en-GB" sz="1600" b="0" dirty="0"/>
        </a:p>
        <a:p>
          <a:endParaRPr lang="en-GB" sz="1600" b="0" dirty="0"/>
        </a:p>
      </dgm:t>
    </dgm:pt>
    <dgm:pt modelId="{90BBDECD-4CB7-4B24-A5C6-0F846C62768C}" type="parTrans" cxnId="{22639131-59BE-4E55-A8B3-DC3B73DF4C04}">
      <dgm:prSet/>
      <dgm:spPr/>
      <dgm:t>
        <a:bodyPr/>
        <a:lstStyle/>
        <a:p>
          <a:endParaRPr lang="en-GB"/>
        </a:p>
      </dgm:t>
    </dgm:pt>
    <dgm:pt modelId="{51437662-EC3F-40A0-8BD9-59C58047374D}" type="sibTrans" cxnId="{22639131-59BE-4E55-A8B3-DC3B73DF4C04}">
      <dgm:prSet/>
      <dgm:spPr/>
      <dgm:t>
        <a:bodyPr/>
        <a:lstStyle/>
        <a:p>
          <a:endParaRPr lang="en-GB"/>
        </a:p>
      </dgm:t>
    </dgm:pt>
    <dgm:pt modelId="{FB7FBCEC-A790-45B2-9AD9-E1E540AAF612}">
      <dgm:prSet phldrT="[Text]" custT="1"/>
      <dgm:spPr/>
      <dgm:t>
        <a:bodyPr/>
        <a:lstStyle/>
        <a:p>
          <a:r>
            <a:rPr lang="en-GB" sz="1600" b="1" dirty="0"/>
            <a:t>Strategies for grassland management to </a:t>
          </a:r>
          <a:br>
            <a:rPr lang="en-GB" sz="1600" b="1" dirty="0"/>
          </a:br>
          <a:r>
            <a:rPr lang="en-GB" sz="1600" b="1" dirty="0"/>
            <a:t>increase biodiversity in UK </a:t>
          </a:r>
        </a:p>
        <a:p>
          <a:endParaRPr lang="en-GB" sz="1600" b="1" dirty="0"/>
        </a:p>
        <a:p>
          <a:endParaRPr lang="en-GB" sz="1600" b="1" dirty="0"/>
        </a:p>
      </dgm:t>
    </dgm:pt>
    <dgm:pt modelId="{87B50E5C-6E69-4B44-81E0-B1DF0CF39609}" type="parTrans" cxnId="{9AB37C8E-364C-46B0-887E-06210BF4A01D}">
      <dgm:prSet/>
      <dgm:spPr/>
      <dgm:t>
        <a:bodyPr/>
        <a:lstStyle/>
        <a:p>
          <a:endParaRPr lang="en-GB"/>
        </a:p>
      </dgm:t>
    </dgm:pt>
    <dgm:pt modelId="{1D11A5A8-F25D-4CA6-BEC6-98C2BE9AFB0F}" type="sibTrans" cxnId="{9AB37C8E-364C-46B0-887E-06210BF4A01D}">
      <dgm:prSet/>
      <dgm:spPr/>
      <dgm:t>
        <a:bodyPr/>
        <a:lstStyle/>
        <a:p>
          <a:endParaRPr lang="en-GB"/>
        </a:p>
      </dgm:t>
    </dgm:pt>
    <dgm:pt modelId="{02A7596F-50C7-4FEB-BDE2-A7888A2E503F}">
      <dgm:prSet custT="1"/>
      <dgm:spPr/>
      <dgm:t>
        <a:bodyPr/>
        <a:lstStyle/>
        <a:p>
          <a:r>
            <a:rPr lang="en-GB" sz="1800" dirty="0"/>
            <a:t>The causes of biodiversity loss in grasslands </a:t>
          </a:r>
        </a:p>
        <a:p>
          <a:endParaRPr lang="en-GB" sz="1800" dirty="0"/>
        </a:p>
      </dgm:t>
    </dgm:pt>
    <dgm:pt modelId="{AA26A80C-5B5A-4053-8E46-EF1D16F4A29F}" type="parTrans" cxnId="{223905F0-D102-4D19-8243-48D279FBE3FA}">
      <dgm:prSet/>
      <dgm:spPr/>
      <dgm:t>
        <a:bodyPr/>
        <a:lstStyle/>
        <a:p>
          <a:endParaRPr lang="en-GB"/>
        </a:p>
      </dgm:t>
    </dgm:pt>
    <dgm:pt modelId="{2123BAEC-8165-4DCA-AA4C-2017FA5E2745}" type="sibTrans" cxnId="{223905F0-D102-4D19-8243-48D279FBE3FA}">
      <dgm:prSet/>
      <dgm:spPr/>
      <dgm:t>
        <a:bodyPr/>
        <a:lstStyle/>
        <a:p>
          <a:endParaRPr lang="en-GB"/>
        </a:p>
      </dgm:t>
    </dgm:pt>
    <dgm:pt modelId="{3A2B0700-26E4-4214-9763-A14724505DAC}" type="pres">
      <dgm:prSet presAssocID="{F9C82D94-EBB8-4E82-B0C0-B60BA1A42AA0}" presName="Name0" presStyleCnt="0">
        <dgm:presLayoutVars>
          <dgm:dir/>
          <dgm:animLvl val="lvl"/>
          <dgm:resizeHandles val="exact"/>
        </dgm:presLayoutVars>
      </dgm:prSet>
      <dgm:spPr/>
    </dgm:pt>
    <dgm:pt modelId="{5F866B12-C72B-45EE-902A-2A62BBFF07C7}" type="pres">
      <dgm:prSet presAssocID="{E872A4E4-B6D5-42E7-B34D-D053EDCD8A23}" presName="Name8" presStyleCnt="0"/>
      <dgm:spPr/>
    </dgm:pt>
    <dgm:pt modelId="{0A6083A2-D5F1-452F-ACBB-449355EF4ED4}" type="pres">
      <dgm:prSet presAssocID="{E872A4E4-B6D5-42E7-B34D-D053EDCD8A23}" presName="level" presStyleLbl="node1" presStyleIdx="0" presStyleCnt="4" custLinFactNeighborX="2469" custLinFactNeighborY="890">
        <dgm:presLayoutVars>
          <dgm:chMax val="1"/>
          <dgm:bulletEnabled val="1"/>
        </dgm:presLayoutVars>
      </dgm:prSet>
      <dgm:spPr/>
    </dgm:pt>
    <dgm:pt modelId="{5298BB6C-21F6-4510-A52C-03C70B73FD9E}" type="pres">
      <dgm:prSet presAssocID="{E872A4E4-B6D5-42E7-B34D-D053EDCD8A23}" presName="levelTx" presStyleLbl="revTx" presStyleIdx="0" presStyleCnt="0">
        <dgm:presLayoutVars>
          <dgm:chMax val="1"/>
          <dgm:bulletEnabled val="1"/>
        </dgm:presLayoutVars>
      </dgm:prSet>
      <dgm:spPr/>
    </dgm:pt>
    <dgm:pt modelId="{3468568C-7478-4340-AC62-6E4FE282C9F4}" type="pres">
      <dgm:prSet presAssocID="{02A7596F-50C7-4FEB-BDE2-A7888A2E503F}" presName="Name8" presStyleCnt="0"/>
      <dgm:spPr/>
    </dgm:pt>
    <dgm:pt modelId="{BE8C4FCF-EEBE-4E8C-A69A-95FC53234408}" type="pres">
      <dgm:prSet presAssocID="{02A7596F-50C7-4FEB-BDE2-A7888A2E503F}" presName="level" presStyleLbl="node1" presStyleIdx="1" presStyleCnt="4" custScaleX="100626">
        <dgm:presLayoutVars>
          <dgm:chMax val="1"/>
          <dgm:bulletEnabled val="1"/>
        </dgm:presLayoutVars>
      </dgm:prSet>
      <dgm:spPr/>
    </dgm:pt>
    <dgm:pt modelId="{781DB8D4-0660-4DAA-ACFE-EFE7B3E72145}" type="pres">
      <dgm:prSet presAssocID="{02A7596F-50C7-4FEB-BDE2-A7888A2E503F}" presName="levelTx" presStyleLbl="revTx" presStyleIdx="0" presStyleCnt="0">
        <dgm:presLayoutVars>
          <dgm:chMax val="1"/>
          <dgm:bulletEnabled val="1"/>
        </dgm:presLayoutVars>
      </dgm:prSet>
      <dgm:spPr/>
    </dgm:pt>
    <dgm:pt modelId="{F2BC3072-CE32-432F-8EF0-53D428778895}" type="pres">
      <dgm:prSet presAssocID="{9EDC7988-B46B-44BC-B939-B84339435330}" presName="Name8" presStyleCnt="0"/>
      <dgm:spPr/>
    </dgm:pt>
    <dgm:pt modelId="{7114D5C8-4B48-43CE-BC45-8D9CC4B0AEA8}" type="pres">
      <dgm:prSet presAssocID="{9EDC7988-B46B-44BC-B939-B84339435330}" presName="level" presStyleLbl="node1" presStyleIdx="2" presStyleCnt="4" custScaleX="99686" custScaleY="133134">
        <dgm:presLayoutVars>
          <dgm:chMax val="1"/>
          <dgm:bulletEnabled val="1"/>
        </dgm:presLayoutVars>
      </dgm:prSet>
      <dgm:spPr/>
    </dgm:pt>
    <dgm:pt modelId="{3122E286-66F1-42F1-8F2C-A030B7D8E84E}" type="pres">
      <dgm:prSet presAssocID="{9EDC7988-B46B-44BC-B939-B84339435330}" presName="levelTx" presStyleLbl="revTx" presStyleIdx="0" presStyleCnt="0">
        <dgm:presLayoutVars>
          <dgm:chMax val="1"/>
          <dgm:bulletEnabled val="1"/>
        </dgm:presLayoutVars>
      </dgm:prSet>
      <dgm:spPr/>
    </dgm:pt>
    <dgm:pt modelId="{95FB89B3-AE11-4100-A54C-44BBBB6D49BE}" type="pres">
      <dgm:prSet presAssocID="{FB7FBCEC-A790-45B2-9AD9-E1E540AAF612}" presName="Name8" presStyleCnt="0"/>
      <dgm:spPr/>
    </dgm:pt>
    <dgm:pt modelId="{6CFFD70D-C9D3-4772-BC99-E3BFCF6C84D7}" type="pres">
      <dgm:prSet presAssocID="{FB7FBCEC-A790-45B2-9AD9-E1E540AAF612}" presName="level" presStyleLbl="node1" presStyleIdx="3" presStyleCnt="4" custScaleX="215532">
        <dgm:presLayoutVars>
          <dgm:chMax val="1"/>
          <dgm:bulletEnabled val="1"/>
        </dgm:presLayoutVars>
      </dgm:prSet>
      <dgm:spPr/>
    </dgm:pt>
    <dgm:pt modelId="{40840140-560D-448D-8E17-D6BE80CF4A8A}" type="pres">
      <dgm:prSet presAssocID="{FB7FBCEC-A790-45B2-9AD9-E1E540AAF612}" presName="levelTx" presStyleLbl="revTx" presStyleIdx="0" presStyleCnt="0">
        <dgm:presLayoutVars>
          <dgm:chMax val="1"/>
          <dgm:bulletEnabled val="1"/>
        </dgm:presLayoutVars>
      </dgm:prSet>
      <dgm:spPr/>
    </dgm:pt>
  </dgm:ptLst>
  <dgm:cxnLst>
    <dgm:cxn modelId="{35A8AB0C-CAD5-4672-B194-931FDA9742E1}" type="presOf" srcId="{9EDC7988-B46B-44BC-B939-B84339435330}" destId="{3122E286-66F1-42F1-8F2C-A030B7D8E84E}" srcOrd="1" destOrd="0" presId="urn:microsoft.com/office/officeart/2005/8/layout/pyramid3"/>
    <dgm:cxn modelId="{22639131-59BE-4E55-A8B3-DC3B73DF4C04}" srcId="{F9C82D94-EBB8-4E82-B0C0-B60BA1A42AA0}" destId="{9EDC7988-B46B-44BC-B939-B84339435330}" srcOrd="2" destOrd="0" parTransId="{90BBDECD-4CB7-4B24-A5C6-0F846C62768C}" sibTransId="{51437662-EC3F-40A0-8BD9-59C58047374D}"/>
    <dgm:cxn modelId="{DEB9FC33-C7EC-4C0A-AEDA-DE8DCA087DB2}" type="presOf" srcId="{02A7596F-50C7-4FEB-BDE2-A7888A2E503F}" destId="{BE8C4FCF-EEBE-4E8C-A69A-95FC53234408}" srcOrd="0" destOrd="0" presId="urn:microsoft.com/office/officeart/2005/8/layout/pyramid3"/>
    <dgm:cxn modelId="{B3E2D536-5879-4666-AE39-8958E6DB841B}" type="presOf" srcId="{FB7FBCEC-A790-45B2-9AD9-E1E540AAF612}" destId="{40840140-560D-448D-8E17-D6BE80CF4A8A}" srcOrd="1" destOrd="0" presId="urn:microsoft.com/office/officeart/2005/8/layout/pyramid3"/>
    <dgm:cxn modelId="{EF60B960-688E-43BD-A5D3-716592E2C82E}" type="presOf" srcId="{FB7FBCEC-A790-45B2-9AD9-E1E540AAF612}" destId="{6CFFD70D-C9D3-4772-BC99-E3BFCF6C84D7}" srcOrd="0" destOrd="0" presId="urn:microsoft.com/office/officeart/2005/8/layout/pyramid3"/>
    <dgm:cxn modelId="{0F89A370-9526-4898-8585-A34CAE481B9A}" type="presOf" srcId="{F9C82D94-EBB8-4E82-B0C0-B60BA1A42AA0}" destId="{3A2B0700-26E4-4214-9763-A14724505DAC}" srcOrd="0" destOrd="0" presId="urn:microsoft.com/office/officeart/2005/8/layout/pyramid3"/>
    <dgm:cxn modelId="{8148C77B-4DF5-401F-9101-3D6FDDCE542F}" type="presOf" srcId="{02A7596F-50C7-4FEB-BDE2-A7888A2E503F}" destId="{781DB8D4-0660-4DAA-ACFE-EFE7B3E72145}" srcOrd="1" destOrd="0" presId="urn:microsoft.com/office/officeart/2005/8/layout/pyramid3"/>
    <dgm:cxn modelId="{FC2C1987-0A0A-4095-87AA-1561CF7EE500}" srcId="{F9C82D94-EBB8-4E82-B0C0-B60BA1A42AA0}" destId="{E872A4E4-B6D5-42E7-B34D-D053EDCD8A23}" srcOrd="0" destOrd="0" parTransId="{A79F0C97-B58F-4B9B-B175-70325AC951C4}" sibTransId="{CE7D516A-889A-4197-BF93-91A12E404C77}"/>
    <dgm:cxn modelId="{9AB37C8E-364C-46B0-887E-06210BF4A01D}" srcId="{F9C82D94-EBB8-4E82-B0C0-B60BA1A42AA0}" destId="{FB7FBCEC-A790-45B2-9AD9-E1E540AAF612}" srcOrd="3" destOrd="0" parTransId="{87B50E5C-6E69-4B44-81E0-B1DF0CF39609}" sibTransId="{1D11A5A8-F25D-4CA6-BEC6-98C2BE9AFB0F}"/>
    <dgm:cxn modelId="{B38DF5A5-3E05-4A95-9564-8C1DFBCFE6AB}" type="presOf" srcId="{E872A4E4-B6D5-42E7-B34D-D053EDCD8A23}" destId="{0A6083A2-D5F1-452F-ACBB-449355EF4ED4}" srcOrd="0" destOrd="0" presId="urn:microsoft.com/office/officeart/2005/8/layout/pyramid3"/>
    <dgm:cxn modelId="{223905F0-D102-4D19-8243-48D279FBE3FA}" srcId="{F9C82D94-EBB8-4E82-B0C0-B60BA1A42AA0}" destId="{02A7596F-50C7-4FEB-BDE2-A7888A2E503F}" srcOrd="1" destOrd="0" parTransId="{AA26A80C-5B5A-4053-8E46-EF1D16F4A29F}" sibTransId="{2123BAEC-8165-4DCA-AA4C-2017FA5E2745}"/>
    <dgm:cxn modelId="{D2C2A2F4-B59C-486C-8DFD-A1D40FCFF142}" type="presOf" srcId="{9EDC7988-B46B-44BC-B939-B84339435330}" destId="{7114D5C8-4B48-43CE-BC45-8D9CC4B0AEA8}" srcOrd="0" destOrd="0" presId="urn:microsoft.com/office/officeart/2005/8/layout/pyramid3"/>
    <dgm:cxn modelId="{C87A03FA-2FB9-45B3-A369-C359B0BA9C6D}" type="presOf" srcId="{E872A4E4-B6D5-42E7-B34D-D053EDCD8A23}" destId="{5298BB6C-21F6-4510-A52C-03C70B73FD9E}" srcOrd="1" destOrd="0" presId="urn:microsoft.com/office/officeart/2005/8/layout/pyramid3"/>
    <dgm:cxn modelId="{4C013A40-BC00-4590-A519-C1CC952FE19E}" type="presParOf" srcId="{3A2B0700-26E4-4214-9763-A14724505DAC}" destId="{5F866B12-C72B-45EE-902A-2A62BBFF07C7}" srcOrd="0" destOrd="0" presId="urn:microsoft.com/office/officeart/2005/8/layout/pyramid3"/>
    <dgm:cxn modelId="{913B23D7-420D-4A5A-A136-A3E94AADD3D7}" type="presParOf" srcId="{5F866B12-C72B-45EE-902A-2A62BBFF07C7}" destId="{0A6083A2-D5F1-452F-ACBB-449355EF4ED4}" srcOrd="0" destOrd="0" presId="urn:microsoft.com/office/officeart/2005/8/layout/pyramid3"/>
    <dgm:cxn modelId="{B8B9A8E4-4EE1-44DC-B4D2-46B531C67637}" type="presParOf" srcId="{5F866B12-C72B-45EE-902A-2A62BBFF07C7}" destId="{5298BB6C-21F6-4510-A52C-03C70B73FD9E}" srcOrd="1" destOrd="0" presId="urn:microsoft.com/office/officeart/2005/8/layout/pyramid3"/>
    <dgm:cxn modelId="{10B03269-8CD8-45A0-B38A-30FEDD29288D}" type="presParOf" srcId="{3A2B0700-26E4-4214-9763-A14724505DAC}" destId="{3468568C-7478-4340-AC62-6E4FE282C9F4}" srcOrd="1" destOrd="0" presId="urn:microsoft.com/office/officeart/2005/8/layout/pyramid3"/>
    <dgm:cxn modelId="{A50D80A0-713F-4FDD-B736-1A8A7E9D9477}" type="presParOf" srcId="{3468568C-7478-4340-AC62-6E4FE282C9F4}" destId="{BE8C4FCF-EEBE-4E8C-A69A-95FC53234408}" srcOrd="0" destOrd="0" presId="urn:microsoft.com/office/officeart/2005/8/layout/pyramid3"/>
    <dgm:cxn modelId="{E4C9C46E-6BAF-414B-B980-E0E0620B8DD2}" type="presParOf" srcId="{3468568C-7478-4340-AC62-6E4FE282C9F4}" destId="{781DB8D4-0660-4DAA-ACFE-EFE7B3E72145}" srcOrd="1" destOrd="0" presId="urn:microsoft.com/office/officeart/2005/8/layout/pyramid3"/>
    <dgm:cxn modelId="{0F8C1917-8FA1-443B-9B18-502290402F5D}" type="presParOf" srcId="{3A2B0700-26E4-4214-9763-A14724505DAC}" destId="{F2BC3072-CE32-432F-8EF0-53D428778895}" srcOrd="2" destOrd="0" presId="urn:microsoft.com/office/officeart/2005/8/layout/pyramid3"/>
    <dgm:cxn modelId="{7E632F85-226B-4D5C-827B-E45EED297AE2}" type="presParOf" srcId="{F2BC3072-CE32-432F-8EF0-53D428778895}" destId="{7114D5C8-4B48-43CE-BC45-8D9CC4B0AEA8}" srcOrd="0" destOrd="0" presId="urn:microsoft.com/office/officeart/2005/8/layout/pyramid3"/>
    <dgm:cxn modelId="{1B5553AA-DD74-40C4-8DF1-2B791EFED3B9}" type="presParOf" srcId="{F2BC3072-CE32-432F-8EF0-53D428778895}" destId="{3122E286-66F1-42F1-8F2C-A030B7D8E84E}" srcOrd="1" destOrd="0" presId="urn:microsoft.com/office/officeart/2005/8/layout/pyramid3"/>
    <dgm:cxn modelId="{F070C92B-B96E-422C-A617-0738DC5EA365}" type="presParOf" srcId="{3A2B0700-26E4-4214-9763-A14724505DAC}" destId="{95FB89B3-AE11-4100-A54C-44BBBB6D49BE}" srcOrd="3" destOrd="0" presId="urn:microsoft.com/office/officeart/2005/8/layout/pyramid3"/>
    <dgm:cxn modelId="{9BB0D41D-5AEA-4B7C-8F01-AB9324035F0A}" type="presParOf" srcId="{95FB89B3-AE11-4100-A54C-44BBBB6D49BE}" destId="{6CFFD70D-C9D3-4772-BC99-E3BFCF6C84D7}" srcOrd="0" destOrd="0" presId="urn:microsoft.com/office/officeart/2005/8/layout/pyramid3"/>
    <dgm:cxn modelId="{C0604481-5962-49EE-934D-B3EE6C37131D}" type="presParOf" srcId="{95FB89B3-AE11-4100-A54C-44BBBB6D49BE}" destId="{40840140-560D-448D-8E17-D6BE80CF4A8A}"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05EBE-4A53-4BA2-9302-530EC11B7F1A}">
      <dsp:nvSpPr>
        <dsp:cNvPr id="0" name=""/>
        <dsp:cNvSpPr/>
      </dsp:nvSpPr>
      <dsp:spPr>
        <a:xfrm>
          <a:off x="-4583820" y="-702809"/>
          <a:ext cx="5460324" cy="5460324"/>
        </a:xfrm>
        <a:prstGeom prst="blockArc">
          <a:avLst>
            <a:gd name="adj1" fmla="val 18900000"/>
            <a:gd name="adj2" fmla="val 2700000"/>
            <a:gd name="adj3" fmla="val 396"/>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A8A3B1D-4A5C-4C50-9FEF-58BBE2EA10CE}">
      <dsp:nvSpPr>
        <dsp:cNvPr id="0" name=""/>
        <dsp:cNvSpPr/>
      </dsp:nvSpPr>
      <dsp:spPr>
        <a:xfrm>
          <a:off x="563708" y="405470"/>
          <a:ext cx="6580905" cy="810941"/>
        </a:xfrm>
        <a:prstGeom prst="rect">
          <a:avLst/>
        </a:prstGeom>
        <a:solidFill>
          <a:schemeClr val="accent2">
            <a:lumMod val="20000"/>
            <a:lumOff val="80000"/>
          </a:schemeClr>
        </a:solidFill>
        <a:ln w="12700" cap="flat" cmpd="sng" algn="ctr">
          <a:solidFill>
            <a:schemeClr val="accent2">
              <a:lumMod val="20000"/>
              <a:lumOff val="8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3685" tIns="45720" rIns="45720" bIns="45720" numCol="1" spcCol="1270" anchor="ctr" anchorCtr="0">
          <a:noAutofit/>
        </a:bodyPr>
        <a:lstStyle/>
        <a:p>
          <a:pPr marL="0" lvl="0" indent="0" algn="l" defTabSz="800100">
            <a:lnSpc>
              <a:spcPct val="90000"/>
            </a:lnSpc>
            <a:spcBef>
              <a:spcPct val="0"/>
            </a:spcBef>
            <a:spcAft>
              <a:spcPct val="35000"/>
            </a:spcAft>
            <a:buFont typeface="+mj-lt"/>
            <a:buNone/>
          </a:pPr>
          <a:r>
            <a:rPr lang="en-GB" sz="1800" kern="12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1. To identify the common forbs found growing on mesotrophic</a:t>
          </a:r>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2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grassland in Wales and their value to pollinators. </a:t>
          </a:r>
          <a:endParaRPr lang="en-GB" sz="1800" kern="1200" dirty="0">
            <a:solidFill>
              <a:schemeClr val="tx1"/>
            </a:solidFill>
          </a:endParaRPr>
        </a:p>
      </dsp:txBody>
      <dsp:txXfrm>
        <a:off x="563708" y="405470"/>
        <a:ext cx="6580905" cy="810941"/>
      </dsp:txXfrm>
    </dsp:sp>
    <dsp:sp modelId="{CC1793A2-E3C9-4DDC-9492-91B5FD8BBE33}">
      <dsp:nvSpPr>
        <dsp:cNvPr id="0" name=""/>
        <dsp:cNvSpPr/>
      </dsp:nvSpPr>
      <dsp:spPr>
        <a:xfrm>
          <a:off x="77397" y="310945"/>
          <a:ext cx="1013676" cy="1013676"/>
        </a:xfrm>
        <a:prstGeom prst="ellipse">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0976AF-2067-4745-8E46-9DCBFF67555A}">
      <dsp:nvSpPr>
        <dsp:cNvPr id="0" name=""/>
        <dsp:cNvSpPr/>
      </dsp:nvSpPr>
      <dsp:spPr>
        <a:xfrm>
          <a:off x="858485" y="1621882"/>
          <a:ext cx="6286128" cy="810941"/>
        </a:xfrm>
        <a:prstGeom prst="rect">
          <a:avLst/>
        </a:prstGeom>
        <a:solidFill>
          <a:srgbClr val="ED7D31">
            <a:lumMod val="20000"/>
            <a:lumOff val="80000"/>
          </a:srgbClr>
        </a:solidFill>
        <a:ln w="12700" cap="flat" cmpd="sng" algn="ctr">
          <a:solidFill>
            <a:srgbClr val="ED7D31">
              <a:lumMod val="20000"/>
              <a:lumOff val="8000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58420" rIns="58420" bIns="584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2. To establish a list of the most common, key species that exemplify species rich grasslands of value to pollinators.</a:t>
          </a:r>
          <a:endParaRPr lang="en-GB" sz="1800" kern="1200" dirty="0">
            <a:solidFill>
              <a:schemeClr val="tx1"/>
            </a:solidFill>
          </a:endParaRPr>
        </a:p>
      </dsp:txBody>
      <dsp:txXfrm>
        <a:off x="858485" y="1621882"/>
        <a:ext cx="6286128" cy="810941"/>
      </dsp:txXfrm>
    </dsp:sp>
    <dsp:sp modelId="{6BF89D37-0457-4A8C-A2BC-3FA47F1A7726}">
      <dsp:nvSpPr>
        <dsp:cNvPr id="0" name=""/>
        <dsp:cNvSpPr/>
      </dsp:nvSpPr>
      <dsp:spPr>
        <a:xfrm>
          <a:off x="351647" y="1520514"/>
          <a:ext cx="1013676" cy="1013676"/>
        </a:xfrm>
        <a:prstGeom prst="ellipse">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634FCC-C14C-41D0-A3DD-221D6C6F4291}">
      <dsp:nvSpPr>
        <dsp:cNvPr id="0" name=""/>
        <dsp:cNvSpPr/>
      </dsp:nvSpPr>
      <dsp:spPr>
        <a:xfrm>
          <a:off x="563708" y="2838294"/>
          <a:ext cx="6580905" cy="810941"/>
        </a:xfrm>
        <a:prstGeom prst="rect">
          <a:avLst/>
        </a:prstGeom>
        <a:solidFill>
          <a:srgbClr val="ED7D31">
            <a:lumMod val="20000"/>
            <a:lumOff val="80000"/>
          </a:srgbClr>
        </a:solidFill>
        <a:ln w="12700" cap="flat" cmpd="sng" algn="ctr">
          <a:solidFill>
            <a:srgbClr val="ED7D31">
              <a:lumMod val="20000"/>
              <a:lumOff val="8000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58420" rIns="58420" bIns="584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3. To design a method to assess biodiversity value of amenity grassland by recording the species present that can be used to inform future management.</a:t>
          </a:r>
          <a:endPar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dsp:txBody>
      <dsp:txXfrm>
        <a:off x="563708" y="2838294"/>
        <a:ext cx="6580905" cy="810941"/>
      </dsp:txXfrm>
    </dsp:sp>
    <dsp:sp modelId="{D36CD80E-73EF-4E1A-ACE9-54D471C6854A}">
      <dsp:nvSpPr>
        <dsp:cNvPr id="0" name=""/>
        <dsp:cNvSpPr/>
      </dsp:nvSpPr>
      <dsp:spPr>
        <a:xfrm>
          <a:off x="56870" y="2736926"/>
          <a:ext cx="1013676" cy="1013676"/>
        </a:xfrm>
        <a:prstGeom prst="ellipse">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896D3-E97B-4003-AF23-FA33CC0F87C2}">
      <dsp:nvSpPr>
        <dsp:cNvPr id="0" name=""/>
        <dsp:cNvSpPr/>
      </dsp:nvSpPr>
      <dsp:spPr>
        <a:xfrm rot="5400000">
          <a:off x="3506806" y="130656"/>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Reduced mowing</a:t>
          </a:r>
        </a:p>
      </dsp:txBody>
      <dsp:txXfrm rot="-5400000">
        <a:off x="3909687" y="313106"/>
        <a:ext cx="1202866" cy="1382606"/>
      </dsp:txXfrm>
    </dsp:sp>
    <dsp:sp modelId="{20F62E37-B81B-4B48-9A95-03C6F32208A3}">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12A0E0D2-B82D-491F-AAC6-E8D767CB81C3}">
      <dsp:nvSpPr>
        <dsp:cNvPr id="0" name=""/>
        <dsp:cNvSpPr/>
      </dsp:nvSpPr>
      <dsp:spPr>
        <a:xfrm rot="5400000">
          <a:off x="1619499" y="130656"/>
          <a:ext cx="2008628" cy="1747506"/>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Action plan for pollinators</a:t>
          </a:r>
        </a:p>
      </dsp:txBody>
      <dsp:txXfrm rot="-5400000">
        <a:off x="2022380" y="313106"/>
        <a:ext cx="1202866" cy="1382606"/>
      </dsp:txXfrm>
    </dsp:sp>
    <dsp:sp modelId="{EA987ADF-16BD-437B-93F4-0C415AE56D13}">
      <dsp:nvSpPr>
        <dsp:cNvPr id="0" name=""/>
        <dsp:cNvSpPr/>
      </dsp:nvSpPr>
      <dsp:spPr>
        <a:xfrm rot="5400000">
          <a:off x="2564884" y="1869646"/>
          <a:ext cx="2008628" cy="1747506"/>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err="1"/>
            <a:t>NRAPs</a:t>
          </a:r>
          <a:endParaRPr lang="en-GB" sz="2000" kern="1200" dirty="0"/>
        </a:p>
      </dsp:txBody>
      <dsp:txXfrm rot="-5400000">
        <a:off x="2967765" y="2052096"/>
        <a:ext cx="1202866" cy="1382606"/>
      </dsp:txXfrm>
    </dsp:sp>
    <dsp:sp modelId="{759995F1-9AC1-4073-A4F0-C20C61EA1B53}">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sp>
    <dsp:sp modelId="{538920F2-7752-4A80-B6C5-393B4CFEF249}">
      <dsp:nvSpPr>
        <dsp:cNvPr id="0" name=""/>
        <dsp:cNvSpPr/>
      </dsp:nvSpPr>
      <dsp:spPr>
        <a:xfrm rot="5400000">
          <a:off x="4446844" y="1835580"/>
          <a:ext cx="2008628" cy="1747506"/>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Signage and resources</a:t>
          </a:r>
        </a:p>
      </dsp:txBody>
      <dsp:txXfrm rot="-5400000">
        <a:off x="4849725" y="2018030"/>
        <a:ext cx="1202866" cy="1382606"/>
      </dsp:txXfrm>
    </dsp:sp>
    <dsp:sp modelId="{0ECEED2C-19F8-403E-85DA-45A04C5D77DF}">
      <dsp:nvSpPr>
        <dsp:cNvPr id="0" name=""/>
        <dsp:cNvSpPr/>
      </dsp:nvSpPr>
      <dsp:spPr>
        <a:xfrm rot="5400000">
          <a:off x="3506806" y="3540503"/>
          <a:ext cx="2008628" cy="1747506"/>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Community engagement</a:t>
          </a:r>
        </a:p>
      </dsp:txBody>
      <dsp:txXfrm rot="-5400000">
        <a:off x="3909687" y="3722953"/>
        <a:ext cx="1202866" cy="1382606"/>
      </dsp:txXfrm>
    </dsp:sp>
    <dsp:sp modelId="{48E7978A-0336-4BC5-BFDD-26037FEDA54F}">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1F987B51-AC64-4324-8B12-4384FEDED9DA}">
      <dsp:nvSpPr>
        <dsp:cNvPr id="0" name=""/>
        <dsp:cNvSpPr/>
      </dsp:nvSpPr>
      <dsp:spPr>
        <a:xfrm rot="5400000">
          <a:off x="1619499" y="3540503"/>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Multi stakeholder approach</a:t>
          </a:r>
        </a:p>
      </dsp:txBody>
      <dsp:txXfrm rot="-5400000">
        <a:off x="2022380" y="3722953"/>
        <a:ext cx="1202866" cy="13826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083A2-D5F1-452F-ACBB-449355EF4ED4}">
      <dsp:nvSpPr>
        <dsp:cNvPr id="0" name=""/>
        <dsp:cNvSpPr/>
      </dsp:nvSpPr>
      <dsp:spPr>
        <a:xfrm rot="10800000">
          <a:off x="0" y="11134"/>
          <a:ext cx="11119455" cy="1251037"/>
        </a:xfrm>
        <a:prstGeom prst="trapezoid">
          <a:avLst>
            <a:gd name="adj" fmla="val 102603"/>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Global Biodiversity decline - An International perspective</a:t>
          </a:r>
        </a:p>
      </dsp:txBody>
      <dsp:txXfrm rot="-10800000">
        <a:off x="1945904" y="11134"/>
        <a:ext cx="7227646" cy="1251037"/>
      </dsp:txXfrm>
    </dsp:sp>
    <dsp:sp modelId="{BE8C4FCF-EEBE-4E8C-A69A-95FC53234408}">
      <dsp:nvSpPr>
        <dsp:cNvPr id="0" name=""/>
        <dsp:cNvSpPr/>
      </dsp:nvSpPr>
      <dsp:spPr>
        <a:xfrm rot="10800000">
          <a:off x="1256836" y="1251037"/>
          <a:ext cx="8605783" cy="1251037"/>
        </a:xfrm>
        <a:prstGeom prst="trapezoid">
          <a:avLst>
            <a:gd name="adj" fmla="val 102603"/>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The causes of biodiversity loss in grasslands </a:t>
          </a:r>
        </a:p>
        <a:p>
          <a:pPr marL="0" lvl="0" indent="0" algn="ctr" defTabSz="800100">
            <a:lnSpc>
              <a:spcPct val="90000"/>
            </a:lnSpc>
            <a:spcBef>
              <a:spcPct val="0"/>
            </a:spcBef>
            <a:spcAft>
              <a:spcPct val="35000"/>
            </a:spcAft>
            <a:buNone/>
          </a:pPr>
          <a:endParaRPr lang="en-GB" sz="1800" kern="1200" dirty="0"/>
        </a:p>
      </dsp:txBody>
      <dsp:txXfrm rot="-10800000">
        <a:off x="2762848" y="1251037"/>
        <a:ext cx="5593759" cy="1251037"/>
      </dsp:txXfrm>
    </dsp:sp>
    <dsp:sp modelId="{7114D5C8-4B48-43CE-BC45-8D9CC4B0AEA8}">
      <dsp:nvSpPr>
        <dsp:cNvPr id="0" name=""/>
        <dsp:cNvSpPr/>
      </dsp:nvSpPr>
      <dsp:spPr>
        <a:xfrm rot="10800000">
          <a:off x="2576605" y="2502074"/>
          <a:ext cx="5966244" cy="1665555"/>
        </a:xfrm>
        <a:prstGeom prst="trapezoid">
          <a:avLst>
            <a:gd name="adj" fmla="val 102603"/>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UK based research – Strategies to increase biodiversity</a:t>
          </a:r>
        </a:p>
        <a:p>
          <a:pPr marL="0" lvl="0" indent="0" algn="ctr" defTabSz="711200">
            <a:lnSpc>
              <a:spcPct val="90000"/>
            </a:lnSpc>
            <a:spcBef>
              <a:spcPct val="0"/>
            </a:spcBef>
            <a:spcAft>
              <a:spcPct val="35000"/>
            </a:spcAft>
            <a:buNone/>
          </a:pPr>
          <a:endParaRPr lang="en-GB" sz="1600" b="0" kern="1200" dirty="0"/>
        </a:p>
        <a:p>
          <a:pPr marL="0" lvl="0" indent="0" algn="ctr" defTabSz="711200">
            <a:lnSpc>
              <a:spcPct val="90000"/>
            </a:lnSpc>
            <a:spcBef>
              <a:spcPct val="0"/>
            </a:spcBef>
            <a:spcAft>
              <a:spcPct val="35000"/>
            </a:spcAft>
            <a:buNone/>
          </a:pPr>
          <a:endParaRPr lang="en-GB" sz="1600" b="0" kern="1200" dirty="0"/>
        </a:p>
        <a:p>
          <a:pPr marL="0" lvl="0" indent="0" algn="ctr" defTabSz="711200">
            <a:lnSpc>
              <a:spcPct val="90000"/>
            </a:lnSpc>
            <a:spcBef>
              <a:spcPct val="0"/>
            </a:spcBef>
            <a:spcAft>
              <a:spcPct val="35000"/>
            </a:spcAft>
            <a:buNone/>
          </a:pPr>
          <a:endParaRPr lang="en-GB" sz="1600" b="0" kern="1200" dirty="0"/>
        </a:p>
      </dsp:txBody>
      <dsp:txXfrm rot="-10800000">
        <a:off x="3620698" y="2502074"/>
        <a:ext cx="3878058" cy="1665555"/>
      </dsp:txXfrm>
    </dsp:sp>
    <dsp:sp modelId="{6CFFD70D-C9D3-4772-BC99-E3BFCF6C84D7}">
      <dsp:nvSpPr>
        <dsp:cNvPr id="0" name=""/>
        <dsp:cNvSpPr/>
      </dsp:nvSpPr>
      <dsp:spPr>
        <a:xfrm rot="10800000">
          <a:off x="2793149" y="4167629"/>
          <a:ext cx="5533157" cy="1251037"/>
        </a:xfrm>
        <a:prstGeom prst="trapezoid">
          <a:avLst>
            <a:gd name="adj" fmla="val 102603"/>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t>Strategies for grassland management to </a:t>
          </a:r>
          <a:br>
            <a:rPr lang="en-GB" sz="1600" b="1" kern="1200" dirty="0"/>
          </a:br>
          <a:r>
            <a:rPr lang="en-GB" sz="1600" b="1" kern="1200" dirty="0"/>
            <a:t>increase biodiversity in UK </a:t>
          </a:r>
        </a:p>
        <a:p>
          <a:pPr marL="0" lvl="0" indent="0" algn="ctr" defTabSz="711200">
            <a:lnSpc>
              <a:spcPct val="90000"/>
            </a:lnSpc>
            <a:spcBef>
              <a:spcPct val="0"/>
            </a:spcBef>
            <a:spcAft>
              <a:spcPct val="35000"/>
            </a:spcAft>
            <a:buNone/>
          </a:pPr>
          <a:endParaRPr lang="en-GB" sz="1600" b="1" kern="1200" dirty="0"/>
        </a:p>
        <a:p>
          <a:pPr marL="0" lvl="0" indent="0" algn="ctr" defTabSz="711200">
            <a:lnSpc>
              <a:spcPct val="90000"/>
            </a:lnSpc>
            <a:spcBef>
              <a:spcPct val="0"/>
            </a:spcBef>
            <a:spcAft>
              <a:spcPct val="35000"/>
            </a:spcAft>
            <a:buNone/>
          </a:pPr>
          <a:endParaRPr lang="en-GB" sz="1600" b="1" kern="1200" dirty="0"/>
        </a:p>
      </dsp:txBody>
      <dsp:txXfrm rot="-10800000">
        <a:off x="2793149" y="4167629"/>
        <a:ext cx="5533157" cy="1251037"/>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72EC1C-2E46-4BBC-BAB5-544BC06A7C2C}" type="datetimeFigureOut">
              <a:rPr lang="en-GB" smtClean="0"/>
              <a:t>30/04/2024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77AF0-991F-4B38-BF36-326C99881EEE}" type="slidenum">
              <a:rPr lang="en-GB" smtClean="0"/>
              <a:t>‹#›</a:t>
            </a:fld>
            <a:endParaRPr lang="en-GB"/>
          </a:p>
        </p:txBody>
      </p:sp>
    </p:spTree>
    <p:extLst>
      <p:ext uri="{BB962C8B-B14F-4D97-AF65-F5344CB8AC3E}">
        <p14:creationId xmlns:p14="http://schemas.microsoft.com/office/powerpoint/2010/main" val="276774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2</a:t>
            </a:fld>
            <a:endParaRPr lang="en-GB"/>
          </a:p>
        </p:txBody>
      </p:sp>
    </p:spTree>
    <p:extLst>
      <p:ext uri="{BB962C8B-B14F-4D97-AF65-F5344CB8AC3E}">
        <p14:creationId xmlns:p14="http://schemas.microsoft.com/office/powerpoint/2010/main" val="2851131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Times New Roman" panose="02020603050405020304" pitchFamily="18" charset="0"/>
              </a:rPr>
              <a:t>T</a:t>
            </a:r>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3</a:t>
            </a:fld>
            <a:endParaRPr lang="en-GB"/>
          </a:p>
        </p:txBody>
      </p:sp>
    </p:spTree>
    <p:extLst>
      <p:ext uri="{BB962C8B-B14F-4D97-AF65-F5344CB8AC3E}">
        <p14:creationId xmlns:p14="http://schemas.microsoft.com/office/powerpoint/2010/main" val="1629761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Amenity grassland – defined as frequently mown short-sward grassland managed for recreation</a:t>
            </a:r>
            <a:r>
              <a:rPr lang="en-GB" sz="1200" dirty="0">
                <a:latin typeface="Calibri" panose="020F0502020204030204" pitchFamily="34" charset="0"/>
                <a:ea typeface="Times New Roman" panose="02020603050405020304" pitchFamily="18" charset="0"/>
                <a:cs typeface="Times New Roman" panose="02020603050405020304" pitchFamily="18" charset="0"/>
              </a:rPr>
              <a:t>… includes public lawns, parks, and sports grounds.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r">
              <a:lnSpc>
                <a:spcPct val="150000"/>
              </a:lnSpc>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(Norton </a:t>
            </a: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2019)</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4</a:t>
            </a:fld>
            <a:endParaRPr lang="en-GB"/>
          </a:p>
        </p:txBody>
      </p:sp>
    </p:spTree>
    <p:extLst>
      <p:ext uri="{BB962C8B-B14F-4D97-AF65-F5344CB8AC3E}">
        <p14:creationId xmlns:p14="http://schemas.microsoft.com/office/powerpoint/2010/main" val="1344934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6</a:t>
            </a:fld>
            <a:endParaRPr lang="en-GB"/>
          </a:p>
        </p:txBody>
      </p:sp>
    </p:spTree>
    <p:extLst>
      <p:ext uri="{BB962C8B-B14F-4D97-AF65-F5344CB8AC3E}">
        <p14:creationId xmlns:p14="http://schemas.microsoft.com/office/powerpoint/2010/main" val="2629608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9</a:t>
            </a:fld>
            <a:endParaRPr lang="en-GB"/>
          </a:p>
        </p:txBody>
      </p:sp>
    </p:spTree>
    <p:extLst>
      <p:ext uri="{BB962C8B-B14F-4D97-AF65-F5344CB8AC3E}">
        <p14:creationId xmlns:p14="http://schemas.microsoft.com/office/powerpoint/2010/main" val="313890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Hicks – </a:t>
            </a:r>
            <a:r>
              <a:rPr lang="en-GB" dirty="0" err="1"/>
              <a:t>dandleions</a:t>
            </a:r>
            <a:endParaRPr lang="en-GB" dirty="0"/>
          </a:p>
          <a:p>
            <a:r>
              <a:rPr lang="en-GB" dirty="0"/>
              <a:t>Orchids – personal experience and research by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All 4 species are positive indicator species showing potential for biodiversity value with a change in management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2 of the species are positive indicator species showing potential for biodiversity value with a change in management strategy. These sites generally contained many negative indicator species.</a:t>
            </a:r>
          </a:p>
          <a:p>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10</a:t>
            </a:fld>
            <a:endParaRPr lang="en-GB"/>
          </a:p>
        </p:txBody>
      </p:sp>
    </p:spTree>
    <p:extLst>
      <p:ext uri="{BB962C8B-B14F-4D97-AF65-F5344CB8AC3E}">
        <p14:creationId xmlns:p14="http://schemas.microsoft.com/office/powerpoint/2010/main" val="107530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Hicks – Dandelions</a:t>
            </a:r>
          </a:p>
          <a:p>
            <a:r>
              <a:rPr lang="en-GB" dirty="0"/>
              <a:t>Orchids – personal experience and research by </a:t>
            </a:r>
            <a:r>
              <a:rPr lang="en-GB" dirty="0" err="1"/>
              <a:t>Sarasan</a:t>
            </a:r>
            <a:r>
              <a:rPr lang="en-GB" dirty="0"/>
              <a:t>, 2023 </a:t>
            </a:r>
          </a:p>
        </p:txBody>
      </p:sp>
      <p:sp>
        <p:nvSpPr>
          <p:cNvPr id="4" name="Slide Number Placeholder 3"/>
          <p:cNvSpPr>
            <a:spLocks noGrp="1"/>
          </p:cNvSpPr>
          <p:nvPr>
            <p:ph type="sldNum" sz="quarter" idx="5"/>
          </p:nvPr>
        </p:nvSpPr>
        <p:spPr/>
        <p:txBody>
          <a:bodyPr/>
          <a:lstStyle/>
          <a:p>
            <a:fld id="{85877AF0-991F-4B38-BF36-326C99881EEE}" type="slidenum">
              <a:rPr lang="en-GB" smtClean="0"/>
              <a:t>11</a:t>
            </a:fld>
            <a:endParaRPr lang="en-GB"/>
          </a:p>
        </p:txBody>
      </p:sp>
    </p:spTree>
    <p:extLst>
      <p:ext uri="{BB962C8B-B14F-4D97-AF65-F5344CB8AC3E}">
        <p14:creationId xmlns:p14="http://schemas.microsoft.com/office/powerpoint/2010/main" val="2935999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findings show evidence of progress of the plant communities recorded into MG5 high conservation value grassland</a:t>
            </a:r>
          </a:p>
          <a:p>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12</a:t>
            </a:fld>
            <a:endParaRPr lang="en-GB"/>
          </a:p>
        </p:txBody>
      </p:sp>
    </p:spTree>
    <p:extLst>
      <p:ext uri="{BB962C8B-B14F-4D97-AF65-F5344CB8AC3E}">
        <p14:creationId xmlns:p14="http://schemas.microsoft.com/office/powerpoint/2010/main" val="2340550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877AF0-991F-4B38-BF36-326C99881EEE}" type="slidenum">
              <a:rPr lang="en-GB" smtClean="0"/>
              <a:t>13</a:t>
            </a:fld>
            <a:endParaRPr lang="en-GB"/>
          </a:p>
        </p:txBody>
      </p:sp>
    </p:spTree>
    <p:extLst>
      <p:ext uri="{BB962C8B-B14F-4D97-AF65-F5344CB8AC3E}">
        <p14:creationId xmlns:p14="http://schemas.microsoft.com/office/powerpoint/2010/main" val="3234833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E30D2-9B60-AEB3-2CDD-8DCAA52B51B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153678-85C3-316D-60B9-67295988F3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E96CA58-36FB-5749-BC7C-A843D9F6D0B4}"/>
              </a:ext>
            </a:extLst>
          </p:cNvPr>
          <p:cNvSpPr>
            <a:spLocks noGrp="1"/>
          </p:cNvSpPr>
          <p:nvPr>
            <p:ph type="dt" sz="half" idx="10"/>
          </p:nvPr>
        </p:nvSpPr>
        <p:spPr/>
        <p:txBody>
          <a:bodyPr/>
          <a:lstStyle/>
          <a:p>
            <a:fld id="{89CC9865-4D01-455F-8D43-5CDF8D109C91}" type="datetime1">
              <a:rPr lang="en-GB" smtClean="0"/>
              <a:t>30/04/2024</a:t>
            </a:fld>
            <a:endParaRPr lang="en-GB"/>
          </a:p>
        </p:txBody>
      </p:sp>
      <p:sp>
        <p:nvSpPr>
          <p:cNvPr id="5" name="Footer Placeholder 4">
            <a:extLst>
              <a:ext uri="{FF2B5EF4-FFF2-40B4-BE49-F238E27FC236}">
                <a16:creationId xmlns:a16="http://schemas.microsoft.com/office/drawing/2014/main" id="{C0C14979-1B5E-08D0-F066-A33A849500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5DC86-6B35-AB99-23DA-D107D834495E}"/>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2385514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C53A-EA29-C434-037B-B7B27804A24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4D88143-8647-E43B-64B6-338CC8B83F9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AB291A-97A6-4EA2-F7EF-C3A61039BB1F}"/>
              </a:ext>
            </a:extLst>
          </p:cNvPr>
          <p:cNvSpPr>
            <a:spLocks noGrp="1"/>
          </p:cNvSpPr>
          <p:nvPr>
            <p:ph type="dt" sz="half" idx="10"/>
          </p:nvPr>
        </p:nvSpPr>
        <p:spPr/>
        <p:txBody>
          <a:bodyPr/>
          <a:lstStyle/>
          <a:p>
            <a:fld id="{34F8A212-B223-4CC3-BA36-702F8B7CFF0F}" type="datetime1">
              <a:rPr lang="en-GB" smtClean="0"/>
              <a:t>30/04/2024</a:t>
            </a:fld>
            <a:endParaRPr lang="en-GB"/>
          </a:p>
        </p:txBody>
      </p:sp>
      <p:sp>
        <p:nvSpPr>
          <p:cNvPr id="5" name="Footer Placeholder 4">
            <a:extLst>
              <a:ext uri="{FF2B5EF4-FFF2-40B4-BE49-F238E27FC236}">
                <a16:creationId xmlns:a16="http://schemas.microsoft.com/office/drawing/2014/main" id="{1D9DEEB1-5123-7DBC-641B-E8CD2B0DE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99BF1F-F870-90D5-7221-A1D6CEE8D1CE}"/>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3912484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D7826-F58B-AC72-C946-E7BAF136ECD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4C7CCE8-B087-82E0-C14F-A69B144512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5F07981-8F91-959C-47D3-A5AA544D88F2}"/>
              </a:ext>
            </a:extLst>
          </p:cNvPr>
          <p:cNvSpPr>
            <a:spLocks noGrp="1"/>
          </p:cNvSpPr>
          <p:nvPr>
            <p:ph type="dt" sz="half" idx="10"/>
          </p:nvPr>
        </p:nvSpPr>
        <p:spPr/>
        <p:txBody>
          <a:bodyPr/>
          <a:lstStyle/>
          <a:p>
            <a:fld id="{75C41805-B773-4122-BBAD-F47CCCD8EDE3}" type="datetime1">
              <a:rPr lang="en-GB" smtClean="0"/>
              <a:t>30/04/2024</a:t>
            </a:fld>
            <a:endParaRPr lang="en-GB"/>
          </a:p>
        </p:txBody>
      </p:sp>
      <p:sp>
        <p:nvSpPr>
          <p:cNvPr id="5" name="Footer Placeholder 4">
            <a:extLst>
              <a:ext uri="{FF2B5EF4-FFF2-40B4-BE49-F238E27FC236}">
                <a16:creationId xmlns:a16="http://schemas.microsoft.com/office/drawing/2014/main" id="{EBF245AB-FF5E-76D2-7ED6-72004F8086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1E8A60-1248-1016-8366-F6C438E91BC8}"/>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2217826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30732-694D-8A28-7C96-8E82B992AE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39870D1-5A9E-1341-DE1F-8615F8D458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3952F9D-A941-0151-811F-635CC11E8E5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6D55113-E89C-07BF-E8A6-2A7DA50575D4}"/>
              </a:ext>
            </a:extLst>
          </p:cNvPr>
          <p:cNvSpPr>
            <a:spLocks noGrp="1"/>
          </p:cNvSpPr>
          <p:nvPr>
            <p:ph type="dt" sz="half" idx="10"/>
          </p:nvPr>
        </p:nvSpPr>
        <p:spPr/>
        <p:txBody>
          <a:bodyPr/>
          <a:lstStyle/>
          <a:p>
            <a:fld id="{D78E14A6-5779-46C6-AEF2-FCDB7B6E5EA1}" type="datetime1">
              <a:rPr lang="en-GB" smtClean="0"/>
              <a:t>30/04/2024</a:t>
            </a:fld>
            <a:endParaRPr lang="en-GB"/>
          </a:p>
        </p:txBody>
      </p:sp>
      <p:sp>
        <p:nvSpPr>
          <p:cNvPr id="6" name="Footer Placeholder 5">
            <a:extLst>
              <a:ext uri="{FF2B5EF4-FFF2-40B4-BE49-F238E27FC236}">
                <a16:creationId xmlns:a16="http://schemas.microsoft.com/office/drawing/2014/main" id="{3D9F4D0E-6F73-A217-6C0C-629D9476DD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3F3932-1BC9-A626-B1A3-1E6C66C66284}"/>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3183566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CB664-FB44-20B9-0A64-0B3807162B5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86AB87-AF6C-EF37-42D7-856386B48F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200BF60-9F72-B97C-E24B-3E8BC228D5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FAAD9C7-7BBD-800F-BD9B-2B9E197484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9731BE-A7CE-9739-AFDB-671EEFA389C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DC856A6-A98D-ED78-2657-60D7064721C8}"/>
              </a:ext>
            </a:extLst>
          </p:cNvPr>
          <p:cNvSpPr>
            <a:spLocks noGrp="1"/>
          </p:cNvSpPr>
          <p:nvPr>
            <p:ph type="dt" sz="half" idx="10"/>
          </p:nvPr>
        </p:nvSpPr>
        <p:spPr/>
        <p:txBody>
          <a:bodyPr/>
          <a:lstStyle/>
          <a:p>
            <a:fld id="{C48B2814-C3AB-47A6-B6D5-2EC090A94D97}" type="datetime1">
              <a:rPr lang="en-GB" smtClean="0"/>
              <a:t>30/04/2024</a:t>
            </a:fld>
            <a:endParaRPr lang="en-GB"/>
          </a:p>
        </p:txBody>
      </p:sp>
      <p:sp>
        <p:nvSpPr>
          <p:cNvPr id="8" name="Footer Placeholder 7">
            <a:extLst>
              <a:ext uri="{FF2B5EF4-FFF2-40B4-BE49-F238E27FC236}">
                <a16:creationId xmlns:a16="http://schemas.microsoft.com/office/drawing/2014/main" id="{707AFD72-8089-5B15-F4B4-EA91D748DE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C9EAE4-2E46-F84A-8DC5-1F2D8639A675}"/>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1623872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07E2E-4DDE-8709-523F-2754568B8C6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310A8E6-A367-8BD7-C9D4-8ED2D431B475}"/>
              </a:ext>
            </a:extLst>
          </p:cNvPr>
          <p:cNvSpPr>
            <a:spLocks noGrp="1"/>
          </p:cNvSpPr>
          <p:nvPr>
            <p:ph type="dt" sz="half" idx="10"/>
          </p:nvPr>
        </p:nvSpPr>
        <p:spPr/>
        <p:txBody>
          <a:bodyPr/>
          <a:lstStyle/>
          <a:p>
            <a:fld id="{42750F87-23FC-4D03-8192-7215512AD9AC}" type="datetime1">
              <a:rPr lang="en-GB" smtClean="0"/>
              <a:t>30/04/2024</a:t>
            </a:fld>
            <a:endParaRPr lang="en-GB"/>
          </a:p>
        </p:txBody>
      </p:sp>
      <p:sp>
        <p:nvSpPr>
          <p:cNvPr id="4" name="Footer Placeholder 3">
            <a:extLst>
              <a:ext uri="{FF2B5EF4-FFF2-40B4-BE49-F238E27FC236}">
                <a16:creationId xmlns:a16="http://schemas.microsoft.com/office/drawing/2014/main" id="{D4892917-DA88-1833-B852-84A423AA44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C72350-FA79-8FA5-D3A7-7CD655CC3AEB}"/>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3209353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00C787-1F92-8430-99E5-58DB16218541}"/>
              </a:ext>
            </a:extLst>
          </p:cNvPr>
          <p:cNvSpPr>
            <a:spLocks noGrp="1"/>
          </p:cNvSpPr>
          <p:nvPr>
            <p:ph type="dt" sz="half" idx="10"/>
          </p:nvPr>
        </p:nvSpPr>
        <p:spPr/>
        <p:txBody>
          <a:bodyPr/>
          <a:lstStyle/>
          <a:p>
            <a:fld id="{09FE9C8E-0813-498E-AC1C-974AEBE5414D}" type="datetime1">
              <a:rPr lang="en-GB" smtClean="0"/>
              <a:t>30/04/2024</a:t>
            </a:fld>
            <a:endParaRPr lang="en-GB"/>
          </a:p>
        </p:txBody>
      </p:sp>
      <p:sp>
        <p:nvSpPr>
          <p:cNvPr id="3" name="Footer Placeholder 2">
            <a:extLst>
              <a:ext uri="{FF2B5EF4-FFF2-40B4-BE49-F238E27FC236}">
                <a16:creationId xmlns:a16="http://schemas.microsoft.com/office/drawing/2014/main" id="{2DD37F73-395B-B9AD-3E90-E5682AE33B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52E9E2-24D5-1C58-97C5-5166ED8EAD60}"/>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3040743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E78AE-1E9D-DF80-FA3F-FBDCA37B3A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36E3FC5-900D-B269-0CF2-3D1D36C288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C2716A-1286-F0D4-AE11-6E1CA9FF52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0DFAFC-9434-75AA-C456-9DFECB6900DA}"/>
              </a:ext>
            </a:extLst>
          </p:cNvPr>
          <p:cNvSpPr>
            <a:spLocks noGrp="1"/>
          </p:cNvSpPr>
          <p:nvPr>
            <p:ph type="dt" sz="half" idx="10"/>
          </p:nvPr>
        </p:nvSpPr>
        <p:spPr/>
        <p:txBody>
          <a:bodyPr/>
          <a:lstStyle/>
          <a:p>
            <a:fld id="{4C77F7E3-83B8-4686-9B0A-63FB06DB6DD8}" type="datetime1">
              <a:rPr lang="en-GB" smtClean="0"/>
              <a:t>30/04/2024</a:t>
            </a:fld>
            <a:endParaRPr lang="en-GB"/>
          </a:p>
        </p:txBody>
      </p:sp>
      <p:sp>
        <p:nvSpPr>
          <p:cNvPr id="6" name="Footer Placeholder 5">
            <a:extLst>
              <a:ext uri="{FF2B5EF4-FFF2-40B4-BE49-F238E27FC236}">
                <a16:creationId xmlns:a16="http://schemas.microsoft.com/office/drawing/2014/main" id="{6E37917C-61FA-2DDB-9AE8-20A394D27B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74556-3C41-F48C-5DC8-F1E7E57A1073}"/>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144454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AE66F-D714-239A-A8E8-A4F4D1AA123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82F9CDE-EE88-2FEC-18FA-254E017259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9784A0-264A-8D04-676F-EB61DD581B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37970B-C6D8-68C2-3B02-98D5A241470D}"/>
              </a:ext>
            </a:extLst>
          </p:cNvPr>
          <p:cNvSpPr>
            <a:spLocks noGrp="1"/>
          </p:cNvSpPr>
          <p:nvPr>
            <p:ph type="dt" sz="half" idx="10"/>
          </p:nvPr>
        </p:nvSpPr>
        <p:spPr/>
        <p:txBody>
          <a:bodyPr/>
          <a:lstStyle/>
          <a:p>
            <a:fld id="{9CA42120-5A12-4EC0-9326-CB508765481D}" type="datetime1">
              <a:rPr lang="en-GB" smtClean="0"/>
              <a:t>30/04/2024</a:t>
            </a:fld>
            <a:endParaRPr lang="en-GB"/>
          </a:p>
        </p:txBody>
      </p:sp>
      <p:sp>
        <p:nvSpPr>
          <p:cNvPr id="6" name="Footer Placeholder 5">
            <a:extLst>
              <a:ext uri="{FF2B5EF4-FFF2-40B4-BE49-F238E27FC236}">
                <a16:creationId xmlns:a16="http://schemas.microsoft.com/office/drawing/2014/main" id="{6667542B-F565-D9D2-6AE0-97BDA9E44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6052A-C648-7AF1-89C7-C7E19A81F440}"/>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1819124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25518-78AD-BC77-343A-3D97E605619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9DC1D6F-19E3-AEDD-2777-F410354D16D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AFCACC-5B62-C699-B8D3-215D5312A870}"/>
              </a:ext>
            </a:extLst>
          </p:cNvPr>
          <p:cNvSpPr>
            <a:spLocks noGrp="1"/>
          </p:cNvSpPr>
          <p:nvPr>
            <p:ph type="dt" sz="half" idx="10"/>
          </p:nvPr>
        </p:nvSpPr>
        <p:spPr/>
        <p:txBody>
          <a:bodyPr/>
          <a:lstStyle/>
          <a:p>
            <a:fld id="{9B0C054A-2920-4916-B8E7-0315259ECC4C}" type="datetime1">
              <a:rPr lang="en-GB" smtClean="0"/>
              <a:t>30/04/2024</a:t>
            </a:fld>
            <a:endParaRPr lang="en-GB"/>
          </a:p>
        </p:txBody>
      </p:sp>
      <p:sp>
        <p:nvSpPr>
          <p:cNvPr id="5" name="Footer Placeholder 4">
            <a:extLst>
              <a:ext uri="{FF2B5EF4-FFF2-40B4-BE49-F238E27FC236}">
                <a16:creationId xmlns:a16="http://schemas.microsoft.com/office/drawing/2014/main" id="{7104BC05-1236-A494-914B-768C9C5A21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F9B0C-A1B6-CC65-A380-118504A598D0}"/>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75090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7E65F8-58FB-C145-0D75-1CC94BF3B42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423882B-11F9-5AC4-6D8D-7B7B90C952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1A66C4-10AB-1947-ADEA-2B0C07D54C98}"/>
              </a:ext>
            </a:extLst>
          </p:cNvPr>
          <p:cNvSpPr>
            <a:spLocks noGrp="1"/>
          </p:cNvSpPr>
          <p:nvPr>
            <p:ph type="dt" sz="half" idx="10"/>
          </p:nvPr>
        </p:nvSpPr>
        <p:spPr/>
        <p:txBody>
          <a:bodyPr/>
          <a:lstStyle/>
          <a:p>
            <a:fld id="{C1A346AA-0B0F-4127-99EA-FFCC864BFAF7}" type="datetime1">
              <a:rPr lang="en-GB" smtClean="0"/>
              <a:t>30/04/2024</a:t>
            </a:fld>
            <a:endParaRPr lang="en-GB"/>
          </a:p>
        </p:txBody>
      </p:sp>
      <p:sp>
        <p:nvSpPr>
          <p:cNvPr id="5" name="Footer Placeholder 4">
            <a:extLst>
              <a:ext uri="{FF2B5EF4-FFF2-40B4-BE49-F238E27FC236}">
                <a16:creationId xmlns:a16="http://schemas.microsoft.com/office/drawing/2014/main" id="{CC2B341A-3B34-2752-4C5C-89307F2EED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05917A-EF2A-A459-76FC-E38105B8E47C}"/>
              </a:ext>
            </a:extLst>
          </p:cNvPr>
          <p:cNvSpPr>
            <a:spLocks noGrp="1"/>
          </p:cNvSpPr>
          <p:nvPr>
            <p:ph type="sldNum" sz="quarter" idx="12"/>
          </p:nvPr>
        </p:nvSpPr>
        <p:spPr/>
        <p:txBody>
          <a:bodyPr/>
          <a:lstStyle/>
          <a:p>
            <a:fld id="{55FE5E17-B166-48CD-B4CF-147E8FEB1AB8}" type="slidenum">
              <a:rPr lang="en-GB" smtClean="0"/>
              <a:t>‹#›</a:t>
            </a:fld>
            <a:endParaRPr lang="en-GB"/>
          </a:p>
        </p:txBody>
      </p:sp>
    </p:spTree>
    <p:extLst>
      <p:ext uri="{BB962C8B-B14F-4D97-AF65-F5344CB8AC3E}">
        <p14:creationId xmlns:p14="http://schemas.microsoft.com/office/powerpoint/2010/main" val="1234713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286F76-FA88-7215-AF22-692856E85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F89C83A-7614-D9AC-8AED-3E8015BD6B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B73583-3613-A021-0C6D-8BA9B381A2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0FBA94-796E-4357-8AB3-A74D7C2592C4}" type="datetime1">
              <a:rPr lang="en-GB" smtClean="0"/>
              <a:t>30/04/2024</a:t>
            </a:fld>
            <a:endParaRPr lang="en-GB"/>
          </a:p>
        </p:txBody>
      </p:sp>
      <p:sp>
        <p:nvSpPr>
          <p:cNvPr id="5" name="Footer Placeholder 4">
            <a:extLst>
              <a:ext uri="{FF2B5EF4-FFF2-40B4-BE49-F238E27FC236}">
                <a16:creationId xmlns:a16="http://schemas.microsoft.com/office/drawing/2014/main" id="{32D23DD3-1F56-D2C2-C44B-5B14DD2470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22FB50-10DE-5628-DA4D-7ED6B0EAE9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FE5E17-B166-48CD-B4CF-147E8FEB1AB8}" type="slidenum">
              <a:rPr lang="en-GB" smtClean="0"/>
              <a:t>‹#›</a:t>
            </a:fld>
            <a:endParaRPr lang="en-GB"/>
          </a:p>
        </p:txBody>
      </p:sp>
    </p:spTree>
    <p:extLst>
      <p:ext uri="{BB962C8B-B14F-4D97-AF65-F5344CB8AC3E}">
        <p14:creationId xmlns:p14="http://schemas.microsoft.com/office/powerpoint/2010/main" val="4168874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18/10/relationships/comments" Target="../comments/modernComment_102_A518079C.xm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jp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jp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jp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8.svg"/><Relationship Id="rId7" Type="http://schemas.openxmlformats.org/officeDocument/2006/relationships/diagramColors" Target="../diagrams/colors1.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1.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2.xml"/><Relationship Id="rId11" Type="http://schemas.openxmlformats.org/officeDocument/2006/relationships/image" Target="../media/image24.png"/><Relationship Id="rId5" Type="http://schemas.openxmlformats.org/officeDocument/2006/relationships/diagramData" Target="../diagrams/data2.xml"/><Relationship Id="rId10" Type="http://schemas.openxmlformats.org/officeDocument/2006/relationships/image" Target="../media/image23.png"/><Relationship Id="rId4" Type="http://schemas.openxmlformats.org/officeDocument/2006/relationships/image" Target="../media/image22.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14.xml.rels><?xml version="1.0" encoding="UTF-8" standalone="yes"?>
<Relationships xmlns="http://schemas.openxmlformats.org/package/2006/relationships"><Relationship Id="rId8" Type="http://schemas.openxmlformats.org/officeDocument/2006/relationships/hyperlink" Target="https://www.plantlife.org.uk/wp-content/uploads/2023/03/Managing-grassland-road-verges_2020.pdf" TargetMode="External"/><Relationship Id="rId13" Type="http://schemas.openxmlformats.org/officeDocument/2006/relationships/hyperlink" Target="https://www.legislation.gov.uk/ukpga/Eliz2/7-8/54/section/1" TargetMode="External"/><Relationship Id="rId3" Type="http://schemas.openxmlformats.org/officeDocument/2006/relationships/hyperlink" Target="https://doi.org/10.1016/0006-3207(87)90121-2" TargetMode="External"/><Relationship Id="rId7" Type="http://schemas.openxmlformats.org/officeDocument/2006/relationships/hyperlink" Target="https://doi.org/10.1002/eap.1946" TargetMode="External"/><Relationship Id="rId12" Type="http://schemas.openxmlformats.org/officeDocument/2006/relationships/hyperlink" Target="https://www.legislation.gov.uk/anaw/2016" TargetMode="External"/><Relationship Id="rId2" Type="http://schemas.openxmlformats.org/officeDocument/2006/relationships/hyperlink" Target="https://doi.org/10.5285/69402002-1676-4de9%20a04e-d17e827db93" TargetMode="External"/><Relationship Id="rId1" Type="http://schemas.openxmlformats.org/officeDocument/2006/relationships/slideLayout" Target="../slideLayouts/slideLayout7.xml"/><Relationship Id="rId6" Type="http://schemas.openxmlformats.org/officeDocument/2006/relationships/hyperlink" Target="https://jncc.gov.uk/our-work/ukbi-d1c-pollinating-insects/#:~:text=Between%202017%20and%202022%2C%20the,%25%20exhibiting%20a%20strong%20decline)." TargetMode="External"/><Relationship Id="rId11" Type="http://schemas.openxmlformats.org/officeDocument/2006/relationships/hyperlink" Target="https://doi.org/10.1002/2688-8319.12134" TargetMode="External"/><Relationship Id="rId5" Type="http://schemas.openxmlformats.org/officeDocument/2006/relationships/hyperlink" Target="https://doi.org/10.1371/journal.pone.0158117" TargetMode="External"/><Relationship Id="rId10" Type="http://schemas.openxmlformats.org/officeDocument/2006/relationships/hyperlink" Target="https://doi.org/10.1046/j.1365-2664.2003.00762.x" TargetMode="External"/><Relationship Id="rId4" Type="http://schemas.openxmlformats.org/officeDocument/2006/relationships/hyperlink" Target="https://doi.org/10.1002/2688-8319.12179" TargetMode="External"/><Relationship Id="rId9" Type="http://schemas.openxmlformats.org/officeDocument/2006/relationships/hyperlink" Target="https://doi.org/10.1038/s41467-019-08974-9"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C964CD-391A-9C13-850D-18B6F7B196DC}"/>
              </a:ext>
            </a:extLst>
          </p:cNvPr>
          <p:cNvSpPr txBox="1"/>
          <p:nvPr/>
        </p:nvSpPr>
        <p:spPr>
          <a:xfrm>
            <a:off x="249571" y="263236"/>
            <a:ext cx="5582994" cy="2232021"/>
          </a:xfrm>
          <a:prstGeom prst="rect">
            <a:avLst/>
          </a:prstGeom>
          <a:solidFill>
            <a:schemeClr val="accent1">
              <a:lumMod val="50000"/>
            </a:schemeClr>
          </a:solidFill>
        </p:spPr>
        <p:txBody>
          <a:bodyPr wrap="square" lIns="91440" tIns="45720" rIns="91440" bIns="45720" anchor="t">
            <a:spAutoFit/>
          </a:bodyPr>
          <a:lstStyle/>
          <a:p>
            <a:pPr algn="ctr">
              <a:lnSpc>
                <a:spcPct val="150000"/>
              </a:lnSpc>
            </a:pPr>
            <a:r>
              <a:rPr lang="en-GB" sz="3200" b="1" dirty="0">
                <a:solidFill>
                  <a:schemeClr val="bg1">
                    <a:lumMod val="95000"/>
                  </a:schemeClr>
                </a:solidFill>
                <a:effectLst/>
                <a:latin typeface="Calibri"/>
                <a:ea typeface="Times New Roman" panose="02020603050405020304" pitchFamily="18" charset="0"/>
                <a:cs typeface="Times New Roman"/>
              </a:rPr>
              <a:t>Developing a matrix to assess biodiversity value of amenity grasslands in Wales</a:t>
            </a:r>
            <a:endParaRPr lang="en-GB" sz="1400" dirty="0">
              <a:solidFill>
                <a:schemeClr val="bg1">
                  <a:lumMod val="9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6DB27243-5505-72A8-20A3-F3B82D22099F}"/>
              </a:ext>
            </a:extLst>
          </p:cNvPr>
          <p:cNvSpPr txBox="1"/>
          <p:nvPr/>
        </p:nvSpPr>
        <p:spPr>
          <a:xfrm>
            <a:off x="531673" y="2995846"/>
            <a:ext cx="5018790" cy="1493358"/>
          </a:xfrm>
          <a:prstGeom prst="rect">
            <a:avLst/>
          </a:prstGeom>
          <a:solidFill>
            <a:schemeClr val="accent1">
              <a:lumMod val="50000"/>
            </a:schemeClr>
          </a:solidFill>
        </p:spPr>
        <p:txBody>
          <a:bodyPr wrap="square">
            <a:spAutoFit/>
          </a:bodyPr>
          <a:lstStyle>
            <a:defPPr>
              <a:defRPr lang="en-US"/>
            </a:defPPr>
            <a:lvl1pPr>
              <a:lnSpc>
                <a:spcPct val="150000"/>
              </a:lnSpc>
              <a:defRPr sz="3200" b="1">
                <a:solidFill>
                  <a:schemeClr val="bg1">
                    <a:lumMod val="95000"/>
                  </a:schemeClr>
                </a:solidFill>
                <a:effectLst/>
                <a:latin typeface="Calibri" panose="020F0502020204030204" pitchFamily="34" charset="0"/>
                <a:ea typeface="Times New Roman" panose="02020603050405020304" pitchFamily="18" charset="0"/>
                <a:cs typeface="Times New Roman" panose="02020603050405020304" pitchFamily="18" charset="0"/>
              </a:defRPr>
            </a:lvl1pPr>
          </a:lstStyle>
          <a:p>
            <a:pPr algn="ctr"/>
            <a:r>
              <a:rPr lang="en-GB" dirty="0"/>
              <a:t>MSc Dissertation Research Project</a:t>
            </a:r>
          </a:p>
        </p:txBody>
      </p:sp>
      <p:sp>
        <p:nvSpPr>
          <p:cNvPr id="9" name="TextBox 8">
            <a:extLst>
              <a:ext uri="{FF2B5EF4-FFF2-40B4-BE49-F238E27FC236}">
                <a16:creationId xmlns:a16="http://schemas.microsoft.com/office/drawing/2014/main" id="{7CF43416-1CCE-09F0-F583-4BCD55CB2663}"/>
              </a:ext>
            </a:extLst>
          </p:cNvPr>
          <p:cNvSpPr txBox="1"/>
          <p:nvPr/>
        </p:nvSpPr>
        <p:spPr>
          <a:xfrm>
            <a:off x="1211658" y="5129999"/>
            <a:ext cx="3658820" cy="754694"/>
          </a:xfrm>
          <a:prstGeom prst="rect">
            <a:avLst/>
          </a:prstGeom>
          <a:solidFill>
            <a:schemeClr val="accent1">
              <a:lumMod val="50000"/>
            </a:schemeClr>
          </a:solidFill>
        </p:spPr>
        <p:txBody>
          <a:bodyPr wrap="square">
            <a:spAutoFit/>
          </a:bodyPr>
          <a:lstStyle>
            <a:defPPr>
              <a:defRPr lang="en-US"/>
            </a:defPPr>
            <a:lvl1pPr>
              <a:lnSpc>
                <a:spcPct val="150000"/>
              </a:lnSpc>
              <a:defRPr sz="3200" b="1">
                <a:solidFill>
                  <a:schemeClr val="bg1">
                    <a:lumMod val="95000"/>
                  </a:schemeClr>
                </a:solidFill>
                <a:effectLst/>
                <a:latin typeface="Calibri" panose="020F0502020204030204" pitchFamily="34" charset="0"/>
                <a:ea typeface="Times New Roman" panose="02020603050405020304" pitchFamily="18" charset="0"/>
                <a:cs typeface="Times New Roman" panose="02020603050405020304" pitchFamily="18" charset="0"/>
              </a:defRPr>
            </a:lvl1pPr>
          </a:lstStyle>
          <a:p>
            <a:pPr algn="ctr"/>
            <a:r>
              <a:rPr lang="en-GB" dirty="0"/>
              <a:t> Rachel Carter</a:t>
            </a:r>
          </a:p>
        </p:txBody>
      </p:sp>
      <p:sp>
        <p:nvSpPr>
          <p:cNvPr id="11" name="Rectangle 10">
            <a:extLst>
              <a:ext uri="{FF2B5EF4-FFF2-40B4-BE49-F238E27FC236}">
                <a16:creationId xmlns:a16="http://schemas.microsoft.com/office/drawing/2014/main" id="{D56CAC59-9276-6276-EB72-1A562B14AF44}"/>
              </a:ext>
            </a:extLst>
          </p:cNvPr>
          <p:cNvSpPr>
            <a:spLocks/>
          </p:cNvSpPr>
          <p:nvPr/>
        </p:nvSpPr>
        <p:spPr>
          <a:xfrm>
            <a:off x="6096000" y="263236"/>
            <a:ext cx="5846617" cy="6331527"/>
          </a:xfrm>
          <a:prstGeom prst="rect">
            <a:avLst/>
          </a:prstGeom>
          <a:blipFill>
            <a:blip r:embed="rId2">
              <a:extLst>
                <a:ext uri="{28A0092B-C50C-407E-A947-70E740481C1C}">
                  <a14:useLocalDpi xmlns:a14="http://schemas.microsoft.com/office/drawing/2010/main" val="0"/>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a:extLst>
              <a:ext uri="{FF2B5EF4-FFF2-40B4-BE49-F238E27FC236}">
                <a16:creationId xmlns:a16="http://schemas.microsoft.com/office/drawing/2014/main" id="{92A68D8E-0BD5-FBB6-2DA8-05009B97B8C9}"/>
              </a:ext>
            </a:extLst>
          </p:cNvPr>
          <p:cNvSpPr>
            <a:spLocks noGrp="1"/>
          </p:cNvSpPr>
          <p:nvPr>
            <p:ph type="sldNum" sz="quarter" idx="12"/>
          </p:nvPr>
        </p:nvSpPr>
        <p:spPr/>
        <p:txBody>
          <a:bodyPr/>
          <a:lstStyle/>
          <a:p>
            <a:fld id="{55FE5E17-B166-48CD-B4CF-147E8FEB1AB8}" type="slidenum">
              <a:rPr lang="en-GB" smtClean="0"/>
              <a:t>1</a:t>
            </a:fld>
            <a:endParaRPr lang="en-GB"/>
          </a:p>
        </p:txBody>
      </p:sp>
      <p:sp>
        <p:nvSpPr>
          <p:cNvPr id="5" name="TextBox 4">
            <a:extLst>
              <a:ext uri="{FF2B5EF4-FFF2-40B4-BE49-F238E27FC236}">
                <a16:creationId xmlns:a16="http://schemas.microsoft.com/office/drawing/2014/main" id="{BC3B1C66-B506-55B7-F052-10E6C82460A3}"/>
              </a:ext>
            </a:extLst>
          </p:cNvPr>
          <p:cNvSpPr txBox="1"/>
          <p:nvPr/>
        </p:nvSpPr>
        <p:spPr>
          <a:xfrm>
            <a:off x="10438338" y="6356350"/>
            <a:ext cx="1830923" cy="276999"/>
          </a:xfrm>
          <a:prstGeom prst="rect">
            <a:avLst/>
          </a:prstGeom>
          <a:noFill/>
        </p:spPr>
        <p:txBody>
          <a:bodyPr wrap="square" rtlCol="0">
            <a:spAutoFit/>
          </a:bodyPr>
          <a:lstStyle/>
          <a:p>
            <a:r>
              <a:rPr lang="en-GB" sz="1200" i="1" dirty="0">
                <a:solidFill>
                  <a:schemeClr val="bg1"/>
                </a:solidFill>
              </a:rPr>
              <a:t>Image: Williams 2023</a:t>
            </a:r>
          </a:p>
        </p:txBody>
      </p:sp>
    </p:spTree>
    <p:extLst>
      <p:ext uri="{BB962C8B-B14F-4D97-AF65-F5344CB8AC3E}">
        <p14:creationId xmlns:p14="http://schemas.microsoft.com/office/powerpoint/2010/main" val="4205178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DCC83D-661F-4399-F26F-01ED8CB99CB6}"/>
              </a:ext>
            </a:extLst>
          </p:cNvPr>
          <p:cNvSpPr txBox="1"/>
          <p:nvPr/>
        </p:nvSpPr>
        <p:spPr>
          <a:xfrm>
            <a:off x="9354312" y="274320"/>
            <a:ext cx="2552045" cy="646331"/>
          </a:xfrm>
          <a:prstGeom prst="rect">
            <a:avLst/>
          </a:prstGeom>
          <a:noFill/>
        </p:spPr>
        <p:txBody>
          <a:bodyPr wrap="none" rtlCol="0">
            <a:spAutoFit/>
          </a:bodyPr>
          <a:lstStyle/>
          <a:p>
            <a:r>
              <a:rPr lang="en-GB" dirty="0"/>
              <a:t>Structure of presentation</a:t>
            </a:r>
          </a:p>
          <a:p>
            <a:endParaRPr lang="en-GB" dirty="0"/>
          </a:p>
        </p:txBody>
      </p:sp>
      <p:grpSp>
        <p:nvGrpSpPr>
          <p:cNvPr id="5" name="Group 4">
            <a:extLst>
              <a:ext uri="{FF2B5EF4-FFF2-40B4-BE49-F238E27FC236}">
                <a16:creationId xmlns:a16="http://schemas.microsoft.com/office/drawing/2014/main" id="{58C43E27-B416-DF2D-2D2A-6E27E08608CA}"/>
              </a:ext>
            </a:extLst>
          </p:cNvPr>
          <p:cNvGrpSpPr/>
          <p:nvPr/>
        </p:nvGrpSpPr>
        <p:grpSpPr>
          <a:xfrm>
            <a:off x="0" y="79530"/>
            <a:ext cx="6528816" cy="438968"/>
            <a:chOff x="0" y="170970"/>
            <a:chExt cx="6528816" cy="438968"/>
          </a:xfrm>
        </p:grpSpPr>
        <p:sp>
          <p:nvSpPr>
            <p:cNvPr id="6" name="TextBox 5">
              <a:extLst>
                <a:ext uri="{FF2B5EF4-FFF2-40B4-BE49-F238E27FC236}">
                  <a16:creationId xmlns:a16="http://schemas.microsoft.com/office/drawing/2014/main" id="{7BC21F28-6097-8464-F84B-61CB27D7E8A2}"/>
                </a:ext>
              </a:extLst>
            </p:cNvPr>
            <p:cNvSpPr txBox="1"/>
            <p:nvPr/>
          </p:nvSpPr>
          <p:spPr>
            <a:xfrm>
              <a:off x="72644" y="170970"/>
              <a:ext cx="4206748" cy="400110"/>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The Structure of my presentation</a:t>
              </a:r>
              <a:endParaRPr lang="en-GB" sz="2000" dirty="0">
                <a:latin typeface="Aptos Light" panose="020B0004020202020204" pitchFamily="34" charset="0"/>
              </a:endParaRPr>
            </a:p>
          </p:txBody>
        </p:sp>
        <p:sp>
          <p:nvSpPr>
            <p:cNvPr id="7" name="Rectangle: Rounded Corners 6">
              <a:extLst>
                <a:ext uri="{FF2B5EF4-FFF2-40B4-BE49-F238E27FC236}">
                  <a16:creationId xmlns:a16="http://schemas.microsoft.com/office/drawing/2014/main" id="{62986370-429B-2E07-E306-5727720AE9E0}"/>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 name="Slide Number Placeholder 8">
            <a:extLst>
              <a:ext uri="{FF2B5EF4-FFF2-40B4-BE49-F238E27FC236}">
                <a16:creationId xmlns:a16="http://schemas.microsoft.com/office/drawing/2014/main" id="{28567B1F-9367-49E2-A4D1-7F0C5780338E}"/>
              </a:ext>
            </a:extLst>
          </p:cNvPr>
          <p:cNvSpPr>
            <a:spLocks noGrp="1"/>
          </p:cNvSpPr>
          <p:nvPr>
            <p:ph type="sldNum" sz="quarter" idx="12"/>
          </p:nvPr>
        </p:nvSpPr>
        <p:spPr/>
        <p:txBody>
          <a:bodyPr/>
          <a:lstStyle/>
          <a:p>
            <a:fld id="{55FE5E17-B166-48CD-B4CF-147E8FEB1AB8}" type="slidenum">
              <a:rPr lang="en-GB" smtClean="0"/>
              <a:t>2</a:t>
            </a:fld>
            <a:endParaRPr lang="en-GB"/>
          </a:p>
        </p:txBody>
      </p:sp>
      <p:grpSp>
        <p:nvGrpSpPr>
          <p:cNvPr id="3" name="Group 2">
            <a:extLst>
              <a:ext uri="{FF2B5EF4-FFF2-40B4-BE49-F238E27FC236}">
                <a16:creationId xmlns:a16="http://schemas.microsoft.com/office/drawing/2014/main" id="{9AA4EC9D-DC51-0F47-8B98-4860AF6A0B5C}"/>
              </a:ext>
            </a:extLst>
          </p:cNvPr>
          <p:cNvGrpSpPr/>
          <p:nvPr/>
        </p:nvGrpSpPr>
        <p:grpSpPr>
          <a:xfrm>
            <a:off x="0" y="862473"/>
            <a:ext cx="7146236" cy="5401901"/>
            <a:chOff x="-1" y="628909"/>
            <a:chExt cx="6096001" cy="4610682"/>
          </a:xfrm>
        </p:grpSpPr>
        <p:grpSp>
          <p:nvGrpSpPr>
            <p:cNvPr id="26" name="Group 25">
              <a:extLst>
                <a:ext uri="{FF2B5EF4-FFF2-40B4-BE49-F238E27FC236}">
                  <a16:creationId xmlns:a16="http://schemas.microsoft.com/office/drawing/2014/main" id="{F54C50E4-A333-9C73-25FC-4C66CC4CD132}"/>
                </a:ext>
              </a:extLst>
            </p:cNvPr>
            <p:cNvGrpSpPr/>
            <p:nvPr/>
          </p:nvGrpSpPr>
          <p:grpSpPr>
            <a:xfrm>
              <a:off x="-1" y="628909"/>
              <a:ext cx="6096001" cy="3638601"/>
              <a:chOff x="0" y="920652"/>
              <a:chExt cx="5578888" cy="3638601"/>
            </a:xfrm>
          </p:grpSpPr>
          <p:sp>
            <p:nvSpPr>
              <p:cNvPr id="12" name="Arrow: Pentagon 11">
                <a:extLst>
                  <a:ext uri="{FF2B5EF4-FFF2-40B4-BE49-F238E27FC236}">
                    <a16:creationId xmlns:a16="http://schemas.microsoft.com/office/drawing/2014/main" id="{D80ED1A4-BE80-4B4A-89B2-5BD958F2B48B}"/>
                  </a:ext>
                </a:extLst>
              </p:cNvPr>
              <p:cNvSpPr/>
              <p:nvPr/>
            </p:nvSpPr>
            <p:spPr>
              <a:xfrm>
                <a:off x="0" y="920652"/>
                <a:ext cx="5578887" cy="369640"/>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Introduction</a:t>
                </a:r>
              </a:p>
            </p:txBody>
          </p:sp>
          <p:sp>
            <p:nvSpPr>
              <p:cNvPr id="13" name="Arrow: Pentagon 12">
                <a:extLst>
                  <a:ext uri="{FF2B5EF4-FFF2-40B4-BE49-F238E27FC236}">
                    <a16:creationId xmlns:a16="http://schemas.microsoft.com/office/drawing/2014/main" id="{34AF19F8-0E89-5C43-326A-A438A5E4B84B}"/>
                  </a:ext>
                </a:extLst>
              </p:cNvPr>
              <p:cNvSpPr/>
              <p:nvPr/>
            </p:nvSpPr>
            <p:spPr>
              <a:xfrm>
                <a:off x="0" y="1368611"/>
                <a:ext cx="5578887" cy="372121"/>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Rationale</a:t>
                </a:r>
              </a:p>
            </p:txBody>
          </p:sp>
          <p:sp>
            <p:nvSpPr>
              <p:cNvPr id="14" name="Arrow: Pentagon 13">
                <a:extLst>
                  <a:ext uri="{FF2B5EF4-FFF2-40B4-BE49-F238E27FC236}">
                    <a16:creationId xmlns:a16="http://schemas.microsoft.com/office/drawing/2014/main" id="{56213E18-A573-D792-1C18-ECD193FDC538}"/>
                  </a:ext>
                </a:extLst>
              </p:cNvPr>
              <p:cNvSpPr/>
              <p:nvPr/>
            </p:nvSpPr>
            <p:spPr>
              <a:xfrm>
                <a:off x="0" y="1834019"/>
                <a:ext cx="5578887" cy="372121"/>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Aims and objectives</a:t>
                </a:r>
              </a:p>
            </p:txBody>
          </p:sp>
          <p:sp>
            <p:nvSpPr>
              <p:cNvPr id="15" name="Arrow: Pentagon 14">
                <a:extLst>
                  <a:ext uri="{FF2B5EF4-FFF2-40B4-BE49-F238E27FC236}">
                    <a16:creationId xmlns:a16="http://schemas.microsoft.com/office/drawing/2014/main" id="{EF11EBCF-1097-2A01-2186-206CB4ADF8F9}"/>
                  </a:ext>
                </a:extLst>
              </p:cNvPr>
              <p:cNvSpPr/>
              <p:nvPr/>
            </p:nvSpPr>
            <p:spPr>
              <a:xfrm>
                <a:off x="1" y="3721860"/>
                <a:ext cx="5578887" cy="367156"/>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Results and findings</a:t>
                </a:r>
              </a:p>
            </p:txBody>
          </p:sp>
          <p:sp>
            <p:nvSpPr>
              <p:cNvPr id="16" name="Arrow: Pentagon 15">
                <a:extLst>
                  <a:ext uri="{FF2B5EF4-FFF2-40B4-BE49-F238E27FC236}">
                    <a16:creationId xmlns:a16="http://schemas.microsoft.com/office/drawing/2014/main" id="{9A7C4E04-887B-6F12-DB07-F7B864BB266E}"/>
                  </a:ext>
                </a:extLst>
              </p:cNvPr>
              <p:cNvSpPr/>
              <p:nvPr/>
            </p:nvSpPr>
            <p:spPr>
              <a:xfrm>
                <a:off x="0" y="2308571"/>
                <a:ext cx="5578887" cy="371817"/>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Context of the investigation </a:t>
                </a:r>
              </a:p>
            </p:txBody>
          </p:sp>
          <p:sp>
            <p:nvSpPr>
              <p:cNvPr id="17" name="Arrow: Pentagon 16">
                <a:extLst>
                  <a:ext uri="{FF2B5EF4-FFF2-40B4-BE49-F238E27FC236}">
                    <a16:creationId xmlns:a16="http://schemas.microsoft.com/office/drawing/2014/main" id="{06C1A168-42A4-BAD0-5E95-DFB0044EEFB2}"/>
                  </a:ext>
                </a:extLst>
              </p:cNvPr>
              <p:cNvSpPr/>
              <p:nvPr/>
            </p:nvSpPr>
            <p:spPr>
              <a:xfrm>
                <a:off x="0" y="2768847"/>
                <a:ext cx="5578887" cy="37181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Literature review</a:t>
                </a:r>
              </a:p>
            </p:txBody>
          </p:sp>
          <p:sp>
            <p:nvSpPr>
              <p:cNvPr id="18" name="Arrow: Pentagon 17">
                <a:extLst>
                  <a:ext uri="{FF2B5EF4-FFF2-40B4-BE49-F238E27FC236}">
                    <a16:creationId xmlns:a16="http://schemas.microsoft.com/office/drawing/2014/main" id="{883FFD7B-CF23-F354-7DFA-B857095B70AE}"/>
                  </a:ext>
                </a:extLst>
              </p:cNvPr>
              <p:cNvSpPr/>
              <p:nvPr/>
            </p:nvSpPr>
            <p:spPr>
              <a:xfrm>
                <a:off x="0" y="3241756"/>
                <a:ext cx="5578887" cy="371819"/>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Methodology</a:t>
                </a:r>
              </a:p>
            </p:txBody>
          </p:sp>
          <p:sp>
            <p:nvSpPr>
              <p:cNvPr id="20" name="Arrow: Pentagon 19">
                <a:extLst>
                  <a:ext uri="{FF2B5EF4-FFF2-40B4-BE49-F238E27FC236}">
                    <a16:creationId xmlns:a16="http://schemas.microsoft.com/office/drawing/2014/main" id="{0FD4A7F9-20BF-C007-FE9E-9196998D6659}"/>
                  </a:ext>
                </a:extLst>
              </p:cNvPr>
              <p:cNvSpPr/>
              <p:nvPr/>
            </p:nvSpPr>
            <p:spPr>
              <a:xfrm>
                <a:off x="0" y="4192097"/>
                <a:ext cx="5578888" cy="367156"/>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Contribution to literature, academia and professional practice.</a:t>
                </a:r>
              </a:p>
            </p:txBody>
          </p:sp>
        </p:grpSp>
        <p:sp>
          <p:nvSpPr>
            <p:cNvPr id="21" name="Arrow: Pentagon 20">
              <a:extLst>
                <a:ext uri="{FF2B5EF4-FFF2-40B4-BE49-F238E27FC236}">
                  <a16:creationId xmlns:a16="http://schemas.microsoft.com/office/drawing/2014/main" id="{339FAC76-9191-DA98-05B0-DAAE351E7B96}"/>
                </a:ext>
              </a:extLst>
            </p:cNvPr>
            <p:cNvSpPr/>
            <p:nvPr/>
          </p:nvSpPr>
          <p:spPr>
            <a:xfrm>
              <a:off x="-1" y="4388425"/>
              <a:ext cx="6095999" cy="365125"/>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Limitations, future research and reflections</a:t>
              </a:r>
            </a:p>
          </p:txBody>
        </p:sp>
        <p:sp>
          <p:nvSpPr>
            <p:cNvPr id="25" name="Arrow: Pentagon 24">
              <a:extLst>
                <a:ext uri="{FF2B5EF4-FFF2-40B4-BE49-F238E27FC236}">
                  <a16:creationId xmlns:a16="http://schemas.microsoft.com/office/drawing/2014/main" id="{9133E0A1-9526-132C-7AC0-35F278C48A98}"/>
                </a:ext>
              </a:extLst>
            </p:cNvPr>
            <p:cNvSpPr/>
            <p:nvPr/>
          </p:nvSpPr>
          <p:spPr>
            <a:xfrm>
              <a:off x="-1" y="4874466"/>
              <a:ext cx="6095998" cy="365125"/>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References</a:t>
              </a:r>
            </a:p>
          </p:txBody>
        </p:sp>
      </p:grpSp>
      <p:pic>
        <p:nvPicPr>
          <p:cNvPr id="29" name="Graphic 28" descr="Teacher outline">
            <a:extLst>
              <a:ext uri="{FF2B5EF4-FFF2-40B4-BE49-F238E27FC236}">
                <a16:creationId xmlns:a16="http://schemas.microsoft.com/office/drawing/2014/main" id="{FC19DDCB-6223-F9D5-4542-7523CA8F69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51386" y="1079009"/>
            <a:ext cx="4293139" cy="4293139"/>
          </a:xfrm>
          <a:prstGeom prst="rect">
            <a:avLst/>
          </a:prstGeom>
        </p:spPr>
      </p:pic>
    </p:spTree>
    <p:extLst>
      <p:ext uri="{BB962C8B-B14F-4D97-AF65-F5344CB8AC3E}">
        <p14:creationId xmlns:p14="http://schemas.microsoft.com/office/powerpoint/2010/main" val="2769815452"/>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F367F20-CAB4-1ED2-6D9C-FFE3A773077A}"/>
              </a:ext>
            </a:extLst>
          </p:cNvPr>
          <p:cNvSpPr txBox="1"/>
          <p:nvPr/>
        </p:nvSpPr>
        <p:spPr>
          <a:xfrm>
            <a:off x="0" y="732141"/>
            <a:ext cx="6972270" cy="369332"/>
          </a:xfrm>
          <a:prstGeom prst="rect">
            <a:avLst/>
          </a:prstGeom>
          <a:solidFill>
            <a:srgbClr val="8DF2F7"/>
          </a:solidFill>
        </p:spPr>
        <p:txBody>
          <a:bodyPr wrap="square">
            <a:spAutoFit/>
          </a:bodyPr>
          <a:lstStyle/>
          <a:p>
            <a:r>
              <a:rPr lang="en-GB" dirty="0">
                <a:latin typeface="Calibri" panose="020F0502020204030204" pitchFamily="34" charset="0"/>
                <a:ea typeface="Times New Roman" panose="02020603050405020304" pitchFamily="18" charset="0"/>
              </a:rPr>
              <a:t>The population of vital pollinator species are declining across the world.</a:t>
            </a:r>
          </a:p>
        </p:txBody>
      </p:sp>
      <p:grpSp>
        <p:nvGrpSpPr>
          <p:cNvPr id="4" name="Group 3">
            <a:extLst>
              <a:ext uri="{FF2B5EF4-FFF2-40B4-BE49-F238E27FC236}">
                <a16:creationId xmlns:a16="http://schemas.microsoft.com/office/drawing/2014/main" id="{E2D961D4-EE7D-8A8B-6A64-815E6D561F5F}"/>
              </a:ext>
            </a:extLst>
          </p:cNvPr>
          <p:cNvGrpSpPr/>
          <p:nvPr/>
        </p:nvGrpSpPr>
        <p:grpSpPr>
          <a:xfrm>
            <a:off x="0" y="79530"/>
            <a:ext cx="6528816" cy="677108"/>
            <a:chOff x="0" y="170970"/>
            <a:chExt cx="6528816" cy="677108"/>
          </a:xfrm>
        </p:grpSpPr>
        <p:sp>
          <p:nvSpPr>
            <p:cNvPr id="5" name="TextBox 4">
              <a:extLst>
                <a:ext uri="{FF2B5EF4-FFF2-40B4-BE49-F238E27FC236}">
                  <a16:creationId xmlns:a16="http://schemas.microsoft.com/office/drawing/2014/main" id="{EF0F32FC-25A9-5E2F-B19E-AF5D354CCB02}"/>
                </a:ext>
              </a:extLst>
            </p:cNvPr>
            <p:cNvSpPr txBox="1"/>
            <p:nvPr/>
          </p:nvSpPr>
          <p:spPr>
            <a:xfrm>
              <a:off x="72644" y="170970"/>
              <a:ext cx="2460244" cy="677108"/>
            </a:xfrm>
            <a:prstGeom prst="rect">
              <a:avLst/>
            </a:prstGeom>
            <a:noFill/>
          </p:spPr>
          <p:txBody>
            <a:bodyPr wrap="square" rtlCol="0">
              <a:spAutoFit/>
            </a:bodyPr>
            <a:lstStyle/>
            <a:p>
              <a:pPr algn="l"/>
              <a:r>
                <a:rPr lang="en-GB" sz="2000" dirty="0">
                  <a:solidFill>
                    <a:srgbClr val="242424"/>
                  </a:solidFill>
                  <a:latin typeface="Aptos Light" panose="020B0004020202020204" pitchFamily="34" charset="0"/>
                </a:rPr>
                <a:t>Introduction</a:t>
              </a:r>
              <a:endParaRPr lang="en-GB" sz="2000" b="0" i="0" dirty="0">
                <a:solidFill>
                  <a:srgbClr val="242424"/>
                </a:solidFill>
                <a:effectLst/>
                <a:latin typeface="Aptos Light" panose="020B0004020202020204" pitchFamily="34" charset="0"/>
              </a:endParaRPr>
            </a:p>
            <a:p>
              <a:endParaRPr lang="en-GB" dirty="0"/>
            </a:p>
          </p:txBody>
        </p:sp>
        <p:sp>
          <p:nvSpPr>
            <p:cNvPr id="6" name="Rectangle: Rounded Corners 5">
              <a:extLst>
                <a:ext uri="{FF2B5EF4-FFF2-40B4-BE49-F238E27FC236}">
                  <a16:creationId xmlns:a16="http://schemas.microsoft.com/office/drawing/2014/main" id="{7D29621A-BB90-FE84-2D77-DE7DD7D24FB9}"/>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 name="Slide Number Placeholder 9">
            <a:extLst>
              <a:ext uri="{FF2B5EF4-FFF2-40B4-BE49-F238E27FC236}">
                <a16:creationId xmlns:a16="http://schemas.microsoft.com/office/drawing/2014/main" id="{1AFFFB5A-5F5D-18DF-B68D-5FDAAB5513E1}"/>
              </a:ext>
            </a:extLst>
          </p:cNvPr>
          <p:cNvSpPr>
            <a:spLocks noGrp="1"/>
          </p:cNvSpPr>
          <p:nvPr>
            <p:ph type="sldNum" sz="quarter" idx="12"/>
          </p:nvPr>
        </p:nvSpPr>
        <p:spPr>
          <a:xfrm>
            <a:off x="8606428" y="6375805"/>
            <a:ext cx="2743200" cy="365125"/>
          </a:xfrm>
        </p:spPr>
        <p:txBody>
          <a:bodyPr/>
          <a:lstStyle/>
          <a:p>
            <a:fld id="{55FE5E17-B166-48CD-B4CF-147E8FEB1AB8}" type="slidenum">
              <a:rPr lang="en-GB" smtClean="0"/>
              <a:t>3</a:t>
            </a:fld>
            <a:endParaRPr lang="en-GB"/>
          </a:p>
        </p:txBody>
      </p:sp>
      <p:sp>
        <p:nvSpPr>
          <p:cNvPr id="11" name="TextBox 10">
            <a:extLst>
              <a:ext uri="{FF2B5EF4-FFF2-40B4-BE49-F238E27FC236}">
                <a16:creationId xmlns:a16="http://schemas.microsoft.com/office/drawing/2014/main" id="{5C46D824-C454-73EE-4EB1-A7EF75C9D313}"/>
              </a:ext>
            </a:extLst>
          </p:cNvPr>
          <p:cNvSpPr txBox="1"/>
          <p:nvPr/>
        </p:nvSpPr>
        <p:spPr>
          <a:xfrm>
            <a:off x="9978028" y="5672231"/>
            <a:ext cx="1851703" cy="276999"/>
          </a:xfrm>
          <a:prstGeom prst="rect">
            <a:avLst/>
          </a:prstGeom>
          <a:noFill/>
        </p:spPr>
        <p:txBody>
          <a:bodyPr wrap="square" rtlCol="0">
            <a:spAutoFit/>
          </a:bodyPr>
          <a:lstStyle/>
          <a:p>
            <a:r>
              <a:rPr lang="en-GB" sz="1200" i="1" dirty="0">
                <a:solidFill>
                  <a:schemeClr val="bg1"/>
                </a:solidFill>
              </a:rPr>
              <a:t>Image: Author’s own, 2023</a:t>
            </a:r>
          </a:p>
        </p:txBody>
      </p:sp>
      <p:sp>
        <p:nvSpPr>
          <p:cNvPr id="18" name="Oval 17">
            <a:extLst>
              <a:ext uri="{FF2B5EF4-FFF2-40B4-BE49-F238E27FC236}">
                <a16:creationId xmlns:a16="http://schemas.microsoft.com/office/drawing/2014/main" id="{BD6AE13F-E655-B8C6-33DC-28995977FB67}"/>
              </a:ext>
            </a:extLst>
          </p:cNvPr>
          <p:cNvSpPr/>
          <p:nvPr/>
        </p:nvSpPr>
        <p:spPr>
          <a:xfrm>
            <a:off x="9326497" y="-342901"/>
            <a:ext cx="3557399" cy="3424429"/>
          </a:xfrm>
          <a:prstGeom prst="ellipse">
            <a:avLst/>
          </a:prstGeom>
          <a:blipFill dpi="0" rotWithShape="1">
            <a:blip r:embed="rId3">
              <a:extLst>
                <a:ext uri="{28A0092B-C50C-407E-A947-70E740481C1C}">
                  <a14:useLocalDpi xmlns:a14="http://schemas.microsoft.com/office/drawing/2010/main" val="0"/>
                </a:ext>
              </a:extLst>
            </a:blip>
            <a:srcRect/>
            <a:stretch>
              <a:fillRect t="10013" r="19450" b="10743"/>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Flowchart: Delay 19">
            <a:extLst>
              <a:ext uri="{FF2B5EF4-FFF2-40B4-BE49-F238E27FC236}">
                <a16:creationId xmlns:a16="http://schemas.microsoft.com/office/drawing/2014/main" id="{BF88E695-84E2-2D7F-7DBD-589F6F463B30}"/>
              </a:ext>
            </a:extLst>
          </p:cNvPr>
          <p:cNvSpPr/>
          <p:nvPr/>
        </p:nvSpPr>
        <p:spPr>
          <a:xfrm flipH="1">
            <a:off x="8126282" y="2415946"/>
            <a:ext cx="4065717" cy="3533284"/>
          </a:xfrm>
          <a:prstGeom prst="flowChartDelay">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ooter Placeholder 24">
            <a:extLst>
              <a:ext uri="{FF2B5EF4-FFF2-40B4-BE49-F238E27FC236}">
                <a16:creationId xmlns:a16="http://schemas.microsoft.com/office/drawing/2014/main" id="{37CDBB06-2E1B-1EF5-F729-2DFBBBFB2906}"/>
              </a:ext>
            </a:extLst>
          </p:cNvPr>
          <p:cNvSpPr txBox="1">
            <a:spLocks/>
          </p:cNvSpPr>
          <p:nvPr/>
        </p:nvSpPr>
        <p:spPr>
          <a:xfrm>
            <a:off x="10271252" y="5844946"/>
            <a:ext cx="1920748"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Images: Carter, 2023</a:t>
            </a:r>
          </a:p>
        </p:txBody>
      </p:sp>
      <p:sp>
        <p:nvSpPr>
          <p:cNvPr id="25" name="TextBox 24">
            <a:extLst>
              <a:ext uri="{FF2B5EF4-FFF2-40B4-BE49-F238E27FC236}">
                <a16:creationId xmlns:a16="http://schemas.microsoft.com/office/drawing/2014/main" id="{5207B35F-CEC9-E57E-B978-982B924D5753}"/>
              </a:ext>
            </a:extLst>
          </p:cNvPr>
          <p:cNvSpPr txBox="1"/>
          <p:nvPr/>
        </p:nvSpPr>
        <p:spPr>
          <a:xfrm>
            <a:off x="824023" y="2917881"/>
            <a:ext cx="6927492" cy="584775"/>
          </a:xfrm>
          <a:prstGeom prst="rect">
            <a:avLst/>
          </a:prstGeom>
          <a:solidFill>
            <a:schemeClr val="bg1">
              <a:lumMod val="95000"/>
            </a:schemeClr>
          </a:solidFill>
        </p:spPr>
        <p:txBody>
          <a:bodyPr wrap="square">
            <a:spAutoFit/>
          </a:bodyPr>
          <a:lstStyle/>
          <a:p>
            <a:r>
              <a:rPr lang="en-GB" sz="1600" dirty="0">
                <a:effectLst/>
                <a:latin typeface="Calibri" panose="020F0502020204030204" pitchFamily="34" charset="0"/>
                <a:ea typeface="Times New Roman" panose="02020603050405020304" pitchFamily="18" charset="0"/>
              </a:rPr>
              <a:t>This recorded decline has been attributed to many causes including the decline in forage and pollinator resource such as pollen and nectar (Powney </a:t>
            </a:r>
            <a:r>
              <a:rPr lang="en-GB" sz="1600" i="1" dirty="0">
                <a:effectLst/>
                <a:latin typeface="Calibri" panose="020F0502020204030204" pitchFamily="34" charset="0"/>
                <a:ea typeface="Times New Roman" panose="02020603050405020304" pitchFamily="18" charset="0"/>
              </a:rPr>
              <a:t>et al.</a:t>
            </a:r>
            <a:r>
              <a:rPr lang="en-GB" sz="1600" dirty="0">
                <a:effectLst/>
                <a:latin typeface="Calibri" panose="020F0502020204030204" pitchFamily="34" charset="0"/>
                <a:ea typeface="Times New Roman" panose="02020603050405020304" pitchFamily="18" charset="0"/>
              </a:rPr>
              <a:t>, 2019). </a:t>
            </a:r>
          </a:p>
        </p:txBody>
      </p:sp>
      <p:sp>
        <p:nvSpPr>
          <p:cNvPr id="26" name="TextBox 25">
            <a:extLst>
              <a:ext uri="{FF2B5EF4-FFF2-40B4-BE49-F238E27FC236}">
                <a16:creationId xmlns:a16="http://schemas.microsoft.com/office/drawing/2014/main" id="{2E97A7D3-2C8C-AC8E-7CD1-FDD5B4B4AD84}"/>
              </a:ext>
            </a:extLst>
          </p:cNvPr>
          <p:cNvSpPr txBox="1"/>
          <p:nvPr/>
        </p:nvSpPr>
        <p:spPr>
          <a:xfrm>
            <a:off x="824022" y="1534608"/>
            <a:ext cx="6927491" cy="1077218"/>
          </a:xfrm>
          <a:prstGeom prst="rect">
            <a:avLst/>
          </a:prstGeom>
          <a:solidFill>
            <a:schemeClr val="bg1">
              <a:lumMod val="95000"/>
            </a:schemeClr>
          </a:solidFill>
        </p:spPr>
        <p:txBody>
          <a:bodyPr wrap="square">
            <a:spAutoFit/>
          </a:bodyPr>
          <a:lstStyle/>
          <a:p>
            <a:r>
              <a:rPr lang="en-GB" sz="1600" dirty="0">
                <a:effectLst/>
                <a:latin typeface="Calibri" panose="020F0502020204030204" pitchFamily="34" charset="0"/>
                <a:ea typeface="Times New Roman" panose="02020603050405020304" pitchFamily="18" charset="0"/>
              </a:rPr>
              <a:t>Hoverflies and wild bees declined by 24% between 1987 and 2022 (</a:t>
            </a:r>
            <a:r>
              <a:rPr lang="en-GB" sz="1600" dirty="0" err="1">
                <a:effectLst/>
                <a:latin typeface="Calibri" panose="020F0502020204030204" pitchFamily="34" charset="0"/>
                <a:ea typeface="Times New Roman" panose="02020603050405020304" pitchFamily="18" charset="0"/>
              </a:rPr>
              <a:t>JNCC</a:t>
            </a:r>
            <a:r>
              <a:rPr lang="en-GB" sz="1600" dirty="0">
                <a:effectLst/>
                <a:latin typeface="Calibri" panose="020F0502020204030204" pitchFamily="34" charset="0"/>
                <a:ea typeface="Times New Roman" panose="02020603050405020304" pitchFamily="18" charset="0"/>
              </a:rPr>
              <a:t>, 2023)</a:t>
            </a:r>
            <a:br>
              <a:rPr lang="en-GB" sz="1600" dirty="0">
                <a:effectLst/>
                <a:latin typeface="Calibri" panose="020F0502020204030204" pitchFamily="34" charset="0"/>
                <a:ea typeface="Times New Roman" panose="02020603050405020304" pitchFamily="18" charset="0"/>
              </a:rPr>
            </a:br>
            <a:br>
              <a:rPr lang="en-GB" sz="1600" dirty="0">
                <a:effectLst/>
                <a:latin typeface="Calibri" panose="020F0502020204030204" pitchFamily="34" charset="0"/>
                <a:ea typeface="Times New Roman" panose="02020603050405020304" pitchFamily="18" charset="0"/>
              </a:rPr>
            </a:br>
            <a:r>
              <a:rPr lang="en-GB" sz="1600" dirty="0">
                <a:effectLst/>
                <a:latin typeface="Calibri" panose="020F0502020204030204" pitchFamily="34" charset="0"/>
                <a:ea typeface="Times New Roman" panose="02020603050405020304" pitchFamily="18" charset="0"/>
              </a:rPr>
              <a:t>It has been estimated that 97% of species rich meadows were lost between 1930 and 1984 in England and Wales (Fuller, 1987). </a:t>
            </a:r>
          </a:p>
        </p:txBody>
      </p:sp>
      <p:sp>
        <p:nvSpPr>
          <p:cNvPr id="27" name="TextBox 26">
            <a:extLst>
              <a:ext uri="{FF2B5EF4-FFF2-40B4-BE49-F238E27FC236}">
                <a16:creationId xmlns:a16="http://schemas.microsoft.com/office/drawing/2014/main" id="{E56C1DE7-5E02-0A16-733D-3F1B7A1A36FA}"/>
              </a:ext>
            </a:extLst>
          </p:cNvPr>
          <p:cNvSpPr txBox="1"/>
          <p:nvPr/>
        </p:nvSpPr>
        <p:spPr>
          <a:xfrm>
            <a:off x="824023" y="3935791"/>
            <a:ext cx="6927491" cy="830997"/>
          </a:xfrm>
          <a:prstGeom prst="rect">
            <a:avLst/>
          </a:prstGeom>
          <a:solidFill>
            <a:schemeClr val="bg1">
              <a:lumMod val="95000"/>
            </a:schemeClr>
          </a:solidFill>
        </p:spPr>
        <p:txBody>
          <a:bodyPr wrap="square">
            <a:spAutoFit/>
          </a:bodyPr>
          <a:lstStyle>
            <a:defPPr>
              <a:defRPr lang="en-US"/>
            </a:defPPr>
            <a:lvl1pPr>
              <a:defRPr>
                <a:effectLst/>
                <a:latin typeface="Calibri" panose="020F0502020204030204" pitchFamily="34" charset="0"/>
                <a:ea typeface="Times New Roman" panose="02020603050405020304" pitchFamily="18" charset="0"/>
              </a:defRPr>
            </a:lvl1pPr>
          </a:lstStyle>
          <a:p>
            <a:r>
              <a:rPr lang="en-GB" sz="1600" dirty="0"/>
              <a:t>Diverse grasslands are of high conservation importance due to the diversity of floral and fauna present (Duffey et al., 1974) and were once widespread over much of western Europe (Van Dijk, 1991). </a:t>
            </a:r>
          </a:p>
        </p:txBody>
      </p:sp>
      <p:sp>
        <p:nvSpPr>
          <p:cNvPr id="29" name="TextBox 28">
            <a:extLst>
              <a:ext uri="{FF2B5EF4-FFF2-40B4-BE49-F238E27FC236}">
                <a16:creationId xmlns:a16="http://schemas.microsoft.com/office/drawing/2014/main" id="{A5934608-8961-DC57-5308-9FDBC034A280}"/>
              </a:ext>
            </a:extLst>
          </p:cNvPr>
          <p:cNvSpPr txBox="1"/>
          <p:nvPr/>
        </p:nvSpPr>
        <p:spPr>
          <a:xfrm>
            <a:off x="824022" y="5192167"/>
            <a:ext cx="6972270" cy="584775"/>
          </a:xfrm>
          <a:prstGeom prst="rect">
            <a:avLst/>
          </a:prstGeom>
          <a:solidFill>
            <a:schemeClr val="bg1">
              <a:lumMod val="95000"/>
            </a:schemeClr>
          </a:solidFill>
        </p:spPr>
        <p:txBody>
          <a:bodyPr wrap="square">
            <a:spAutoFit/>
          </a:bodyPr>
          <a:lstStyle>
            <a:defPPr>
              <a:defRPr lang="en-US"/>
            </a:defPPr>
            <a:lvl1pPr>
              <a:defRPr>
                <a:effectLst/>
                <a:latin typeface="Calibri" panose="020F0502020204030204" pitchFamily="34" charset="0"/>
                <a:ea typeface="Times New Roman" panose="02020603050405020304" pitchFamily="18" charset="0"/>
              </a:defRPr>
            </a:lvl1pPr>
          </a:lstStyle>
          <a:p>
            <a:r>
              <a:rPr lang="en-GB" sz="1600" dirty="0"/>
              <a:t>Their loss has been partly attributed to an increase in high intensity farming practices and use of herbicides (</a:t>
            </a:r>
            <a:r>
              <a:rPr lang="en-GB" sz="1600" dirty="0" err="1"/>
              <a:t>Pywell</a:t>
            </a:r>
            <a:r>
              <a:rPr lang="en-GB" sz="1600" dirty="0"/>
              <a:t>, 2003). </a:t>
            </a:r>
          </a:p>
        </p:txBody>
      </p:sp>
      <p:pic>
        <p:nvPicPr>
          <p:cNvPr id="31" name="Graphic 30" descr="Flower without stem with solid fill">
            <a:extLst>
              <a:ext uri="{FF2B5EF4-FFF2-40B4-BE49-F238E27FC236}">
                <a16:creationId xmlns:a16="http://schemas.microsoft.com/office/drawing/2014/main" id="{6E1254F1-F201-8D06-127F-FED3891461F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7492" y="2881851"/>
            <a:ext cx="631389" cy="631389"/>
          </a:xfrm>
          <a:prstGeom prst="rect">
            <a:avLst/>
          </a:prstGeom>
        </p:spPr>
      </p:pic>
      <p:pic>
        <p:nvPicPr>
          <p:cNvPr id="33" name="Graphic 32" descr="Downward trend graph with solid fill">
            <a:extLst>
              <a:ext uri="{FF2B5EF4-FFF2-40B4-BE49-F238E27FC236}">
                <a16:creationId xmlns:a16="http://schemas.microsoft.com/office/drawing/2014/main" id="{8F10DC98-C43D-ACD3-E32A-4B1E3D0E4F4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0285" y="1622957"/>
            <a:ext cx="685800" cy="685800"/>
          </a:xfrm>
          <a:prstGeom prst="rect">
            <a:avLst/>
          </a:prstGeom>
        </p:spPr>
      </p:pic>
      <p:pic>
        <p:nvPicPr>
          <p:cNvPr id="35" name="Graphic 34" descr="Europe with solid fill">
            <a:extLst>
              <a:ext uri="{FF2B5EF4-FFF2-40B4-BE49-F238E27FC236}">
                <a16:creationId xmlns:a16="http://schemas.microsoft.com/office/drawing/2014/main" id="{386B1AD6-4942-AD82-DB99-024EB0C11A9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6548" y="3917393"/>
            <a:ext cx="685801" cy="685801"/>
          </a:xfrm>
          <a:prstGeom prst="rect">
            <a:avLst/>
          </a:prstGeom>
        </p:spPr>
      </p:pic>
      <p:pic>
        <p:nvPicPr>
          <p:cNvPr id="37" name="Graphic 36" descr="Crops with solid fill">
            <a:extLst>
              <a:ext uri="{FF2B5EF4-FFF2-40B4-BE49-F238E27FC236}">
                <a16:creationId xmlns:a16="http://schemas.microsoft.com/office/drawing/2014/main" id="{460185C8-679D-18C9-A184-23D24738111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3002" y="5110302"/>
            <a:ext cx="602939" cy="602939"/>
          </a:xfrm>
          <a:prstGeom prst="rect">
            <a:avLst/>
          </a:prstGeom>
        </p:spPr>
      </p:pic>
    </p:spTree>
    <p:extLst>
      <p:ext uri="{BB962C8B-B14F-4D97-AF65-F5344CB8AC3E}">
        <p14:creationId xmlns:p14="http://schemas.microsoft.com/office/powerpoint/2010/main" val="1127688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2D961D4-EE7D-8A8B-6A64-815E6D561F5F}"/>
              </a:ext>
            </a:extLst>
          </p:cNvPr>
          <p:cNvGrpSpPr/>
          <p:nvPr/>
        </p:nvGrpSpPr>
        <p:grpSpPr>
          <a:xfrm>
            <a:off x="0" y="79530"/>
            <a:ext cx="6528816" cy="438968"/>
            <a:chOff x="0" y="170970"/>
            <a:chExt cx="6528816" cy="438968"/>
          </a:xfrm>
        </p:grpSpPr>
        <p:sp>
          <p:nvSpPr>
            <p:cNvPr id="5" name="TextBox 4">
              <a:extLst>
                <a:ext uri="{FF2B5EF4-FFF2-40B4-BE49-F238E27FC236}">
                  <a16:creationId xmlns:a16="http://schemas.microsoft.com/office/drawing/2014/main" id="{EF0F32FC-25A9-5E2F-B19E-AF5D354CCB02}"/>
                </a:ext>
              </a:extLst>
            </p:cNvPr>
            <p:cNvSpPr txBox="1"/>
            <p:nvPr/>
          </p:nvSpPr>
          <p:spPr>
            <a:xfrm>
              <a:off x="72644" y="170970"/>
              <a:ext cx="2460244" cy="400110"/>
            </a:xfrm>
            <a:prstGeom prst="rect">
              <a:avLst/>
            </a:prstGeom>
            <a:noFill/>
          </p:spPr>
          <p:txBody>
            <a:bodyPr wrap="square" rtlCol="0">
              <a:spAutoFit/>
            </a:bodyPr>
            <a:lstStyle/>
            <a:p>
              <a:pPr algn="l"/>
              <a:r>
                <a:rPr lang="en-GB" sz="2000" dirty="0">
                  <a:solidFill>
                    <a:srgbClr val="242424"/>
                  </a:solidFill>
                  <a:latin typeface="Aptos Light" panose="020B0004020202020204" pitchFamily="34" charset="0"/>
                </a:rPr>
                <a:t>Rationale</a:t>
              </a:r>
              <a:endParaRPr lang="en-GB" dirty="0"/>
            </a:p>
          </p:txBody>
        </p:sp>
        <p:sp>
          <p:nvSpPr>
            <p:cNvPr id="6" name="Rectangle: Rounded Corners 5">
              <a:extLst>
                <a:ext uri="{FF2B5EF4-FFF2-40B4-BE49-F238E27FC236}">
                  <a16:creationId xmlns:a16="http://schemas.microsoft.com/office/drawing/2014/main" id="{7D29621A-BB90-FE84-2D77-DE7DD7D24FB9}"/>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TextBox 6">
            <a:extLst>
              <a:ext uri="{FF2B5EF4-FFF2-40B4-BE49-F238E27FC236}">
                <a16:creationId xmlns:a16="http://schemas.microsoft.com/office/drawing/2014/main" id="{5426FB57-0E22-D429-8B14-9258EC8599ED}"/>
              </a:ext>
            </a:extLst>
          </p:cNvPr>
          <p:cNvSpPr txBox="1"/>
          <p:nvPr/>
        </p:nvSpPr>
        <p:spPr>
          <a:xfrm>
            <a:off x="-21527" y="761705"/>
            <a:ext cx="8733416" cy="369332"/>
          </a:xfrm>
          <a:prstGeom prst="rect">
            <a:avLst/>
          </a:prstGeom>
          <a:solidFill>
            <a:srgbClr val="FFCCFF"/>
          </a:solidFill>
          <a:ln>
            <a:noFill/>
          </a:ln>
        </p:spPr>
        <p:txBody>
          <a:bodyPr wrap="none" rtlCol="0">
            <a:spAutoFit/>
          </a:bodyPr>
          <a:lstStyle/>
          <a:p>
            <a:r>
              <a:rPr lang="en-GB" dirty="0"/>
              <a:t>Understanding the importance of amenity grassland in the fight against biodiversity decline</a:t>
            </a:r>
          </a:p>
        </p:txBody>
      </p:sp>
      <p:sp>
        <p:nvSpPr>
          <p:cNvPr id="10" name="Slide Number Placeholder 9">
            <a:extLst>
              <a:ext uri="{FF2B5EF4-FFF2-40B4-BE49-F238E27FC236}">
                <a16:creationId xmlns:a16="http://schemas.microsoft.com/office/drawing/2014/main" id="{1AFFFB5A-5F5D-18DF-B68D-5FDAAB5513E1}"/>
              </a:ext>
            </a:extLst>
          </p:cNvPr>
          <p:cNvSpPr>
            <a:spLocks noGrp="1"/>
          </p:cNvSpPr>
          <p:nvPr>
            <p:ph type="sldNum" sz="quarter" idx="12"/>
          </p:nvPr>
        </p:nvSpPr>
        <p:spPr/>
        <p:txBody>
          <a:bodyPr/>
          <a:lstStyle/>
          <a:p>
            <a:fld id="{55FE5E17-B166-48CD-B4CF-147E8FEB1AB8}" type="slidenum">
              <a:rPr lang="en-GB" smtClean="0"/>
              <a:t>4</a:t>
            </a:fld>
            <a:endParaRPr lang="en-GB"/>
          </a:p>
        </p:txBody>
      </p:sp>
      <p:grpSp>
        <p:nvGrpSpPr>
          <p:cNvPr id="43" name="Group 42">
            <a:extLst>
              <a:ext uri="{FF2B5EF4-FFF2-40B4-BE49-F238E27FC236}">
                <a16:creationId xmlns:a16="http://schemas.microsoft.com/office/drawing/2014/main" id="{9EA9E7CE-412B-DABE-8103-B56CD0B130C2}"/>
              </a:ext>
            </a:extLst>
          </p:cNvPr>
          <p:cNvGrpSpPr/>
          <p:nvPr/>
        </p:nvGrpSpPr>
        <p:grpSpPr>
          <a:xfrm>
            <a:off x="8438882" y="85266"/>
            <a:ext cx="3624751" cy="3287392"/>
            <a:chOff x="6927273" y="1235969"/>
            <a:chExt cx="5053539" cy="4049913"/>
          </a:xfrm>
        </p:grpSpPr>
        <p:pic>
          <p:nvPicPr>
            <p:cNvPr id="16" name="Picture 15" descr="A field of grass with trees in the background&#10;&#10;Description automatically generated">
              <a:extLst>
                <a:ext uri="{FF2B5EF4-FFF2-40B4-BE49-F238E27FC236}">
                  <a16:creationId xmlns:a16="http://schemas.microsoft.com/office/drawing/2014/main" id="{FB8DC7EE-2E88-AD67-442D-C7E0E40157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7273" y="2996636"/>
              <a:ext cx="3052329" cy="2289246"/>
            </a:xfrm>
            <a:prstGeom prst="rect">
              <a:avLst/>
            </a:prstGeom>
          </p:spPr>
        </p:pic>
        <p:pic>
          <p:nvPicPr>
            <p:cNvPr id="19" name="Picture 18" descr="A picture containing outdoor, grass, tree, plant&#10;&#10;Description automatically generated">
              <a:extLst>
                <a:ext uri="{FF2B5EF4-FFF2-40B4-BE49-F238E27FC236}">
                  <a16:creationId xmlns:a16="http://schemas.microsoft.com/office/drawing/2014/main" id="{0ACF823E-3CEB-D198-9715-FBC99A9CEF9B}"/>
                </a:ext>
              </a:extLst>
            </p:cNvPr>
            <p:cNvPicPr>
              <a:picLocks noChangeAspect="1"/>
            </p:cNvPicPr>
            <p:nvPr/>
          </p:nvPicPr>
          <p:blipFill rotWithShape="1">
            <a:blip r:embed="rId4">
              <a:extLst>
                <a:ext uri="{28A0092B-C50C-407E-A947-70E740481C1C}">
                  <a14:useLocalDpi xmlns:a14="http://schemas.microsoft.com/office/drawing/2010/main" val="0"/>
                </a:ext>
              </a:extLst>
            </a:blip>
            <a:srcRect t="13113" r="1" b="1"/>
            <a:stretch/>
          </p:blipFill>
          <p:spPr>
            <a:xfrm>
              <a:off x="8719995" y="1235969"/>
              <a:ext cx="3260817" cy="2124906"/>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21" name="Picture 20">
              <a:extLst>
                <a:ext uri="{FF2B5EF4-FFF2-40B4-BE49-F238E27FC236}">
                  <a16:creationId xmlns:a16="http://schemas.microsoft.com/office/drawing/2014/main" id="{3F705C87-AB65-9335-2081-CD599C975BAD}"/>
                </a:ext>
              </a:extLst>
            </p:cNvPr>
            <p:cNvPicPr>
              <a:picLocks noChangeAspect="1"/>
            </p:cNvPicPr>
            <p:nvPr/>
          </p:nvPicPr>
          <p:blipFill>
            <a:blip r:embed="rId5"/>
            <a:stretch>
              <a:fillRect/>
            </a:stretch>
          </p:blipFill>
          <p:spPr>
            <a:xfrm>
              <a:off x="10077799" y="3429000"/>
              <a:ext cx="1900056" cy="1493982"/>
            </a:xfrm>
            <a:prstGeom prst="rect">
              <a:avLst/>
            </a:prstGeom>
          </p:spPr>
        </p:pic>
      </p:grpSp>
      <p:sp>
        <p:nvSpPr>
          <p:cNvPr id="23" name="TextBox 22">
            <a:extLst>
              <a:ext uri="{FF2B5EF4-FFF2-40B4-BE49-F238E27FC236}">
                <a16:creationId xmlns:a16="http://schemas.microsoft.com/office/drawing/2014/main" id="{3B7CD6D6-9439-1740-220F-C9C29F512198}"/>
              </a:ext>
            </a:extLst>
          </p:cNvPr>
          <p:cNvSpPr txBox="1"/>
          <p:nvPr/>
        </p:nvSpPr>
        <p:spPr>
          <a:xfrm>
            <a:off x="0" y="4803190"/>
            <a:ext cx="3688080" cy="369332"/>
          </a:xfrm>
          <a:prstGeom prst="rect">
            <a:avLst/>
          </a:prstGeom>
          <a:solidFill>
            <a:srgbClr val="FFCCFF"/>
          </a:solidFill>
        </p:spPr>
        <p:txBody>
          <a:bodyPr wrap="square" rtlCol="0">
            <a:spAutoFit/>
          </a:bodyPr>
          <a:lstStyle/>
          <a:p>
            <a:r>
              <a:rPr lang="en-GB" dirty="0"/>
              <a:t>Why amenity grasslands in Wales?</a:t>
            </a:r>
          </a:p>
        </p:txBody>
      </p:sp>
      <p:sp>
        <p:nvSpPr>
          <p:cNvPr id="25" name="Footer Placeholder 24">
            <a:extLst>
              <a:ext uri="{FF2B5EF4-FFF2-40B4-BE49-F238E27FC236}">
                <a16:creationId xmlns:a16="http://schemas.microsoft.com/office/drawing/2014/main" id="{468DCA53-F03A-CDDE-A672-922F684C892E}"/>
              </a:ext>
            </a:extLst>
          </p:cNvPr>
          <p:cNvSpPr>
            <a:spLocks noGrp="1"/>
          </p:cNvSpPr>
          <p:nvPr>
            <p:ph type="ftr" sz="quarter" idx="11"/>
          </p:nvPr>
        </p:nvSpPr>
        <p:spPr>
          <a:xfrm>
            <a:off x="72644" y="6413345"/>
            <a:ext cx="1768214" cy="365125"/>
          </a:xfrm>
        </p:spPr>
        <p:txBody>
          <a:bodyPr/>
          <a:lstStyle/>
          <a:p>
            <a:pPr algn="l"/>
            <a:r>
              <a:rPr lang="en-GB" dirty="0"/>
              <a:t>Images: Carter, 2022</a:t>
            </a:r>
          </a:p>
        </p:txBody>
      </p:sp>
      <p:sp>
        <p:nvSpPr>
          <p:cNvPr id="28" name="TextBox 27">
            <a:extLst>
              <a:ext uri="{FF2B5EF4-FFF2-40B4-BE49-F238E27FC236}">
                <a16:creationId xmlns:a16="http://schemas.microsoft.com/office/drawing/2014/main" id="{E65A89AE-64DE-FE05-76C9-8B305852CFAA}"/>
              </a:ext>
            </a:extLst>
          </p:cNvPr>
          <p:cNvSpPr txBox="1"/>
          <p:nvPr/>
        </p:nvSpPr>
        <p:spPr>
          <a:xfrm>
            <a:off x="128367" y="1442699"/>
            <a:ext cx="8162759" cy="3459858"/>
          </a:xfrm>
          <a:prstGeom prst="rect">
            <a:avLst/>
          </a:prstGeom>
          <a:noFill/>
        </p:spPr>
        <p:txBody>
          <a:bodyPr wrap="square">
            <a:spAutoFit/>
          </a:bodyPr>
          <a:lstStyle/>
          <a:p>
            <a:r>
              <a:rPr lang="en-GB" sz="2000" dirty="0"/>
              <a:t>It is estimated that 75% of crop species, and 35% of global crop production are reliant on insect pollination (</a:t>
            </a:r>
            <a:r>
              <a:rPr lang="en-GB" sz="2000" dirty="0" err="1"/>
              <a:t>Powney</a:t>
            </a:r>
            <a:r>
              <a:rPr lang="en-GB" sz="2000" dirty="0"/>
              <a:t> </a:t>
            </a:r>
            <a:r>
              <a:rPr lang="en-GB" sz="2000" i="1" dirty="0"/>
              <a:t>et al</a:t>
            </a:r>
            <a:r>
              <a:rPr lang="en-GB" sz="2000" dirty="0"/>
              <a:t>., 2019)</a:t>
            </a:r>
            <a:endParaRPr lang="en-GB" sz="2000" dirty="0">
              <a:latin typeface="Calibri" panose="020F0502020204030204" pitchFamily="34" charset="0"/>
              <a:ea typeface="Times New Roman" panose="02020603050405020304" pitchFamily="18" charset="0"/>
              <a:cs typeface="Calibri" panose="020F0502020204030204" pitchFamily="34" charset="0"/>
            </a:endParaRPr>
          </a:p>
          <a:p>
            <a:endParaRPr lang="en-GB" sz="2000" dirty="0"/>
          </a:p>
          <a:p>
            <a:pPr algn="just"/>
            <a:r>
              <a:rPr lang="en-GB" sz="2000" dirty="0">
                <a:latin typeface="Calibri" panose="020F0502020204030204" pitchFamily="34" charset="0"/>
                <a:ea typeface="Times New Roman" panose="02020603050405020304" pitchFamily="18" charset="0"/>
                <a:cs typeface="Calibri" panose="020F0502020204030204" pitchFamily="34" charset="0"/>
              </a:rPr>
              <a:t>E</a:t>
            </a:r>
            <a:r>
              <a:rPr lang="en-GB" sz="2000" dirty="0">
                <a:effectLst/>
                <a:latin typeface="Calibri" panose="020F0502020204030204" pitchFamily="34" charset="0"/>
                <a:ea typeface="Times New Roman" panose="02020603050405020304" pitchFamily="18" charset="0"/>
                <a:cs typeface="Calibri" panose="020F0502020204030204" pitchFamily="34" charset="0"/>
              </a:rPr>
              <a:t>xtending ‘No-Mow’ schemes into June protects the highest pollen and nectar resources</a:t>
            </a:r>
            <a:r>
              <a:rPr lang="en-GB" sz="2000" dirty="0">
                <a:latin typeface="Calibri" panose="020F0502020204030204" pitchFamily="34" charset="0"/>
                <a:ea typeface="Times New Roman" panose="02020603050405020304" pitchFamily="18" charset="0"/>
                <a:cs typeface="Calibri" panose="020F0502020204030204" pitchFamily="34" charset="0"/>
              </a:rPr>
              <a:t>, increasing </a:t>
            </a:r>
            <a:r>
              <a:rPr lang="en-GB" sz="2000" dirty="0">
                <a:effectLst/>
                <a:latin typeface="Calibri" panose="020F0502020204030204" pitchFamily="34" charset="0"/>
                <a:ea typeface="Times New Roman" panose="02020603050405020304" pitchFamily="18" charset="0"/>
                <a:cs typeface="Calibri" panose="020F0502020204030204" pitchFamily="34" charset="0"/>
              </a:rPr>
              <a:t>early season floral diversity, and abundance </a:t>
            </a:r>
            <a:r>
              <a:rPr lang="en-GB" sz="2000" dirty="0">
                <a:latin typeface="Calibri" panose="020F0502020204030204" pitchFamily="34" charset="0"/>
                <a:ea typeface="Times New Roman" panose="02020603050405020304" pitchFamily="18" charset="0"/>
                <a:cs typeface="Calibri" panose="020F0502020204030204" pitchFamily="34" charset="0"/>
              </a:rPr>
              <a:t>(Hemmings </a:t>
            </a:r>
            <a:r>
              <a:rPr lang="en-GB" sz="2000" i="1" dirty="0">
                <a:latin typeface="Calibri" panose="020F0502020204030204" pitchFamily="34" charset="0"/>
                <a:ea typeface="Times New Roman" panose="02020603050405020304" pitchFamily="18" charset="0"/>
                <a:cs typeface="Calibri" panose="020F0502020204030204" pitchFamily="34" charset="0"/>
              </a:rPr>
              <a:t>et al</a:t>
            </a:r>
            <a:r>
              <a:rPr lang="en-GB" sz="2000" dirty="0">
                <a:latin typeface="Calibri" panose="020F0502020204030204" pitchFamily="34" charset="0"/>
                <a:ea typeface="Times New Roman" panose="02020603050405020304" pitchFamily="18" charset="0"/>
                <a:cs typeface="Calibri" panose="020F0502020204030204" pitchFamily="34" charset="0"/>
              </a:rPr>
              <a:t>, 2022)</a:t>
            </a:r>
          </a:p>
          <a:p>
            <a:pPr algn="just"/>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Covering an estimated 25% of U.K. urban land area (Evans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2009)</a:t>
            </a:r>
            <a:r>
              <a:rPr lang="en-GB" sz="2000" dirty="0">
                <a:latin typeface="Calibri" panose="020F0502020204030204" pitchFamily="34" charset="0"/>
                <a:ea typeface="Times New Roman" panose="02020603050405020304" pitchFamily="18" charset="0"/>
                <a:cs typeface="Times New Roman" panose="02020603050405020304" pitchFamily="18" charset="0"/>
              </a:rPr>
              <a:t>,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amenity grassland offers a viable nature-based solution to the problems identified. </a:t>
            </a:r>
          </a:p>
          <a:p>
            <a:pPr>
              <a:lnSpc>
                <a:spcPct val="150000"/>
              </a:lnSpc>
            </a:pP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6" name="Arrow: Chevron 35">
            <a:extLst>
              <a:ext uri="{FF2B5EF4-FFF2-40B4-BE49-F238E27FC236}">
                <a16:creationId xmlns:a16="http://schemas.microsoft.com/office/drawing/2014/main" id="{618D0385-87C3-F477-30AB-36831E012254}"/>
              </a:ext>
            </a:extLst>
          </p:cNvPr>
          <p:cNvSpPr/>
          <p:nvPr/>
        </p:nvSpPr>
        <p:spPr>
          <a:xfrm>
            <a:off x="1365364" y="5463019"/>
            <a:ext cx="1768214" cy="950326"/>
          </a:xfrm>
          <a:prstGeom prst="chevron">
            <a:avLst>
              <a:gd name="adj" fmla="val 333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Global biodiversity targets</a:t>
            </a:r>
          </a:p>
        </p:txBody>
      </p:sp>
      <p:sp>
        <p:nvSpPr>
          <p:cNvPr id="37" name="Arrow: Chevron 36">
            <a:extLst>
              <a:ext uri="{FF2B5EF4-FFF2-40B4-BE49-F238E27FC236}">
                <a16:creationId xmlns:a16="http://schemas.microsoft.com/office/drawing/2014/main" id="{11147B34-5DA0-91EE-0A77-E6E6A09822FE}"/>
              </a:ext>
            </a:extLst>
          </p:cNvPr>
          <p:cNvSpPr/>
          <p:nvPr/>
        </p:nvSpPr>
        <p:spPr>
          <a:xfrm>
            <a:off x="2907049" y="5463019"/>
            <a:ext cx="1768214" cy="950326"/>
          </a:xfrm>
          <a:prstGeom prst="chevron">
            <a:avLst>
              <a:gd name="adj" fmla="val 333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Well-being of future generations Act 2015</a:t>
            </a:r>
          </a:p>
        </p:txBody>
      </p:sp>
      <p:sp>
        <p:nvSpPr>
          <p:cNvPr id="38" name="Arrow: Chevron 37">
            <a:extLst>
              <a:ext uri="{FF2B5EF4-FFF2-40B4-BE49-F238E27FC236}">
                <a16:creationId xmlns:a16="http://schemas.microsoft.com/office/drawing/2014/main" id="{1786DFA2-BE97-0A42-B064-192FD86953C2}"/>
              </a:ext>
            </a:extLst>
          </p:cNvPr>
          <p:cNvSpPr/>
          <p:nvPr/>
        </p:nvSpPr>
        <p:spPr>
          <a:xfrm>
            <a:off x="4441050" y="5463019"/>
            <a:ext cx="1768214" cy="950326"/>
          </a:xfrm>
          <a:prstGeom prst="chevron">
            <a:avLst>
              <a:gd name="adj" fmla="val 333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The Environment (Wales) Act 2016</a:t>
            </a:r>
          </a:p>
        </p:txBody>
      </p:sp>
      <p:sp>
        <p:nvSpPr>
          <p:cNvPr id="39" name="Arrow: Chevron 38">
            <a:extLst>
              <a:ext uri="{FF2B5EF4-FFF2-40B4-BE49-F238E27FC236}">
                <a16:creationId xmlns:a16="http://schemas.microsoft.com/office/drawing/2014/main" id="{C874EF9F-1FD2-FDA5-E3A7-95783CD62ED7}"/>
              </a:ext>
            </a:extLst>
          </p:cNvPr>
          <p:cNvSpPr/>
          <p:nvPr/>
        </p:nvSpPr>
        <p:spPr>
          <a:xfrm>
            <a:off x="7516736" y="5463019"/>
            <a:ext cx="1768214" cy="950326"/>
          </a:xfrm>
          <a:prstGeom prst="chevron">
            <a:avLst>
              <a:gd name="adj" fmla="val 333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Local </a:t>
            </a:r>
            <a:r>
              <a:rPr lang="en-GB" sz="1400" dirty="0" err="1">
                <a:solidFill>
                  <a:schemeClr val="bg1"/>
                </a:solidFill>
              </a:rPr>
              <a:t>NRAPs</a:t>
            </a:r>
            <a:endParaRPr lang="en-GB" sz="1400" dirty="0">
              <a:solidFill>
                <a:schemeClr val="bg1"/>
              </a:solidFill>
            </a:endParaRPr>
          </a:p>
        </p:txBody>
      </p:sp>
      <p:sp>
        <p:nvSpPr>
          <p:cNvPr id="40" name="Arrow: Chevron 39">
            <a:extLst>
              <a:ext uri="{FF2B5EF4-FFF2-40B4-BE49-F238E27FC236}">
                <a16:creationId xmlns:a16="http://schemas.microsoft.com/office/drawing/2014/main" id="{171DBC71-DF0B-662A-0DE0-B614FFB2FFF4}"/>
              </a:ext>
            </a:extLst>
          </p:cNvPr>
          <p:cNvSpPr/>
          <p:nvPr/>
        </p:nvSpPr>
        <p:spPr>
          <a:xfrm>
            <a:off x="5982735" y="5463019"/>
            <a:ext cx="1768214" cy="950326"/>
          </a:xfrm>
          <a:prstGeom prst="chevron">
            <a:avLst>
              <a:gd name="adj" fmla="val 333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Section 6 duty on public bodies</a:t>
            </a:r>
          </a:p>
        </p:txBody>
      </p:sp>
      <p:sp>
        <p:nvSpPr>
          <p:cNvPr id="41" name="Arrow: Chevron 40">
            <a:extLst>
              <a:ext uri="{FF2B5EF4-FFF2-40B4-BE49-F238E27FC236}">
                <a16:creationId xmlns:a16="http://schemas.microsoft.com/office/drawing/2014/main" id="{AE449883-B78E-1206-E64E-C9BCE89EA222}"/>
              </a:ext>
            </a:extLst>
          </p:cNvPr>
          <p:cNvSpPr/>
          <p:nvPr/>
        </p:nvSpPr>
        <p:spPr>
          <a:xfrm>
            <a:off x="9058421" y="5463019"/>
            <a:ext cx="1768214" cy="950326"/>
          </a:xfrm>
          <a:prstGeom prst="chevron">
            <a:avLst>
              <a:gd name="adj" fmla="val 333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err="1">
                <a:solidFill>
                  <a:schemeClr val="bg1"/>
                </a:solidFill>
              </a:rPr>
              <a:t>LNPs</a:t>
            </a:r>
            <a:endParaRPr lang="en-GB" sz="1400" dirty="0">
              <a:solidFill>
                <a:schemeClr val="bg1"/>
              </a:solidFill>
            </a:endParaRPr>
          </a:p>
        </p:txBody>
      </p:sp>
    </p:spTree>
    <p:extLst>
      <p:ext uri="{BB962C8B-B14F-4D97-AF65-F5344CB8AC3E}">
        <p14:creationId xmlns:p14="http://schemas.microsoft.com/office/powerpoint/2010/main" val="77038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grpId="0" nodeType="withEffect">
                                  <p:stCondLst>
                                    <p:cond delay="1000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grpId="0" nodeType="withEffect">
                                  <p:stCondLst>
                                    <p:cond delay="12000"/>
                                  </p:stCondLst>
                                  <p:childTnLst>
                                    <p:set>
                                      <p:cBhvr>
                                        <p:cTn id="10" dur="1" fill="hold">
                                          <p:stCondLst>
                                            <p:cond delay="0"/>
                                          </p:stCondLst>
                                        </p:cTn>
                                        <p:tgtEl>
                                          <p:spTgt spid="37"/>
                                        </p:tgtEl>
                                        <p:attrNameLst>
                                          <p:attrName>style.visibility</p:attrName>
                                        </p:attrNameLst>
                                      </p:cBhvr>
                                      <p:to>
                                        <p:strVal val="visible"/>
                                      </p:to>
                                    </p:set>
                                  </p:childTnLst>
                                </p:cTn>
                              </p:par>
                              <p:par>
                                <p:cTn id="11" presetID="1" presetClass="entr" presetSubtype="0" fill="hold" grpId="0" nodeType="withEffect">
                                  <p:stCondLst>
                                    <p:cond delay="12000"/>
                                  </p:stCondLst>
                                  <p:childTnLst>
                                    <p:set>
                                      <p:cBhvr>
                                        <p:cTn id="12" dur="1" fill="hold">
                                          <p:stCondLst>
                                            <p:cond delay="0"/>
                                          </p:stCondLst>
                                        </p:cTn>
                                        <p:tgtEl>
                                          <p:spTgt spid="38"/>
                                        </p:tgtEl>
                                        <p:attrNameLst>
                                          <p:attrName>style.visibility</p:attrName>
                                        </p:attrNameLst>
                                      </p:cBhvr>
                                      <p:to>
                                        <p:strVal val="visible"/>
                                      </p:to>
                                    </p:set>
                                  </p:childTnLst>
                                </p:cTn>
                              </p:par>
                              <p:par>
                                <p:cTn id="13" presetID="1" presetClass="entr" presetSubtype="0" fill="hold" grpId="0" nodeType="withEffect">
                                  <p:stCondLst>
                                    <p:cond delay="17000"/>
                                  </p:stCondLst>
                                  <p:childTnLst>
                                    <p:set>
                                      <p:cBhvr>
                                        <p:cTn id="14" dur="1" fill="hold">
                                          <p:stCondLst>
                                            <p:cond delay="0"/>
                                          </p:stCondLst>
                                        </p:cTn>
                                        <p:tgtEl>
                                          <p:spTgt spid="40"/>
                                        </p:tgtEl>
                                        <p:attrNameLst>
                                          <p:attrName>style.visibility</p:attrName>
                                        </p:attrNameLst>
                                      </p:cBhvr>
                                      <p:to>
                                        <p:strVal val="visible"/>
                                      </p:to>
                                    </p:set>
                                  </p:childTnLst>
                                </p:cTn>
                              </p:par>
                              <p:par>
                                <p:cTn id="15" presetID="1" presetClass="entr" presetSubtype="0" fill="hold" grpId="0" nodeType="withEffect">
                                  <p:stCondLst>
                                    <p:cond delay="22000"/>
                                  </p:stCondLst>
                                  <p:childTnLst>
                                    <p:set>
                                      <p:cBhvr>
                                        <p:cTn id="16" dur="1" fill="hold">
                                          <p:stCondLst>
                                            <p:cond delay="0"/>
                                          </p:stCondLst>
                                        </p:cTn>
                                        <p:tgtEl>
                                          <p:spTgt spid="39"/>
                                        </p:tgtEl>
                                        <p:attrNameLst>
                                          <p:attrName>style.visibility</p:attrName>
                                        </p:attrNameLst>
                                      </p:cBhvr>
                                      <p:to>
                                        <p:strVal val="visible"/>
                                      </p:to>
                                    </p:set>
                                  </p:childTnLst>
                                </p:cTn>
                              </p:par>
                              <p:par>
                                <p:cTn id="17" presetID="1" presetClass="entr" presetSubtype="0" fill="hold" grpId="0" nodeType="withEffect">
                                  <p:stCondLst>
                                    <p:cond delay="24000"/>
                                  </p:stCondLst>
                                  <p:childTnLst>
                                    <p:set>
                                      <p:cBhvr>
                                        <p:cTn id="18"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36" grpId="0" animBg="1"/>
      <p:bldP spid="37" grpId="0" animBg="1"/>
      <p:bldP spid="38" grpId="0" animBg="1"/>
      <p:bldP spid="39" grpId="0" animBg="1"/>
      <p:bldP spid="40" grpId="0" animBg="1"/>
      <p:bldP spid="4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087C8B9-F43A-2269-F47E-963E15E1846E}"/>
              </a:ext>
            </a:extLst>
          </p:cNvPr>
          <p:cNvGrpSpPr/>
          <p:nvPr/>
        </p:nvGrpSpPr>
        <p:grpSpPr>
          <a:xfrm>
            <a:off x="0" y="79530"/>
            <a:ext cx="6528816" cy="438968"/>
            <a:chOff x="0" y="170970"/>
            <a:chExt cx="6528816" cy="438968"/>
          </a:xfrm>
        </p:grpSpPr>
        <p:sp>
          <p:nvSpPr>
            <p:cNvPr id="5" name="TextBox 4">
              <a:extLst>
                <a:ext uri="{FF2B5EF4-FFF2-40B4-BE49-F238E27FC236}">
                  <a16:creationId xmlns:a16="http://schemas.microsoft.com/office/drawing/2014/main" id="{5BCC49BA-D93A-68E5-4185-65173D6F60FC}"/>
                </a:ext>
              </a:extLst>
            </p:cNvPr>
            <p:cNvSpPr txBox="1"/>
            <p:nvPr/>
          </p:nvSpPr>
          <p:spPr>
            <a:xfrm>
              <a:off x="72644" y="170970"/>
              <a:ext cx="4974844" cy="400110"/>
            </a:xfrm>
            <a:prstGeom prst="rect">
              <a:avLst/>
            </a:prstGeom>
            <a:noFill/>
          </p:spPr>
          <p:txBody>
            <a:bodyPr wrap="square" rtlCol="0">
              <a:spAutoFit/>
            </a:bodyPr>
            <a:lstStyle/>
            <a:p>
              <a:pPr algn="l"/>
              <a:r>
                <a:rPr lang="en-GB" sz="2000" dirty="0">
                  <a:solidFill>
                    <a:srgbClr val="242424"/>
                  </a:solidFill>
                  <a:latin typeface="Aptos Light" panose="020B0004020202020204" pitchFamily="34" charset="0"/>
                </a:rPr>
                <a:t>The aims and objectives</a:t>
              </a:r>
              <a:endParaRPr lang="en-GB" sz="2000" dirty="0">
                <a:latin typeface="Aptos Light" panose="020B0004020202020204" pitchFamily="34" charset="0"/>
              </a:endParaRPr>
            </a:p>
          </p:txBody>
        </p:sp>
        <p:sp>
          <p:nvSpPr>
            <p:cNvPr id="7" name="Rectangle: Rounded Corners 6">
              <a:extLst>
                <a:ext uri="{FF2B5EF4-FFF2-40B4-BE49-F238E27FC236}">
                  <a16:creationId xmlns:a16="http://schemas.microsoft.com/office/drawing/2014/main" id="{B1799269-3576-1AEF-7423-662AC2E9604A}"/>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 name="Slide Number Placeholder 8">
            <a:extLst>
              <a:ext uri="{FF2B5EF4-FFF2-40B4-BE49-F238E27FC236}">
                <a16:creationId xmlns:a16="http://schemas.microsoft.com/office/drawing/2014/main" id="{1C993644-C993-6ADC-7D14-5C5603AAC97A}"/>
              </a:ext>
            </a:extLst>
          </p:cNvPr>
          <p:cNvSpPr>
            <a:spLocks noGrp="1"/>
          </p:cNvSpPr>
          <p:nvPr>
            <p:ph type="sldNum" sz="quarter" idx="12"/>
          </p:nvPr>
        </p:nvSpPr>
        <p:spPr/>
        <p:txBody>
          <a:bodyPr/>
          <a:lstStyle/>
          <a:p>
            <a:fld id="{55FE5E17-B166-48CD-B4CF-147E8FEB1AB8}" type="slidenum">
              <a:rPr lang="en-GB" smtClean="0"/>
              <a:t>5</a:t>
            </a:fld>
            <a:endParaRPr lang="en-GB"/>
          </a:p>
        </p:txBody>
      </p:sp>
      <p:sp>
        <p:nvSpPr>
          <p:cNvPr id="10" name="Rectangle: Rounded Corners 9">
            <a:extLst>
              <a:ext uri="{FF2B5EF4-FFF2-40B4-BE49-F238E27FC236}">
                <a16:creationId xmlns:a16="http://schemas.microsoft.com/office/drawing/2014/main" id="{E1783F7E-E3B6-9EDE-05CA-868B6990605F}"/>
              </a:ext>
            </a:extLst>
          </p:cNvPr>
          <p:cNvSpPr/>
          <p:nvPr/>
        </p:nvSpPr>
        <p:spPr>
          <a:xfrm>
            <a:off x="1" y="804738"/>
            <a:ext cx="11933690" cy="518129"/>
          </a:xfrm>
          <a:prstGeom prst="round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2000" dirty="0">
                <a:solidFill>
                  <a:schemeClr val="tx1"/>
                </a:solidFill>
              </a:rPr>
              <a:t>Develop a matrix to measure the biodiversity value of amenity grasslands to inform future management</a:t>
            </a:r>
            <a:r>
              <a:rPr lang="en-GB" dirty="0"/>
              <a:t>.</a:t>
            </a:r>
          </a:p>
        </p:txBody>
      </p:sp>
      <p:pic>
        <p:nvPicPr>
          <p:cNvPr id="12" name="Graphic 11" descr="Alterations &amp; Tailoring outline">
            <a:extLst>
              <a:ext uri="{FF2B5EF4-FFF2-40B4-BE49-F238E27FC236}">
                <a16:creationId xmlns:a16="http://schemas.microsoft.com/office/drawing/2014/main" id="{8C5D3250-6CE5-1F6D-D7AB-B2FF7DFA77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644" y="707654"/>
            <a:ext cx="716265" cy="716265"/>
          </a:xfrm>
          <a:prstGeom prst="rect">
            <a:avLst/>
          </a:prstGeom>
        </p:spPr>
      </p:pic>
      <p:sp>
        <p:nvSpPr>
          <p:cNvPr id="20" name="Footer Placeholder 19">
            <a:extLst>
              <a:ext uri="{FF2B5EF4-FFF2-40B4-BE49-F238E27FC236}">
                <a16:creationId xmlns:a16="http://schemas.microsoft.com/office/drawing/2014/main" id="{D5F2C12C-880F-9C62-621E-8B88E7BD9C25}"/>
              </a:ext>
            </a:extLst>
          </p:cNvPr>
          <p:cNvSpPr>
            <a:spLocks noGrp="1"/>
          </p:cNvSpPr>
          <p:nvPr>
            <p:ph type="ftr" sz="quarter" idx="11"/>
          </p:nvPr>
        </p:nvSpPr>
        <p:spPr>
          <a:xfrm>
            <a:off x="182880" y="6356350"/>
            <a:ext cx="1964419" cy="365125"/>
          </a:xfrm>
        </p:spPr>
        <p:txBody>
          <a:bodyPr/>
          <a:lstStyle/>
          <a:p>
            <a:pPr algn="l"/>
            <a:r>
              <a:rPr lang="en-GB" dirty="0"/>
              <a:t>Images: Carter, 2022</a:t>
            </a:r>
          </a:p>
        </p:txBody>
      </p:sp>
      <p:grpSp>
        <p:nvGrpSpPr>
          <p:cNvPr id="8" name="Group 7">
            <a:extLst>
              <a:ext uri="{FF2B5EF4-FFF2-40B4-BE49-F238E27FC236}">
                <a16:creationId xmlns:a16="http://schemas.microsoft.com/office/drawing/2014/main" id="{58ED66D6-BF25-1DEA-30B0-9898F2DBAF80}"/>
              </a:ext>
            </a:extLst>
          </p:cNvPr>
          <p:cNvGrpSpPr/>
          <p:nvPr/>
        </p:nvGrpSpPr>
        <p:grpSpPr>
          <a:xfrm>
            <a:off x="-78416" y="1749017"/>
            <a:ext cx="11941726" cy="4054706"/>
            <a:chOff x="-78416" y="1749017"/>
            <a:chExt cx="11941726" cy="4054706"/>
          </a:xfrm>
        </p:grpSpPr>
        <p:graphicFrame>
          <p:nvGraphicFramePr>
            <p:cNvPr id="13" name="Diagram 12">
              <a:extLst>
                <a:ext uri="{FF2B5EF4-FFF2-40B4-BE49-F238E27FC236}">
                  <a16:creationId xmlns:a16="http://schemas.microsoft.com/office/drawing/2014/main" id="{19A12D34-02BD-F8B6-D856-9CC300070E38}"/>
                </a:ext>
              </a:extLst>
            </p:cNvPr>
            <p:cNvGraphicFramePr/>
            <p:nvPr>
              <p:extLst>
                <p:ext uri="{D42A27DB-BD31-4B8C-83A1-F6EECF244321}">
                  <p14:modId xmlns:p14="http://schemas.microsoft.com/office/powerpoint/2010/main" val="1310325151"/>
                </p:ext>
              </p:extLst>
            </p:nvPr>
          </p:nvGraphicFramePr>
          <p:xfrm>
            <a:off x="-78416" y="1749017"/>
            <a:ext cx="7199654" cy="4054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9" name="Picture 18">
              <a:extLst>
                <a:ext uri="{FF2B5EF4-FFF2-40B4-BE49-F238E27FC236}">
                  <a16:creationId xmlns:a16="http://schemas.microsoft.com/office/drawing/2014/main" id="{F45908F7-A1EC-8FAA-4BB2-6000801D7A3A}"/>
                </a:ext>
              </a:extLst>
            </p:cNvPr>
            <p:cNvPicPr>
              <a:picLocks noChangeAspect="1"/>
            </p:cNvPicPr>
            <p:nvPr/>
          </p:nvPicPr>
          <p:blipFill>
            <a:blip r:embed="rId9"/>
            <a:stretch>
              <a:fillRect/>
            </a:stretch>
          </p:blipFill>
          <p:spPr>
            <a:xfrm>
              <a:off x="7521536" y="2008081"/>
              <a:ext cx="4341774" cy="3588047"/>
            </a:xfrm>
            <a:prstGeom prst="rect">
              <a:avLst/>
            </a:prstGeom>
          </p:spPr>
        </p:pic>
        <p:sp>
          <p:nvSpPr>
            <p:cNvPr id="2" name="TextBox 1">
              <a:extLst>
                <a:ext uri="{FF2B5EF4-FFF2-40B4-BE49-F238E27FC236}">
                  <a16:creationId xmlns:a16="http://schemas.microsoft.com/office/drawing/2014/main" id="{809C8B59-88C5-8776-DC67-61732D5D8C52}"/>
                </a:ext>
              </a:extLst>
            </p:cNvPr>
            <p:cNvSpPr txBox="1"/>
            <p:nvPr/>
          </p:nvSpPr>
          <p:spPr>
            <a:xfrm>
              <a:off x="3637573" y="2943688"/>
              <a:ext cx="3483665" cy="276999"/>
            </a:xfrm>
            <a:prstGeom prst="rect">
              <a:avLst/>
            </a:prstGeom>
            <a:solidFill>
              <a:schemeClr val="accent2">
                <a:lumMod val="40000"/>
                <a:lumOff val="60000"/>
              </a:schemeClr>
            </a:solidFill>
          </p:spPr>
          <p:txBody>
            <a:bodyPr wrap="square" rtlCol="0">
              <a:spAutoFit/>
            </a:bodyPr>
            <a:lstStyle/>
            <a:p>
              <a:r>
                <a:rPr lang="en-GB" sz="1200" dirty="0"/>
                <a:t>Secondary data from different locations across Wales</a:t>
              </a:r>
            </a:p>
          </p:txBody>
        </p:sp>
        <p:sp>
          <p:nvSpPr>
            <p:cNvPr id="4" name="TextBox 3">
              <a:extLst>
                <a:ext uri="{FF2B5EF4-FFF2-40B4-BE49-F238E27FC236}">
                  <a16:creationId xmlns:a16="http://schemas.microsoft.com/office/drawing/2014/main" id="{5003CB3D-608B-EDCA-53D9-3AA19E7B8808}"/>
                </a:ext>
              </a:extLst>
            </p:cNvPr>
            <p:cNvSpPr txBox="1"/>
            <p:nvPr/>
          </p:nvSpPr>
          <p:spPr>
            <a:xfrm>
              <a:off x="3379305" y="4138359"/>
              <a:ext cx="3741934" cy="276999"/>
            </a:xfrm>
            <a:prstGeom prst="rect">
              <a:avLst/>
            </a:prstGeom>
            <a:solidFill>
              <a:schemeClr val="accent2">
                <a:lumMod val="40000"/>
                <a:lumOff val="60000"/>
              </a:schemeClr>
            </a:solidFill>
          </p:spPr>
          <p:txBody>
            <a:bodyPr wrap="square" rtlCol="0">
              <a:spAutoFit/>
            </a:bodyPr>
            <a:lstStyle/>
            <a:p>
              <a:r>
                <a:rPr lang="en-GB" sz="1200" dirty="0"/>
                <a:t>Primary data – Cae Trawscoed meadow, Carmarthenshire</a:t>
              </a:r>
            </a:p>
          </p:txBody>
        </p:sp>
        <p:sp>
          <p:nvSpPr>
            <p:cNvPr id="6" name="TextBox 5">
              <a:extLst>
                <a:ext uri="{FF2B5EF4-FFF2-40B4-BE49-F238E27FC236}">
                  <a16:creationId xmlns:a16="http://schemas.microsoft.com/office/drawing/2014/main" id="{B74DBFBB-5FDC-F662-BE56-AFB5BE727D87}"/>
                </a:ext>
              </a:extLst>
            </p:cNvPr>
            <p:cNvSpPr txBox="1"/>
            <p:nvPr/>
          </p:nvSpPr>
          <p:spPr>
            <a:xfrm>
              <a:off x="3778136" y="5374623"/>
              <a:ext cx="3343103" cy="276999"/>
            </a:xfrm>
            <a:prstGeom prst="rect">
              <a:avLst/>
            </a:prstGeom>
            <a:solidFill>
              <a:schemeClr val="accent2">
                <a:lumMod val="40000"/>
                <a:lumOff val="60000"/>
              </a:schemeClr>
            </a:solidFill>
          </p:spPr>
          <p:txBody>
            <a:bodyPr wrap="square" rtlCol="0">
              <a:spAutoFit/>
            </a:bodyPr>
            <a:lstStyle/>
            <a:p>
              <a:r>
                <a:rPr lang="en-GB" sz="1200" dirty="0"/>
                <a:t>Identified need as no existing tool currently in use.</a:t>
              </a:r>
            </a:p>
          </p:txBody>
        </p:sp>
      </p:grpSp>
    </p:spTree>
    <p:extLst>
      <p:ext uri="{BB962C8B-B14F-4D97-AF65-F5344CB8AC3E}">
        <p14:creationId xmlns:p14="http://schemas.microsoft.com/office/powerpoint/2010/main" val="58718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lendar with different types of cuts&#10;&#10;Description automatically generated">
            <a:extLst>
              <a:ext uri="{FF2B5EF4-FFF2-40B4-BE49-F238E27FC236}">
                <a16:creationId xmlns:a16="http://schemas.microsoft.com/office/drawing/2014/main" id="{E45F15F9-2C3F-B2E2-63C0-36D8118305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5832" y="844680"/>
            <a:ext cx="6390640" cy="145288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A9802ED5-08F4-8B23-1087-2F7A96497CA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86439" y="2726902"/>
            <a:ext cx="3788545" cy="2675273"/>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grpSp>
        <p:nvGrpSpPr>
          <p:cNvPr id="2" name="Group 1">
            <a:extLst>
              <a:ext uri="{FF2B5EF4-FFF2-40B4-BE49-F238E27FC236}">
                <a16:creationId xmlns:a16="http://schemas.microsoft.com/office/drawing/2014/main" id="{9709A181-1AE6-F073-9A12-41C21CCFD77C}"/>
              </a:ext>
            </a:extLst>
          </p:cNvPr>
          <p:cNvGrpSpPr/>
          <p:nvPr/>
        </p:nvGrpSpPr>
        <p:grpSpPr>
          <a:xfrm>
            <a:off x="0" y="79530"/>
            <a:ext cx="6528816" cy="677108"/>
            <a:chOff x="0" y="170970"/>
            <a:chExt cx="6528816" cy="677108"/>
          </a:xfrm>
        </p:grpSpPr>
        <p:sp>
          <p:nvSpPr>
            <p:cNvPr id="6" name="TextBox 5">
              <a:extLst>
                <a:ext uri="{FF2B5EF4-FFF2-40B4-BE49-F238E27FC236}">
                  <a16:creationId xmlns:a16="http://schemas.microsoft.com/office/drawing/2014/main" id="{FB2FAA4E-B8F7-0C26-12AE-8A74F1DC71B8}"/>
                </a:ext>
              </a:extLst>
            </p:cNvPr>
            <p:cNvSpPr txBox="1"/>
            <p:nvPr/>
          </p:nvSpPr>
          <p:spPr>
            <a:xfrm>
              <a:off x="72644" y="170970"/>
              <a:ext cx="4682236" cy="677108"/>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The context of the investigation</a:t>
              </a:r>
            </a:p>
            <a:p>
              <a:endParaRPr lang="en-GB" dirty="0"/>
            </a:p>
          </p:txBody>
        </p:sp>
        <p:sp>
          <p:nvSpPr>
            <p:cNvPr id="7" name="Rectangle: Rounded Corners 6">
              <a:extLst>
                <a:ext uri="{FF2B5EF4-FFF2-40B4-BE49-F238E27FC236}">
                  <a16:creationId xmlns:a16="http://schemas.microsoft.com/office/drawing/2014/main" id="{E12D242D-5892-DB0E-36D8-B3C3E1B43A57}"/>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 name="Slide Number Placeholder 8">
            <a:extLst>
              <a:ext uri="{FF2B5EF4-FFF2-40B4-BE49-F238E27FC236}">
                <a16:creationId xmlns:a16="http://schemas.microsoft.com/office/drawing/2014/main" id="{8A483CCF-F771-1A10-ED93-C2EFCB8C3C51}"/>
              </a:ext>
            </a:extLst>
          </p:cNvPr>
          <p:cNvSpPr>
            <a:spLocks noGrp="1"/>
          </p:cNvSpPr>
          <p:nvPr>
            <p:ph type="sldNum" sz="quarter" idx="12"/>
          </p:nvPr>
        </p:nvSpPr>
        <p:spPr>
          <a:xfrm>
            <a:off x="8610599" y="6300756"/>
            <a:ext cx="2743200" cy="365125"/>
          </a:xfrm>
        </p:spPr>
        <p:txBody>
          <a:bodyPr/>
          <a:lstStyle/>
          <a:p>
            <a:fld id="{55FE5E17-B166-48CD-B4CF-147E8FEB1AB8}" type="slidenum">
              <a:rPr lang="en-GB" smtClean="0"/>
              <a:t>6</a:t>
            </a:fld>
            <a:endParaRPr lang="en-GB" dirty="0"/>
          </a:p>
        </p:txBody>
      </p:sp>
      <p:graphicFrame>
        <p:nvGraphicFramePr>
          <p:cNvPr id="10" name="Diagram 9">
            <a:extLst>
              <a:ext uri="{FF2B5EF4-FFF2-40B4-BE49-F238E27FC236}">
                <a16:creationId xmlns:a16="http://schemas.microsoft.com/office/drawing/2014/main" id="{075096BC-B181-A035-985D-4A8F15C36F4A}"/>
              </a:ext>
            </a:extLst>
          </p:cNvPr>
          <p:cNvGraphicFramePr/>
          <p:nvPr>
            <p:extLst>
              <p:ext uri="{D42A27DB-BD31-4B8C-83A1-F6EECF244321}">
                <p14:modId xmlns:p14="http://schemas.microsoft.com/office/powerpoint/2010/main" val="4223134455"/>
              </p:ext>
            </p:extLst>
          </p:nvPr>
        </p:nvGraphicFramePr>
        <p:xfrm>
          <a:off x="-1241552" y="844702"/>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Picture 11">
            <a:extLst>
              <a:ext uri="{FF2B5EF4-FFF2-40B4-BE49-F238E27FC236}">
                <a16:creationId xmlns:a16="http://schemas.microsoft.com/office/drawing/2014/main" id="{A7B06CF3-CEA6-50F8-4B84-25D79EE21BF3}"/>
              </a:ext>
            </a:extLst>
          </p:cNvPr>
          <p:cNvPicPr>
            <a:picLocks noChangeAspect="1"/>
          </p:cNvPicPr>
          <p:nvPr/>
        </p:nvPicPr>
        <p:blipFill>
          <a:blip r:embed="rId10"/>
          <a:stretch>
            <a:fillRect/>
          </a:stretch>
        </p:blipFill>
        <p:spPr>
          <a:xfrm>
            <a:off x="5061180" y="4927880"/>
            <a:ext cx="2952750" cy="1552575"/>
          </a:xfrm>
          <a:prstGeom prst="rect">
            <a:avLst/>
          </a:prstGeom>
        </p:spPr>
      </p:pic>
      <p:pic>
        <p:nvPicPr>
          <p:cNvPr id="14" name="Picture 13" descr="A yellow and black bee&#10;&#10;Description automatically generated">
            <a:extLst>
              <a:ext uri="{FF2B5EF4-FFF2-40B4-BE49-F238E27FC236}">
                <a16:creationId xmlns:a16="http://schemas.microsoft.com/office/drawing/2014/main" id="{72970E86-C283-21D0-0A1A-2DEFB2539C7D}"/>
              </a:ext>
            </a:extLst>
          </p:cNvPr>
          <p:cNvPicPr>
            <a:picLocks noChangeAspect="1"/>
          </p:cNvPicPr>
          <p:nvPr/>
        </p:nvPicPr>
        <p:blipFill>
          <a:blip r:embed="rId11"/>
          <a:stretch>
            <a:fillRect/>
          </a:stretch>
        </p:blipFill>
        <p:spPr>
          <a:xfrm>
            <a:off x="5624298" y="2699470"/>
            <a:ext cx="2389632" cy="1792224"/>
          </a:xfrm>
          <a:prstGeom prst="rect">
            <a:avLst/>
          </a:prstGeom>
        </p:spPr>
      </p:pic>
      <p:sp>
        <p:nvSpPr>
          <p:cNvPr id="17" name="TextBox 16">
            <a:extLst>
              <a:ext uri="{FF2B5EF4-FFF2-40B4-BE49-F238E27FC236}">
                <a16:creationId xmlns:a16="http://schemas.microsoft.com/office/drawing/2014/main" id="{148B4E3F-69D1-5833-CF65-1C01600CB218}"/>
              </a:ext>
            </a:extLst>
          </p:cNvPr>
          <p:cNvSpPr txBox="1"/>
          <p:nvPr/>
        </p:nvSpPr>
        <p:spPr>
          <a:xfrm>
            <a:off x="5485832" y="2311080"/>
            <a:ext cx="6390640" cy="246221"/>
          </a:xfrm>
          <a:prstGeom prst="rect">
            <a:avLst/>
          </a:prstGeom>
          <a:noFill/>
        </p:spPr>
        <p:txBody>
          <a:bodyPr wrap="square" rtlCol="0">
            <a:spAutoFit/>
          </a:bodyPr>
          <a:lstStyle/>
          <a:p>
            <a:r>
              <a:rPr lang="en-GB" sz="1000" i="1" dirty="0"/>
              <a:t>Figure 1 – </a:t>
            </a:r>
            <a:r>
              <a:rPr lang="en-GB" sz="1000" i="1" dirty="0">
                <a:effectLst/>
                <a:ea typeface="Times New Roman" panose="02020603050405020304" pitchFamily="18" charset="0"/>
                <a:cs typeface="Times New Roman" panose="02020603050405020304" pitchFamily="18" charset="0"/>
              </a:rPr>
              <a:t>Management options to the 2-cut approach to amenity grassland management (Plantlife, 2019).</a:t>
            </a:r>
            <a:endParaRPr lang="en-GB" sz="1000" i="1" dirty="0"/>
          </a:p>
        </p:txBody>
      </p:sp>
      <p:sp>
        <p:nvSpPr>
          <p:cNvPr id="18" name="TextBox 17">
            <a:extLst>
              <a:ext uri="{FF2B5EF4-FFF2-40B4-BE49-F238E27FC236}">
                <a16:creationId xmlns:a16="http://schemas.microsoft.com/office/drawing/2014/main" id="{9E94A737-5CF0-8ACC-D098-4423CAB7889D}"/>
              </a:ext>
            </a:extLst>
          </p:cNvPr>
          <p:cNvSpPr txBox="1"/>
          <p:nvPr/>
        </p:nvSpPr>
        <p:spPr>
          <a:xfrm>
            <a:off x="8086439" y="5423269"/>
            <a:ext cx="3927010" cy="553998"/>
          </a:xfrm>
          <a:prstGeom prst="rect">
            <a:avLst/>
          </a:prstGeom>
          <a:noFill/>
        </p:spPr>
        <p:txBody>
          <a:bodyPr wrap="square" rtlCol="0">
            <a:spAutoFit/>
          </a:bodyPr>
          <a:lstStyle/>
          <a:p>
            <a:r>
              <a:rPr lang="en-GB" sz="1000" i="1" dirty="0"/>
              <a:t>Figure 3 -  </a:t>
            </a:r>
            <a:r>
              <a:rPr lang="en-GB" sz="1000" i="1" dirty="0">
                <a:effectLst/>
                <a:ea typeface="Times New Roman" panose="02020603050405020304" pitchFamily="18" charset="0"/>
                <a:cs typeface="Times New Roman" panose="02020603050405020304" pitchFamily="18" charset="0"/>
              </a:rPr>
              <a:t>An example of an ‘It’s for Them sign provided by Welsh Government. (Welsh Government website, 2024)</a:t>
            </a:r>
          </a:p>
          <a:p>
            <a:endParaRPr lang="en-GB" sz="1000" i="1" dirty="0"/>
          </a:p>
        </p:txBody>
      </p:sp>
      <p:sp>
        <p:nvSpPr>
          <p:cNvPr id="21" name="TextBox 20">
            <a:extLst>
              <a:ext uri="{FF2B5EF4-FFF2-40B4-BE49-F238E27FC236}">
                <a16:creationId xmlns:a16="http://schemas.microsoft.com/office/drawing/2014/main" id="{BB8084B7-88CB-EB50-3241-C93369C2CBB3}"/>
              </a:ext>
            </a:extLst>
          </p:cNvPr>
          <p:cNvSpPr txBox="1"/>
          <p:nvPr/>
        </p:nvSpPr>
        <p:spPr>
          <a:xfrm>
            <a:off x="5624298" y="4456588"/>
            <a:ext cx="2389632" cy="400110"/>
          </a:xfrm>
          <a:prstGeom prst="rect">
            <a:avLst/>
          </a:prstGeom>
          <a:noFill/>
        </p:spPr>
        <p:txBody>
          <a:bodyPr wrap="square" rtlCol="0">
            <a:spAutoFit/>
          </a:bodyPr>
          <a:lstStyle/>
          <a:p>
            <a:r>
              <a:rPr lang="en-GB" sz="1000" i="1" dirty="0"/>
              <a:t>Figure 2 -  A sign displayed in Saratoga NY, US</a:t>
            </a:r>
            <a:r>
              <a:rPr lang="en-GB" sz="1000" i="1" dirty="0">
                <a:effectLst/>
                <a:ea typeface="Times New Roman" panose="02020603050405020304" pitchFamily="18" charset="0"/>
                <a:cs typeface="Times New Roman" panose="02020603050405020304" pitchFamily="18" charset="0"/>
              </a:rPr>
              <a:t>A (</a:t>
            </a:r>
            <a:r>
              <a:rPr lang="en-GB" sz="1000" i="1" dirty="0">
                <a:ea typeface="Times New Roman" panose="02020603050405020304" pitchFamily="18" charset="0"/>
                <a:cs typeface="Times New Roman" panose="02020603050405020304" pitchFamily="18" charset="0"/>
              </a:rPr>
              <a:t>S</a:t>
            </a:r>
            <a:r>
              <a:rPr lang="en-GB" sz="1000" i="1" dirty="0">
                <a:effectLst/>
                <a:ea typeface="Times New Roman" panose="02020603050405020304" pitchFamily="18" charset="0"/>
                <a:cs typeface="Times New Roman" panose="02020603050405020304" pitchFamily="18" charset="0"/>
              </a:rPr>
              <a:t>ustainable Saratoga, 2024.)</a:t>
            </a:r>
            <a:endParaRPr lang="en-GB" sz="1000" i="1" dirty="0"/>
          </a:p>
        </p:txBody>
      </p:sp>
      <p:sp>
        <p:nvSpPr>
          <p:cNvPr id="22" name="TextBox 21">
            <a:extLst>
              <a:ext uri="{FF2B5EF4-FFF2-40B4-BE49-F238E27FC236}">
                <a16:creationId xmlns:a16="http://schemas.microsoft.com/office/drawing/2014/main" id="{BBC405A5-8036-4664-64FD-AF7532E48BFC}"/>
              </a:ext>
            </a:extLst>
          </p:cNvPr>
          <p:cNvSpPr txBox="1"/>
          <p:nvPr/>
        </p:nvSpPr>
        <p:spPr>
          <a:xfrm>
            <a:off x="5061180" y="6442145"/>
            <a:ext cx="3122700" cy="400110"/>
          </a:xfrm>
          <a:prstGeom prst="rect">
            <a:avLst/>
          </a:prstGeom>
          <a:noFill/>
        </p:spPr>
        <p:txBody>
          <a:bodyPr wrap="square" rtlCol="0">
            <a:spAutoFit/>
          </a:bodyPr>
          <a:lstStyle/>
          <a:p>
            <a:r>
              <a:rPr lang="en-GB" sz="1000" i="1" dirty="0"/>
              <a:t>Figure 4 -  Plantlife UK’s No Mow May social media resources (Plantlife website, 2024).</a:t>
            </a:r>
          </a:p>
        </p:txBody>
      </p:sp>
    </p:spTree>
    <p:extLst>
      <p:ext uri="{BB962C8B-B14F-4D97-AF65-F5344CB8AC3E}">
        <p14:creationId xmlns:p14="http://schemas.microsoft.com/office/powerpoint/2010/main" val="2873761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D5F02D1-722B-EB48-7031-965460B0EEFF}"/>
              </a:ext>
            </a:extLst>
          </p:cNvPr>
          <p:cNvGraphicFramePr/>
          <p:nvPr>
            <p:extLst>
              <p:ext uri="{D42A27DB-BD31-4B8C-83A1-F6EECF244321}">
                <p14:modId xmlns:p14="http://schemas.microsoft.com/office/powerpoint/2010/main" val="3025710854"/>
              </p:ext>
            </p:extLst>
          </p:nvPr>
        </p:nvGraphicFramePr>
        <p:xfrm>
          <a:off x="261776" y="758415"/>
          <a:ext cx="11119456"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a:extLst>
              <a:ext uri="{FF2B5EF4-FFF2-40B4-BE49-F238E27FC236}">
                <a16:creationId xmlns:a16="http://schemas.microsoft.com/office/drawing/2014/main" id="{EF91F354-5A56-5C35-8866-6C80961908CB}"/>
              </a:ext>
            </a:extLst>
          </p:cNvPr>
          <p:cNvGrpSpPr/>
          <p:nvPr/>
        </p:nvGrpSpPr>
        <p:grpSpPr>
          <a:xfrm>
            <a:off x="0" y="79530"/>
            <a:ext cx="6528816" cy="677108"/>
            <a:chOff x="0" y="170970"/>
            <a:chExt cx="6528816" cy="677108"/>
          </a:xfrm>
        </p:grpSpPr>
        <p:sp>
          <p:nvSpPr>
            <p:cNvPr id="2" name="TextBox 1">
              <a:extLst>
                <a:ext uri="{FF2B5EF4-FFF2-40B4-BE49-F238E27FC236}">
                  <a16:creationId xmlns:a16="http://schemas.microsoft.com/office/drawing/2014/main" id="{57DCC83D-661F-4399-F26F-01ED8CB99CB6}"/>
                </a:ext>
              </a:extLst>
            </p:cNvPr>
            <p:cNvSpPr txBox="1"/>
            <p:nvPr/>
          </p:nvSpPr>
          <p:spPr>
            <a:xfrm>
              <a:off x="72644" y="170970"/>
              <a:ext cx="2460244" cy="677108"/>
            </a:xfrm>
            <a:prstGeom prst="rect">
              <a:avLst/>
            </a:prstGeom>
            <a:noFill/>
          </p:spPr>
          <p:txBody>
            <a:bodyPr wrap="square" rtlCol="0">
              <a:spAutoFit/>
            </a:bodyPr>
            <a:lstStyle/>
            <a:p>
              <a:pPr algn="l"/>
              <a:r>
                <a:rPr lang="en-GB" sz="2000" b="0" i="0" dirty="0">
                  <a:solidFill>
                    <a:srgbClr val="242424"/>
                  </a:solidFill>
                  <a:effectLst/>
                  <a:latin typeface="Aptos Light" panose="020F0502020204030204" pitchFamily="34" charset="0"/>
                </a:rPr>
                <a:t>The Literature Review</a:t>
              </a:r>
            </a:p>
            <a:p>
              <a:endParaRPr lang="en-GB" dirty="0"/>
            </a:p>
          </p:txBody>
        </p:sp>
        <p:sp>
          <p:nvSpPr>
            <p:cNvPr id="4" name="Rectangle: Rounded Corners 3">
              <a:extLst>
                <a:ext uri="{FF2B5EF4-FFF2-40B4-BE49-F238E27FC236}">
                  <a16:creationId xmlns:a16="http://schemas.microsoft.com/office/drawing/2014/main" id="{43063763-1E85-50A3-3606-08278436689F}"/>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Oval 7">
            <a:extLst>
              <a:ext uri="{FF2B5EF4-FFF2-40B4-BE49-F238E27FC236}">
                <a16:creationId xmlns:a16="http://schemas.microsoft.com/office/drawing/2014/main" id="{565FD229-B517-C87F-0D74-F693A7194A90}"/>
              </a:ext>
            </a:extLst>
          </p:cNvPr>
          <p:cNvSpPr/>
          <p:nvPr/>
        </p:nvSpPr>
        <p:spPr>
          <a:xfrm>
            <a:off x="72644" y="579147"/>
            <a:ext cx="1566159" cy="1115100"/>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Conventions and agreements</a:t>
            </a:r>
          </a:p>
        </p:txBody>
      </p:sp>
      <p:sp>
        <p:nvSpPr>
          <p:cNvPr id="9" name="Oval 8">
            <a:extLst>
              <a:ext uri="{FF2B5EF4-FFF2-40B4-BE49-F238E27FC236}">
                <a16:creationId xmlns:a16="http://schemas.microsoft.com/office/drawing/2014/main" id="{5591C1C7-3578-1603-EBE2-F349D3171815}"/>
              </a:ext>
            </a:extLst>
          </p:cNvPr>
          <p:cNvSpPr/>
          <p:nvPr/>
        </p:nvSpPr>
        <p:spPr>
          <a:xfrm>
            <a:off x="10455161" y="609732"/>
            <a:ext cx="1307084" cy="1014984"/>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Global Targets</a:t>
            </a:r>
          </a:p>
        </p:txBody>
      </p:sp>
      <p:sp>
        <p:nvSpPr>
          <p:cNvPr id="10" name="Oval 9">
            <a:extLst>
              <a:ext uri="{FF2B5EF4-FFF2-40B4-BE49-F238E27FC236}">
                <a16:creationId xmlns:a16="http://schemas.microsoft.com/office/drawing/2014/main" id="{8F5E1B58-FE4E-C0B6-B548-B3EB9BA19501}"/>
              </a:ext>
            </a:extLst>
          </p:cNvPr>
          <p:cNvSpPr/>
          <p:nvPr/>
        </p:nvSpPr>
        <p:spPr>
          <a:xfrm>
            <a:off x="930200" y="2137712"/>
            <a:ext cx="1417206" cy="1014984"/>
          </a:xfrm>
          <a:prstGeom prst="ellipse">
            <a:avLst/>
          </a:prstGeom>
          <a:solidFill>
            <a:srgbClr val="8DF2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Land use change</a:t>
            </a:r>
          </a:p>
        </p:txBody>
      </p:sp>
      <p:sp>
        <p:nvSpPr>
          <p:cNvPr id="11" name="Oval 10">
            <a:extLst>
              <a:ext uri="{FF2B5EF4-FFF2-40B4-BE49-F238E27FC236}">
                <a16:creationId xmlns:a16="http://schemas.microsoft.com/office/drawing/2014/main" id="{262C99A6-6A72-9D2C-FE3A-703F5349A81A}"/>
              </a:ext>
            </a:extLst>
          </p:cNvPr>
          <p:cNvSpPr/>
          <p:nvPr/>
        </p:nvSpPr>
        <p:spPr>
          <a:xfrm>
            <a:off x="9273597" y="2137712"/>
            <a:ext cx="1417206" cy="1014984"/>
          </a:xfrm>
          <a:prstGeom prst="ellipse">
            <a:avLst/>
          </a:prstGeom>
          <a:solidFill>
            <a:srgbClr val="8DF2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Agriculture</a:t>
            </a:r>
          </a:p>
        </p:txBody>
      </p:sp>
      <p:sp>
        <p:nvSpPr>
          <p:cNvPr id="12" name="Oval 11">
            <a:extLst>
              <a:ext uri="{FF2B5EF4-FFF2-40B4-BE49-F238E27FC236}">
                <a16:creationId xmlns:a16="http://schemas.microsoft.com/office/drawing/2014/main" id="{29608E0F-DE4B-C681-CA42-488CD478413E}"/>
              </a:ext>
            </a:extLst>
          </p:cNvPr>
          <p:cNvSpPr/>
          <p:nvPr/>
        </p:nvSpPr>
        <p:spPr>
          <a:xfrm>
            <a:off x="1933956" y="3565791"/>
            <a:ext cx="1770888" cy="1006122"/>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Meadow management</a:t>
            </a:r>
          </a:p>
        </p:txBody>
      </p:sp>
      <p:sp>
        <p:nvSpPr>
          <p:cNvPr id="13" name="Oval 12">
            <a:extLst>
              <a:ext uri="{FF2B5EF4-FFF2-40B4-BE49-F238E27FC236}">
                <a16:creationId xmlns:a16="http://schemas.microsoft.com/office/drawing/2014/main" id="{E41E2021-351D-A70E-5059-E27C4664DBF1}"/>
              </a:ext>
            </a:extLst>
          </p:cNvPr>
          <p:cNvSpPr/>
          <p:nvPr/>
        </p:nvSpPr>
        <p:spPr>
          <a:xfrm>
            <a:off x="7947572" y="3565791"/>
            <a:ext cx="1770888" cy="1014984"/>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Meadow restoration</a:t>
            </a:r>
          </a:p>
        </p:txBody>
      </p:sp>
      <p:sp>
        <p:nvSpPr>
          <p:cNvPr id="16" name="Oval 15">
            <a:extLst>
              <a:ext uri="{FF2B5EF4-FFF2-40B4-BE49-F238E27FC236}">
                <a16:creationId xmlns:a16="http://schemas.microsoft.com/office/drawing/2014/main" id="{962BFAEF-3F3D-D350-A4E7-6579326C18F5}"/>
              </a:ext>
            </a:extLst>
          </p:cNvPr>
          <p:cNvSpPr/>
          <p:nvPr/>
        </p:nvSpPr>
        <p:spPr>
          <a:xfrm>
            <a:off x="2052982" y="5006746"/>
            <a:ext cx="1725176" cy="1014984"/>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Conservation grazing</a:t>
            </a:r>
          </a:p>
        </p:txBody>
      </p:sp>
      <p:sp>
        <p:nvSpPr>
          <p:cNvPr id="17" name="Oval 16">
            <a:extLst>
              <a:ext uri="{FF2B5EF4-FFF2-40B4-BE49-F238E27FC236}">
                <a16:creationId xmlns:a16="http://schemas.microsoft.com/office/drawing/2014/main" id="{783EE87E-BB18-3648-C7FD-5ADC9358892B}"/>
              </a:ext>
            </a:extLst>
          </p:cNvPr>
          <p:cNvSpPr/>
          <p:nvPr/>
        </p:nvSpPr>
        <p:spPr>
          <a:xfrm>
            <a:off x="7916912" y="5006746"/>
            <a:ext cx="1681271" cy="1014984"/>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Community engagement</a:t>
            </a:r>
          </a:p>
        </p:txBody>
      </p:sp>
      <p:sp>
        <p:nvSpPr>
          <p:cNvPr id="15" name="Oval 14">
            <a:extLst>
              <a:ext uri="{FF2B5EF4-FFF2-40B4-BE49-F238E27FC236}">
                <a16:creationId xmlns:a16="http://schemas.microsoft.com/office/drawing/2014/main" id="{0D91392F-2B41-83CA-E767-D36D5A1C183B}"/>
              </a:ext>
            </a:extLst>
          </p:cNvPr>
          <p:cNvSpPr/>
          <p:nvPr/>
        </p:nvSpPr>
        <p:spPr>
          <a:xfrm>
            <a:off x="2819400" y="5733799"/>
            <a:ext cx="1457019" cy="1014984"/>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Cut &amp; Collect</a:t>
            </a:r>
          </a:p>
        </p:txBody>
      </p:sp>
      <p:sp>
        <p:nvSpPr>
          <p:cNvPr id="14" name="Oval 13">
            <a:extLst>
              <a:ext uri="{FF2B5EF4-FFF2-40B4-BE49-F238E27FC236}">
                <a16:creationId xmlns:a16="http://schemas.microsoft.com/office/drawing/2014/main" id="{319089AF-D132-CF91-5CAB-2500BD0CE52D}"/>
              </a:ext>
            </a:extLst>
          </p:cNvPr>
          <p:cNvSpPr/>
          <p:nvPr/>
        </p:nvSpPr>
        <p:spPr>
          <a:xfrm>
            <a:off x="7339050" y="5733799"/>
            <a:ext cx="1457019" cy="1014984"/>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No Mow campaigns</a:t>
            </a:r>
          </a:p>
        </p:txBody>
      </p:sp>
      <p:sp>
        <p:nvSpPr>
          <p:cNvPr id="18" name="TextBox 17">
            <a:extLst>
              <a:ext uri="{FF2B5EF4-FFF2-40B4-BE49-F238E27FC236}">
                <a16:creationId xmlns:a16="http://schemas.microsoft.com/office/drawing/2014/main" id="{DFB0DB35-1D16-C924-B625-02FE8761B546}"/>
              </a:ext>
            </a:extLst>
          </p:cNvPr>
          <p:cNvSpPr txBox="1"/>
          <p:nvPr/>
        </p:nvSpPr>
        <p:spPr>
          <a:xfrm>
            <a:off x="4259314" y="3836230"/>
            <a:ext cx="3195034" cy="861774"/>
          </a:xfrm>
          <a:prstGeom prst="rect">
            <a:avLst/>
          </a:prstGeom>
          <a:noFill/>
        </p:spPr>
        <p:txBody>
          <a:bodyPr wrap="square">
            <a:spAutoFit/>
          </a:bodyPr>
          <a:lstStyle/>
          <a:p>
            <a:pPr lvl="0"/>
            <a:r>
              <a:rPr lang="en-GB" sz="1000" dirty="0"/>
              <a:t>Critchley, </a:t>
            </a:r>
            <a:r>
              <a:rPr lang="en-GB" sz="1000" dirty="0" err="1"/>
              <a:t>C.N.R</a:t>
            </a:r>
            <a:r>
              <a:rPr lang="en-GB" sz="1000" dirty="0"/>
              <a:t>., Chambers, BJ., </a:t>
            </a:r>
            <a:r>
              <a:rPr lang="en-GB" sz="1000" dirty="0" err="1"/>
              <a:t>Fowbert</a:t>
            </a:r>
            <a:r>
              <a:rPr lang="en-GB" sz="1000" dirty="0"/>
              <a:t>, JA., </a:t>
            </a:r>
            <a:r>
              <a:rPr lang="en-GB" sz="1000" dirty="0" err="1"/>
              <a:t>Bhogal</a:t>
            </a:r>
            <a:r>
              <a:rPr lang="en-GB" sz="1000" dirty="0"/>
              <a:t>, A., Rose, SC., Sanderson, RA. </a:t>
            </a:r>
            <a:r>
              <a:rPr lang="en-GB" sz="1000" i="1" dirty="0"/>
              <a:t>et al</a:t>
            </a:r>
            <a:r>
              <a:rPr lang="en-GB" sz="1000" dirty="0"/>
              <a:t>.  (2002) ‘Plant species richness, functional type and soil properties of grasslands and allied vegetation in English Environmentally Sensitive Areas,’</a:t>
            </a:r>
            <a:r>
              <a:rPr lang="en-GB" sz="1000" i="1" dirty="0"/>
              <a:t> Grass and forage science,</a:t>
            </a:r>
            <a:r>
              <a:rPr lang="en-GB" sz="1000" dirty="0"/>
              <a:t> 57(2), pp. 82–92.  </a:t>
            </a:r>
          </a:p>
        </p:txBody>
      </p:sp>
      <p:sp>
        <p:nvSpPr>
          <p:cNvPr id="20" name="TextBox 19">
            <a:extLst>
              <a:ext uri="{FF2B5EF4-FFF2-40B4-BE49-F238E27FC236}">
                <a16:creationId xmlns:a16="http://schemas.microsoft.com/office/drawing/2014/main" id="{8B21753A-46BD-F769-C42B-4BAFE8A42289}"/>
              </a:ext>
            </a:extLst>
          </p:cNvPr>
          <p:cNvSpPr txBox="1"/>
          <p:nvPr/>
        </p:nvSpPr>
        <p:spPr>
          <a:xfrm>
            <a:off x="4294271" y="5425057"/>
            <a:ext cx="3124380" cy="738664"/>
          </a:xfrm>
          <a:prstGeom prst="rect">
            <a:avLst/>
          </a:prstGeom>
          <a:noFill/>
        </p:spPr>
        <p:txBody>
          <a:bodyPr wrap="square">
            <a:spAutoFit/>
          </a:bodyPr>
          <a:lstStyle/>
          <a:p>
            <a:pPr lvl="0"/>
            <a:r>
              <a:rPr lang="en-GB" sz="1050" dirty="0"/>
              <a:t>Hicks DM, </a:t>
            </a:r>
            <a:r>
              <a:rPr lang="en-GB" sz="1050" dirty="0" err="1"/>
              <a:t>Ouvrard</a:t>
            </a:r>
            <a:r>
              <a:rPr lang="en-GB" sz="1050" dirty="0"/>
              <a:t> P, Baldock KCR, Baude M, Goddard MA, </a:t>
            </a:r>
            <a:r>
              <a:rPr lang="en-GB" sz="1050" dirty="0" err="1"/>
              <a:t>Kunin</a:t>
            </a:r>
            <a:r>
              <a:rPr lang="en-GB" sz="1050" dirty="0"/>
              <a:t> WE, et al. (2016) ‘Food for Pollinators: Quantifying the Nectar and Pollen Resources of Urban Flower Meadows.’ </a:t>
            </a:r>
            <a:r>
              <a:rPr lang="en-GB" sz="1050" i="1" dirty="0" err="1"/>
              <a:t>PLoS</a:t>
            </a:r>
            <a:r>
              <a:rPr lang="en-GB" sz="1050" i="1" dirty="0"/>
              <a:t> ONE </a:t>
            </a:r>
            <a:r>
              <a:rPr lang="en-GB" sz="1050" dirty="0"/>
              <a:t>11(6)</a:t>
            </a:r>
            <a:endParaRPr lang="en-GB" sz="1050" b="1" dirty="0"/>
          </a:p>
        </p:txBody>
      </p:sp>
      <p:sp>
        <p:nvSpPr>
          <p:cNvPr id="19" name="TextBox 18">
            <a:extLst>
              <a:ext uri="{FF2B5EF4-FFF2-40B4-BE49-F238E27FC236}">
                <a16:creationId xmlns:a16="http://schemas.microsoft.com/office/drawing/2014/main" id="{50ADC2CC-9A89-8386-C593-9996C2BF8133}"/>
              </a:ext>
            </a:extLst>
          </p:cNvPr>
          <p:cNvSpPr txBox="1"/>
          <p:nvPr/>
        </p:nvSpPr>
        <p:spPr>
          <a:xfrm>
            <a:off x="3367183" y="2613920"/>
            <a:ext cx="4908642" cy="600164"/>
          </a:xfrm>
          <a:prstGeom prst="rect">
            <a:avLst/>
          </a:prstGeom>
          <a:noFill/>
        </p:spPr>
        <p:txBody>
          <a:bodyPr wrap="square">
            <a:spAutoFit/>
          </a:bodyPr>
          <a:lstStyle/>
          <a:p>
            <a:pPr lvl="0"/>
            <a:r>
              <a:rPr lang="en-GB" sz="1100" u="none" dirty="0"/>
              <a:t>Buscardo, E., Smith, G., Kelly, DL., Freitas, H., Iremonger, S., Mitchell. FJG., O’Donoghue, S., McKee, A. (2008) </a:t>
            </a:r>
            <a:r>
              <a:rPr lang="en-GB" sz="1100" i="1" u="none" dirty="0"/>
              <a:t>‘</a:t>
            </a:r>
            <a:r>
              <a:rPr lang="en-GB" sz="1100" u="none" dirty="0"/>
              <a:t>The early effects of afforestation on biodiversity of grasslands in Ireland’ </a:t>
            </a:r>
            <a:r>
              <a:rPr lang="en-GB" sz="1100" i="1" u="none" dirty="0"/>
              <a:t>Biodiversity Conservation</a:t>
            </a:r>
            <a:r>
              <a:rPr lang="en-GB" sz="1100" u="none" dirty="0"/>
              <a:t> Vol. 17 pp1057–1072 </a:t>
            </a:r>
          </a:p>
        </p:txBody>
      </p:sp>
      <p:sp>
        <p:nvSpPr>
          <p:cNvPr id="22" name="TextBox 21">
            <a:extLst>
              <a:ext uri="{FF2B5EF4-FFF2-40B4-BE49-F238E27FC236}">
                <a16:creationId xmlns:a16="http://schemas.microsoft.com/office/drawing/2014/main" id="{070F9A17-CF8E-4B4D-BC2D-51BABD2D2B54}"/>
              </a:ext>
            </a:extLst>
          </p:cNvPr>
          <p:cNvSpPr txBox="1"/>
          <p:nvPr/>
        </p:nvSpPr>
        <p:spPr>
          <a:xfrm>
            <a:off x="3641679" y="1547840"/>
            <a:ext cx="4908642" cy="430887"/>
          </a:xfrm>
          <a:prstGeom prst="rect">
            <a:avLst/>
          </a:prstGeom>
          <a:noFill/>
        </p:spPr>
        <p:txBody>
          <a:bodyPr wrap="square">
            <a:spAutoFit/>
          </a:bodyPr>
          <a:lstStyle/>
          <a:p>
            <a:r>
              <a:rPr lang="en-GB" sz="1050" dirty="0" err="1"/>
              <a:t>IPBES</a:t>
            </a:r>
            <a:r>
              <a:rPr lang="en-GB" sz="1050" dirty="0"/>
              <a:t> (2019), Global assessment report of the Intergovernmental Science-Policy Platform on Biodiversity and Ecosystem Services.</a:t>
            </a:r>
          </a:p>
        </p:txBody>
      </p:sp>
    </p:spTree>
    <p:extLst>
      <p:ext uri="{BB962C8B-B14F-4D97-AF65-F5344CB8AC3E}">
        <p14:creationId xmlns:p14="http://schemas.microsoft.com/office/powerpoint/2010/main" val="2460412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19BA766-B774-35AD-E39C-60D05E2DBF32}"/>
              </a:ext>
            </a:extLst>
          </p:cNvPr>
          <p:cNvGrpSpPr/>
          <p:nvPr/>
        </p:nvGrpSpPr>
        <p:grpSpPr>
          <a:xfrm>
            <a:off x="0" y="79530"/>
            <a:ext cx="6528816" cy="677108"/>
            <a:chOff x="0" y="170970"/>
            <a:chExt cx="6528816" cy="677108"/>
          </a:xfrm>
        </p:grpSpPr>
        <p:sp>
          <p:nvSpPr>
            <p:cNvPr id="4" name="TextBox 3">
              <a:extLst>
                <a:ext uri="{FF2B5EF4-FFF2-40B4-BE49-F238E27FC236}">
                  <a16:creationId xmlns:a16="http://schemas.microsoft.com/office/drawing/2014/main" id="{8116C97F-6F98-BA1E-7ACB-9FC121B0374D}"/>
                </a:ext>
              </a:extLst>
            </p:cNvPr>
            <p:cNvSpPr txBox="1"/>
            <p:nvPr/>
          </p:nvSpPr>
          <p:spPr>
            <a:xfrm>
              <a:off x="72644" y="170970"/>
              <a:ext cx="2441956" cy="677108"/>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The methodology</a:t>
              </a:r>
            </a:p>
            <a:p>
              <a:endParaRPr lang="en-GB" dirty="0"/>
            </a:p>
          </p:txBody>
        </p:sp>
        <p:sp>
          <p:nvSpPr>
            <p:cNvPr id="5" name="Rectangle: Rounded Corners 4">
              <a:extLst>
                <a:ext uri="{FF2B5EF4-FFF2-40B4-BE49-F238E27FC236}">
                  <a16:creationId xmlns:a16="http://schemas.microsoft.com/office/drawing/2014/main" id="{8ED9CE8F-3C4C-7D25-13F0-F84B24956F2B}"/>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Slide Number Placeholder 6">
            <a:extLst>
              <a:ext uri="{FF2B5EF4-FFF2-40B4-BE49-F238E27FC236}">
                <a16:creationId xmlns:a16="http://schemas.microsoft.com/office/drawing/2014/main" id="{0A7F9365-C777-DC25-BAB3-91E01B84CCF9}"/>
              </a:ext>
            </a:extLst>
          </p:cNvPr>
          <p:cNvSpPr>
            <a:spLocks noGrp="1"/>
          </p:cNvSpPr>
          <p:nvPr>
            <p:ph type="sldNum" sz="quarter" idx="12"/>
          </p:nvPr>
        </p:nvSpPr>
        <p:spPr/>
        <p:txBody>
          <a:bodyPr/>
          <a:lstStyle/>
          <a:p>
            <a:fld id="{55FE5E17-B166-48CD-B4CF-147E8FEB1AB8}" type="slidenum">
              <a:rPr lang="en-GB" smtClean="0"/>
              <a:t>8</a:t>
            </a:fld>
            <a:endParaRPr lang="en-GB"/>
          </a:p>
        </p:txBody>
      </p:sp>
      <p:grpSp>
        <p:nvGrpSpPr>
          <p:cNvPr id="28" name="Group 27">
            <a:extLst>
              <a:ext uri="{FF2B5EF4-FFF2-40B4-BE49-F238E27FC236}">
                <a16:creationId xmlns:a16="http://schemas.microsoft.com/office/drawing/2014/main" id="{5996EF1A-40C4-F509-9266-E0FCCB593928}"/>
              </a:ext>
            </a:extLst>
          </p:cNvPr>
          <p:cNvGrpSpPr/>
          <p:nvPr/>
        </p:nvGrpSpPr>
        <p:grpSpPr>
          <a:xfrm>
            <a:off x="299400" y="911747"/>
            <a:ext cx="5340096" cy="4720561"/>
            <a:chOff x="72644" y="1182205"/>
            <a:chExt cx="5340096" cy="4139764"/>
          </a:xfrm>
        </p:grpSpPr>
        <p:sp>
          <p:nvSpPr>
            <p:cNvPr id="12" name="TextBox 11">
              <a:extLst>
                <a:ext uri="{FF2B5EF4-FFF2-40B4-BE49-F238E27FC236}">
                  <a16:creationId xmlns:a16="http://schemas.microsoft.com/office/drawing/2014/main" id="{924A84F9-C1DB-ECCA-B316-241DEB4040A4}"/>
                </a:ext>
              </a:extLst>
            </p:cNvPr>
            <p:cNvSpPr txBox="1"/>
            <p:nvPr/>
          </p:nvSpPr>
          <p:spPr>
            <a:xfrm>
              <a:off x="72644" y="1182205"/>
              <a:ext cx="5340096" cy="369332"/>
            </a:xfrm>
            <a:prstGeom prst="rect">
              <a:avLst/>
            </a:prstGeom>
            <a:noFill/>
            <a:ln w="38100">
              <a:solidFill>
                <a:schemeClr val="accent1"/>
              </a:solidFill>
            </a:ln>
          </p:spPr>
          <p:txBody>
            <a:bodyPr wrap="square" rtlCol="0">
              <a:spAutoFit/>
            </a:bodyPr>
            <a:lstStyle/>
            <a:p>
              <a:pPr algn="ctr"/>
              <a:r>
                <a:rPr lang="en-GB" dirty="0"/>
                <a:t>Key research and influences on the methodology</a:t>
              </a:r>
            </a:p>
          </p:txBody>
        </p:sp>
        <p:grpSp>
          <p:nvGrpSpPr>
            <p:cNvPr id="27" name="Group 26">
              <a:extLst>
                <a:ext uri="{FF2B5EF4-FFF2-40B4-BE49-F238E27FC236}">
                  <a16:creationId xmlns:a16="http://schemas.microsoft.com/office/drawing/2014/main" id="{EC8289B3-C8E3-B52E-CABE-BC57461AE61D}"/>
                </a:ext>
              </a:extLst>
            </p:cNvPr>
            <p:cNvGrpSpPr/>
            <p:nvPr/>
          </p:nvGrpSpPr>
          <p:grpSpPr>
            <a:xfrm>
              <a:off x="483868" y="1830482"/>
              <a:ext cx="4247199" cy="3491487"/>
              <a:chOff x="483868" y="1440121"/>
              <a:chExt cx="4247199" cy="3491487"/>
            </a:xfrm>
          </p:grpSpPr>
          <p:sp>
            <p:nvSpPr>
              <p:cNvPr id="18" name="Rectangle: Single Corner Rounded 17">
                <a:extLst>
                  <a:ext uri="{FF2B5EF4-FFF2-40B4-BE49-F238E27FC236}">
                    <a16:creationId xmlns:a16="http://schemas.microsoft.com/office/drawing/2014/main" id="{05557129-7DE8-CD10-6EC9-B312C5D5A9D3}"/>
                  </a:ext>
                </a:extLst>
              </p:cNvPr>
              <p:cNvSpPr/>
              <p:nvPr/>
            </p:nvSpPr>
            <p:spPr>
              <a:xfrm flipH="1">
                <a:off x="483870" y="1443502"/>
                <a:ext cx="2030730" cy="1061974"/>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NBGW</a:t>
                </a:r>
              </a:p>
              <a:p>
                <a:pPr algn="ctr"/>
                <a:endParaRPr lang="en-GB" dirty="0"/>
              </a:p>
            </p:txBody>
          </p:sp>
          <p:sp>
            <p:nvSpPr>
              <p:cNvPr id="19" name="Flowchart: Alternative Process 18">
                <a:extLst>
                  <a:ext uri="{FF2B5EF4-FFF2-40B4-BE49-F238E27FC236}">
                    <a16:creationId xmlns:a16="http://schemas.microsoft.com/office/drawing/2014/main" id="{93CBE716-DF18-265F-951D-4A3E37B1C762}"/>
                  </a:ext>
                </a:extLst>
              </p:cNvPr>
              <p:cNvSpPr/>
              <p:nvPr/>
            </p:nvSpPr>
            <p:spPr>
              <a:xfrm>
                <a:off x="2700337" y="2656618"/>
                <a:ext cx="2030730" cy="106197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dirty="0"/>
                  <a:t>Starr-Keddle (2022)</a:t>
                </a:r>
              </a:p>
              <a:p>
                <a:pPr algn="ctr"/>
                <a:endParaRPr lang="en-GB" dirty="0"/>
              </a:p>
            </p:txBody>
          </p:sp>
          <p:sp>
            <p:nvSpPr>
              <p:cNvPr id="20" name="Rectangle: Single Corner Rounded 19">
                <a:extLst>
                  <a:ext uri="{FF2B5EF4-FFF2-40B4-BE49-F238E27FC236}">
                    <a16:creationId xmlns:a16="http://schemas.microsoft.com/office/drawing/2014/main" id="{11A16016-E8DF-90B6-EAEE-91C27EF7AAE6}"/>
                  </a:ext>
                </a:extLst>
              </p:cNvPr>
              <p:cNvSpPr/>
              <p:nvPr/>
            </p:nvSpPr>
            <p:spPr>
              <a:xfrm>
                <a:off x="2700337" y="1440121"/>
                <a:ext cx="2030730" cy="1061974"/>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Plantlife UK</a:t>
                </a:r>
              </a:p>
              <a:p>
                <a:pPr algn="ctr"/>
                <a:endParaRPr lang="en-GB" dirty="0"/>
              </a:p>
            </p:txBody>
          </p:sp>
          <p:sp>
            <p:nvSpPr>
              <p:cNvPr id="21" name="Rectangle: Single Corner Rounded 20">
                <a:extLst>
                  <a:ext uri="{FF2B5EF4-FFF2-40B4-BE49-F238E27FC236}">
                    <a16:creationId xmlns:a16="http://schemas.microsoft.com/office/drawing/2014/main" id="{80060B03-8B33-5287-EAE5-425F1D09CC6B}"/>
                  </a:ext>
                </a:extLst>
              </p:cNvPr>
              <p:cNvSpPr/>
              <p:nvPr/>
            </p:nvSpPr>
            <p:spPr>
              <a:xfrm flipV="1">
                <a:off x="2700337" y="3869633"/>
                <a:ext cx="2030730" cy="1061974"/>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Single Corner Rounded 21">
                <a:extLst>
                  <a:ext uri="{FF2B5EF4-FFF2-40B4-BE49-F238E27FC236}">
                    <a16:creationId xmlns:a16="http://schemas.microsoft.com/office/drawing/2014/main" id="{CDC8B511-669D-80B9-5044-E4337AA9F15F}"/>
                  </a:ext>
                </a:extLst>
              </p:cNvPr>
              <p:cNvSpPr/>
              <p:nvPr/>
            </p:nvSpPr>
            <p:spPr>
              <a:xfrm flipH="1" flipV="1">
                <a:off x="483868" y="3869635"/>
                <a:ext cx="2030730" cy="1061973"/>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23" name="Flowchart: Alternative Process 22">
                <a:extLst>
                  <a:ext uri="{FF2B5EF4-FFF2-40B4-BE49-F238E27FC236}">
                    <a16:creationId xmlns:a16="http://schemas.microsoft.com/office/drawing/2014/main" id="{EC234BDB-EB9B-84B2-A13A-29235D95FAFB}"/>
                  </a:ext>
                </a:extLst>
              </p:cNvPr>
              <p:cNvSpPr/>
              <p:nvPr/>
            </p:nvSpPr>
            <p:spPr>
              <a:xfrm flipH="1">
                <a:off x="483868" y="2670476"/>
                <a:ext cx="2030731" cy="106197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County Ecologists</a:t>
                </a:r>
              </a:p>
              <a:p>
                <a:pPr algn="ctr"/>
                <a:endParaRPr lang="en-GB" dirty="0"/>
              </a:p>
            </p:txBody>
          </p:sp>
          <p:sp>
            <p:nvSpPr>
              <p:cNvPr id="24" name="TextBox 23">
                <a:extLst>
                  <a:ext uri="{FF2B5EF4-FFF2-40B4-BE49-F238E27FC236}">
                    <a16:creationId xmlns:a16="http://schemas.microsoft.com/office/drawing/2014/main" id="{772A60E6-69D5-81FD-2EF9-548803E2418F}"/>
                  </a:ext>
                </a:extLst>
              </p:cNvPr>
              <p:cNvSpPr txBox="1"/>
              <p:nvPr/>
            </p:nvSpPr>
            <p:spPr>
              <a:xfrm>
                <a:off x="490918" y="4077454"/>
                <a:ext cx="2030730" cy="646331"/>
              </a:xfrm>
              <a:prstGeom prst="rect">
                <a:avLst/>
              </a:prstGeom>
              <a:noFill/>
            </p:spPr>
            <p:txBody>
              <a:bodyPr wrap="square" rtlCol="0">
                <a:spAutoFit/>
              </a:bodyPr>
              <a:lstStyle/>
              <a:p>
                <a:pPr algn="ctr"/>
                <a:r>
                  <a:rPr lang="en-GB" dirty="0">
                    <a:solidFill>
                      <a:schemeClr val="bg1"/>
                    </a:solidFill>
                  </a:rPr>
                  <a:t>Hicks et al.,</a:t>
                </a:r>
              </a:p>
              <a:p>
                <a:pPr algn="ctr"/>
                <a:r>
                  <a:rPr lang="en-GB" dirty="0">
                    <a:solidFill>
                      <a:schemeClr val="bg1"/>
                    </a:solidFill>
                  </a:rPr>
                  <a:t>(2016)</a:t>
                </a:r>
              </a:p>
            </p:txBody>
          </p:sp>
          <p:sp>
            <p:nvSpPr>
              <p:cNvPr id="26" name="TextBox 25">
                <a:extLst>
                  <a:ext uri="{FF2B5EF4-FFF2-40B4-BE49-F238E27FC236}">
                    <a16:creationId xmlns:a16="http://schemas.microsoft.com/office/drawing/2014/main" id="{C7516B57-BA15-333C-CC00-1D0B8C08EBC2}"/>
                  </a:ext>
                </a:extLst>
              </p:cNvPr>
              <p:cNvSpPr txBox="1"/>
              <p:nvPr/>
            </p:nvSpPr>
            <p:spPr>
              <a:xfrm>
                <a:off x="2879026" y="4077454"/>
                <a:ext cx="1673352" cy="646331"/>
              </a:xfrm>
              <a:prstGeom prst="rect">
                <a:avLst/>
              </a:prstGeom>
              <a:noFill/>
            </p:spPr>
            <p:txBody>
              <a:bodyPr wrap="square">
                <a:spAutoFit/>
              </a:bodyPr>
              <a:lstStyle/>
              <a:p>
                <a:pPr algn="ctr"/>
                <a:r>
                  <a:rPr lang="en-GB" dirty="0">
                    <a:solidFill>
                      <a:schemeClr val="bg1"/>
                    </a:solidFill>
                  </a:rPr>
                  <a:t>Hemings et al., (2022)</a:t>
                </a:r>
              </a:p>
            </p:txBody>
          </p:sp>
        </p:grpSp>
      </p:grpSp>
      <p:grpSp>
        <p:nvGrpSpPr>
          <p:cNvPr id="6" name="Group 5">
            <a:extLst>
              <a:ext uri="{FF2B5EF4-FFF2-40B4-BE49-F238E27FC236}">
                <a16:creationId xmlns:a16="http://schemas.microsoft.com/office/drawing/2014/main" id="{19498382-B363-0E04-CDA6-3492F8BE2CE2}"/>
              </a:ext>
            </a:extLst>
          </p:cNvPr>
          <p:cNvGrpSpPr/>
          <p:nvPr/>
        </p:nvGrpSpPr>
        <p:grpSpPr>
          <a:xfrm>
            <a:off x="6182537" y="936522"/>
            <a:ext cx="5340096" cy="5414247"/>
            <a:chOff x="6182537" y="936522"/>
            <a:chExt cx="5340096" cy="5414247"/>
          </a:xfrm>
        </p:grpSpPr>
        <p:grpSp>
          <p:nvGrpSpPr>
            <p:cNvPr id="30" name="Group 29">
              <a:extLst>
                <a:ext uri="{FF2B5EF4-FFF2-40B4-BE49-F238E27FC236}">
                  <a16:creationId xmlns:a16="http://schemas.microsoft.com/office/drawing/2014/main" id="{5435C86C-C628-2197-80E4-2BD7131F9F5D}"/>
                </a:ext>
              </a:extLst>
            </p:cNvPr>
            <p:cNvGrpSpPr/>
            <p:nvPr/>
          </p:nvGrpSpPr>
          <p:grpSpPr>
            <a:xfrm>
              <a:off x="6182537" y="1571034"/>
              <a:ext cx="5071872" cy="4779735"/>
              <a:chOff x="5828538" y="1440121"/>
              <a:chExt cx="6153912" cy="4268611"/>
            </a:xfrm>
          </p:grpSpPr>
          <p:sp>
            <p:nvSpPr>
              <p:cNvPr id="14" name="Rectangle: Rounded Corners 13">
                <a:extLst>
                  <a:ext uri="{FF2B5EF4-FFF2-40B4-BE49-F238E27FC236}">
                    <a16:creationId xmlns:a16="http://schemas.microsoft.com/office/drawing/2014/main" id="{15FE9A6C-2311-B9DB-CB2C-9429BD396BE2}"/>
                  </a:ext>
                </a:extLst>
              </p:cNvPr>
              <p:cNvSpPr/>
              <p:nvPr/>
            </p:nvSpPr>
            <p:spPr>
              <a:xfrm>
                <a:off x="5828538" y="2303521"/>
                <a:ext cx="6153912" cy="77724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Simple</a:t>
                </a:r>
              </a:p>
              <a:p>
                <a:pPr algn="ctr"/>
                <a:r>
                  <a:rPr lang="en-GB" sz="1600" dirty="0">
                    <a:solidFill>
                      <a:schemeClr val="tx1"/>
                    </a:solidFill>
                  </a:rPr>
                  <a:t>The survey method chosen had to be replicated by non-specialists. </a:t>
                </a:r>
              </a:p>
            </p:txBody>
          </p:sp>
          <p:sp>
            <p:nvSpPr>
              <p:cNvPr id="15" name="Rectangle: Rounded Corners 14">
                <a:extLst>
                  <a:ext uri="{FF2B5EF4-FFF2-40B4-BE49-F238E27FC236}">
                    <a16:creationId xmlns:a16="http://schemas.microsoft.com/office/drawing/2014/main" id="{2B61CA6C-4653-E8FD-460A-ADF4F904D159}"/>
                  </a:ext>
                </a:extLst>
              </p:cNvPr>
              <p:cNvSpPr/>
              <p:nvPr/>
            </p:nvSpPr>
            <p:spPr>
              <a:xfrm>
                <a:off x="5828538" y="3187605"/>
                <a:ext cx="6153912" cy="77724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Alignment and comparability</a:t>
                </a:r>
              </a:p>
              <a:p>
                <a:pPr algn="ctr"/>
                <a:r>
                  <a:rPr lang="en-GB" sz="1600" dirty="0">
                    <a:solidFill>
                      <a:schemeClr val="tx1"/>
                    </a:solidFill>
                  </a:rPr>
                  <a:t>Primary data and secondary data needed to follow a similar methodology. </a:t>
                </a:r>
              </a:p>
            </p:txBody>
          </p:sp>
          <p:sp>
            <p:nvSpPr>
              <p:cNvPr id="16" name="Rectangle: Rounded Corners 15">
                <a:extLst>
                  <a:ext uri="{FF2B5EF4-FFF2-40B4-BE49-F238E27FC236}">
                    <a16:creationId xmlns:a16="http://schemas.microsoft.com/office/drawing/2014/main" id="{1625344F-F8C9-EAF9-F4C5-7D445A3DA084}"/>
                  </a:ext>
                </a:extLst>
              </p:cNvPr>
              <p:cNvSpPr/>
              <p:nvPr/>
            </p:nvSpPr>
            <p:spPr>
              <a:xfrm>
                <a:off x="5828538" y="4071689"/>
                <a:ext cx="6153912" cy="77724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Representative</a:t>
                </a:r>
              </a:p>
              <a:p>
                <a:pPr algn="ctr"/>
                <a:r>
                  <a:rPr lang="en-GB" sz="1600" dirty="0">
                    <a:solidFill>
                      <a:schemeClr val="tx1"/>
                    </a:solidFill>
                  </a:rPr>
                  <a:t>Data should represent different types of amenity grasslands across Wales</a:t>
                </a:r>
              </a:p>
            </p:txBody>
          </p:sp>
          <p:sp>
            <p:nvSpPr>
              <p:cNvPr id="17" name="Rectangle: Rounded Corners 16">
                <a:extLst>
                  <a:ext uri="{FF2B5EF4-FFF2-40B4-BE49-F238E27FC236}">
                    <a16:creationId xmlns:a16="http://schemas.microsoft.com/office/drawing/2014/main" id="{68210BD5-ED95-CAE5-EC39-4A596C81C12F}"/>
                  </a:ext>
                </a:extLst>
              </p:cNvPr>
              <p:cNvSpPr/>
              <p:nvPr/>
            </p:nvSpPr>
            <p:spPr>
              <a:xfrm>
                <a:off x="5828538" y="1440121"/>
                <a:ext cx="6153912" cy="77724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Primary data</a:t>
                </a:r>
              </a:p>
              <a:p>
                <a:pPr algn="ctr"/>
                <a:r>
                  <a:rPr lang="en-GB" sz="1600" b="1" dirty="0">
                    <a:solidFill>
                      <a:schemeClr val="tx1"/>
                    </a:solidFill>
                  </a:rPr>
                  <a:t> </a:t>
                </a:r>
                <a:r>
                  <a:rPr lang="en-GB" sz="1600" dirty="0">
                    <a:solidFill>
                      <a:schemeClr val="tx1"/>
                    </a:solidFill>
                  </a:rPr>
                  <a:t>A restored grassland reflective of the most common grassland type in Wales (MG5) with management history. </a:t>
                </a:r>
              </a:p>
            </p:txBody>
          </p:sp>
          <p:sp>
            <p:nvSpPr>
              <p:cNvPr id="29" name="Rectangle: Rounded Corners 28">
                <a:extLst>
                  <a:ext uri="{FF2B5EF4-FFF2-40B4-BE49-F238E27FC236}">
                    <a16:creationId xmlns:a16="http://schemas.microsoft.com/office/drawing/2014/main" id="{D66F3127-C5CD-1B2F-69D1-97EDBCA47DAA}"/>
                  </a:ext>
                </a:extLst>
              </p:cNvPr>
              <p:cNvSpPr/>
              <p:nvPr/>
            </p:nvSpPr>
            <p:spPr>
              <a:xfrm>
                <a:off x="5828538" y="4931489"/>
                <a:ext cx="6153912" cy="77724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Reproducible</a:t>
                </a:r>
              </a:p>
              <a:p>
                <a:pPr algn="ctr"/>
                <a:r>
                  <a:rPr lang="en-GB" sz="1600" dirty="0">
                    <a:solidFill>
                      <a:schemeClr val="tx1"/>
                    </a:solidFill>
                  </a:rPr>
                  <a:t>The final data presented should provide a robust method of measuring biodiversity value.</a:t>
                </a:r>
              </a:p>
            </p:txBody>
          </p:sp>
        </p:grpSp>
        <p:sp>
          <p:nvSpPr>
            <p:cNvPr id="2" name="TextBox 1">
              <a:extLst>
                <a:ext uri="{FF2B5EF4-FFF2-40B4-BE49-F238E27FC236}">
                  <a16:creationId xmlns:a16="http://schemas.microsoft.com/office/drawing/2014/main" id="{59EF1A9B-4F77-753D-F8D4-EAAADEAC36CE}"/>
                </a:ext>
              </a:extLst>
            </p:cNvPr>
            <p:cNvSpPr txBox="1"/>
            <p:nvPr/>
          </p:nvSpPr>
          <p:spPr>
            <a:xfrm>
              <a:off x="6182537" y="936522"/>
              <a:ext cx="5340096" cy="369332"/>
            </a:xfrm>
            <a:prstGeom prst="rect">
              <a:avLst/>
            </a:prstGeom>
            <a:noFill/>
            <a:ln w="38100">
              <a:solidFill>
                <a:schemeClr val="accent4">
                  <a:lumMod val="60000"/>
                  <a:lumOff val="40000"/>
                </a:schemeClr>
              </a:solidFill>
            </a:ln>
          </p:spPr>
          <p:txBody>
            <a:bodyPr wrap="square" rtlCol="0">
              <a:spAutoFit/>
            </a:bodyPr>
            <a:lstStyle/>
            <a:p>
              <a:pPr algn="ctr"/>
              <a:r>
                <a:rPr lang="en-GB" dirty="0"/>
                <a:t>Key features of the methodology</a:t>
              </a:r>
            </a:p>
          </p:txBody>
        </p:sp>
      </p:grpSp>
    </p:spTree>
    <p:extLst>
      <p:ext uri="{BB962C8B-B14F-4D97-AF65-F5344CB8AC3E}">
        <p14:creationId xmlns:p14="http://schemas.microsoft.com/office/powerpoint/2010/main" val="450061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44DD4932-1CA1-DC61-39FE-43E120282E8C}"/>
              </a:ext>
            </a:extLst>
          </p:cNvPr>
          <p:cNvGrpSpPr/>
          <p:nvPr/>
        </p:nvGrpSpPr>
        <p:grpSpPr>
          <a:xfrm>
            <a:off x="0" y="79530"/>
            <a:ext cx="6528816" cy="677108"/>
            <a:chOff x="0" y="170970"/>
            <a:chExt cx="6528816" cy="677108"/>
          </a:xfrm>
        </p:grpSpPr>
        <p:sp>
          <p:nvSpPr>
            <p:cNvPr id="4" name="TextBox 3">
              <a:extLst>
                <a:ext uri="{FF2B5EF4-FFF2-40B4-BE49-F238E27FC236}">
                  <a16:creationId xmlns:a16="http://schemas.microsoft.com/office/drawing/2014/main" id="{FFD25131-E24A-CE35-5900-650442B055F9}"/>
                </a:ext>
              </a:extLst>
            </p:cNvPr>
            <p:cNvSpPr txBox="1"/>
            <p:nvPr/>
          </p:nvSpPr>
          <p:spPr>
            <a:xfrm>
              <a:off x="72644" y="170970"/>
              <a:ext cx="2441956" cy="677108"/>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Results and findings</a:t>
              </a:r>
            </a:p>
            <a:p>
              <a:endParaRPr lang="en-GB" dirty="0"/>
            </a:p>
          </p:txBody>
        </p:sp>
        <p:sp>
          <p:nvSpPr>
            <p:cNvPr id="5" name="Rectangle: Rounded Corners 4">
              <a:extLst>
                <a:ext uri="{FF2B5EF4-FFF2-40B4-BE49-F238E27FC236}">
                  <a16:creationId xmlns:a16="http://schemas.microsoft.com/office/drawing/2014/main" id="{92D84025-8E5D-E35A-EDC7-0678989DCE91}"/>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Slide Number Placeholder 6">
            <a:extLst>
              <a:ext uri="{FF2B5EF4-FFF2-40B4-BE49-F238E27FC236}">
                <a16:creationId xmlns:a16="http://schemas.microsoft.com/office/drawing/2014/main" id="{5583FA45-938D-7591-0A53-D02ED14D02CE}"/>
              </a:ext>
            </a:extLst>
          </p:cNvPr>
          <p:cNvSpPr>
            <a:spLocks noGrp="1"/>
          </p:cNvSpPr>
          <p:nvPr>
            <p:ph type="sldNum" sz="quarter" idx="12"/>
          </p:nvPr>
        </p:nvSpPr>
        <p:spPr/>
        <p:txBody>
          <a:bodyPr/>
          <a:lstStyle/>
          <a:p>
            <a:fld id="{55FE5E17-B166-48CD-B4CF-147E8FEB1AB8}" type="slidenum">
              <a:rPr lang="en-GB" smtClean="0"/>
              <a:t>9</a:t>
            </a:fld>
            <a:endParaRPr lang="en-GB"/>
          </a:p>
        </p:txBody>
      </p:sp>
      <p:sp>
        <p:nvSpPr>
          <p:cNvPr id="14" name="Rectangle: Rounded Corners 13">
            <a:extLst>
              <a:ext uri="{FF2B5EF4-FFF2-40B4-BE49-F238E27FC236}">
                <a16:creationId xmlns:a16="http://schemas.microsoft.com/office/drawing/2014/main" id="{DF8B72F9-38E8-D416-4522-00041132D3EF}"/>
              </a:ext>
            </a:extLst>
          </p:cNvPr>
          <p:cNvSpPr/>
          <p:nvPr/>
        </p:nvSpPr>
        <p:spPr>
          <a:xfrm>
            <a:off x="-2628" y="646706"/>
            <a:ext cx="8863163" cy="310521"/>
          </a:xfrm>
          <a:prstGeom prst="round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Primary data – Cae Trawscoed meadow at the National Botanic Gardens of Wales</a:t>
            </a:r>
            <a:endParaRPr lang="en-GB" dirty="0"/>
          </a:p>
        </p:txBody>
      </p:sp>
      <p:grpSp>
        <p:nvGrpSpPr>
          <p:cNvPr id="16" name="Group 15">
            <a:extLst>
              <a:ext uri="{FF2B5EF4-FFF2-40B4-BE49-F238E27FC236}">
                <a16:creationId xmlns:a16="http://schemas.microsoft.com/office/drawing/2014/main" id="{F15BD0C9-2514-C3D3-DBF1-8A895AEF245D}"/>
              </a:ext>
            </a:extLst>
          </p:cNvPr>
          <p:cNvGrpSpPr/>
          <p:nvPr/>
        </p:nvGrpSpPr>
        <p:grpSpPr>
          <a:xfrm>
            <a:off x="6157595" y="1149887"/>
            <a:ext cx="6034405" cy="3560641"/>
            <a:chOff x="0" y="0"/>
            <a:chExt cx="6034405" cy="3560641"/>
          </a:xfrm>
        </p:grpSpPr>
        <p:pic>
          <p:nvPicPr>
            <p:cNvPr id="17" name="Picture 16">
              <a:extLst>
                <a:ext uri="{FF2B5EF4-FFF2-40B4-BE49-F238E27FC236}">
                  <a16:creationId xmlns:a16="http://schemas.microsoft.com/office/drawing/2014/main" id="{42219D15-E412-493F-7421-CEAC5D0B3D9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6015355" cy="334010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18" name="Text Box 1">
              <a:extLst>
                <a:ext uri="{FF2B5EF4-FFF2-40B4-BE49-F238E27FC236}">
                  <a16:creationId xmlns:a16="http://schemas.microsoft.com/office/drawing/2014/main" id="{6A62B733-29F6-8456-814A-6C9D9EFA8277}"/>
                </a:ext>
              </a:extLst>
            </p:cNvPr>
            <p:cNvSpPr txBox="1"/>
            <p:nvPr/>
          </p:nvSpPr>
          <p:spPr>
            <a:xfrm>
              <a:off x="19050" y="3422142"/>
              <a:ext cx="6015355" cy="1384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just">
                <a:spcAft>
                  <a:spcPts val="1000"/>
                </a:spcAft>
              </a:pPr>
              <a:r>
                <a:rPr lang="en-GB" sz="900" i="1" dirty="0">
                  <a:effectLst/>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Figure 6</a:t>
              </a:r>
              <a:r>
                <a:rPr lang="en-GB" sz="900" i="1" dirty="0">
                  <a:effectLst/>
                  <a:latin typeface="Calibri" panose="020F0502020204030204" pitchFamily="34" charset="0"/>
                  <a:ea typeface="Times New Roman" panose="02020603050405020304" pitchFamily="18" charset="0"/>
                  <a:cs typeface="Times New Roman" panose="02020603050405020304" pitchFamily="18" charset="0"/>
                </a:rPr>
                <a:t> – Graph showing the recorded soil pH values and species diversity across the 20 quadrats of the Cae Trawscoed meadow. </a:t>
              </a:r>
            </a:p>
          </p:txBody>
        </p:sp>
      </p:grpSp>
      <p:grpSp>
        <p:nvGrpSpPr>
          <p:cNvPr id="2" name="Group 1">
            <a:extLst>
              <a:ext uri="{FF2B5EF4-FFF2-40B4-BE49-F238E27FC236}">
                <a16:creationId xmlns:a16="http://schemas.microsoft.com/office/drawing/2014/main" id="{2955D872-2C49-B471-841B-0E54CE17B01D}"/>
              </a:ext>
            </a:extLst>
          </p:cNvPr>
          <p:cNvGrpSpPr/>
          <p:nvPr/>
        </p:nvGrpSpPr>
        <p:grpSpPr>
          <a:xfrm>
            <a:off x="-2627" y="1149887"/>
            <a:ext cx="6098627" cy="4516406"/>
            <a:chOff x="-2627" y="1149887"/>
            <a:chExt cx="6098627" cy="4516406"/>
          </a:xfrm>
        </p:grpSpPr>
        <p:pic>
          <p:nvPicPr>
            <p:cNvPr id="15" name="Picture 14">
              <a:extLst>
                <a:ext uri="{FF2B5EF4-FFF2-40B4-BE49-F238E27FC236}">
                  <a16:creationId xmlns:a16="http://schemas.microsoft.com/office/drawing/2014/main" id="{D2EB8D09-733F-06CB-A1E8-E0B14F4FA1F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27" y="1149887"/>
              <a:ext cx="6098627" cy="4334032"/>
            </a:xfrm>
            <a:prstGeom prst="rect">
              <a:avLst/>
            </a:prstGeom>
            <a:noFill/>
            <a:ln w="19050">
              <a:solidFill>
                <a:schemeClr val="tx1"/>
              </a:solidFill>
            </a:ln>
          </p:spPr>
        </p:pic>
        <p:sp>
          <p:nvSpPr>
            <p:cNvPr id="19" name="Text Box 1">
              <a:extLst>
                <a:ext uri="{FF2B5EF4-FFF2-40B4-BE49-F238E27FC236}">
                  <a16:creationId xmlns:a16="http://schemas.microsoft.com/office/drawing/2014/main" id="{6C6CB2ED-477F-8F03-FD6E-520D4525630B}"/>
                </a:ext>
              </a:extLst>
            </p:cNvPr>
            <p:cNvSpPr txBox="1"/>
            <p:nvPr/>
          </p:nvSpPr>
          <p:spPr>
            <a:xfrm>
              <a:off x="24805" y="5527794"/>
              <a:ext cx="5758535" cy="1384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just">
                <a:spcAft>
                  <a:spcPts val="1000"/>
                </a:spcAft>
              </a:pPr>
              <a:r>
                <a:rPr lang="en-GB" sz="900" i="1" dirty="0">
                  <a:effectLst/>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Figure 5</a:t>
              </a:r>
              <a:r>
                <a:rPr lang="en-GB" sz="900" i="1" dirty="0">
                  <a:effectLst/>
                  <a:latin typeface="Calibri" panose="020F0502020204030204" pitchFamily="34" charset="0"/>
                  <a:ea typeface="Times New Roman" panose="02020603050405020304" pitchFamily="18" charset="0"/>
                  <a:cs typeface="Times New Roman" panose="02020603050405020304" pitchFamily="18" charset="0"/>
                </a:rPr>
                <a:t> – Graph showing the abundancy across the 20 quadrats of all species occurring above the median of 6.5. </a:t>
              </a:r>
            </a:p>
          </p:txBody>
        </p:sp>
      </p:grpSp>
      <p:graphicFrame>
        <p:nvGraphicFramePr>
          <p:cNvPr id="23" name="Table 22">
            <a:extLst>
              <a:ext uri="{FF2B5EF4-FFF2-40B4-BE49-F238E27FC236}">
                <a16:creationId xmlns:a16="http://schemas.microsoft.com/office/drawing/2014/main" id="{A9F72C62-71EC-72CE-8308-AA975D7DA555}"/>
              </a:ext>
            </a:extLst>
          </p:cNvPr>
          <p:cNvGraphicFramePr>
            <a:graphicFrameLocks noGrp="1"/>
          </p:cNvGraphicFramePr>
          <p:nvPr>
            <p:extLst>
              <p:ext uri="{D42A27DB-BD31-4B8C-83A1-F6EECF244321}">
                <p14:modId xmlns:p14="http://schemas.microsoft.com/office/powerpoint/2010/main" val="1176883338"/>
              </p:ext>
            </p:extLst>
          </p:nvPr>
        </p:nvGraphicFramePr>
        <p:xfrm>
          <a:off x="8719278" y="5599787"/>
          <a:ext cx="3074150" cy="737997"/>
        </p:xfrm>
        <a:graphic>
          <a:graphicData uri="http://schemas.openxmlformats.org/drawingml/2006/table">
            <a:tbl>
              <a:tblPr firstRow="1" firstCol="1" bandRow="1">
                <a:tableStyleId>{5C22544A-7EE6-4342-B048-85BDC9FD1C3A}</a:tableStyleId>
              </a:tblPr>
              <a:tblGrid>
                <a:gridCol w="760153">
                  <a:extLst>
                    <a:ext uri="{9D8B030D-6E8A-4147-A177-3AD203B41FA5}">
                      <a16:colId xmlns:a16="http://schemas.microsoft.com/office/drawing/2014/main" val="2726201492"/>
                    </a:ext>
                  </a:extLst>
                </a:gridCol>
                <a:gridCol w="1240839">
                  <a:extLst>
                    <a:ext uri="{9D8B030D-6E8A-4147-A177-3AD203B41FA5}">
                      <a16:colId xmlns:a16="http://schemas.microsoft.com/office/drawing/2014/main" val="2039457511"/>
                    </a:ext>
                  </a:extLst>
                </a:gridCol>
                <a:gridCol w="1073158">
                  <a:extLst>
                    <a:ext uri="{9D8B030D-6E8A-4147-A177-3AD203B41FA5}">
                      <a16:colId xmlns:a16="http://schemas.microsoft.com/office/drawing/2014/main" val="2772223131"/>
                    </a:ext>
                  </a:extLst>
                </a:gridCol>
              </a:tblGrid>
              <a:tr h="184150">
                <a:tc>
                  <a:txBody>
                    <a:bodyPr/>
                    <a:lstStyle/>
                    <a:p>
                      <a:pPr algn="just">
                        <a:lnSpc>
                          <a:spcPct val="150000"/>
                        </a:lnSpc>
                      </a:pPr>
                      <a:r>
                        <a:rPr lang="en-GB" sz="1200" dirty="0">
                          <a:effectLst/>
                        </a:rPr>
                        <a:t>NVC Class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dirty="0">
                          <a:effectLst/>
                        </a:rPr>
                        <a:t>Jaccard Similarity</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a:effectLst/>
                        </a:rPr>
                        <a:t>Dissimilarity</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9852880"/>
                  </a:ext>
                </a:extLst>
              </a:tr>
              <a:tr h="184150">
                <a:tc>
                  <a:txBody>
                    <a:bodyPr/>
                    <a:lstStyle/>
                    <a:p>
                      <a:pPr algn="just">
                        <a:lnSpc>
                          <a:spcPct val="150000"/>
                        </a:lnSpc>
                      </a:pPr>
                      <a:r>
                        <a:rPr lang="en-GB" sz="1200">
                          <a:effectLst/>
                        </a:rPr>
                        <a:t>MG5c</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a:effectLst/>
                        </a:rPr>
                        <a:t>0.28</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a:effectLst/>
                        </a:rPr>
                        <a:t>0.72</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52409329"/>
                  </a:ext>
                </a:extLst>
              </a:tr>
              <a:tr h="184150">
                <a:tc>
                  <a:txBody>
                    <a:bodyPr/>
                    <a:lstStyle/>
                    <a:p>
                      <a:pPr algn="just">
                        <a:lnSpc>
                          <a:spcPct val="150000"/>
                        </a:lnSpc>
                      </a:pPr>
                      <a:r>
                        <a:rPr lang="en-GB" sz="1200">
                          <a:effectLst/>
                        </a:rPr>
                        <a:t>MG6b</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a:effectLst/>
                        </a:rPr>
                        <a:t>0.28</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dirty="0">
                          <a:effectLst/>
                        </a:rPr>
                        <a:t>0.72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83518041"/>
                  </a:ext>
                </a:extLst>
              </a:tr>
            </a:tbl>
          </a:graphicData>
        </a:graphic>
      </p:graphicFrame>
      <p:graphicFrame>
        <p:nvGraphicFramePr>
          <p:cNvPr id="24" name="Table 23">
            <a:extLst>
              <a:ext uri="{FF2B5EF4-FFF2-40B4-BE49-F238E27FC236}">
                <a16:creationId xmlns:a16="http://schemas.microsoft.com/office/drawing/2014/main" id="{8833141A-7DA7-909B-34CC-F81E92B3E380}"/>
              </a:ext>
            </a:extLst>
          </p:cNvPr>
          <p:cNvGraphicFramePr>
            <a:graphicFrameLocks noGrp="1"/>
          </p:cNvGraphicFramePr>
          <p:nvPr>
            <p:extLst>
              <p:ext uri="{D42A27DB-BD31-4B8C-83A1-F6EECF244321}">
                <p14:modId xmlns:p14="http://schemas.microsoft.com/office/powerpoint/2010/main" val="1784367971"/>
              </p:ext>
            </p:extLst>
          </p:nvPr>
        </p:nvGraphicFramePr>
        <p:xfrm>
          <a:off x="6242219" y="5618353"/>
          <a:ext cx="2197100" cy="737997"/>
        </p:xfrm>
        <a:graphic>
          <a:graphicData uri="http://schemas.openxmlformats.org/drawingml/2006/table">
            <a:tbl>
              <a:tblPr firstRow="1" firstCol="1" bandRow="1">
                <a:tableStyleId>{5C22544A-7EE6-4342-B048-85BDC9FD1C3A}</a:tableStyleId>
              </a:tblPr>
              <a:tblGrid>
                <a:gridCol w="863600">
                  <a:extLst>
                    <a:ext uri="{9D8B030D-6E8A-4147-A177-3AD203B41FA5}">
                      <a16:colId xmlns:a16="http://schemas.microsoft.com/office/drawing/2014/main" val="904058858"/>
                    </a:ext>
                  </a:extLst>
                </a:gridCol>
                <a:gridCol w="1333500">
                  <a:extLst>
                    <a:ext uri="{9D8B030D-6E8A-4147-A177-3AD203B41FA5}">
                      <a16:colId xmlns:a16="http://schemas.microsoft.com/office/drawing/2014/main" val="437039268"/>
                    </a:ext>
                  </a:extLst>
                </a:gridCol>
              </a:tblGrid>
              <a:tr h="184150">
                <a:tc>
                  <a:txBody>
                    <a:bodyPr/>
                    <a:lstStyle/>
                    <a:p>
                      <a:pPr algn="just">
                        <a:lnSpc>
                          <a:spcPct val="150000"/>
                        </a:lnSpc>
                      </a:pPr>
                      <a:r>
                        <a:rPr lang="en-GB" sz="1200" dirty="0">
                          <a:effectLst/>
                        </a:rPr>
                        <a:t>NVC Class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a:effectLst/>
                        </a:rPr>
                        <a:t>Shared Similarity</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9285637"/>
                  </a:ext>
                </a:extLst>
              </a:tr>
              <a:tr h="184150">
                <a:tc>
                  <a:txBody>
                    <a:bodyPr/>
                    <a:lstStyle/>
                    <a:p>
                      <a:pPr algn="just">
                        <a:lnSpc>
                          <a:spcPct val="150000"/>
                        </a:lnSpc>
                      </a:pPr>
                      <a:r>
                        <a:rPr lang="en-GB" sz="1200">
                          <a:effectLst/>
                        </a:rPr>
                        <a:t>MG5</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a:effectLst/>
                        </a:rPr>
                        <a:t>21</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66716183"/>
                  </a:ext>
                </a:extLst>
              </a:tr>
              <a:tr h="184150">
                <a:tc>
                  <a:txBody>
                    <a:bodyPr/>
                    <a:lstStyle/>
                    <a:p>
                      <a:pPr algn="just">
                        <a:lnSpc>
                          <a:spcPct val="150000"/>
                        </a:lnSpc>
                      </a:pPr>
                      <a:r>
                        <a:rPr lang="en-GB" sz="1200">
                          <a:effectLst/>
                        </a:rPr>
                        <a:t>MG8</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pPr>
                      <a:r>
                        <a:rPr lang="en-GB" sz="1200" dirty="0">
                          <a:effectLst/>
                        </a:rPr>
                        <a:t>21</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362672"/>
                  </a:ext>
                </a:extLst>
              </a:tr>
            </a:tbl>
          </a:graphicData>
        </a:graphic>
      </p:graphicFrame>
      <p:sp>
        <p:nvSpPr>
          <p:cNvPr id="25" name="TextBox 24">
            <a:extLst>
              <a:ext uri="{FF2B5EF4-FFF2-40B4-BE49-F238E27FC236}">
                <a16:creationId xmlns:a16="http://schemas.microsoft.com/office/drawing/2014/main" id="{DF050E00-3B16-29EF-EF1A-A0D8F0B07B31}"/>
              </a:ext>
            </a:extLst>
          </p:cNvPr>
          <p:cNvSpPr txBox="1"/>
          <p:nvPr/>
        </p:nvSpPr>
        <p:spPr>
          <a:xfrm>
            <a:off x="-15158" y="5808164"/>
            <a:ext cx="6098627" cy="523220"/>
          </a:xfrm>
          <a:prstGeom prst="rect">
            <a:avLst/>
          </a:prstGeom>
          <a:solidFill>
            <a:schemeClr val="accent2">
              <a:lumMod val="20000"/>
              <a:lumOff val="80000"/>
            </a:schemeClr>
          </a:solidFill>
        </p:spPr>
        <p:txBody>
          <a:bodyPr wrap="square" rtlCol="0">
            <a:spAutoFit/>
          </a:bodyPr>
          <a:lstStyle/>
          <a:p>
            <a:r>
              <a:rPr lang="en-GB" sz="1400" dirty="0"/>
              <a:t>Using pivot table analysis - The Primary data site showed the highest similarity to the MG5 plant community (Rodwell, 2006)</a:t>
            </a:r>
          </a:p>
        </p:txBody>
      </p:sp>
      <p:sp>
        <p:nvSpPr>
          <p:cNvPr id="27" name="TextBox 26">
            <a:extLst>
              <a:ext uri="{FF2B5EF4-FFF2-40B4-BE49-F238E27FC236}">
                <a16:creationId xmlns:a16="http://schemas.microsoft.com/office/drawing/2014/main" id="{561DECB0-F0EC-13B7-7E01-847839FDB12E}"/>
              </a:ext>
            </a:extLst>
          </p:cNvPr>
          <p:cNvSpPr txBox="1"/>
          <p:nvPr/>
        </p:nvSpPr>
        <p:spPr>
          <a:xfrm>
            <a:off x="6242219" y="5033578"/>
            <a:ext cx="2298305" cy="584775"/>
          </a:xfrm>
          <a:prstGeom prst="rect">
            <a:avLst/>
          </a:prstGeom>
          <a:noFill/>
        </p:spPr>
        <p:txBody>
          <a:bodyPr wrap="square">
            <a:spAutoFit/>
          </a:bodyPr>
          <a:lstStyle/>
          <a:p>
            <a:pPr algn="just">
              <a:spcAft>
                <a:spcPts val="1000"/>
              </a:spcAft>
            </a:pPr>
            <a:r>
              <a:rPr lang="en-GB" sz="800" i="1" dirty="0">
                <a:effectLst/>
                <a:latin typeface="Calibri" panose="020F0502020204030204" pitchFamily="34" charset="0"/>
                <a:ea typeface="Times New Roman" panose="02020603050405020304" pitchFamily="18" charset="0"/>
                <a:cs typeface="Times New Roman" panose="02020603050405020304" pitchFamily="18" charset="0"/>
              </a:rPr>
              <a:t>Table 1- Shared similarity scores for the species list recorded at Cae Trawscoed against the NVC plant communities list for all communities (Rodwell, 2006)</a:t>
            </a:r>
          </a:p>
        </p:txBody>
      </p:sp>
      <p:sp>
        <p:nvSpPr>
          <p:cNvPr id="29" name="TextBox 28">
            <a:extLst>
              <a:ext uri="{FF2B5EF4-FFF2-40B4-BE49-F238E27FC236}">
                <a16:creationId xmlns:a16="http://schemas.microsoft.com/office/drawing/2014/main" id="{C1791300-1E8D-EC2A-9150-357B97FACC53}"/>
              </a:ext>
            </a:extLst>
          </p:cNvPr>
          <p:cNvSpPr txBox="1"/>
          <p:nvPr/>
        </p:nvSpPr>
        <p:spPr>
          <a:xfrm>
            <a:off x="8673846" y="5022254"/>
            <a:ext cx="3518154" cy="461665"/>
          </a:xfrm>
          <a:prstGeom prst="rect">
            <a:avLst/>
          </a:prstGeom>
          <a:noFill/>
        </p:spPr>
        <p:txBody>
          <a:bodyPr wrap="square">
            <a:spAutoFit/>
          </a:bodyPr>
          <a:lstStyle/>
          <a:p>
            <a:r>
              <a:rPr lang="en-GB" sz="800" i="1" dirty="0"/>
              <a:t>Table 2 - The Jaccard similarity score and dissimilarity score for the species list recorded at Cae Trawscoed against the NVC plant communities list for all communities (Rodwell, 2006)</a:t>
            </a:r>
          </a:p>
        </p:txBody>
      </p:sp>
      <p:sp>
        <p:nvSpPr>
          <p:cNvPr id="30" name="TextBox 29">
            <a:extLst>
              <a:ext uri="{FF2B5EF4-FFF2-40B4-BE49-F238E27FC236}">
                <a16:creationId xmlns:a16="http://schemas.microsoft.com/office/drawing/2014/main" id="{C537B5BA-F363-AD09-DE9C-BDE3A4B8F91F}"/>
              </a:ext>
            </a:extLst>
          </p:cNvPr>
          <p:cNvSpPr txBox="1"/>
          <p:nvPr/>
        </p:nvSpPr>
        <p:spPr>
          <a:xfrm>
            <a:off x="0" y="6470693"/>
            <a:ext cx="5099223" cy="307777"/>
          </a:xfrm>
          <a:prstGeom prst="rect">
            <a:avLst/>
          </a:prstGeom>
          <a:solidFill>
            <a:schemeClr val="accent2">
              <a:lumMod val="20000"/>
              <a:lumOff val="80000"/>
            </a:schemeClr>
          </a:solidFill>
        </p:spPr>
        <p:txBody>
          <a:bodyPr wrap="square" rtlCol="0">
            <a:spAutoFit/>
          </a:bodyPr>
          <a:lstStyle/>
          <a:p>
            <a:r>
              <a:rPr lang="en-GB" sz="1400" dirty="0"/>
              <a:t>MG5 – Mesotrophic (neutral) grassland of high conservation value. </a:t>
            </a:r>
          </a:p>
        </p:txBody>
      </p:sp>
    </p:spTree>
    <p:extLst>
      <p:ext uri="{BB962C8B-B14F-4D97-AF65-F5344CB8AC3E}">
        <p14:creationId xmlns:p14="http://schemas.microsoft.com/office/powerpoint/2010/main" val="225248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p:bldP spid="29" grpId="0"/>
      <p:bldP spid="3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44DD4932-1CA1-DC61-39FE-43E120282E8C}"/>
              </a:ext>
            </a:extLst>
          </p:cNvPr>
          <p:cNvGrpSpPr/>
          <p:nvPr/>
        </p:nvGrpSpPr>
        <p:grpSpPr>
          <a:xfrm>
            <a:off x="0" y="79530"/>
            <a:ext cx="6528816" cy="677108"/>
            <a:chOff x="0" y="170970"/>
            <a:chExt cx="6528816" cy="677108"/>
          </a:xfrm>
        </p:grpSpPr>
        <p:sp>
          <p:nvSpPr>
            <p:cNvPr id="4" name="TextBox 3">
              <a:extLst>
                <a:ext uri="{FF2B5EF4-FFF2-40B4-BE49-F238E27FC236}">
                  <a16:creationId xmlns:a16="http://schemas.microsoft.com/office/drawing/2014/main" id="{FFD25131-E24A-CE35-5900-650442B055F9}"/>
                </a:ext>
              </a:extLst>
            </p:cNvPr>
            <p:cNvSpPr txBox="1"/>
            <p:nvPr/>
          </p:nvSpPr>
          <p:spPr>
            <a:xfrm>
              <a:off x="72644" y="170970"/>
              <a:ext cx="2441956" cy="677108"/>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Results and findings</a:t>
              </a:r>
            </a:p>
            <a:p>
              <a:endParaRPr lang="en-GB" dirty="0"/>
            </a:p>
          </p:txBody>
        </p:sp>
        <p:sp>
          <p:nvSpPr>
            <p:cNvPr id="5" name="Rectangle: Rounded Corners 4">
              <a:extLst>
                <a:ext uri="{FF2B5EF4-FFF2-40B4-BE49-F238E27FC236}">
                  <a16:creationId xmlns:a16="http://schemas.microsoft.com/office/drawing/2014/main" id="{92D84025-8E5D-E35A-EDC7-0678989DCE91}"/>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Slide Number Placeholder 6">
            <a:extLst>
              <a:ext uri="{FF2B5EF4-FFF2-40B4-BE49-F238E27FC236}">
                <a16:creationId xmlns:a16="http://schemas.microsoft.com/office/drawing/2014/main" id="{5583FA45-938D-7591-0A53-D02ED14D02CE}"/>
              </a:ext>
            </a:extLst>
          </p:cNvPr>
          <p:cNvSpPr>
            <a:spLocks noGrp="1"/>
          </p:cNvSpPr>
          <p:nvPr>
            <p:ph type="sldNum" sz="quarter" idx="12"/>
          </p:nvPr>
        </p:nvSpPr>
        <p:spPr/>
        <p:txBody>
          <a:bodyPr/>
          <a:lstStyle/>
          <a:p>
            <a:fld id="{55FE5E17-B166-48CD-B4CF-147E8FEB1AB8}" type="slidenum">
              <a:rPr lang="en-GB" smtClean="0"/>
              <a:t>10</a:t>
            </a:fld>
            <a:endParaRPr lang="en-GB"/>
          </a:p>
        </p:txBody>
      </p:sp>
      <p:sp>
        <p:nvSpPr>
          <p:cNvPr id="6" name="Rectangle: Rounded Corners 5">
            <a:extLst>
              <a:ext uri="{FF2B5EF4-FFF2-40B4-BE49-F238E27FC236}">
                <a16:creationId xmlns:a16="http://schemas.microsoft.com/office/drawing/2014/main" id="{FA144CA9-B6A2-EF03-4ED7-E02DCDA97318}"/>
              </a:ext>
            </a:extLst>
          </p:cNvPr>
          <p:cNvSpPr/>
          <p:nvPr/>
        </p:nvSpPr>
        <p:spPr>
          <a:xfrm>
            <a:off x="-2627" y="646706"/>
            <a:ext cx="2441956" cy="310521"/>
          </a:xfrm>
          <a:prstGeom prst="round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Secondary data</a:t>
            </a:r>
            <a:endParaRPr lang="en-GB" dirty="0"/>
          </a:p>
        </p:txBody>
      </p:sp>
      <p:grpSp>
        <p:nvGrpSpPr>
          <p:cNvPr id="41" name="Group 40">
            <a:extLst>
              <a:ext uri="{FF2B5EF4-FFF2-40B4-BE49-F238E27FC236}">
                <a16:creationId xmlns:a16="http://schemas.microsoft.com/office/drawing/2014/main" id="{2837D6BD-DA28-2A00-4A08-A2D4CC377502}"/>
              </a:ext>
            </a:extLst>
          </p:cNvPr>
          <p:cNvGrpSpPr/>
          <p:nvPr/>
        </p:nvGrpSpPr>
        <p:grpSpPr>
          <a:xfrm>
            <a:off x="192123" y="1159799"/>
            <a:ext cx="4243413" cy="3663740"/>
            <a:chOff x="500870" y="1289304"/>
            <a:chExt cx="5909167" cy="4700766"/>
          </a:xfrm>
        </p:grpSpPr>
        <p:pic>
          <p:nvPicPr>
            <p:cNvPr id="9" name="Picture 8">
              <a:extLst>
                <a:ext uri="{FF2B5EF4-FFF2-40B4-BE49-F238E27FC236}">
                  <a16:creationId xmlns:a16="http://schemas.microsoft.com/office/drawing/2014/main" id="{91687B5A-1C8B-0755-FAFE-6100F4F39276}"/>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Lst>
            </a:blip>
            <a:stretch>
              <a:fillRect/>
            </a:stretch>
          </p:blipFill>
          <p:spPr>
            <a:xfrm>
              <a:off x="500870" y="1289304"/>
              <a:ext cx="3558679" cy="4700766"/>
            </a:xfrm>
            <a:prstGeom prst="rect">
              <a:avLst/>
            </a:prstGeom>
          </p:spPr>
        </p:pic>
        <p:sp>
          <p:nvSpPr>
            <p:cNvPr id="10" name="Star: 5 Points 9">
              <a:extLst>
                <a:ext uri="{FF2B5EF4-FFF2-40B4-BE49-F238E27FC236}">
                  <a16:creationId xmlns:a16="http://schemas.microsoft.com/office/drawing/2014/main" id="{023269CD-383E-017B-04A0-CCA9E1BDC864}"/>
                </a:ext>
              </a:extLst>
            </p:cNvPr>
            <p:cNvSpPr/>
            <p:nvPr/>
          </p:nvSpPr>
          <p:spPr>
            <a:xfrm>
              <a:off x="1664208" y="2267712"/>
              <a:ext cx="201168" cy="210312"/>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5 Points 10">
              <a:extLst>
                <a:ext uri="{FF2B5EF4-FFF2-40B4-BE49-F238E27FC236}">
                  <a16:creationId xmlns:a16="http://schemas.microsoft.com/office/drawing/2014/main" id="{E32FE756-CD6B-6CA8-5AB8-00DB9436C1F5}"/>
                </a:ext>
              </a:extLst>
            </p:cNvPr>
            <p:cNvSpPr/>
            <p:nvPr/>
          </p:nvSpPr>
          <p:spPr>
            <a:xfrm>
              <a:off x="3014472" y="4692693"/>
              <a:ext cx="201168" cy="210312"/>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E74157F-8733-309A-47FD-FE23114F0D2D}"/>
                </a:ext>
              </a:extLst>
            </p:cNvPr>
            <p:cNvSpPr txBox="1"/>
            <p:nvPr/>
          </p:nvSpPr>
          <p:spPr>
            <a:xfrm>
              <a:off x="2308243" y="1819621"/>
              <a:ext cx="4101794" cy="394894"/>
            </a:xfrm>
            <a:prstGeom prst="rect">
              <a:avLst/>
            </a:prstGeom>
            <a:solidFill>
              <a:schemeClr val="accent6">
                <a:lumMod val="20000"/>
                <a:lumOff val="80000"/>
              </a:schemeClr>
            </a:solidFill>
            <a:ln>
              <a:solidFill>
                <a:schemeClr val="accent3">
                  <a:lumMod val="20000"/>
                  <a:lumOff val="80000"/>
                </a:schemeClr>
              </a:solidFill>
            </a:ln>
          </p:spPr>
          <p:txBody>
            <a:bodyPr wrap="square" rtlCol="0">
              <a:spAutoFit/>
            </a:bodyPr>
            <a:lstStyle/>
            <a:p>
              <a:r>
                <a:rPr lang="en-GB" sz="1400" dirty="0"/>
                <a:t>5 sites on the Ll</a:t>
              </a:r>
              <a:r>
                <a:rPr lang="cy-GB" sz="1400" dirty="0"/>
                <a:t>ŷ</a:t>
              </a:r>
              <a:r>
                <a:rPr lang="en-GB" sz="1400" dirty="0"/>
                <a:t>n peninsula</a:t>
              </a:r>
            </a:p>
          </p:txBody>
        </p:sp>
        <p:cxnSp>
          <p:nvCxnSpPr>
            <p:cNvPr id="14" name="Straight Arrow Connector 13">
              <a:extLst>
                <a:ext uri="{FF2B5EF4-FFF2-40B4-BE49-F238E27FC236}">
                  <a16:creationId xmlns:a16="http://schemas.microsoft.com/office/drawing/2014/main" id="{E9AA7C57-6CA2-637A-361A-B3E2CBDD6133}"/>
                </a:ext>
              </a:extLst>
            </p:cNvPr>
            <p:cNvCxnSpPr>
              <a:cxnSpLocks/>
              <a:stCxn id="12" idx="1"/>
              <a:endCxn id="10" idx="4"/>
            </p:cNvCxnSpPr>
            <p:nvPr/>
          </p:nvCxnSpPr>
          <p:spPr>
            <a:xfrm flipH="1">
              <a:off x="1865376" y="2017069"/>
              <a:ext cx="442867" cy="3309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821FCF3-E54E-E21A-3EE0-0708577FAE04}"/>
                </a:ext>
              </a:extLst>
            </p:cNvPr>
            <p:cNvCxnSpPr>
              <a:cxnSpLocks/>
            </p:cNvCxnSpPr>
            <p:nvPr/>
          </p:nvCxnSpPr>
          <p:spPr>
            <a:xfrm flipH="1">
              <a:off x="3172675" y="4392866"/>
              <a:ext cx="615741" cy="3257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F139D73-98F9-7947-074E-3D0FE45E13FB}"/>
                </a:ext>
              </a:extLst>
            </p:cNvPr>
            <p:cNvSpPr txBox="1"/>
            <p:nvPr/>
          </p:nvSpPr>
          <p:spPr>
            <a:xfrm>
              <a:off x="2878518" y="3819441"/>
              <a:ext cx="2539907" cy="671318"/>
            </a:xfrm>
            <a:prstGeom prst="rect">
              <a:avLst/>
            </a:prstGeom>
            <a:solidFill>
              <a:schemeClr val="accent6">
                <a:lumMod val="20000"/>
                <a:lumOff val="80000"/>
              </a:schemeClr>
            </a:solidFill>
            <a:ln>
              <a:solidFill>
                <a:schemeClr val="accent3">
                  <a:lumMod val="20000"/>
                  <a:lumOff val="80000"/>
                </a:schemeClr>
              </a:solidFill>
            </a:ln>
          </p:spPr>
          <p:txBody>
            <a:bodyPr wrap="square" rtlCol="0">
              <a:spAutoFit/>
            </a:bodyPr>
            <a:lstStyle>
              <a:defPPr>
                <a:defRPr lang="en-US"/>
              </a:defPPr>
              <a:lvl1pPr>
                <a:defRPr/>
              </a:lvl1pPr>
            </a:lstStyle>
            <a:p>
              <a:r>
                <a:rPr lang="en-GB" sz="1400" dirty="0"/>
                <a:t>10 sites across Torfaen and Blaenau Gwent</a:t>
              </a:r>
            </a:p>
          </p:txBody>
        </p:sp>
      </p:grpSp>
      <p:sp>
        <p:nvSpPr>
          <p:cNvPr id="17" name="TextBox 16">
            <a:extLst>
              <a:ext uri="{FF2B5EF4-FFF2-40B4-BE49-F238E27FC236}">
                <a16:creationId xmlns:a16="http://schemas.microsoft.com/office/drawing/2014/main" id="{83329B52-6471-C68E-4B59-A455C57ED907}"/>
              </a:ext>
            </a:extLst>
          </p:cNvPr>
          <p:cNvSpPr txBox="1"/>
          <p:nvPr/>
        </p:nvSpPr>
        <p:spPr>
          <a:xfrm>
            <a:off x="2722474" y="637370"/>
            <a:ext cx="9469525" cy="584775"/>
          </a:xfrm>
          <a:prstGeom prst="rect">
            <a:avLst/>
          </a:prstGeom>
          <a:solidFill>
            <a:schemeClr val="accent1">
              <a:lumMod val="40000"/>
              <a:lumOff val="60000"/>
            </a:schemeClr>
          </a:solidFill>
        </p:spPr>
        <p:txBody>
          <a:bodyPr wrap="square" rtlCol="0">
            <a:spAutoFit/>
          </a:bodyPr>
          <a:lstStyle/>
          <a:p>
            <a:r>
              <a:rPr lang="en-GB" sz="1600" dirty="0">
                <a:latin typeface="Calibri" panose="020F0502020204030204" pitchFamily="34" charset="0"/>
                <a:ea typeface="Times New Roman" panose="02020603050405020304" pitchFamily="18" charset="0"/>
                <a:cs typeface="Calibri" panose="020F0502020204030204" pitchFamily="34" charset="0"/>
              </a:rPr>
              <a:t>Objectives 1 &amp;2 - I</a:t>
            </a:r>
            <a:r>
              <a:rPr lang="en-GB" sz="1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dentifying the common forbs and key species found growing on mesotrophic</a:t>
            </a:r>
            <a:r>
              <a:rPr lang="en-GB" sz="16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grassland in Wales and their value to pollinators. </a:t>
            </a:r>
            <a:endParaRPr lang="en-GB" sz="1600" dirty="0"/>
          </a:p>
        </p:txBody>
      </p:sp>
      <p:pic>
        <p:nvPicPr>
          <p:cNvPr id="25" name="Picture 24">
            <a:extLst>
              <a:ext uri="{FF2B5EF4-FFF2-40B4-BE49-F238E27FC236}">
                <a16:creationId xmlns:a16="http://schemas.microsoft.com/office/drawing/2014/main" id="{83A899AA-1D96-41E4-FC06-49241E40E12D}"/>
              </a:ext>
            </a:extLst>
          </p:cNvPr>
          <p:cNvPicPr>
            <a:picLocks noChangeAspect="1"/>
          </p:cNvPicPr>
          <p:nvPr/>
        </p:nvPicPr>
        <p:blipFill>
          <a:blip r:embed="rId5"/>
          <a:stretch>
            <a:fillRect/>
          </a:stretch>
        </p:blipFill>
        <p:spPr>
          <a:xfrm>
            <a:off x="3810726" y="1501754"/>
            <a:ext cx="3181794" cy="1038370"/>
          </a:xfrm>
          <a:prstGeom prst="rect">
            <a:avLst/>
          </a:prstGeom>
        </p:spPr>
      </p:pic>
      <p:pic>
        <p:nvPicPr>
          <p:cNvPr id="27" name="Picture 26">
            <a:extLst>
              <a:ext uri="{FF2B5EF4-FFF2-40B4-BE49-F238E27FC236}">
                <a16:creationId xmlns:a16="http://schemas.microsoft.com/office/drawing/2014/main" id="{FBBFDFBE-06A2-D00B-3E2E-91ACE1F42050}"/>
              </a:ext>
            </a:extLst>
          </p:cNvPr>
          <p:cNvPicPr>
            <a:picLocks noChangeAspect="1"/>
          </p:cNvPicPr>
          <p:nvPr/>
        </p:nvPicPr>
        <p:blipFill>
          <a:blip r:embed="rId6"/>
          <a:stretch>
            <a:fillRect/>
          </a:stretch>
        </p:blipFill>
        <p:spPr>
          <a:xfrm>
            <a:off x="6986180" y="1482701"/>
            <a:ext cx="3162741" cy="1057423"/>
          </a:xfrm>
          <a:prstGeom prst="rect">
            <a:avLst/>
          </a:prstGeom>
        </p:spPr>
      </p:pic>
      <p:grpSp>
        <p:nvGrpSpPr>
          <p:cNvPr id="19" name="Group 18">
            <a:extLst>
              <a:ext uri="{FF2B5EF4-FFF2-40B4-BE49-F238E27FC236}">
                <a16:creationId xmlns:a16="http://schemas.microsoft.com/office/drawing/2014/main" id="{634F1405-3D43-B7D6-62BF-5A6F59346B16}"/>
              </a:ext>
            </a:extLst>
          </p:cNvPr>
          <p:cNvGrpSpPr/>
          <p:nvPr/>
        </p:nvGrpSpPr>
        <p:grpSpPr>
          <a:xfrm>
            <a:off x="192123" y="2799895"/>
            <a:ext cx="11310827" cy="3684477"/>
            <a:chOff x="192123" y="2799895"/>
            <a:chExt cx="11310827" cy="3684477"/>
          </a:xfrm>
        </p:grpSpPr>
        <p:sp>
          <p:nvSpPr>
            <p:cNvPr id="46" name="TextBox 45">
              <a:extLst>
                <a:ext uri="{FF2B5EF4-FFF2-40B4-BE49-F238E27FC236}">
                  <a16:creationId xmlns:a16="http://schemas.microsoft.com/office/drawing/2014/main" id="{B97348AE-5598-C1EF-7E8C-7FBBC7A0523C}"/>
                </a:ext>
              </a:extLst>
            </p:cNvPr>
            <p:cNvSpPr txBox="1"/>
            <p:nvPr/>
          </p:nvSpPr>
          <p:spPr>
            <a:xfrm>
              <a:off x="192123" y="5275095"/>
              <a:ext cx="2724813" cy="461665"/>
            </a:xfrm>
            <a:prstGeom prst="rect">
              <a:avLst/>
            </a:prstGeom>
            <a:noFill/>
          </p:spPr>
          <p:txBody>
            <a:bodyPr wrap="square" rtlCol="0">
              <a:spAutoFit/>
            </a:bodyPr>
            <a:lstStyle/>
            <a:p>
              <a:r>
                <a:rPr lang="en-GB" sz="1200" dirty="0"/>
                <a:t>Analysis of the published nectar data (Baude </a:t>
              </a:r>
              <a:r>
                <a:rPr lang="en-GB" sz="1200" i="1" dirty="0"/>
                <a:t>et al</a:t>
              </a:r>
              <a:r>
                <a:rPr lang="en-GB" sz="1200" dirty="0"/>
                <a:t>.,2016; Hicks </a:t>
              </a:r>
              <a:r>
                <a:rPr lang="en-GB" sz="1200" i="1" dirty="0"/>
                <a:t>et al</a:t>
              </a:r>
              <a:r>
                <a:rPr lang="en-GB" sz="1200" dirty="0"/>
                <a:t>., 2016).</a:t>
              </a:r>
            </a:p>
          </p:txBody>
        </p:sp>
        <p:sp>
          <p:nvSpPr>
            <p:cNvPr id="48" name="TextBox 47">
              <a:extLst>
                <a:ext uri="{FF2B5EF4-FFF2-40B4-BE49-F238E27FC236}">
                  <a16:creationId xmlns:a16="http://schemas.microsoft.com/office/drawing/2014/main" id="{8FA93AB8-4204-AF8C-2436-0C9E33F7ED5F}"/>
                </a:ext>
              </a:extLst>
            </p:cNvPr>
            <p:cNvSpPr txBox="1"/>
            <p:nvPr/>
          </p:nvSpPr>
          <p:spPr>
            <a:xfrm>
              <a:off x="2613751" y="5325667"/>
              <a:ext cx="395478" cy="369332"/>
            </a:xfrm>
            <a:prstGeom prst="rect">
              <a:avLst/>
            </a:prstGeom>
            <a:noFill/>
          </p:spPr>
          <p:txBody>
            <a:bodyPr wrap="square">
              <a:spAutoFit/>
            </a:bodyPr>
            <a:lstStyle/>
            <a:p>
              <a:r>
                <a:rPr lang="en-GB" dirty="0"/>
                <a:t>🐝</a:t>
              </a:r>
            </a:p>
          </p:txBody>
        </p:sp>
        <p:sp>
          <p:nvSpPr>
            <p:cNvPr id="49" name="TextBox 48">
              <a:extLst>
                <a:ext uri="{FF2B5EF4-FFF2-40B4-BE49-F238E27FC236}">
                  <a16:creationId xmlns:a16="http://schemas.microsoft.com/office/drawing/2014/main" id="{E47A5E72-D61D-B9D1-8E0B-C6E6C5920F27}"/>
                </a:ext>
              </a:extLst>
            </p:cNvPr>
            <p:cNvSpPr txBox="1"/>
            <p:nvPr/>
          </p:nvSpPr>
          <p:spPr>
            <a:xfrm>
              <a:off x="192123" y="5838041"/>
              <a:ext cx="2724813" cy="646331"/>
            </a:xfrm>
            <a:prstGeom prst="rect">
              <a:avLst/>
            </a:prstGeom>
            <a:noFill/>
          </p:spPr>
          <p:txBody>
            <a:bodyPr wrap="square" rtlCol="0">
              <a:spAutoFit/>
            </a:bodyPr>
            <a:lstStyle/>
            <a:p>
              <a:r>
                <a:rPr lang="en-GB" sz="1200" dirty="0"/>
                <a:t>117 species on the list with the addition of 2 community engagement species – Orchids and County flowers.</a:t>
              </a:r>
            </a:p>
          </p:txBody>
        </p:sp>
        <p:grpSp>
          <p:nvGrpSpPr>
            <p:cNvPr id="8" name="Group 7">
              <a:extLst>
                <a:ext uri="{FF2B5EF4-FFF2-40B4-BE49-F238E27FC236}">
                  <a16:creationId xmlns:a16="http://schemas.microsoft.com/office/drawing/2014/main" id="{3F3AB575-51EA-970A-EA12-967966F159D9}"/>
                </a:ext>
              </a:extLst>
            </p:cNvPr>
            <p:cNvGrpSpPr/>
            <p:nvPr/>
          </p:nvGrpSpPr>
          <p:grpSpPr>
            <a:xfrm>
              <a:off x="3645643" y="2799895"/>
              <a:ext cx="7857307" cy="3427643"/>
              <a:chOff x="3841548" y="3782287"/>
              <a:chExt cx="7388352" cy="2563781"/>
            </a:xfrm>
          </p:grpSpPr>
          <p:sp>
            <p:nvSpPr>
              <p:cNvPr id="38" name="Arrow: Down 37">
                <a:extLst>
                  <a:ext uri="{FF2B5EF4-FFF2-40B4-BE49-F238E27FC236}">
                    <a16:creationId xmlns:a16="http://schemas.microsoft.com/office/drawing/2014/main" id="{39872F65-E43D-9F77-0F31-D90165650941}"/>
                  </a:ext>
                </a:extLst>
              </p:cNvPr>
              <p:cNvSpPr/>
              <p:nvPr/>
            </p:nvSpPr>
            <p:spPr>
              <a:xfrm>
                <a:off x="7311316" y="4710458"/>
                <a:ext cx="292608" cy="1827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 name="Group 1">
                <a:extLst>
                  <a:ext uri="{FF2B5EF4-FFF2-40B4-BE49-F238E27FC236}">
                    <a16:creationId xmlns:a16="http://schemas.microsoft.com/office/drawing/2014/main" id="{66136A4D-8A48-1CE3-8525-725E7D6B9CE2}"/>
                  </a:ext>
                </a:extLst>
              </p:cNvPr>
              <p:cNvGrpSpPr/>
              <p:nvPr/>
            </p:nvGrpSpPr>
            <p:grpSpPr>
              <a:xfrm>
                <a:off x="3841548" y="3782287"/>
                <a:ext cx="7388352" cy="2563781"/>
                <a:chOff x="3841548" y="3782287"/>
                <a:chExt cx="7388352" cy="2563781"/>
              </a:xfrm>
            </p:grpSpPr>
            <p:sp>
              <p:nvSpPr>
                <p:cNvPr id="32" name="TextBox 31">
                  <a:extLst>
                    <a:ext uri="{FF2B5EF4-FFF2-40B4-BE49-F238E27FC236}">
                      <a16:creationId xmlns:a16="http://schemas.microsoft.com/office/drawing/2014/main" id="{1B7193E5-46A2-E83C-3C80-0FF2F8DFE721}"/>
                    </a:ext>
                  </a:extLst>
                </p:cNvPr>
                <p:cNvSpPr txBox="1"/>
                <p:nvPr/>
              </p:nvSpPr>
              <p:spPr>
                <a:xfrm>
                  <a:off x="5250802" y="4341715"/>
                  <a:ext cx="4517136" cy="369332"/>
                </a:xfrm>
                <a:prstGeom prst="rect">
                  <a:avLst/>
                </a:prstGeom>
                <a:solidFill>
                  <a:schemeClr val="accent4">
                    <a:lumMod val="60000"/>
                    <a:lumOff val="40000"/>
                  </a:schemeClr>
                </a:solidFill>
              </p:spPr>
              <p:txBody>
                <a:bodyPr wrap="square" rtlCol="0">
                  <a:spAutoFit/>
                </a:bodyPr>
                <a:lstStyle>
                  <a:defPPr>
                    <a:defRPr lang="en-US"/>
                  </a:defPPr>
                  <a:lvl1pPr algn="ctr">
                    <a:defRPr/>
                  </a:lvl1pPr>
                </a:lstStyle>
                <a:p>
                  <a:r>
                    <a:rPr lang="en-GB" dirty="0"/>
                    <a:t>List of Wildflower species – Secondary sites</a:t>
                  </a:r>
                </a:p>
              </p:txBody>
            </p:sp>
            <p:sp>
              <p:nvSpPr>
                <p:cNvPr id="33" name="TextBox 32">
                  <a:extLst>
                    <a:ext uri="{FF2B5EF4-FFF2-40B4-BE49-F238E27FC236}">
                      <a16:creationId xmlns:a16="http://schemas.microsoft.com/office/drawing/2014/main" id="{D564E9E6-EA4B-FD9C-09B2-4AEBBB46D2E5}"/>
                    </a:ext>
                  </a:extLst>
                </p:cNvPr>
                <p:cNvSpPr txBox="1"/>
                <p:nvPr/>
              </p:nvSpPr>
              <p:spPr>
                <a:xfrm>
                  <a:off x="5250802" y="3782287"/>
                  <a:ext cx="4517136" cy="369332"/>
                </a:xfrm>
                <a:prstGeom prst="rect">
                  <a:avLst/>
                </a:prstGeom>
                <a:solidFill>
                  <a:schemeClr val="accent4">
                    <a:lumMod val="60000"/>
                    <a:lumOff val="40000"/>
                  </a:schemeClr>
                </a:solidFill>
              </p:spPr>
              <p:txBody>
                <a:bodyPr wrap="square" rtlCol="0">
                  <a:spAutoFit/>
                </a:bodyPr>
                <a:lstStyle/>
                <a:p>
                  <a:pPr algn="ctr"/>
                  <a:r>
                    <a:rPr lang="en-GB" dirty="0"/>
                    <a:t>List of Wildflower species – Primary site</a:t>
                  </a:r>
                </a:p>
              </p:txBody>
            </p:sp>
            <p:sp>
              <p:nvSpPr>
                <p:cNvPr id="34" name="TextBox 33">
                  <a:extLst>
                    <a:ext uri="{FF2B5EF4-FFF2-40B4-BE49-F238E27FC236}">
                      <a16:creationId xmlns:a16="http://schemas.microsoft.com/office/drawing/2014/main" id="{982234BE-7CE8-A218-7052-325F344D1082}"/>
                    </a:ext>
                  </a:extLst>
                </p:cNvPr>
                <p:cNvSpPr txBox="1"/>
                <p:nvPr/>
              </p:nvSpPr>
              <p:spPr>
                <a:xfrm>
                  <a:off x="4761858" y="4900764"/>
                  <a:ext cx="5391523" cy="369332"/>
                </a:xfrm>
                <a:prstGeom prst="rect">
                  <a:avLst/>
                </a:prstGeom>
                <a:solidFill>
                  <a:schemeClr val="accent4">
                    <a:lumMod val="60000"/>
                    <a:lumOff val="40000"/>
                  </a:schemeClr>
                </a:solidFill>
              </p:spPr>
              <p:txBody>
                <a:bodyPr wrap="square" rtlCol="0">
                  <a:spAutoFit/>
                </a:bodyPr>
                <a:lstStyle>
                  <a:defPPr>
                    <a:defRPr lang="en-US"/>
                  </a:defPPr>
                  <a:lvl1pPr algn="ctr">
                    <a:defRPr/>
                  </a:lvl1pPr>
                </a:lstStyle>
                <a:p>
                  <a:r>
                    <a:rPr lang="en-GB" dirty="0"/>
                    <a:t>Remove grasses, sedges and negative indicator species</a:t>
                  </a:r>
                </a:p>
              </p:txBody>
            </p:sp>
            <p:sp>
              <p:nvSpPr>
                <p:cNvPr id="35" name="TextBox 34">
                  <a:extLst>
                    <a:ext uri="{FF2B5EF4-FFF2-40B4-BE49-F238E27FC236}">
                      <a16:creationId xmlns:a16="http://schemas.microsoft.com/office/drawing/2014/main" id="{27506232-46BF-7B56-D6D7-D25AB11A668D}"/>
                    </a:ext>
                  </a:extLst>
                </p:cNvPr>
                <p:cNvSpPr txBox="1"/>
                <p:nvPr/>
              </p:nvSpPr>
              <p:spPr>
                <a:xfrm>
                  <a:off x="3841548" y="5479720"/>
                  <a:ext cx="7388352" cy="369332"/>
                </a:xfrm>
                <a:prstGeom prst="rect">
                  <a:avLst/>
                </a:prstGeom>
                <a:solidFill>
                  <a:schemeClr val="accent4">
                    <a:lumMod val="60000"/>
                    <a:lumOff val="40000"/>
                  </a:schemeClr>
                </a:solidFill>
              </p:spPr>
              <p:txBody>
                <a:bodyPr wrap="square" rtlCol="0">
                  <a:spAutoFit/>
                </a:bodyPr>
                <a:lstStyle>
                  <a:defPPr>
                    <a:defRPr lang="en-US"/>
                  </a:defPPr>
                  <a:lvl1pPr algn="ctr">
                    <a:defRPr/>
                  </a:lvl1pPr>
                </a:lstStyle>
                <a:p>
                  <a:r>
                    <a:rPr lang="en-GB" dirty="0"/>
                    <a:t>Desired species list – most likely to be found on amenity grassland in Wales</a:t>
                  </a:r>
                </a:p>
              </p:txBody>
            </p:sp>
            <p:sp>
              <p:nvSpPr>
                <p:cNvPr id="37" name="Arrow: Down 36">
                  <a:extLst>
                    <a:ext uri="{FF2B5EF4-FFF2-40B4-BE49-F238E27FC236}">
                      <a16:creationId xmlns:a16="http://schemas.microsoft.com/office/drawing/2014/main" id="{8EBE9E37-E271-1ABD-E130-58E8F5AA429D}"/>
                    </a:ext>
                  </a:extLst>
                </p:cNvPr>
                <p:cNvSpPr/>
                <p:nvPr/>
              </p:nvSpPr>
              <p:spPr>
                <a:xfrm>
                  <a:off x="7311316" y="4151619"/>
                  <a:ext cx="292608" cy="1827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Down 38">
                  <a:extLst>
                    <a:ext uri="{FF2B5EF4-FFF2-40B4-BE49-F238E27FC236}">
                      <a16:creationId xmlns:a16="http://schemas.microsoft.com/office/drawing/2014/main" id="{1C1BBBD8-718A-CF8E-18A7-309FF8FAFB6C}"/>
                    </a:ext>
                  </a:extLst>
                </p:cNvPr>
                <p:cNvSpPr/>
                <p:nvPr/>
              </p:nvSpPr>
              <p:spPr>
                <a:xfrm>
                  <a:off x="7311316" y="5288997"/>
                  <a:ext cx="292608" cy="1827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79B8D026-DDBB-C249-C829-BF74D7A01C3B}"/>
                    </a:ext>
                  </a:extLst>
                </p:cNvPr>
                <p:cNvSpPr txBox="1"/>
                <p:nvPr/>
              </p:nvSpPr>
              <p:spPr>
                <a:xfrm>
                  <a:off x="3841548" y="5976736"/>
                  <a:ext cx="7388352" cy="369332"/>
                </a:xfrm>
                <a:prstGeom prst="rect">
                  <a:avLst/>
                </a:prstGeom>
                <a:solidFill>
                  <a:schemeClr val="accent4">
                    <a:lumMod val="60000"/>
                    <a:lumOff val="40000"/>
                  </a:schemeClr>
                </a:solidFill>
              </p:spPr>
              <p:txBody>
                <a:bodyPr wrap="square" rtlCol="0">
                  <a:spAutoFit/>
                </a:bodyPr>
                <a:lstStyle>
                  <a:defPPr>
                    <a:defRPr lang="en-US"/>
                  </a:defPPr>
                  <a:lvl1pPr algn="ctr">
                    <a:defRPr/>
                  </a:lvl1pPr>
                </a:lstStyle>
                <a:p>
                  <a:r>
                    <a:rPr lang="en-GB" dirty="0"/>
                    <a:t>Rank species according to known nectar value data creating a ‘Top 20’</a:t>
                  </a:r>
                </a:p>
              </p:txBody>
            </p:sp>
          </p:grpSp>
          <p:sp>
            <p:nvSpPr>
              <p:cNvPr id="50" name="Arrow: Down 49">
                <a:extLst>
                  <a:ext uri="{FF2B5EF4-FFF2-40B4-BE49-F238E27FC236}">
                    <a16:creationId xmlns:a16="http://schemas.microsoft.com/office/drawing/2014/main" id="{15CC0292-B66F-CDD5-0588-E67CAA2D6A28}"/>
                  </a:ext>
                </a:extLst>
              </p:cNvPr>
              <p:cNvSpPr/>
              <p:nvPr/>
            </p:nvSpPr>
            <p:spPr>
              <a:xfrm>
                <a:off x="7311315" y="5843183"/>
                <a:ext cx="292608" cy="1827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13" name="Text Box 1">
            <a:extLst>
              <a:ext uri="{FF2B5EF4-FFF2-40B4-BE49-F238E27FC236}">
                <a16:creationId xmlns:a16="http://schemas.microsoft.com/office/drawing/2014/main" id="{02287521-2F72-8ABD-2924-F7F43334FE4E}"/>
              </a:ext>
            </a:extLst>
          </p:cNvPr>
          <p:cNvSpPr txBox="1"/>
          <p:nvPr/>
        </p:nvSpPr>
        <p:spPr>
          <a:xfrm>
            <a:off x="192123" y="4880135"/>
            <a:ext cx="2530351" cy="2769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just">
              <a:spcAft>
                <a:spcPts val="1000"/>
              </a:spcAft>
            </a:pPr>
            <a:r>
              <a:rPr lang="en-GB" sz="900" i="1" dirty="0">
                <a:effectLst/>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Figure 7</a:t>
            </a:r>
            <a:r>
              <a:rPr lang="en-GB" sz="900" i="1" dirty="0">
                <a:effectLst/>
                <a:latin typeface="Calibri" panose="020F0502020204030204" pitchFamily="34" charset="0"/>
                <a:ea typeface="Times New Roman" panose="02020603050405020304" pitchFamily="18" charset="0"/>
                <a:cs typeface="Times New Roman" panose="02020603050405020304" pitchFamily="18" charset="0"/>
              </a:rPr>
              <a:t> – Map showing the location of secondary data sites.. </a:t>
            </a:r>
          </a:p>
        </p:txBody>
      </p:sp>
      <p:sp>
        <p:nvSpPr>
          <p:cNvPr id="18" name="Text Box 1">
            <a:extLst>
              <a:ext uri="{FF2B5EF4-FFF2-40B4-BE49-F238E27FC236}">
                <a16:creationId xmlns:a16="http://schemas.microsoft.com/office/drawing/2014/main" id="{58CD832E-08AA-787F-36DA-20ACAE37578B}"/>
              </a:ext>
            </a:extLst>
          </p:cNvPr>
          <p:cNvSpPr txBox="1"/>
          <p:nvPr/>
        </p:nvSpPr>
        <p:spPr>
          <a:xfrm>
            <a:off x="3836120" y="1318172"/>
            <a:ext cx="6312801" cy="1384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just">
              <a:spcAft>
                <a:spcPts val="1000"/>
              </a:spcAft>
            </a:pPr>
            <a:r>
              <a:rPr lang="en-GB" sz="900" i="1" dirty="0">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T</a:t>
            </a:r>
            <a:r>
              <a:rPr lang="en-GB" sz="900" i="1" dirty="0">
                <a:effectLst/>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able 3 -  </a:t>
            </a:r>
            <a:r>
              <a:rPr lang="en-GB" sz="900" i="1" dirty="0">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Table </a:t>
            </a:r>
            <a:r>
              <a:rPr lang="en-GB" sz="900" i="1" dirty="0">
                <a:effectLst/>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showing the species recorded across all site in </a:t>
            </a:r>
            <a:r>
              <a:rPr lang="en-GB" sz="900" i="1" dirty="0">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each </a:t>
            </a:r>
            <a:r>
              <a:rPr lang="en-GB" sz="900" i="1" dirty="0">
                <a:effectLst/>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data set</a:t>
            </a:r>
            <a:r>
              <a:rPr lang="en-GB" sz="900" i="1" dirty="0">
                <a:effectLst/>
                <a:latin typeface="Calibri" panose="020F050202020403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59201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44DD4932-1CA1-DC61-39FE-43E120282E8C}"/>
              </a:ext>
            </a:extLst>
          </p:cNvPr>
          <p:cNvGrpSpPr/>
          <p:nvPr/>
        </p:nvGrpSpPr>
        <p:grpSpPr>
          <a:xfrm>
            <a:off x="0" y="79530"/>
            <a:ext cx="6528816" cy="677108"/>
            <a:chOff x="0" y="170970"/>
            <a:chExt cx="6528816" cy="677108"/>
          </a:xfrm>
        </p:grpSpPr>
        <p:sp>
          <p:nvSpPr>
            <p:cNvPr id="4" name="TextBox 3">
              <a:extLst>
                <a:ext uri="{FF2B5EF4-FFF2-40B4-BE49-F238E27FC236}">
                  <a16:creationId xmlns:a16="http://schemas.microsoft.com/office/drawing/2014/main" id="{FFD25131-E24A-CE35-5900-650442B055F9}"/>
                </a:ext>
              </a:extLst>
            </p:cNvPr>
            <p:cNvSpPr txBox="1"/>
            <p:nvPr/>
          </p:nvSpPr>
          <p:spPr>
            <a:xfrm>
              <a:off x="72644" y="170970"/>
              <a:ext cx="2441956" cy="677108"/>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Results and findings</a:t>
              </a:r>
            </a:p>
            <a:p>
              <a:endParaRPr lang="en-GB" dirty="0"/>
            </a:p>
          </p:txBody>
        </p:sp>
        <p:sp>
          <p:nvSpPr>
            <p:cNvPr id="5" name="Rectangle: Rounded Corners 4">
              <a:extLst>
                <a:ext uri="{FF2B5EF4-FFF2-40B4-BE49-F238E27FC236}">
                  <a16:creationId xmlns:a16="http://schemas.microsoft.com/office/drawing/2014/main" id="{92D84025-8E5D-E35A-EDC7-0678989DCE91}"/>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Slide Number Placeholder 6">
            <a:extLst>
              <a:ext uri="{FF2B5EF4-FFF2-40B4-BE49-F238E27FC236}">
                <a16:creationId xmlns:a16="http://schemas.microsoft.com/office/drawing/2014/main" id="{5583FA45-938D-7591-0A53-D02ED14D02CE}"/>
              </a:ext>
            </a:extLst>
          </p:cNvPr>
          <p:cNvSpPr>
            <a:spLocks noGrp="1"/>
          </p:cNvSpPr>
          <p:nvPr>
            <p:ph type="sldNum" sz="quarter" idx="12"/>
          </p:nvPr>
        </p:nvSpPr>
        <p:spPr/>
        <p:txBody>
          <a:bodyPr/>
          <a:lstStyle/>
          <a:p>
            <a:fld id="{55FE5E17-B166-48CD-B4CF-147E8FEB1AB8}" type="slidenum">
              <a:rPr lang="en-GB" smtClean="0"/>
              <a:t>11</a:t>
            </a:fld>
            <a:endParaRPr lang="en-GB"/>
          </a:p>
        </p:txBody>
      </p:sp>
      <p:sp>
        <p:nvSpPr>
          <p:cNvPr id="6" name="Rectangle: Rounded Corners 5">
            <a:extLst>
              <a:ext uri="{FF2B5EF4-FFF2-40B4-BE49-F238E27FC236}">
                <a16:creationId xmlns:a16="http://schemas.microsoft.com/office/drawing/2014/main" id="{FA144CA9-B6A2-EF03-4ED7-E02DCDA97318}"/>
              </a:ext>
            </a:extLst>
          </p:cNvPr>
          <p:cNvSpPr/>
          <p:nvPr/>
        </p:nvSpPr>
        <p:spPr>
          <a:xfrm>
            <a:off x="-2627" y="646706"/>
            <a:ext cx="2441956" cy="310521"/>
          </a:xfrm>
          <a:prstGeom prst="round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Secondary data</a:t>
            </a:r>
            <a:endParaRPr lang="en-GB" dirty="0"/>
          </a:p>
        </p:txBody>
      </p:sp>
      <p:sp>
        <p:nvSpPr>
          <p:cNvPr id="18" name="TextBox 17">
            <a:extLst>
              <a:ext uri="{FF2B5EF4-FFF2-40B4-BE49-F238E27FC236}">
                <a16:creationId xmlns:a16="http://schemas.microsoft.com/office/drawing/2014/main" id="{C8901A0B-055C-A5E3-0415-7DFB008ACDBD}"/>
              </a:ext>
            </a:extLst>
          </p:cNvPr>
          <p:cNvSpPr txBox="1"/>
          <p:nvPr/>
        </p:nvSpPr>
        <p:spPr>
          <a:xfrm>
            <a:off x="5636937" y="2431709"/>
            <a:ext cx="6134306" cy="1323439"/>
          </a:xfrm>
          <a:prstGeom prst="rect">
            <a:avLst/>
          </a:prstGeom>
          <a:solidFill>
            <a:schemeClr val="accent1">
              <a:lumMod val="20000"/>
              <a:lumOff val="80000"/>
            </a:schemeClr>
          </a:solidFill>
        </p:spPr>
        <p:txBody>
          <a:bodyPr wrap="square" rtlCol="0">
            <a:spAutoFit/>
          </a:bodyPr>
          <a:lstStyle/>
          <a:p>
            <a:pPr marL="285750" indent="-285750">
              <a:buFont typeface="Arial" panose="020B0604020202020204" pitchFamily="34" charset="0"/>
              <a:buChar char="•"/>
            </a:pPr>
            <a:r>
              <a:rPr lang="en-GB" sz="1600" dirty="0"/>
              <a:t>Removal of ‘injurious weeds’ (The Weeds Act, 1959)</a:t>
            </a:r>
          </a:p>
          <a:p>
            <a:pPr marL="285750" indent="-285750">
              <a:buFont typeface="Arial" panose="020B0604020202020204" pitchFamily="34" charset="0"/>
              <a:buChar char="•"/>
            </a:pPr>
            <a:r>
              <a:rPr lang="en-GB" sz="1600" dirty="0"/>
              <a:t>Addition of negative indicator species with negative score</a:t>
            </a:r>
          </a:p>
          <a:p>
            <a:pPr marL="285750" indent="-285750">
              <a:buFont typeface="Arial" panose="020B0604020202020204" pitchFamily="34" charset="0"/>
              <a:buChar char="•"/>
            </a:pPr>
            <a:r>
              <a:rPr lang="en-GB" sz="1600" dirty="0"/>
              <a:t>The Top 20 species given higher scoring values</a:t>
            </a:r>
          </a:p>
          <a:p>
            <a:pPr marL="285750" indent="-285750">
              <a:buFont typeface="Arial" panose="020B0604020202020204" pitchFamily="34" charset="0"/>
              <a:buChar char="•"/>
            </a:pPr>
            <a:r>
              <a:rPr lang="en-GB" sz="1600" dirty="0"/>
              <a:t>Scoring system devised to ensure that high value grasslands score in the top band. </a:t>
            </a:r>
          </a:p>
        </p:txBody>
      </p:sp>
      <p:sp>
        <p:nvSpPr>
          <p:cNvPr id="20" name="TextBox 19">
            <a:extLst>
              <a:ext uri="{FF2B5EF4-FFF2-40B4-BE49-F238E27FC236}">
                <a16:creationId xmlns:a16="http://schemas.microsoft.com/office/drawing/2014/main" id="{4BBF4590-1DAE-DEB8-1AE7-C7F5D3E4EB57}"/>
              </a:ext>
            </a:extLst>
          </p:cNvPr>
          <p:cNvSpPr txBox="1"/>
          <p:nvPr/>
        </p:nvSpPr>
        <p:spPr>
          <a:xfrm>
            <a:off x="2605930" y="659323"/>
            <a:ext cx="9586070" cy="584775"/>
          </a:xfrm>
          <a:prstGeom prst="rect">
            <a:avLst/>
          </a:prstGeom>
          <a:solidFill>
            <a:schemeClr val="accent1">
              <a:lumMod val="40000"/>
              <a:lumOff val="60000"/>
            </a:schemeClr>
          </a:solidFill>
        </p:spPr>
        <p:txBody>
          <a:bodyPr wrap="square" rtlCol="0">
            <a:spAutoFit/>
          </a:bodyPr>
          <a:lstStyle>
            <a:defPPr>
              <a:defRPr lang="en-US"/>
            </a:defPPr>
            <a:lvl1pPr>
              <a:defRPr sz="1600">
                <a:latin typeface="Calibri" panose="020F0502020204030204" pitchFamily="34" charset="0"/>
                <a:ea typeface="Times New Roman" panose="02020603050405020304" pitchFamily="18" charset="0"/>
                <a:cs typeface="Calibri" panose="020F0502020204030204" pitchFamily="34" charset="0"/>
              </a:defRPr>
            </a:lvl1pPr>
          </a:lstStyle>
          <a:p>
            <a:r>
              <a:rPr lang="en-GB" dirty="0"/>
              <a:t>Objective 3. - To design a method to assess biodiversity value of amenity grassland by recording the species present that can be used to inform future management.</a:t>
            </a:r>
          </a:p>
        </p:txBody>
      </p:sp>
      <p:pic>
        <p:nvPicPr>
          <p:cNvPr id="2" name="Picture 1">
            <a:extLst>
              <a:ext uri="{FF2B5EF4-FFF2-40B4-BE49-F238E27FC236}">
                <a16:creationId xmlns:a16="http://schemas.microsoft.com/office/drawing/2014/main" id="{9B1BC491-ADA2-FF46-D9E3-1EA69944D1DA}"/>
              </a:ext>
            </a:extLst>
          </p:cNvPr>
          <p:cNvPicPr>
            <a:picLocks noChangeAspect="1"/>
          </p:cNvPicPr>
          <p:nvPr/>
        </p:nvPicPr>
        <p:blipFill>
          <a:blip r:embed="rId3"/>
          <a:stretch>
            <a:fillRect/>
          </a:stretch>
        </p:blipFill>
        <p:spPr>
          <a:xfrm>
            <a:off x="296617" y="1506020"/>
            <a:ext cx="4618626" cy="3199160"/>
          </a:xfrm>
          <a:prstGeom prst="rect">
            <a:avLst/>
          </a:prstGeom>
        </p:spPr>
      </p:pic>
      <p:sp>
        <p:nvSpPr>
          <p:cNvPr id="8" name="Text Box 1">
            <a:extLst>
              <a:ext uri="{FF2B5EF4-FFF2-40B4-BE49-F238E27FC236}">
                <a16:creationId xmlns:a16="http://schemas.microsoft.com/office/drawing/2014/main" id="{D99C9664-AD0D-9E8A-4AF9-F6A489EB9C7C}"/>
              </a:ext>
            </a:extLst>
          </p:cNvPr>
          <p:cNvSpPr txBox="1"/>
          <p:nvPr/>
        </p:nvSpPr>
        <p:spPr>
          <a:xfrm>
            <a:off x="298152" y="1339438"/>
            <a:ext cx="4452080" cy="1384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just">
              <a:spcAft>
                <a:spcPts val="1000"/>
              </a:spcAft>
            </a:pPr>
            <a:r>
              <a:rPr lang="en-GB" sz="900" i="1" dirty="0">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Table 4 – The Top 20 species list </a:t>
            </a:r>
            <a:r>
              <a:rPr lang="en-GB" sz="900" i="1" dirty="0">
                <a:effectLst/>
                <a:latin typeface="Calibri" panose="020F0502020204030204" pitchFamily="34" charset="0"/>
                <a:ea typeface="Times New Roman" panose="02020603050405020304" pitchFamily="18" charset="0"/>
                <a:cs typeface="Times New Roman" panose="02020603050405020304" pitchFamily="18" charset="0"/>
              </a:rPr>
              <a:t>. </a:t>
            </a:r>
          </a:p>
        </p:txBody>
      </p:sp>
      <p:grpSp>
        <p:nvGrpSpPr>
          <p:cNvPr id="11" name="Group 10">
            <a:extLst>
              <a:ext uri="{FF2B5EF4-FFF2-40B4-BE49-F238E27FC236}">
                <a16:creationId xmlns:a16="http://schemas.microsoft.com/office/drawing/2014/main" id="{BC5CD973-0BD4-1253-D8C5-72FF9CF3766C}"/>
              </a:ext>
            </a:extLst>
          </p:cNvPr>
          <p:cNvGrpSpPr/>
          <p:nvPr/>
        </p:nvGrpSpPr>
        <p:grpSpPr>
          <a:xfrm>
            <a:off x="158685" y="4816010"/>
            <a:ext cx="11955901" cy="1962459"/>
            <a:chOff x="158685" y="4816010"/>
            <a:chExt cx="11955901" cy="1962459"/>
          </a:xfrm>
        </p:grpSpPr>
        <p:pic>
          <p:nvPicPr>
            <p:cNvPr id="13" name="Picture 12">
              <a:extLst>
                <a:ext uri="{FF2B5EF4-FFF2-40B4-BE49-F238E27FC236}">
                  <a16:creationId xmlns:a16="http://schemas.microsoft.com/office/drawing/2014/main" id="{9544CCAB-7FBC-613A-9EA6-7B4FD2298A26}"/>
                </a:ext>
              </a:extLst>
            </p:cNvPr>
            <p:cNvPicPr>
              <a:picLocks noChangeAspect="1"/>
            </p:cNvPicPr>
            <p:nvPr/>
          </p:nvPicPr>
          <p:blipFill rotWithShape="1">
            <a:blip r:embed="rId4"/>
            <a:srcRect t="71165"/>
            <a:stretch/>
          </p:blipFill>
          <p:spPr>
            <a:xfrm>
              <a:off x="158685" y="4816010"/>
              <a:ext cx="10355607" cy="17677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Oval 9">
              <a:extLst>
                <a:ext uri="{FF2B5EF4-FFF2-40B4-BE49-F238E27FC236}">
                  <a16:creationId xmlns:a16="http://schemas.microsoft.com/office/drawing/2014/main" id="{AB4E5925-D6E3-04D3-783E-FDA486C2C2AE}"/>
                </a:ext>
              </a:extLst>
            </p:cNvPr>
            <p:cNvSpPr/>
            <p:nvPr/>
          </p:nvSpPr>
          <p:spPr>
            <a:xfrm>
              <a:off x="10684565" y="5055251"/>
              <a:ext cx="1430021" cy="1061858"/>
            </a:xfrm>
            <a:prstGeom prst="ellipse">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Case studies</a:t>
              </a:r>
            </a:p>
          </p:txBody>
        </p:sp>
        <p:sp>
          <p:nvSpPr>
            <p:cNvPr id="9" name="Text Box 1">
              <a:extLst>
                <a:ext uri="{FF2B5EF4-FFF2-40B4-BE49-F238E27FC236}">
                  <a16:creationId xmlns:a16="http://schemas.microsoft.com/office/drawing/2014/main" id="{4C3A8ED7-A5A2-962D-E3D8-453D3C85FB96}"/>
                </a:ext>
              </a:extLst>
            </p:cNvPr>
            <p:cNvSpPr txBox="1"/>
            <p:nvPr/>
          </p:nvSpPr>
          <p:spPr>
            <a:xfrm>
              <a:off x="158685" y="6639970"/>
              <a:ext cx="10355607" cy="1384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just">
                <a:spcAft>
                  <a:spcPts val="1000"/>
                </a:spcAft>
              </a:pPr>
              <a:r>
                <a:rPr lang="en-GB" sz="900" i="1" dirty="0">
                  <a:effectLst/>
                  <a:uFill>
                    <a:solidFill>
                      <a:srgbClr val="0000FF"/>
                    </a:solidFill>
                  </a:uFill>
                  <a:latin typeface="Calibri" panose="020F0502020204030204" pitchFamily="34" charset="0"/>
                  <a:ea typeface="Times New Roman" panose="02020603050405020304" pitchFamily="18" charset="0"/>
                  <a:cs typeface="Times New Roman" panose="02020603050405020304" pitchFamily="18" charset="0"/>
                </a:rPr>
                <a:t>Figure 8</a:t>
              </a:r>
              <a:r>
                <a:rPr lang="en-GB" sz="900" i="1" dirty="0">
                  <a:effectLst/>
                  <a:latin typeface="Calibri" panose="020F0502020204030204" pitchFamily="34" charset="0"/>
                  <a:ea typeface="Times New Roman" panose="02020603050405020304" pitchFamily="18" charset="0"/>
                  <a:cs typeface="Times New Roman" panose="02020603050405020304" pitchFamily="18" charset="0"/>
                </a:rPr>
                <a:t> – The grading system of the Biodiversity value matrix.  </a:t>
              </a:r>
            </a:p>
          </p:txBody>
        </p:sp>
      </p:grpSp>
    </p:spTree>
    <p:extLst>
      <p:ext uri="{BB962C8B-B14F-4D97-AF65-F5344CB8AC3E}">
        <p14:creationId xmlns:p14="http://schemas.microsoft.com/office/powerpoint/2010/main" val="143733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338B221-7BE3-1F5C-167F-52FFDAEC81A0}"/>
              </a:ext>
            </a:extLst>
          </p:cNvPr>
          <p:cNvGrpSpPr/>
          <p:nvPr/>
        </p:nvGrpSpPr>
        <p:grpSpPr>
          <a:xfrm>
            <a:off x="0" y="79530"/>
            <a:ext cx="9870948" cy="438968"/>
            <a:chOff x="0" y="170970"/>
            <a:chExt cx="6528816" cy="438968"/>
          </a:xfrm>
        </p:grpSpPr>
        <p:sp>
          <p:nvSpPr>
            <p:cNvPr id="4" name="TextBox 3">
              <a:extLst>
                <a:ext uri="{FF2B5EF4-FFF2-40B4-BE49-F238E27FC236}">
                  <a16:creationId xmlns:a16="http://schemas.microsoft.com/office/drawing/2014/main" id="{C26DE7D1-EBC7-AB16-4B6A-5BFDC73D0FF9}"/>
                </a:ext>
              </a:extLst>
            </p:cNvPr>
            <p:cNvSpPr txBox="1"/>
            <p:nvPr/>
          </p:nvSpPr>
          <p:spPr>
            <a:xfrm>
              <a:off x="72644" y="170970"/>
              <a:ext cx="5944108" cy="400110"/>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The contribution to literature, academia and professional practice.</a:t>
              </a:r>
              <a:endParaRPr lang="en-GB" dirty="0"/>
            </a:p>
          </p:txBody>
        </p:sp>
        <p:sp>
          <p:nvSpPr>
            <p:cNvPr id="5" name="Rectangle: Rounded Corners 4">
              <a:extLst>
                <a:ext uri="{FF2B5EF4-FFF2-40B4-BE49-F238E27FC236}">
                  <a16:creationId xmlns:a16="http://schemas.microsoft.com/office/drawing/2014/main" id="{6F015D92-D6CE-85D4-4BAD-C3803BCE2998}"/>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Slide Number Placeholder 6">
            <a:extLst>
              <a:ext uri="{FF2B5EF4-FFF2-40B4-BE49-F238E27FC236}">
                <a16:creationId xmlns:a16="http://schemas.microsoft.com/office/drawing/2014/main" id="{B7D8CC1C-A4BD-72D3-FCCC-ECB324E2FF77}"/>
              </a:ext>
            </a:extLst>
          </p:cNvPr>
          <p:cNvSpPr>
            <a:spLocks noGrp="1"/>
          </p:cNvSpPr>
          <p:nvPr>
            <p:ph type="sldNum" sz="quarter" idx="12"/>
          </p:nvPr>
        </p:nvSpPr>
        <p:spPr>
          <a:xfrm>
            <a:off x="8583168" y="6368320"/>
            <a:ext cx="2743200" cy="365125"/>
          </a:xfrm>
        </p:spPr>
        <p:txBody>
          <a:bodyPr/>
          <a:lstStyle/>
          <a:p>
            <a:fld id="{55FE5E17-B166-48CD-B4CF-147E8FEB1AB8}" type="slidenum">
              <a:rPr lang="en-GB" smtClean="0"/>
              <a:t>12</a:t>
            </a:fld>
            <a:endParaRPr lang="en-GB"/>
          </a:p>
        </p:txBody>
      </p:sp>
      <p:grpSp>
        <p:nvGrpSpPr>
          <p:cNvPr id="10" name="Group 9">
            <a:extLst>
              <a:ext uri="{FF2B5EF4-FFF2-40B4-BE49-F238E27FC236}">
                <a16:creationId xmlns:a16="http://schemas.microsoft.com/office/drawing/2014/main" id="{84773B4B-255C-49AC-9981-F91D828BFCB0}"/>
              </a:ext>
            </a:extLst>
          </p:cNvPr>
          <p:cNvGrpSpPr/>
          <p:nvPr/>
        </p:nvGrpSpPr>
        <p:grpSpPr>
          <a:xfrm>
            <a:off x="232277" y="765448"/>
            <a:ext cx="11369040" cy="1587919"/>
            <a:chOff x="271272" y="666945"/>
            <a:chExt cx="11369040" cy="1587919"/>
          </a:xfrm>
        </p:grpSpPr>
        <p:sp>
          <p:nvSpPr>
            <p:cNvPr id="12" name="TextBox 11">
              <a:extLst>
                <a:ext uri="{FF2B5EF4-FFF2-40B4-BE49-F238E27FC236}">
                  <a16:creationId xmlns:a16="http://schemas.microsoft.com/office/drawing/2014/main" id="{9E895469-BD15-AC22-C134-A94DC8FF3FDE}"/>
                </a:ext>
              </a:extLst>
            </p:cNvPr>
            <p:cNvSpPr txBox="1"/>
            <p:nvPr/>
          </p:nvSpPr>
          <p:spPr>
            <a:xfrm>
              <a:off x="2061345" y="753650"/>
              <a:ext cx="9514332"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t>Primary site – Provides an up-to-date assessment of the condition of the Cae Trawscoed meadow for the land managers. </a:t>
              </a:r>
            </a:p>
          </p:txBody>
        </p:sp>
        <p:pic>
          <p:nvPicPr>
            <p:cNvPr id="15" name="Picture 14">
              <a:extLst>
                <a:ext uri="{FF2B5EF4-FFF2-40B4-BE49-F238E27FC236}">
                  <a16:creationId xmlns:a16="http://schemas.microsoft.com/office/drawing/2014/main" id="{706D2FAF-582B-3067-4CDF-B1369202E0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6616" y="767264"/>
              <a:ext cx="1419565" cy="1428997"/>
            </a:xfrm>
            <a:prstGeom prst="rect">
              <a:avLst/>
            </a:prstGeom>
            <a:noFill/>
          </p:spPr>
        </p:pic>
        <p:sp>
          <p:nvSpPr>
            <p:cNvPr id="24" name="L-Shape 23">
              <a:extLst>
                <a:ext uri="{FF2B5EF4-FFF2-40B4-BE49-F238E27FC236}">
                  <a16:creationId xmlns:a16="http://schemas.microsoft.com/office/drawing/2014/main" id="{B5C4940F-33E2-6B6D-66D8-C5DEEFDEAB5F}"/>
                </a:ext>
              </a:extLst>
            </p:cNvPr>
            <p:cNvSpPr/>
            <p:nvPr/>
          </p:nvSpPr>
          <p:spPr>
            <a:xfrm flipV="1">
              <a:off x="271272" y="666945"/>
              <a:ext cx="11369040" cy="1587919"/>
            </a:xfrm>
            <a:prstGeom prst="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7A2DB0F-B76A-3E29-E4E4-1050D2F7DE3A}"/>
                </a:ext>
              </a:extLst>
            </p:cNvPr>
            <p:cNvSpPr txBox="1"/>
            <p:nvPr/>
          </p:nvSpPr>
          <p:spPr>
            <a:xfrm>
              <a:off x="2061345" y="1547436"/>
              <a:ext cx="9514332" cy="646331"/>
            </a:xfrm>
            <a:prstGeom prst="rect">
              <a:avLst/>
            </a:prstGeom>
            <a:noFill/>
          </p:spPr>
          <p:txBody>
            <a:bodyPr wrap="square">
              <a:spAutoFit/>
            </a:bodyPr>
            <a:lstStyle/>
            <a:p>
              <a:pPr marL="285750" indent="-285750">
                <a:buFont typeface="Wingdings" panose="05000000000000000000" pitchFamily="2" charset="2"/>
                <a:buChar char="Ø"/>
              </a:pPr>
              <a:r>
                <a:rPr lang="en-GB" dirty="0"/>
                <a:t>Evidence – To support protection from potential development by afforestation (</a:t>
              </a:r>
              <a:r>
                <a:rPr lang="en-GB" i="1" dirty="0"/>
                <a:t>Woodland opportunity map, 2023</a:t>
              </a:r>
              <a:r>
                <a:rPr lang="en-GB" dirty="0"/>
                <a:t>)</a:t>
              </a:r>
            </a:p>
          </p:txBody>
        </p:sp>
      </p:grpSp>
      <p:grpSp>
        <p:nvGrpSpPr>
          <p:cNvPr id="16" name="Group 15">
            <a:extLst>
              <a:ext uri="{FF2B5EF4-FFF2-40B4-BE49-F238E27FC236}">
                <a16:creationId xmlns:a16="http://schemas.microsoft.com/office/drawing/2014/main" id="{1A5D961C-6E65-86F1-E710-A945ABD4BD9A}"/>
              </a:ext>
            </a:extLst>
          </p:cNvPr>
          <p:cNvGrpSpPr/>
          <p:nvPr/>
        </p:nvGrpSpPr>
        <p:grpSpPr>
          <a:xfrm>
            <a:off x="234726" y="2762941"/>
            <a:ext cx="11366591" cy="1445196"/>
            <a:chOff x="232277" y="2586554"/>
            <a:chExt cx="11366591" cy="1445196"/>
          </a:xfrm>
        </p:grpSpPr>
        <p:grpSp>
          <p:nvGrpSpPr>
            <p:cNvPr id="13" name="Group 12">
              <a:extLst>
                <a:ext uri="{FF2B5EF4-FFF2-40B4-BE49-F238E27FC236}">
                  <a16:creationId xmlns:a16="http://schemas.microsoft.com/office/drawing/2014/main" id="{036CC545-4D06-34D5-4E6D-AB4E086030B3}"/>
                </a:ext>
              </a:extLst>
            </p:cNvPr>
            <p:cNvGrpSpPr/>
            <p:nvPr/>
          </p:nvGrpSpPr>
          <p:grpSpPr>
            <a:xfrm>
              <a:off x="232277" y="2586554"/>
              <a:ext cx="11366591" cy="1445196"/>
              <a:chOff x="232277" y="2626311"/>
              <a:chExt cx="11366591" cy="1445196"/>
            </a:xfrm>
          </p:grpSpPr>
          <p:sp>
            <p:nvSpPr>
              <p:cNvPr id="11" name="TextBox 10">
                <a:extLst>
                  <a:ext uri="{FF2B5EF4-FFF2-40B4-BE49-F238E27FC236}">
                    <a16:creationId xmlns:a16="http://schemas.microsoft.com/office/drawing/2014/main" id="{8805D5F6-3D7D-1855-AB13-BC94FADC2879}"/>
                  </a:ext>
                </a:extLst>
              </p:cNvPr>
              <p:cNvSpPr txBox="1"/>
              <p:nvPr/>
            </p:nvSpPr>
            <p:spPr>
              <a:xfrm>
                <a:off x="356615" y="2739655"/>
                <a:ext cx="9514332"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t>Identification of the most common species found in Welsh amenity grasslands under different management methods. </a:t>
                </a:r>
              </a:p>
              <a:p>
                <a:pPr marL="285750" indent="-285750">
                  <a:buFont typeface="Wingdings" panose="05000000000000000000" pitchFamily="2" charset="2"/>
                  <a:buChar char="Ø"/>
                </a:pPr>
                <a:endParaRPr lang="en-GB" dirty="0"/>
              </a:p>
              <a:p>
                <a:endParaRPr lang="en-GB" dirty="0"/>
              </a:p>
            </p:txBody>
          </p:sp>
          <p:pic>
            <p:nvPicPr>
              <p:cNvPr id="20" name="Picture 19">
                <a:extLst>
                  <a:ext uri="{FF2B5EF4-FFF2-40B4-BE49-F238E27FC236}">
                    <a16:creationId xmlns:a16="http://schemas.microsoft.com/office/drawing/2014/main" id="{F130BC99-B776-50DB-0A25-2F45CB560036}"/>
                  </a:ext>
                </a:extLst>
              </p:cNvPr>
              <p:cNvPicPr>
                <a:picLocks noChangeAspect="1"/>
              </p:cNvPicPr>
              <p:nvPr/>
            </p:nvPicPr>
            <p:blipFill rotWithShape="1">
              <a:blip r:embed="rId4"/>
              <a:srcRect t="22021" b="14672"/>
              <a:stretch/>
            </p:blipFill>
            <p:spPr>
              <a:xfrm>
                <a:off x="10087960" y="2772049"/>
                <a:ext cx="1353312" cy="1167935"/>
              </a:xfrm>
              <a:prstGeom prst="rect">
                <a:avLst/>
              </a:prstGeom>
            </p:spPr>
          </p:pic>
          <p:sp>
            <p:nvSpPr>
              <p:cNvPr id="26" name="L-Shape 23">
                <a:extLst>
                  <a:ext uri="{FF2B5EF4-FFF2-40B4-BE49-F238E27FC236}">
                    <a16:creationId xmlns:a16="http://schemas.microsoft.com/office/drawing/2014/main" id="{70EE2CB6-6248-1F00-D57B-CB4FE5976079}"/>
                  </a:ext>
                </a:extLst>
              </p:cNvPr>
              <p:cNvSpPr/>
              <p:nvPr/>
            </p:nvSpPr>
            <p:spPr>
              <a:xfrm flipH="1" flipV="1">
                <a:off x="232277" y="2626311"/>
                <a:ext cx="11366591" cy="1445196"/>
              </a:xfrm>
              <a:prstGeom prst="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9" name="TextBox 18">
              <a:extLst>
                <a:ext uri="{FF2B5EF4-FFF2-40B4-BE49-F238E27FC236}">
                  <a16:creationId xmlns:a16="http://schemas.microsoft.com/office/drawing/2014/main" id="{3736A5DA-342F-44BB-93ED-C52CB15FF944}"/>
                </a:ext>
              </a:extLst>
            </p:cNvPr>
            <p:cNvSpPr txBox="1"/>
            <p:nvPr/>
          </p:nvSpPr>
          <p:spPr>
            <a:xfrm>
              <a:off x="356615" y="3309152"/>
              <a:ext cx="9514332" cy="646331"/>
            </a:xfrm>
            <a:prstGeom prst="rect">
              <a:avLst/>
            </a:prstGeom>
            <a:noFill/>
          </p:spPr>
          <p:txBody>
            <a:bodyPr wrap="square">
              <a:spAutoFit/>
            </a:bodyPr>
            <a:lstStyle/>
            <a:p>
              <a:pPr marL="285750" indent="-285750">
                <a:buFont typeface="Wingdings" panose="05000000000000000000" pitchFamily="2" charset="2"/>
                <a:buChar char="Ø"/>
              </a:pPr>
              <a:r>
                <a:rPr lang="en-GB" dirty="0"/>
                <a:t>Compilation of the survey data and nectar resource values will provide a reference for future research to rapidly identify positive species. </a:t>
              </a:r>
            </a:p>
          </p:txBody>
        </p:sp>
      </p:grpSp>
      <p:grpSp>
        <p:nvGrpSpPr>
          <p:cNvPr id="18" name="Group 17">
            <a:extLst>
              <a:ext uri="{FF2B5EF4-FFF2-40B4-BE49-F238E27FC236}">
                <a16:creationId xmlns:a16="http://schemas.microsoft.com/office/drawing/2014/main" id="{36BFD93F-F0D6-890D-F838-3BCEC1951D11}"/>
              </a:ext>
            </a:extLst>
          </p:cNvPr>
          <p:cNvGrpSpPr/>
          <p:nvPr/>
        </p:nvGrpSpPr>
        <p:grpSpPr>
          <a:xfrm>
            <a:off x="232277" y="4617533"/>
            <a:ext cx="11369040" cy="1341391"/>
            <a:chOff x="271272" y="4481041"/>
            <a:chExt cx="11369040" cy="1341391"/>
          </a:xfrm>
        </p:grpSpPr>
        <p:sp>
          <p:nvSpPr>
            <p:cNvPr id="25" name="L-Shape 23">
              <a:extLst>
                <a:ext uri="{FF2B5EF4-FFF2-40B4-BE49-F238E27FC236}">
                  <a16:creationId xmlns:a16="http://schemas.microsoft.com/office/drawing/2014/main" id="{A9F1E9AB-E14B-F6BD-AFC1-57A134C6EB6B}"/>
                </a:ext>
              </a:extLst>
            </p:cNvPr>
            <p:cNvSpPr/>
            <p:nvPr/>
          </p:nvSpPr>
          <p:spPr>
            <a:xfrm flipV="1">
              <a:off x="271272" y="4481041"/>
              <a:ext cx="11369040" cy="1341391"/>
            </a:xfrm>
            <a:prstGeom prst="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878441B7-871E-EC88-28F6-7B9F630BBF55}"/>
                </a:ext>
              </a:extLst>
            </p:cNvPr>
            <p:cNvPicPr>
              <a:picLocks noChangeAspect="1"/>
            </p:cNvPicPr>
            <p:nvPr/>
          </p:nvPicPr>
          <p:blipFill rotWithShape="1">
            <a:blip r:embed="rId5"/>
            <a:srcRect t="43857" b="1"/>
            <a:stretch/>
          </p:blipFill>
          <p:spPr>
            <a:xfrm>
              <a:off x="356616" y="4588288"/>
              <a:ext cx="1493549" cy="1120019"/>
            </a:xfrm>
            <a:prstGeom prst="rect">
              <a:avLst/>
            </a:prstGeom>
          </p:spPr>
        </p:pic>
        <p:sp>
          <p:nvSpPr>
            <p:cNvPr id="6" name="TextBox 5">
              <a:extLst>
                <a:ext uri="{FF2B5EF4-FFF2-40B4-BE49-F238E27FC236}">
                  <a16:creationId xmlns:a16="http://schemas.microsoft.com/office/drawing/2014/main" id="{51EE517C-0D6D-BD1D-7FFE-A6AC1E1BE346}"/>
                </a:ext>
              </a:extLst>
            </p:cNvPr>
            <p:cNvSpPr txBox="1"/>
            <p:nvPr/>
          </p:nvSpPr>
          <p:spPr>
            <a:xfrm>
              <a:off x="2061345" y="4625276"/>
              <a:ext cx="9421371" cy="369332"/>
            </a:xfrm>
            <a:prstGeom prst="rect">
              <a:avLst/>
            </a:prstGeom>
            <a:noFill/>
          </p:spPr>
          <p:txBody>
            <a:bodyPr wrap="square">
              <a:spAutoFit/>
            </a:bodyPr>
            <a:lstStyle/>
            <a:p>
              <a:pPr marL="285750" indent="-285750">
                <a:buFont typeface="Wingdings" panose="05000000000000000000" pitchFamily="2" charset="2"/>
                <a:buChar char="Ø"/>
              </a:pPr>
              <a:r>
                <a:rPr lang="en-GB" dirty="0"/>
                <a:t>Simple method to rapidly assess biodiversity value by recording flowering species.</a:t>
              </a:r>
            </a:p>
          </p:txBody>
        </p:sp>
        <p:sp>
          <p:nvSpPr>
            <p:cNvPr id="9" name="TextBox 8">
              <a:extLst>
                <a:ext uri="{FF2B5EF4-FFF2-40B4-BE49-F238E27FC236}">
                  <a16:creationId xmlns:a16="http://schemas.microsoft.com/office/drawing/2014/main" id="{F2D94F1F-6695-1043-61A1-7235538C4B3E}"/>
                </a:ext>
              </a:extLst>
            </p:cNvPr>
            <p:cNvSpPr txBox="1"/>
            <p:nvPr/>
          </p:nvSpPr>
          <p:spPr>
            <a:xfrm>
              <a:off x="2061345" y="5019651"/>
              <a:ext cx="9421371" cy="646331"/>
            </a:xfrm>
            <a:prstGeom prst="rect">
              <a:avLst/>
            </a:prstGeom>
            <a:noFill/>
          </p:spPr>
          <p:txBody>
            <a:bodyPr wrap="square">
              <a:spAutoFit/>
            </a:bodyPr>
            <a:lstStyle/>
            <a:p>
              <a:pPr marL="285750" indent="-285750">
                <a:buFont typeface="Wingdings" panose="05000000000000000000" pitchFamily="2" charset="2"/>
                <a:buChar char="Ø"/>
              </a:pPr>
              <a:r>
                <a:rPr lang="en-GB" dirty="0"/>
                <a:t>Scoring system provides incentive to land managers to improve and identify management changes needed.</a:t>
              </a:r>
            </a:p>
          </p:txBody>
        </p:sp>
      </p:grpSp>
    </p:spTree>
    <p:extLst>
      <p:ext uri="{BB962C8B-B14F-4D97-AF65-F5344CB8AC3E}">
        <p14:creationId xmlns:p14="http://schemas.microsoft.com/office/powerpoint/2010/main" val="1460274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338B221-7BE3-1F5C-167F-52FFDAEC81A0}"/>
              </a:ext>
            </a:extLst>
          </p:cNvPr>
          <p:cNvGrpSpPr/>
          <p:nvPr/>
        </p:nvGrpSpPr>
        <p:grpSpPr>
          <a:xfrm>
            <a:off x="0" y="79530"/>
            <a:ext cx="6528816" cy="677108"/>
            <a:chOff x="0" y="170970"/>
            <a:chExt cx="6528816" cy="677108"/>
          </a:xfrm>
        </p:grpSpPr>
        <p:sp>
          <p:nvSpPr>
            <p:cNvPr id="4" name="TextBox 3">
              <a:extLst>
                <a:ext uri="{FF2B5EF4-FFF2-40B4-BE49-F238E27FC236}">
                  <a16:creationId xmlns:a16="http://schemas.microsoft.com/office/drawing/2014/main" id="{C26DE7D1-EBC7-AB16-4B6A-5BFDC73D0FF9}"/>
                </a:ext>
              </a:extLst>
            </p:cNvPr>
            <p:cNvSpPr txBox="1"/>
            <p:nvPr/>
          </p:nvSpPr>
          <p:spPr>
            <a:xfrm>
              <a:off x="72644" y="170970"/>
              <a:ext cx="6456172" cy="677108"/>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Limitations, future research and reflections</a:t>
              </a:r>
            </a:p>
            <a:p>
              <a:pPr algn="l"/>
              <a:endParaRPr lang="en-GB" dirty="0"/>
            </a:p>
          </p:txBody>
        </p:sp>
        <p:sp>
          <p:nvSpPr>
            <p:cNvPr id="5" name="Rectangle: Rounded Corners 4">
              <a:extLst>
                <a:ext uri="{FF2B5EF4-FFF2-40B4-BE49-F238E27FC236}">
                  <a16:creationId xmlns:a16="http://schemas.microsoft.com/office/drawing/2014/main" id="{6F015D92-D6CE-85D4-4BAD-C3803BCE2998}"/>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Slide Number Placeholder 6">
            <a:extLst>
              <a:ext uri="{FF2B5EF4-FFF2-40B4-BE49-F238E27FC236}">
                <a16:creationId xmlns:a16="http://schemas.microsoft.com/office/drawing/2014/main" id="{CEB336E9-AAE9-5E88-C526-2EC5B950E32E}"/>
              </a:ext>
            </a:extLst>
          </p:cNvPr>
          <p:cNvSpPr>
            <a:spLocks noGrp="1"/>
          </p:cNvSpPr>
          <p:nvPr>
            <p:ph type="sldNum" sz="quarter" idx="12"/>
          </p:nvPr>
        </p:nvSpPr>
        <p:spPr/>
        <p:txBody>
          <a:bodyPr/>
          <a:lstStyle/>
          <a:p>
            <a:fld id="{55FE5E17-B166-48CD-B4CF-147E8FEB1AB8}" type="slidenum">
              <a:rPr lang="en-GB" smtClean="0"/>
              <a:t>13</a:t>
            </a:fld>
            <a:endParaRPr lang="en-GB"/>
          </a:p>
        </p:txBody>
      </p:sp>
      <p:grpSp>
        <p:nvGrpSpPr>
          <p:cNvPr id="19" name="Group 18">
            <a:extLst>
              <a:ext uri="{FF2B5EF4-FFF2-40B4-BE49-F238E27FC236}">
                <a16:creationId xmlns:a16="http://schemas.microsoft.com/office/drawing/2014/main" id="{F6A22D2F-C787-E6D6-6236-F242ED89AA65}"/>
              </a:ext>
            </a:extLst>
          </p:cNvPr>
          <p:cNvGrpSpPr/>
          <p:nvPr/>
        </p:nvGrpSpPr>
        <p:grpSpPr>
          <a:xfrm>
            <a:off x="260985" y="781813"/>
            <a:ext cx="5660390" cy="3280657"/>
            <a:chOff x="72644" y="770411"/>
            <a:chExt cx="5660390" cy="3280657"/>
          </a:xfrm>
        </p:grpSpPr>
        <p:sp>
          <p:nvSpPr>
            <p:cNvPr id="2" name="TextBox 1">
              <a:extLst>
                <a:ext uri="{FF2B5EF4-FFF2-40B4-BE49-F238E27FC236}">
                  <a16:creationId xmlns:a16="http://schemas.microsoft.com/office/drawing/2014/main" id="{57979FB5-E154-5812-9436-8253F6171808}"/>
                </a:ext>
              </a:extLst>
            </p:cNvPr>
            <p:cNvSpPr txBox="1"/>
            <p:nvPr/>
          </p:nvSpPr>
          <p:spPr>
            <a:xfrm>
              <a:off x="868426" y="911747"/>
              <a:ext cx="4864608" cy="3139321"/>
            </a:xfrm>
            <a:prstGeom prst="rect">
              <a:avLst/>
            </a:prstGeom>
            <a:noFill/>
          </p:spPr>
          <p:txBody>
            <a:bodyPr wrap="square" rtlCol="0">
              <a:spAutoFit/>
            </a:bodyPr>
            <a:lstStyle/>
            <a:p>
              <a:r>
                <a:rPr lang="en-GB" b="1" dirty="0"/>
                <a:t>Limitations</a:t>
              </a:r>
            </a:p>
            <a:p>
              <a:endParaRPr lang="en-GB" dirty="0"/>
            </a:p>
            <a:p>
              <a:r>
                <a:rPr lang="en-GB" dirty="0"/>
                <a:t>Construction of the matrix relied on some assumptions:</a:t>
              </a:r>
            </a:p>
            <a:p>
              <a:endParaRPr lang="en-GB" dirty="0"/>
            </a:p>
            <a:p>
              <a:r>
                <a:rPr lang="en-GB" dirty="0"/>
                <a:t>All amenity grassland is similar in soil type, topography, hydrology and climate</a:t>
              </a:r>
            </a:p>
            <a:p>
              <a:endParaRPr lang="en-GB" dirty="0"/>
            </a:p>
            <a:p>
              <a:r>
                <a:rPr lang="en-GB" dirty="0"/>
                <a:t>Land managers and stakeholders are open to make management changes</a:t>
              </a:r>
            </a:p>
            <a:p>
              <a:endParaRPr lang="en-GB" dirty="0"/>
            </a:p>
          </p:txBody>
        </p:sp>
        <p:pic>
          <p:nvPicPr>
            <p:cNvPr id="11" name="Graphic 10" descr="Box with solid fill">
              <a:extLst>
                <a:ext uri="{FF2B5EF4-FFF2-40B4-BE49-F238E27FC236}">
                  <a16:creationId xmlns:a16="http://schemas.microsoft.com/office/drawing/2014/main" id="{44D06FB1-EC1D-992D-DDD7-A6D5A8D5E3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3002" y="911747"/>
              <a:ext cx="725424" cy="725424"/>
            </a:xfrm>
            <a:prstGeom prst="rect">
              <a:avLst/>
            </a:prstGeom>
          </p:spPr>
        </p:pic>
        <p:sp>
          <p:nvSpPr>
            <p:cNvPr id="16" name="Rectangle: Rounded Corners 15">
              <a:extLst>
                <a:ext uri="{FF2B5EF4-FFF2-40B4-BE49-F238E27FC236}">
                  <a16:creationId xmlns:a16="http://schemas.microsoft.com/office/drawing/2014/main" id="{256C93A5-8E29-2D93-AB5A-63FB0BEC3308}"/>
                </a:ext>
              </a:extLst>
            </p:cNvPr>
            <p:cNvSpPr/>
            <p:nvPr/>
          </p:nvSpPr>
          <p:spPr>
            <a:xfrm>
              <a:off x="72644" y="770411"/>
              <a:ext cx="5587492" cy="3280657"/>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oup 19">
            <a:extLst>
              <a:ext uri="{FF2B5EF4-FFF2-40B4-BE49-F238E27FC236}">
                <a16:creationId xmlns:a16="http://schemas.microsoft.com/office/drawing/2014/main" id="{3B95002F-9C23-BDB2-F39F-CC34E9EAA6E3}"/>
              </a:ext>
            </a:extLst>
          </p:cNvPr>
          <p:cNvGrpSpPr/>
          <p:nvPr/>
        </p:nvGrpSpPr>
        <p:grpSpPr>
          <a:xfrm>
            <a:off x="331343" y="4203806"/>
            <a:ext cx="5587492" cy="2483065"/>
            <a:chOff x="72644" y="4184400"/>
            <a:chExt cx="5587492" cy="2483065"/>
          </a:xfrm>
        </p:grpSpPr>
        <p:sp>
          <p:nvSpPr>
            <p:cNvPr id="9" name="TextBox 8">
              <a:extLst>
                <a:ext uri="{FF2B5EF4-FFF2-40B4-BE49-F238E27FC236}">
                  <a16:creationId xmlns:a16="http://schemas.microsoft.com/office/drawing/2014/main" id="{77C27DC4-16EA-C601-FD81-D0FFEC7F6498}"/>
                </a:ext>
              </a:extLst>
            </p:cNvPr>
            <p:cNvSpPr txBox="1"/>
            <p:nvPr/>
          </p:nvSpPr>
          <p:spPr>
            <a:xfrm>
              <a:off x="848869" y="4304277"/>
              <a:ext cx="4683251" cy="2308324"/>
            </a:xfrm>
            <a:prstGeom prst="rect">
              <a:avLst/>
            </a:prstGeom>
            <a:noFill/>
          </p:spPr>
          <p:txBody>
            <a:bodyPr wrap="square" rtlCol="0">
              <a:spAutoFit/>
            </a:bodyPr>
            <a:lstStyle/>
            <a:p>
              <a:r>
                <a:rPr lang="en-GB" b="1" dirty="0"/>
                <a:t>Reflections</a:t>
              </a:r>
            </a:p>
            <a:p>
              <a:endParaRPr lang="en-GB" dirty="0"/>
            </a:p>
            <a:p>
              <a:r>
                <a:rPr lang="en-GB" dirty="0"/>
                <a:t>Primary data collected earlier in the season</a:t>
              </a:r>
            </a:p>
            <a:p>
              <a:endParaRPr lang="en-GB" dirty="0"/>
            </a:p>
            <a:p>
              <a:r>
                <a:rPr lang="en-GB" dirty="0"/>
                <a:t>More secondary data used to compile the lists.</a:t>
              </a:r>
            </a:p>
            <a:p>
              <a:endParaRPr lang="en-GB" dirty="0"/>
            </a:p>
            <a:p>
              <a:r>
                <a:rPr lang="en-GB" dirty="0"/>
                <a:t>An opportunity to test the matrix in the field with non-specialists</a:t>
              </a:r>
            </a:p>
          </p:txBody>
        </p:sp>
        <p:pic>
          <p:nvPicPr>
            <p:cNvPr id="15" name="Graphic 14" descr="Thought with solid fill">
              <a:extLst>
                <a:ext uri="{FF2B5EF4-FFF2-40B4-BE49-F238E27FC236}">
                  <a16:creationId xmlns:a16="http://schemas.microsoft.com/office/drawing/2014/main" id="{573258A9-FCDD-33E7-9F66-46C8AF9FCB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6238" y="4359141"/>
              <a:ext cx="758952" cy="758952"/>
            </a:xfrm>
            <a:prstGeom prst="rect">
              <a:avLst/>
            </a:prstGeom>
          </p:spPr>
        </p:pic>
        <p:sp>
          <p:nvSpPr>
            <p:cNvPr id="18" name="Rectangle: Rounded Corners 17">
              <a:extLst>
                <a:ext uri="{FF2B5EF4-FFF2-40B4-BE49-F238E27FC236}">
                  <a16:creationId xmlns:a16="http://schemas.microsoft.com/office/drawing/2014/main" id="{7B248297-588E-FEDE-E506-AA2CF4109DC5}"/>
                </a:ext>
              </a:extLst>
            </p:cNvPr>
            <p:cNvSpPr/>
            <p:nvPr/>
          </p:nvSpPr>
          <p:spPr>
            <a:xfrm>
              <a:off x="72644" y="4184400"/>
              <a:ext cx="5587492" cy="2483065"/>
            </a:xfrm>
            <a:prstGeom prst="roundRect">
              <a:avLst/>
            </a:prstGeom>
            <a:noFill/>
            <a:ln w="5715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4" name="Group 23">
            <a:extLst>
              <a:ext uri="{FF2B5EF4-FFF2-40B4-BE49-F238E27FC236}">
                <a16:creationId xmlns:a16="http://schemas.microsoft.com/office/drawing/2014/main" id="{CE4425D6-81AD-B940-254D-7B0DA45C81CC}"/>
              </a:ext>
            </a:extLst>
          </p:cNvPr>
          <p:cNvGrpSpPr/>
          <p:nvPr/>
        </p:nvGrpSpPr>
        <p:grpSpPr>
          <a:xfrm>
            <a:off x="6132957" y="756639"/>
            <a:ext cx="5798058" cy="5628582"/>
            <a:chOff x="6132957" y="937611"/>
            <a:chExt cx="5798058" cy="5482673"/>
          </a:xfrm>
        </p:grpSpPr>
        <p:sp>
          <p:nvSpPr>
            <p:cNvPr id="6" name="TextBox 5">
              <a:extLst>
                <a:ext uri="{FF2B5EF4-FFF2-40B4-BE49-F238E27FC236}">
                  <a16:creationId xmlns:a16="http://schemas.microsoft.com/office/drawing/2014/main" id="{520B6F30-37D1-3775-4B40-9ED83A30490B}"/>
                </a:ext>
              </a:extLst>
            </p:cNvPr>
            <p:cNvSpPr txBox="1"/>
            <p:nvPr/>
          </p:nvSpPr>
          <p:spPr>
            <a:xfrm>
              <a:off x="7001256" y="1337180"/>
              <a:ext cx="4721352" cy="4407032"/>
            </a:xfrm>
            <a:prstGeom prst="rect">
              <a:avLst/>
            </a:prstGeom>
            <a:noFill/>
          </p:spPr>
          <p:txBody>
            <a:bodyPr wrap="square" rtlCol="0">
              <a:spAutoFit/>
            </a:bodyPr>
            <a:lstStyle/>
            <a:p>
              <a:r>
                <a:rPr lang="en-GB" b="1" dirty="0"/>
                <a:t>Future research</a:t>
              </a:r>
            </a:p>
            <a:p>
              <a:endParaRPr lang="en-GB" dirty="0"/>
            </a:p>
            <a:p>
              <a:r>
                <a:rPr lang="en-GB" dirty="0"/>
                <a:t>Standardisation of the scoring system used in the matrix.</a:t>
              </a:r>
            </a:p>
            <a:p>
              <a:endParaRPr lang="en-GB" dirty="0"/>
            </a:p>
            <a:p>
              <a:r>
                <a:rPr lang="en-GB" dirty="0"/>
                <a:t>Addition of scores reflecting the value of species to invertebrates </a:t>
              </a:r>
              <a:r>
                <a:rPr lang="en-GB" dirty="0" err="1"/>
                <a:t>eg</a:t>
              </a:r>
              <a:r>
                <a:rPr lang="en-GB" dirty="0"/>
                <a:t> obligates and role in life cycles.</a:t>
              </a:r>
            </a:p>
            <a:p>
              <a:endParaRPr lang="en-GB" dirty="0"/>
            </a:p>
            <a:p>
              <a:r>
                <a:rPr lang="en-GB" b="1" dirty="0"/>
                <a:t>Carbon sequestration – Quantifying the C- sequestration rate of wildflowers and assigning a value to amenity grassland (Net Zero targets) </a:t>
              </a:r>
            </a:p>
            <a:p>
              <a:endParaRPr lang="en-GB" dirty="0"/>
            </a:p>
            <a:p>
              <a:r>
                <a:rPr lang="en-GB" dirty="0"/>
                <a:t>Potential role of drone technology to identify species using photometry/colour analysis.</a:t>
              </a:r>
            </a:p>
            <a:p>
              <a:endParaRPr lang="en-GB" dirty="0"/>
            </a:p>
          </p:txBody>
        </p:sp>
        <p:pic>
          <p:nvPicPr>
            <p:cNvPr id="13" name="Graphic 12" descr="Artificial Intelligence with solid fill">
              <a:extLst>
                <a:ext uri="{FF2B5EF4-FFF2-40B4-BE49-F238E27FC236}">
                  <a16:creationId xmlns:a16="http://schemas.microsoft.com/office/drawing/2014/main" id="{4E74B56B-459E-6879-B9E9-01871EEE435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36157" y="1169260"/>
              <a:ext cx="758952" cy="758952"/>
            </a:xfrm>
            <a:prstGeom prst="rect">
              <a:avLst/>
            </a:prstGeom>
          </p:spPr>
        </p:pic>
        <p:sp>
          <p:nvSpPr>
            <p:cNvPr id="22" name="Rectangle: Rounded Corners 21">
              <a:extLst>
                <a:ext uri="{FF2B5EF4-FFF2-40B4-BE49-F238E27FC236}">
                  <a16:creationId xmlns:a16="http://schemas.microsoft.com/office/drawing/2014/main" id="{60D5EEE0-E2E1-4CB5-BF71-BE4CC3B086B2}"/>
                </a:ext>
              </a:extLst>
            </p:cNvPr>
            <p:cNvSpPr/>
            <p:nvPr/>
          </p:nvSpPr>
          <p:spPr>
            <a:xfrm>
              <a:off x="6132957" y="937611"/>
              <a:ext cx="5798058" cy="5482673"/>
            </a:xfrm>
            <a:prstGeom prst="roundRect">
              <a:avLst/>
            </a:prstGeom>
            <a:noFill/>
            <a:ln w="57150">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262400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338B221-7BE3-1F5C-167F-52FFDAEC81A0}"/>
              </a:ext>
            </a:extLst>
          </p:cNvPr>
          <p:cNvGrpSpPr/>
          <p:nvPr/>
        </p:nvGrpSpPr>
        <p:grpSpPr>
          <a:xfrm>
            <a:off x="0" y="79530"/>
            <a:ext cx="6528816" cy="677108"/>
            <a:chOff x="0" y="170970"/>
            <a:chExt cx="6528816" cy="677108"/>
          </a:xfrm>
        </p:grpSpPr>
        <p:sp>
          <p:nvSpPr>
            <p:cNvPr id="4" name="TextBox 3">
              <a:extLst>
                <a:ext uri="{FF2B5EF4-FFF2-40B4-BE49-F238E27FC236}">
                  <a16:creationId xmlns:a16="http://schemas.microsoft.com/office/drawing/2014/main" id="{C26DE7D1-EBC7-AB16-4B6A-5BFDC73D0FF9}"/>
                </a:ext>
              </a:extLst>
            </p:cNvPr>
            <p:cNvSpPr txBox="1"/>
            <p:nvPr/>
          </p:nvSpPr>
          <p:spPr>
            <a:xfrm>
              <a:off x="72644" y="170970"/>
              <a:ext cx="6456172" cy="677108"/>
            </a:xfrm>
            <a:prstGeom prst="rect">
              <a:avLst/>
            </a:prstGeom>
            <a:noFill/>
          </p:spPr>
          <p:txBody>
            <a:bodyPr wrap="square" rtlCol="0">
              <a:spAutoFit/>
            </a:bodyPr>
            <a:lstStyle/>
            <a:p>
              <a:pPr algn="l"/>
              <a:r>
                <a:rPr lang="en-GB" sz="2000" b="0" i="0" dirty="0">
                  <a:solidFill>
                    <a:srgbClr val="242424"/>
                  </a:solidFill>
                  <a:effectLst/>
                  <a:latin typeface="Aptos Light" panose="020B0004020202020204" pitchFamily="34" charset="0"/>
                </a:rPr>
                <a:t>References</a:t>
              </a:r>
            </a:p>
            <a:p>
              <a:pPr algn="l"/>
              <a:endParaRPr lang="en-GB" dirty="0"/>
            </a:p>
          </p:txBody>
        </p:sp>
        <p:sp>
          <p:nvSpPr>
            <p:cNvPr id="5" name="Rectangle: Rounded Corners 4">
              <a:extLst>
                <a:ext uri="{FF2B5EF4-FFF2-40B4-BE49-F238E27FC236}">
                  <a16:creationId xmlns:a16="http://schemas.microsoft.com/office/drawing/2014/main" id="{6F015D92-D6CE-85D4-4BAD-C3803BCE2998}"/>
                </a:ext>
              </a:extLst>
            </p:cNvPr>
            <p:cNvSpPr/>
            <p:nvPr/>
          </p:nvSpPr>
          <p:spPr>
            <a:xfrm>
              <a:off x="0" y="564219"/>
              <a:ext cx="6528816" cy="45719"/>
            </a:xfrm>
            <a:prstGeom prst="roundRect">
              <a:avLst/>
            </a:prstGeom>
            <a:solidFill>
              <a:srgbClr val="9A62B2"/>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Slide Number Placeholder 5">
            <a:extLst>
              <a:ext uri="{FF2B5EF4-FFF2-40B4-BE49-F238E27FC236}">
                <a16:creationId xmlns:a16="http://schemas.microsoft.com/office/drawing/2014/main" id="{3DAC697A-EBE1-0963-A411-B95CDF4BD04F}"/>
              </a:ext>
            </a:extLst>
          </p:cNvPr>
          <p:cNvSpPr>
            <a:spLocks noGrp="1"/>
          </p:cNvSpPr>
          <p:nvPr>
            <p:ph type="sldNum" sz="quarter" idx="12"/>
          </p:nvPr>
        </p:nvSpPr>
        <p:spPr/>
        <p:txBody>
          <a:bodyPr/>
          <a:lstStyle/>
          <a:p>
            <a:fld id="{55FE5E17-B166-48CD-B4CF-147E8FEB1AB8}" type="slidenum">
              <a:rPr lang="en-GB" smtClean="0"/>
              <a:t>14</a:t>
            </a:fld>
            <a:endParaRPr lang="en-GB"/>
          </a:p>
        </p:txBody>
      </p:sp>
      <p:sp>
        <p:nvSpPr>
          <p:cNvPr id="8" name="TextBox 7">
            <a:extLst>
              <a:ext uri="{FF2B5EF4-FFF2-40B4-BE49-F238E27FC236}">
                <a16:creationId xmlns:a16="http://schemas.microsoft.com/office/drawing/2014/main" id="{19E5D1D1-90C6-F8F1-BAA5-A781C719FD28}"/>
              </a:ext>
            </a:extLst>
          </p:cNvPr>
          <p:cNvSpPr txBox="1"/>
          <p:nvPr/>
        </p:nvSpPr>
        <p:spPr>
          <a:xfrm>
            <a:off x="72644" y="803798"/>
            <a:ext cx="5831199" cy="5432256"/>
          </a:xfrm>
          <a:prstGeom prst="rect">
            <a:avLst/>
          </a:prstGeom>
          <a:solidFill>
            <a:schemeClr val="accent6">
              <a:lumMod val="40000"/>
              <a:lumOff val="60000"/>
            </a:schemeClr>
          </a:solidFill>
        </p:spPr>
        <p:txBody>
          <a:bodyPr wrap="square" rtlCol="0">
            <a:spAutoFit/>
          </a:bodyPr>
          <a:lstStyle/>
          <a:p>
            <a:pPr marL="171450" indent="-171450">
              <a:spcBef>
                <a:spcPts val="1200"/>
              </a:spcBef>
              <a:spcAft>
                <a:spcPts val="1200"/>
              </a:spcAft>
              <a:buFont typeface="Arial" panose="020B0604020202020204" pitchFamily="34" charset="0"/>
              <a:buChar char="•"/>
            </a:pPr>
            <a:r>
              <a:rPr lang="en-GB" sz="900" dirty="0">
                <a:effectLst/>
                <a:latin typeface="Calibri" panose="020F0502020204030204" pitchFamily="34" charset="0"/>
                <a:ea typeface="Times New Roman" panose="02020603050405020304" pitchFamily="18" charset="0"/>
                <a:cs typeface="Calibri" panose="020F0502020204030204" pitchFamily="34" charset="0"/>
              </a:rPr>
              <a:t>Baude, M., </a:t>
            </a:r>
            <a:r>
              <a:rPr lang="en-GB" sz="900" dirty="0" err="1">
                <a:effectLst/>
                <a:latin typeface="Calibri" panose="020F0502020204030204" pitchFamily="34" charset="0"/>
                <a:ea typeface="Times New Roman" panose="02020603050405020304" pitchFamily="18" charset="0"/>
                <a:cs typeface="Calibri" panose="020F0502020204030204" pitchFamily="34" charset="0"/>
              </a:rPr>
              <a:t>Kunin</a:t>
            </a:r>
            <a:r>
              <a:rPr lang="en-GB" sz="900" dirty="0">
                <a:effectLst/>
                <a:latin typeface="Calibri" panose="020F0502020204030204" pitchFamily="34" charset="0"/>
                <a:ea typeface="Times New Roman" panose="02020603050405020304" pitchFamily="18" charset="0"/>
                <a:cs typeface="Calibri" panose="020F0502020204030204" pitchFamily="34" charset="0"/>
              </a:rPr>
              <a:t>, W. E., &amp; Memmott, J. (2016). Nectar sugar values of common British plant species [Agriland]. NERC Environmental Information Data Centre. </a:t>
            </a:r>
            <a:r>
              <a:rPr lang="en-GB" sz="900" u="none" strike="noStrike"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2"/>
              </a:rPr>
              <a:t>https://doi.org/10.5285/69402002-1676-4de9 a04e-d17e827db93</a:t>
            </a:r>
            <a:r>
              <a:rPr lang="en-GB" sz="900" dirty="0">
                <a:effectLst/>
                <a:latin typeface="Calibri" panose="020F0502020204030204" pitchFamily="34" charset="0"/>
                <a:ea typeface="Times New Roman" panose="02020603050405020304" pitchFamily="18" charset="0"/>
                <a:cs typeface="Calibri" panose="020F0502020204030204" pitchFamily="34" charset="0"/>
              </a:rPr>
              <a:t>c (Accessed: 21.3.24)</a:t>
            </a:r>
          </a:p>
          <a:p>
            <a:pPr marL="171450" indent="-171450">
              <a:spcBef>
                <a:spcPts val="1200"/>
              </a:spcBef>
              <a:spcAft>
                <a:spcPts val="1200"/>
              </a:spcAft>
              <a:buFont typeface="Arial" panose="020B0604020202020204" pitchFamily="34" charset="0"/>
              <a:buChar char="•"/>
            </a:pPr>
            <a:r>
              <a:rPr lang="en-GB" sz="900" dirty="0">
                <a:effectLst/>
                <a:latin typeface="Calibri" panose="020F0502020204030204" pitchFamily="34" charset="0"/>
                <a:ea typeface="Times New Roman" panose="02020603050405020304" pitchFamily="18" charset="0"/>
                <a:cs typeface="Calibri" panose="020F0502020204030204" pitchFamily="34" charset="0"/>
              </a:rPr>
              <a:t>Buscardo, E., Smith, G., Kelly, DL., Freitas, H., Iremonger, S., Mitchell. FJG., O’Donoghue, S., McKee, A. (2008) ‘The early effects of afforestation on biodiversity of grasslands in Ireland’ Biodiversity Conservation Vol. 17 pp1057–1072 Available: https://doi.org/10.1007/s10531-007-9275-2</a:t>
            </a:r>
          </a:p>
          <a:p>
            <a:pPr marL="171450" indent="-171450">
              <a:spcBef>
                <a:spcPts val="1200"/>
              </a:spcBef>
              <a:spcAft>
                <a:spcPts val="1200"/>
              </a:spcAft>
              <a:buFont typeface="Arial" panose="020B0604020202020204" pitchFamily="34" charset="0"/>
              <a:buChar char="•"/>
            </a:pPr>
            <a:r>
              <a:rPr lang="en-GB" sz="900" dirty="0">
                <a:latin typeface="Calibri" panose="020F0502020204030204" pitchFamily="34" charset="0"/>
                <a:ea typeface="Times New Roman" panose="02020603050405020304" pitchFamily="18" charset="0"/>
                <a:cs typeface="Times New Roman" panose="02020603050405020304" pitchFamily="18" charset="0"/>
              </a:rPr>
              <a:t>Critchley, </a:t>
            </a:r>
            <a:r>
              <a:rPr lang="en-GB" sz="900" dirty="0" err="1">
                <a:latin typeface="Calibri" panose="020F0502020204030204" pitchFamily="34" charset="0"/>
                <a:ea typeface="Times New Roman" panose="02020603050405020304" pitchFamily="18" charset="0"/>
                <a:cs typeface="Times New Roman" panose="02020603050405020304" pitchFamily="18" charset="0"/>
              </a:rPr>
              <a:t>CNR</a:t>
            </a:r>
            <a:r>
              <a:rPr lang="en-GB" sz="900" dirty="0">
                <a:latin typeface="Calibri" panose="020F0502020204030204" pitchFamily="34" charset="0"/>
                <a:ea typeface="Times New Roman" panose="02020603050405020304" pitchFamily="18" charset="0"/>
                <a:cs typeface="Times New Roman" panose="02020603050405020304" pitchFamily="18" charset="0"/>
              </a:rPr>
              <a:t>., Chambers, BJ., </a:t>
            </a:r>
            <a:r>
              <a:rPr lang="en-GB" sz="900" dirty="0" err="1">
                <a:latin typeface="Calibri" panose="020F0502020204030204" pitchFamily="34" charset="0"/>
                <a:ea typeface="Times New Roman" panose="02020603050405020304" pitchFamily="18" charset="0"/>
                <a:cs typeface="Times New Roman" panose="02020603050405020304" pitchFamily="18" charset="0"/>
              </a:rPr>
              <a:t>Fowbert</a:t>
            </a:r>
            <a:r>
              <a:rPr lang="en-GB" sz="900" dirty="0">
                <a:latin typeface="Calibri" panose="020F0502020204030204" pitchFamily="34" charset="0"/>
                <a:ea typeface="Times New Roman" panose="02020603050405020304" pitchFamily="18" charset="0"/>
                <a:cs typeface="Times New Roman" panose="02020603050405020304" pitchFamily="18" charset="0"/>
              </a:rPr>
              <a:t>, JA., </a:t>
            </a:r>
            <a:r>
              <a:rPr lang="en-GB" sz="900" dirty="0" err="1">
                <a:latin typeface="Calibri" panose="020F0502020204030204" pitchFamily="34" charset="0"/>
                <a:ea typeface="Times New Roman" panose="02020603050405020304" pitchFamily="18" charset="0"/>
                <a:cs typeface="Times New Roman" panose="02020603050405020304" pitchFamily="18" charset="0"/>
              </a:rPr>
              <a:t>Bhogal</a:t>
            </a:r>
            <a:r>
              <a:rPr lang="en-GB" sz="900" dirty="0">
                <a:latin typeface="Calibri" panose="020F0502020204030204" pitchFamily="34" charset="0"/>
                <a:ea typeface="Times New Roman" panose="02020603050405020304" pitchFamily="18" charset="0"/>
                <a:cs typeface="Times New Roman" panose="02020603050405020304" pitchFamily="18" charset="0"/>
              </a:rPr>
              <a:t>, A., Rose, SC., Sanderson, RA. (2002) ‘Plant species richness, functional type and soil properties of grasslands and allied vegetation in English Environmentally Sensitive Areas,’ Grass and forage science, 57(2), pp. 82–92. Available at: https://doi.org/10.1046/j.1365-2494.2002.00305.x. (Accessed: 21.3.24)</a:t>
            </a:r>
          </a:p>
          <a:p>
            <a:pPr marL="171450" indent="-171450">
              <a:spcBef>
                <a:spcPts val="1200"/>
              </a:spcBef>
              <a:spcAft>
                <a:spcPts val="1200"/>
              </a:spcAft>
              <a:buFont typeface="Arial" panose="020B0604020202020204" pitchFamily="34" charset="0"/>
              <a:buChar char="•"/>
            </a:pPr>
            <a:r>
              <a:rPr lang="en-GB" sz="900" dirty="0">
                <a:effectLst/>
                <a:latin typeface="Calibri" panose="020F0502020204030204" pitchFamily="34" charset="0"/>
                <a:ea typeface="Times New Roman" panose="02020603050405020304" pitchFamily="18" charset="0"/>
                <a:cs typeface="Calibri" panose="020F0502020204030204" pitchFamily="34" charset="0"/>
              </a:rPr>
              <a:t>Duffey, E., Morris, MG., Sheail, J., Ward, LK., Wells, DA., Wells, TCE. (1974) Grassland ecology and wildlife management. London: Chapman and Hall.</a:t>
            </a:r>
          </a:p>
          <a:p>
            <a:pPr marL="171450" indent="-171450">
              <a:spcBef>
                <a:spcPts val="1200"/>
              </a:spcBef>
              <a:spcAft>
                <a:spcPts val="1200"/>
              </a:spcAft>
              <a:buFont typeface="Arial" panose="020B0604020202020204" pitchFamily="34" charset="0"/>
              <a:buChar char="•"/>
            </a:pPr>
            <a:r>
              <a:rPr lang="en-GB" sz="900" dirty="0">
                <a:effectLst/>
                <a:latin typeface="Calibri" panose="020F0502020204030204" pitchFamily="34" charset="0"/>
                <a:ea typeface="Times New Roman" panose="02020603050405020304" pitchFamily="18" charset="0"/>
                <a:cs typeface="Calibri" panose="020F0502020204030204" pitchFamily="34" charset="0"/>
              </a:rPr>
              <a:t>Fuller RM. (1987) ‘The changing extent and conservation interest of lowland grasslands in England and Wales: a review of grassland surveys 1930–1984’. Biological Conservation 40(4):281–300. </a:t>
            </a:r>
            <a:r>
              <a:rPr lang="en-GB" sz="900" dirty="0">
                <a:effectLst/>
                <a:latin typeface="Calibri" panose="020F0502020204030204" pitchFamily="34" charset="0"/>
                <a:ea typeface="Times New Roman" panose="02020603050405020304" pitchFamily="18" charset="0"/>
                <a:cs typeface="Calibri" panose="020F0502020204030204" pitchFamily="34" charset="0"/>
                <a:hlinkClick r:id="rId3"/>
              </a:rPr>
              <a:t>https://doi.org/10.1016/0006-3207(87)90121-2</a:t>
            </a:r>
            <a:r>
              <a:rPr lang="en-GB" sz="900" dirty="0">
                <a:effectLst/>
                <a:latin typeface="Calibri" panose="020F0502020204030204" pitchFamily="34" charset="0"/>
                <a:ea typeface="Times New Roman" panose="02020603050405020304" pitchFamily="18" charset="0"/>
                <a:cs typeface="Calibri" panose="020F0502020204030204" pitchFamily="34" charset="0"/>
              </a:rPr>
              <a:t> (Accessed:24.4.23)</a:t>
            </a:r>
          </a:p>
          <a:p>
            <a:pPr marL="171450" indent="-171450">
              <a:spcBef>
                <a:spcPts val="1200"/>
              </a:spcBef>
              <a:spcAft>
                <a:spcPts val="1200"/>
              </a:spcAft>
              <a:buFont typeface="Arial" panose="020B0604020202020204" pitchFamily="34" charset="0"/>
              <a:buChar char="•"/>
            </a:pPr>
            <a:r>
              <a:rPr lang="en-GB" sz="900" dirty="0">
                <a:effectLst/>
                <a:latin typeface="Calibri" panose="020F0502020204030204" pitchFamily="34" charset="0"/>
                <a:ea typeface="Times New Roman" panose="02020603050405020304" pitchFamily="18" charset="0"/>
                <a:cs typeface="Calibri" panose="020F0502020204030204" pitchFamily="34" charset="0"/>
              </a:rPr>
              <a:t>Hemmings, K., Elton, R. and Grange, I. (2022) ‘No‐mow amenity grassland case study: Phenology of floral abundance and nectar resource,’ Ecological solutions and evidence, Vol. 3(4). Available at: </a:t>
            </a:r>
            <a:r>
              <a:rPr lang="en-GB" sz="900" dirty="0">
                <a:effectLst/>
                <a:latin typeface="Calibri" panose="020F0502020204030204" pitchFamily="34" charset="0"/>
                <a:ea typeface="Times New Roman" panose="02020603050405020304" pitchFamily="18" charset="0"/>
                <a:cs typeface="Calibri" panose="020F0502020204030204" pitchFamily="34" charset="0"/>
                <a:hlinkClick r:id="rId4"/>
              </a:rPr>
              <a:t>https://doi.org/10.1002/2688-8319.12179</a:t>
            </a:r>
            <a:r>
              <a:rPr lang="en-GB" sz="900" dirty="0">
                <a:effectLst/>
                <a:latin typeface="Calibri" panose="020F0502020204030204" pitchFamily="34" charset="0"/>
                <a:ea typeface="Times New Roman" panose="02020603050405020304" pitchFamily="18" charset="0"/>
                <a:cs typeface="Calibri" panose="020F0502020204030204" pitchFamily="34" charset="0"/>
              </a:rPr>
              <a:t>. (Accessed: 3.12.23)</a:t>
            </a:r>
          </a:p>
          <a:p>
            <a:pPr marL="171450" indent="-171450">
              <a:spcBef>
                <a:spcPts val="1200"/>
              </a:spcBef>
              <a:spcAft>
                <a:spcPts val="1200"/>
              </a:spcAft>
              <a:buFont typeface="Arial" panose="020B0604020202020204" pitchFamily="34" charset="0"/>
              <a:buChar char="•"/>
            </a:pPr>
            <a:r>
              <a:rPr lang="en-GB" sz="900" dirty="0"/>
              <a:t>Hicks DM, </a:t>
            </a:r>
            <a:r>
              <a:rPr lang="en-GB" sz="900" dirty="0" err="1"/>
              <a:t>Ouvrard</a:t>
            </a:r>
            <a:r>
              <a:rPr lang="en-GB" sz="900" dirty="0"/>
              <a:t> P, Baldock KCR, Baude M, Goddard MA, </a:t>
            </a:r>
            <a:r>
              <a:rPr lang="en-GB" sz="900" dirty="0" err="1"/>
              <a:t>Kunin</a:t>
            </a:r>
            <a:r>
              <a:rPr lang="en-GB" sz="900" dirty="0"/>
              <a:t> WE, et al. (2016) ‘Food for Pollinators: Quantifying the Nectar and Pollen Resources of Urban Flower Meadows.’ </a:t>
            </a:r>
            <a:r>
              <a:rPr lang="en-GB" sz="900" i="1" dirty="0" err="1"/>
              <a:t>PLoS</a:t>
            </a:r>
            <a:r>
              <a:rPr lang="en-GB" sz="900" i="1" dirty="0"/>
              <a:t> ONE </a:t>
            </a:r>
            <a:r>
              <a:rPr lang="en-GB" sz="900" dirty="0"/>
              <a:t>11(6): e0158117. Available at: </a:t>
            </a:r>
            <a:r>
              <a:rPr lang="en-GB" sz="900" dirty="0">
                <a:hlinkClick r:id="rId5"/>
              </a:rPr>
              <a:t>https://doi.org/10.1371/journal.pone.0158117</a:t>
            </a:r>
            <a:r>
              <a:rPr lang="en-GB" sz="900" dirty="0"/>
              <a:t> (Accessed: 21.3.24)</a:t>
            </a:r>
          </a:p>
          <a:p>
            <a:pPr marL="171450" indent="-171450">
              <a:spcBef>
                <a:spcPts val="1200"/>
              </a:spcBef>
              <a:spcAft>
                <a:spcPts val="1200"/>
              </a:spcAft>
              <a:buFont typeface="Arial" panose="020B0604020202020204" pitchFamily="34" charset="0"/>
              <a:buChar char="•"/>
            </a:pPr>
            <a:r>
              <a:rPr lang="en-GB" sz="900" dirty="0" err="1"/>
              <a:t>IPBES</a:t>
            </a:r>
            <a:r>
              <a:rPr lang="en-GB" sz="900" dirty="0"/>
              <a:t> (2019), Global assessment report of the Intergovernmental Science-Policy Platform on Biodiversity and Ecosystem Services. Available at: </a:t>
            </a:r>
            <a:r>
              <a:rPr lang="en-GB" sz="900" dirty="0">
                <a:solidFill>
                  <a:srgbClr val="0563C1"/>
                </a:solidFill>
              </a:rPr>
              <a:t>2020 </a:t>
            </a:r>
            <a:r>
              <a:rPr lang="en-GB" sz="900" dirty="0" err="1">
                <a:solidFill>
                  <a:srgbClr val="0563C1"/>
                </a:solidFill>
              </a:rPr>
              <a:t>IPBES</a:t>
            </a:r>
            <a:r>
              <a:rPr lang="en-GB" sz="900" dirty="0">
                <a:solidFill>
                  <a:srgbClr val="0563C1"/>
                </a:solidFill>
              </a:rPr>
              <a:t> GLOBAL REPORT(FIRST PART)_V3_SINGLE.pdf (Accessed: 23.9.23)</a:t>
            </a:r>
          </a:p>
        </p:txBody>
      </p:sp>
      <p:sp>
        <p:nvSpPr>
          <p:cNvPr id="11" name="TextBox 10">
            <a:extLst>
              <a:ext uri="{FF2B5EF4-FFF2-40B4-BE49-F238E27FC236}">
                <a16:creationId xmlns:a16="http://schemas.microsoft.com/office/drawing/2014/main" id="{973F46C4-3DB9-A051-2166-3CEAF3E81E4C}"/>
              </a:ext>
            </a:extLst>
          </p:cNvPr>
          <p:cNvSpPr txBox="1"/>
          <p:nvPr/>
        </p:nvSpPr>
        <p:spPr>
          <a:xfrm>
            <a:off x="6096000" y="803798"/>
            <a:ext cx="5903841" cy="5463034"/>
          </a:xfrm>
          <a:prstGeom prst="rect">
            <a:avLst/>
          </a:prstGeom>
          <a:solidFill>
            <a:schemeClr val="accent6">
              <a:lumMod val="40000"/>
              <a:lumOff val="60000"/>
            </a:schemeClr>
          </a:solidFill>
        </p:spPr>
        <p:txBody>
          <a:bodyPr wrap="square" rtlCol="0">
            <a:spAutoFit/>
          </a:bodyPr>
          <a:lstStyle>
            <a:defPPr>
              <a:defRPr lang="en-US"/>
            </a:defPPr>
            <a:lvl1pPr marL="171450" indent="-171450">
              <a:spcBef>
                <a:spcPts val="1200"/>
              </a:spcBef>
              <a:spcAft>
                <a:spcPts val="1200"/>
              </a:spcAft>
              <a:buFont typeface="Arial" panose="020B0604020202020204" pitchFamily="34" charset="0"/>
              <a:buChar char="•"/>
              <a:defRPr sz="1000">
                <a:effectLst/>
                <a:latin typeface="Calibri" panose="020F0502020204030204" pitchFamily="34" charset="0"/>
                <a:ea typeface="Times New Roman" panose="02020603050405020304" pitchFamily="18" charset="0"/>
                <a:cs typeface="Calibri" panose="020F0502020204030204" pitchFamily="34" charset="0"/>
              </a:defRPr>
            </a:lvl1pPr>
          </a:lstStyle>
          <a:p>
            <a:r>
              <a:rPr lang="en-GB" sz="900" dirty="0"/>
              <a:t>Joint Nature Conservation Committee (2022) </a:t>
            </a:r>
            <a:r>
              <a:rPr lang="en-GB" sz="900" i="1" dirty="0"/>
              <a:t>D1c. Status of pollinating insects </a:t>
            </a:r>
            <a:r>
              <a:rPr lang="en-GB" sz="900" dirty="0"/>
              <a:t>Available at:  </a:t>
            </a:r>
            <a:r>
              <a:rPr lang="en-GB" sz="900" dirty="0" err="1">
                <a:hlinkClick r:id="rId6"/>
              </a:rPr>
              <a:t>UKBI</a:t>
            </a:r>
            <a:r>
              <a:rPr lang="en-GB" sz="900" dirty="0">
                <a:hlinkClick r:id="rId6"/>
              </a:rPr>
              <a:t> - D1c. Pollinating insects | </a:t>
            </a:r>
            <a:r>
              <a:rPr lang="en-GB" sz="900" dirty="0" err="1">
                <a:hlinkClick r:id="rId6"/>
              </a:rPr>
              <a:t>JNCC</a:t>
            </a:r>
            <a:r>
              <a:rPr lang="en-GB" sz="900" dirty="0">
                <a:hlinkClick r:id="rId6"/>
              </a:rPr>
              <a:t> - Adviser to Government on Nature Conservation</a:t>
            </a:r>
            <a:r>
              <a:rPr lang="en-GB" sz="900" dirty="0"/>
              <a:t> (Accessed: 30.4.24).</a:t>
            </a:r>
          </a:p>
          <a:p>
            <a:r>
              <a:rPr lang="en-GB" sz="900" dirty="0"/>
              <a:t>Norton, B., Bending, GD., Clark, R., </a:t>
            </a:r>
            <a:r>
              <a:rPr lang="en-GB" sz="900" dirty="0" err="1"/>
              <a:t>Corstanje</a:t>
            </a:r>
            <a:r>
              <a:rPr lang="en-GB" sz="900" dirty="0"/>
              <a:t>, R., Dunnett, N., Evans, KL., </a:t>
            </a:r>
            <a:r>
              <a:rPr lang="en-GB" sz="900" dirty="0" err="1"/>
              <a:t>Grafius</a:t>
            </a:r>
            <a:r>
              <a:rPr lang="en-GB" sz="900" dirty="0"/>
              <a:t>, </a:t>
            </a:r>
            <a:r>
              <a:rPr lang="en-GB" sz="900" dirty="0" err="1"/>
              <a:t>DR.</a:t>
            </a:r>
            <a:r>
              <a:rPr lang="en-GB" sz="900" dirty="0"/>
              <a:t>, </a:t>
            </a:r>
            <a:r>
              <a:rPr lang="en-GB" sz="900" dirty="0" err="1"/>
              <a:t>Gravestock</a:t>
            </a:r>
            <a:r>
              <a:rPr lang="en-GB" sz="900" dirty="0"/>
              <a:t>, E.,  Grice, SM., Harris, JA., Hilton, S., Hoyle, H., Lim, E., Mercer, TG., </a:t>
            </a:r>
            <a:r>
              <a:rPr lang="en-GB" sz="900" dirty="0" err="1"/>
              <a:t>Pawlett</a:t>
            </a:r>
            <a:r>
              <a:rPr lang="en-GB" sz="900" dirty="0"/>
              <a:t>, M., </a:t>
            </a:r>
            <a:r>
              <a:rPr lang="en-GB" sz="900" dirty="0" err="1"/>
              <a:t>Pescott</a:t>
            </a:r>
            <a:r>
              <a:rPr lang="en-GB" sz="900" dirty="0"/>
              <a:t>, OL., Richards, JP., </a:t>
            </a:r>
            <a:r>
              <a:rPr lang="en-GB" sz="900" dirty="0" err="1"/>
              <a:t>Southon</a:t>
            </a:r>
            <a:r>
              <a:rPr lang="en-GB" sz="900" dirty="0"/>
              <a:t>, GE., Warren, PH. (2019) ‘Urban meadows as an alternative to short mown grassland: effects of composition and height on biodiversity’, Ecological applications, 29(6), pp. 1095–1115. Available at: </a:t>
            </a:r>
            <a:r>
              <a:rPr lang="en-GB" sz="900" dirty="0">
                <a:hlinkClick r:id="rId7"/>
              </a:rPr>
              <a:t>https://doi.org/10.1002/eap.1946</a:t>
            </a:r>
            <a:r>
              <a:rPr lang="en-GB" sz="900" dirty="0"/>
              <a:t> [Accessed:24.4.23]</a:t>
            </a:r>
          </a:p>
          <a:p>
            <a:r>
              <a:rPr lang="en-GB" sz="900" dirty="0"/>
              <a:t>Plantlife UK (2019) Managing grassland road verges – A best practice guide. Available at: </a:t>
            </a:r>
            <a:r>
              <a:rPr lang="en-GB" sz="900" dirty="0">
                <a:hlinkClick r:id="rId8"/>
              </a:rPr>
              <a:t>https://www.plantlife.org.uk/wp-content/uploads/2023/03/Managing-grassland-road-verges_2020.pdf</a:t>
            </a:r>
            <a:r>
              <a:rPr lang="en-GB" sz="900" dirty="0"/>
              <a:t> (Accessed: 23.3.23)</a:t>
            </a:r>
          </a:p>
          <a:p>
            <a:r>
              <a:rPr lang="en-GB" sz="900" dirty="0"/>
              <a:t>Powney, G.D., </a:t>
            </a:r>
            <a:r>
              <a:rPr lang="en-GB" sz="900" dirty="0" err="1"/>
              <a:t>Carvell</a:t>
            </a:r>
            <a:r>
              <a:rPr lang="en-GB" sz="900" dirty="0"/>
              <a:t>. C., Edwards, M., Morris, </a:t>
            </a:r>
            <a:r>
              <a:rPr lang="en-GB" sz="900" dirty="0" err="1"/>
              <a:t>TKA</a:t>
            </a:r>
            <a:r>
              <a:rPr lang="en-GB" sz="900" dirty="0"/>
              <a:t>., Roy, HE., Woodcock, BA., Isaac, </a:t>
            </a:r>
            <a:r>
              <a:rPr lang="en-GB" sz="900" dirty="0" err="1"/>
              <a:t>NJB</a:t>
            </a:r>
            <a:r>
              <a:rPr lang="en-GB" sz="900" dirty="0"/>
              <a:t>. (2019) “Widespread losses of pollinating insects in Britain,” Nature communications, 10(1), pp. 1018–1018. Available at: </a:t>
            </a:r>
            <a:r>
              <a:rPr lang="en-GB" sz="900" dirty="0">
                <a:hlinkClick r:id="rId9"/>
              </a:rPr>
              <a:t>https://doi.org/10.1038/s41467-019-08974-9</a:t>
            </a:r>
            <a:r>
              <a:rPr lang="en-GB" sz="900" dirty="0"/>
              <a:t>. (Accessed: 24.4.23)</a:t>
            </a:r>
          </a:p>
          <a:p>
            <a:r>
              <a:rPr lang="en-GB" sz="900" dirty="0" err="1"/>
              <a:t>Pywell</a:t>
            </a:r>
            <a:r>
              <a:rPr lang="en-GB" sz="900" dirty="0"/>
              <a:t>, RF., Bullock JM., Roy, DB., Warman, L., Walker, KJ., </a:t>
            </a:r>
            <a:r>
              <a:rPr lang="en-GB" sz="900" dirty="0" err="1"/>
              <a:t>Rothery</a:t>
            </a:r>
            <a:r>
              <a:rPr lang="en-GB" sz="900" dirty="0"/>
              <a:t>, P. (2003) ‘Plant Traits as Predictors of Performance in Ecological Restoration’, The Journal of applied ecology, 40(1), pp. 65–77. Available at: </a:t>
            </a:r>
            <a:r>
              <a:rPr lang="en-GB" sz="900" dirty="0">
                <a:hlinkClick r:id="rId10"/>
              </a:rPr>
              <a:t>https://doi.org/10.1046/j.1365-2664.2003.00762.x</a:t>
            </a:r>
            <a:r>
              <a:rPr lang="en-GB" sz="900" dirty="0"/>
              <a:t>. (Accessed:24.4.23)</a:t>
            </a:r>
          </a:p>
          <a:p>
            <a:r>
              <a:rPr lang="en-GB" sz="900" dirty="0"/>
              <a:t>Rodwell, (2012) National Vegetation Classification: User’s handbook. 2012 </a:t>
            </a:r>
            <a:r>
              <a:rPr lang="en-GB" sz="900" dirty="0" err="1"/>
              <a:t>edn</a:t>
            </a:r>
            <a:r>
              <a:rPr lang="en-GB" sz="900" dirty="0"/>
              <a:t>. Peterborough: Pelagic Publishing. </a:t>
            </a:r>
          </a:p>
          <a:p>
            <a:r>
              <a:rPr lang="en-GB" sz="900" dirty="0"/>
              <a:t>Starr‐Keddle, </a:t>
            </a:r>
            <a:r>
              <a:rPr lang="en-GB" sz="900" dirty="0" err="1"/>
              <a:t>R.E</a:t>
            </a:r>
            <a:r>
              <a:rPr lang="en-GB" sz="900" dirty="0"/>
              <a:t>. (2022) ‘Evaluating the success of upland hay meadow restoration in the North Pennines, United Kingdom, using green hay transfer,’ Ecological solutions and evidence, 3(1). Available at: </a:t>
            </a:r>
            <a:r>
              <a:rPr lang="en-GB" sz="900" dirty="0">
                <a:hlinkClick r:id="rId11"/>
              </a:rPr>
              <a:t>https://doi.org/10.1002/2688-8319.12134</a:t>
            </a:r>
            <a:r>
              <a:rPr lang="en-GB" sz="900" dirty="0"/>
              <a:t>. (Accessed: 10.11.23)</a:t>
            </a:r>
          </a:p>
          <a:p>
            <a:r>
              <a:rPr lang="en-GB" sz="900" dirty="0"/>
              <a:t>The Environment (Wales) Act 2016, c6. Available at: </a:t>
            </a:r>
            <a:r>
              <a:rPr lang="en-GB" sz="900" dirty="0">
                <a:hlinkClick r:id="rId12"/>
              </a:rPr>
              <a:t>https://www.legislation.gov.uk/anaw/2016</a:t>
            </a:r>
            <a:r>
              <a:rPr lang="en-GB" sz="900" dirty="0"/>
              <a:t> (Accessed:22.3.24)</a:t>
            </a:r>
          </a:p>
          <a:p>
            <a:r>
              <a:rPr lang="en-GB" sz="900" dirty="0"/>
              <a:t>Weeds Act 1959, c.1. Available at: </a:t>
            </a:r>
            <a:r>
              <a:rPr lang="en-GB" sz="900" dirty="0">
                <a:hlinkClick r:id="rId13"/>
              </a:rPr>
              <a:t>https://www.legislation.gov.uk/ukpga/Eliz2/7-8/54/section/1</a:t>
            </a:r>
            <a:r>
              <a:rPr lang="en-GB" sz="900" dirty="0"/>
              <a:t>. (Accessed: 20.3.24)</a:t>
            </a:r>
          </a:p>
        </p:txBody>
      </p:sp>
    </p:spTree>
    <p:extLst>
      <p:ext uri="{BB962C8B-B14F-4D97-AF65-F5344CB8AC3E}">
        <p14:creationId xmlns:p14="http://schemas.microsoft.com/office/powerpoint/2010/main" val="2374521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A0844E0F-BC51-9487-002C-20B69FE51DB3}"/>
              </a:ext>
            </a:extLst>
          </p:cNvPr>
          <p:cNvPicPr>
            <a:picLocks noChangeAspect="1"/>
          </p:cNvPicPr>
          <p:nvPr/>
        </p:nvPicPr>
        <p:blipFill rotWithShape="1">
          <a:blip r:embed="rId2"/>
          <a:srcRect l="10632" r="13281"/>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6" name="Rectangle 5">
            <a:extLst>
              <a:ext uri="{FF2B5EF4-FFF2-40B4-BE49-F238E27FC236}">
                <a16:creationId xmlns:a16="http://schemas.microsoft.com/office/drawing/2014/main" id="{931E5BBD-AF0B-EC33-E16F-4F2B8707FC2F}"/>
              </a:ext>
            </a:extLst>
          </p:cNvPr>
          <p:cNvSpPr/>
          <p:nvPr/>
        </p:nvSpPr>
        <p:spPr>
          <a:xfrm>
            <a:off x="209056" y="1468221"/>
            <a:ext cx="4261066" cy="243081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cap="none" spc="0" dirty="0">
                <a:ln w="13462">
                  <a:solidFill>
                    <a:schemeClr val="bg1"/>
                  </a:solidFill>
                  <a:prstDash val="solid"/>
                </a:ln>
                <a:solidFill>
                  <a:schemeClr val="accent6">
                    <a:lumMod val="50000"/>
                  </a:schemeClr>
                </a:solidFill>
                <a:effectLst>
                  <a:outerShdw dist="38100" dir="2700000" algn="bl" rotWithShape="0">
                    <a:schemeClr val="accent5"/>
                  </a:outerShdw>
                </a:effectLst>
                <a:latin typeface="+mj-lt"/>
                <a:ea typeface="+mj-ea"/>
                <a:cs typeface="+mj-cs"/>
              </a:rPr>
              <a:t>Q</a:t>
            </a:r>
            <a:r>
              <a:rPr lang="en-US" sz="6600" b="1" i="0" cap="none" spc="0" dirty="0">
                <a:ln w="13462">
                  <a:solidFill>
                    <a:schemeClr val="bg1"/>
                  </a:solidFill>
                  <a:prstDash val="solid"/>
                </a:ln>
                <a:solidFill>
                  <a:schemeClr val="accent6">
                    <a:lumMod val="50000"/>
                  </a:schemeClr>
                </a:solidFill>
                <a:effectLst>
                  <a:outerShdw dist="38100" dir="2700000" algn="bl" rotWithShape="0">
                    <a:schemeClr val="accent5"/>
                  </a:outerShdw>
                </a:effectLst>
                <a:latin typeface="+mj-lt"/>
                <a:ea typeface="+mj-ea"/>
                <a:cs typeface="+mj-cs"/>
              </a:rPr>
              <a:t>uestions</a:t>
            </a:r>
            <a:endParaRPr lang="en-US" sz="6600" b="1" cap="none" spc="0" dirty="0">
              <a:ln w="13462">
                <a:solidFill>
                  <a:schemeClr val="bg1"/>
                </a:solidFill>
                <a:prstDash val="solid"/>
              </a:ln>
              <a:solidFill>
                <a:schemeClr val="accent6">
                  <a:lumMod val="50000"/>
                </a:schemeClr>
              </a:solidFill>
              <a:effectLst>
                <a:outerShdw dist="38100" dir="2700000" algn="bl" rotWithShape="0">
                  <a:schemeClr val="accent5"/>
                </a:outerShdw>
              </a:effectLst>
              <a:latin typeface="+mj-lt"/>
              <a:ea typeface="+mj-ea"/>
              <a:cs typeface="+mj-cs"/>
            </a:endParaRPr>
          </a:p>
        </p:txBody>
      </p:sp>
      <p:sp>
        <p:nvSpPr>
          <p:cNvPr id="4" name="Slide Number Placeholder 3">
            <a:extLst>
              <a:ext uri="{FF2B5EF4-FFF2-40B4-BE49-F238E27FC236}">
                <a16:creationId xmlns:a16="http://schemas.microsoft.com/office/drawing/2014/main" id="{F892196F-3F19-FE9E-DE07-B6AB656954D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55FE5E17-B166-48CD-B4CF-147E8FEB1AB8}" type="slidenum">
              <a:rPr lang="en-US" sz="1000">
                <a:solidFill>
                  <a:srgbClr val="FFFFFF"/>
                </a:solidFill>
                <a:latin typeface="Calibri" panose="020F0502020204030204"/>
              </a:rPr>
              <a:pPr>
                <a:spcAft>
                  <a:spcPts val="600"/>
                </a:spcAft>
                <a:defRPr/>
              </a:pPr>
              <a:t>15</a:t>
            </a:fld>
            <a:endParaRPr lang="en-US" sz="1000">
              <a:solidFill>
                <a:srgbClr val="FFFFFF"/>
              </a:solidFill>
              <a:latin typeface="Calibri" panose="020F0502020204030204"/>
            </a:endParaRPr>
          </a:p>
        </p:txBody>
      </p:sp>
    </p:spTree>
    <p:extLst>
      <p:ext uri="{BB962C8B-B14F-4D97-AF65-F5344CB8AC3E}">
        <p14:creationId xmlns:p14="http://schemas.microsoft.com/office/powerpoint/2010/main" val="310090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5485</TotalTime>
  <Words>2684</Words>
  <Application>Microsoft Office PowerPoint</Application>
  <PresentationFormat>Widescreen</PresentationFormat>
  <Paragraphs>231</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Aptos Light</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carter</dc:creator>
  <cp:lastModifiedBy>Rachel Carter (0850371)</cp:lastModifiedBy>
  <cp:revision>29</cp:revision>
  <dcterms:created xsi:type="dcterms:W3CDTF">2024-04-05T16:32:18Z</dcterms:created>
  <dcterms:modified xsi:type="dcterms:W3CDTF">2024-04-30T19:59:34Z</dcterms:modified>
</cp:coreProperties>
</file>