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4"/>
  </p:sldMasterIdLst>
  <p:notesMasterIdLst>
    <p:notesMasterId r:id="rId16"/>
  </p:notesMasterIdLst>
  <p:handoutMasterIdLst>
    <p:handoutMasterId r:id="rId17"/>
  </p:handoutMasterIdLst>
  <p:sldIdLst>
    <p:sldId id="257" r:id="rId5"/>
    <p:sldId id="286" r:id="rId6"/>
    <p:sldId id="325" r:id="rId7"/>
    <p:sldId id="326" r:id="rId8"/>
    <p:sldId id="317" r:id="rId9"/>
    <p:sldId id="316" r:id="rId10"/>
    <p:sldId id="318" r:id="rId11"/>
    <p:sldId id="319" r:id="rId12"/>
    <p:sldId id="320" r:id="rId13"/>
    <p:sldId id="321" r:id="rId14"/>
    <p:sldId id="322" r:id="rId15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280" autoAdjust="0"/>
  </p:normalViewPr>
  <p:slideViewPr>
    <p:cSldViewPr>
      <p:cViewPr>
        <p:scale>
          <a:sx n="88" d="100"/>
          <a:sy n="88" d="100"/>
        </p:scale>
        <p:origin x="72" y="12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3/25/2019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3/25/2019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619CF-FABE-42F4-90A6-56551B2C6F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151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654" y="1447801"/>
            <a:ext cx="8823360" cy="3329581"/>
          </a:xfrm>
        </p:spPr>
        <p:txBody>
          <a:bodyPr anchor="b"/>
          <a:lstStyle>
            <a:lvl1pPr>
              <a:defRPr sz="7198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654" y="4777380"/>
            <a:ext cx="8823360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25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679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656" y="2861734"/>
            <a:ext cx="8823359" cy="1915647"/>
          </a:xfrm>
        </p:spPr>
        <p:txBody>
          <a:bodyPr anchor="b"/>
          <a:lstStyle>
            <a:lvl1pPr algn="l">
              <a:defRPr sz="3999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654" y="4777381"/>
            <a:ext cx="8823360" cy="860400"/>
          </a:xfrm>
        </p:spPr>
        <p:txBody>
          <a:bodyPr anchor="t"/>
          <a:lstStyle>
            <a:lvl1pPr marL="0" indent="0" algn="l">
              <a:buNone/>
              <a:defRPr sz="1999" cap="all">
                <a:solidFill>
                  <a:schemeClr val="accent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93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025" y="2060576"/>
            <a:ext cx="4395194" cy="4195763"/>
          </a:xfrm>
        </p:spPr>
        <p:txBody>
          <a:bodyPr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3021" y="2056093"/>
            <a:ext cx="4395196" cy="4200245"/>
          </a:xfrm>
        </p:spPr>
        <p:txBody>
          <a:bodyPr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83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026" y="1905000"/>
            <a:ext cx="4395193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025" y="2514600"/>
            <a:ext cx="4395194" cy="3741738"/>
          </a:xfrm>
        </p:spPr>
        <p:txBody>
          <a:bodyPr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3023" y="1905000"/>
            <a:ext cx="4395194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3023" y="2514600"/>
            <a:ext cx="4395194" cy="3741738"/>
          </a:xfrm>
        </p:spPr>
        <p:txBody>
          <a:bodyPr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563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485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374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653" y="1447800"/>
            <a:ext cx="3400178" cy="1447800"/>
          </a:xfrm>
        </p:spPr>
        <p:txBody>
          <a:bodyPr anchor="b"/>
          <a:lstStyle>
            <a:lvl1pPr algn="l">
              <a:defRPr sz="2399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3370" y="1447800"/>
            <a:ext cx="5194644" cy="4572000"/>
          </a:xfrm>
        </p:spPr>
        <p:txBody>
          <a:bodyPr anchor="ctr">
            <a:normAutofit/>
          </a:bodyPr>
          <a:lstStyle>
            <a:lvl1pPr>
              <a:defRPr sz="1999"/>
            </a:lvl1pPr>
            <a:lvl2pPr>
              <a:defRPr sz="1799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654" y="3129281"/>
            <a:ext cx="3400177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59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606" y="1854192"/>
            <a:ext cx="5091580" cy="1574808"/>
          </a:xfrm>
        </p:spPr>
        <p:txBody>
          <a:bodyPr anchor="b">
            <a:normAutofit/>
          </a:bodyPr>
          <a:lstStyle>
            <a:lvl1pPr algn="l">
              <a:defRPr sz="3599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7736" y="1143000"/>
            <a:ext cx="3199567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654" y="3657600"/>
            <a:ext cx="5083655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094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656" y="4800587"/>
            <a:ext cx="8823359" cy="566738"/>
          </a:xfrm>
        </p:spPr>
        <p:txBody>
          <a:bodyPr anchor="b">
            <a:normAutofit/>
          </a:bodyPr>
          <a:lstStyle>
            <a:lvl1pPr algn="l">
              <a:defRPr sz="2399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654" y="685800"/>
            <a:ext cx="8823360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655" y="5367325"/>
            <a:ext cx="882335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452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654" y="1447800"/>
            <a:ext cx="8823361" cy="1981200"/>
          </a:xfrm>
        </p:spPr>
        <p:txBody>
          <a:bodyPr/>
          <a:lstStyle>
            <a:lvl1pPr>
              <a:defRPr sz="479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654" y="3657600"/>
            <a:ext cx="8823361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799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775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391" y="1447800"/>
            <a:ext cx="7997232" cy="2323374"/>
          </a:xfrm>
        </p:spPr>
        <p:txBody>
          <a:bodyPr/>
          <a:lstStyle>
            <a:lvl1pPr>
              <a:defRPr sz="479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29898" y="3771174"/>
            <a:ext cx="7277753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654" y="4350657"/>
            <a:ext cx="8823361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799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061" y="971253"/>
            <a:ext cx="801703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196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28060" y="2613787"/>
            <a:ext cx="801703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196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35233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653" y="3124201"/>
            <a:ext cx="8823362" cy="1653180"/>
          </a:xfrm>
        </p:spPr>
        <p:txBody>
          <a:bodyPr anchor="b"/>
          <a:lstStyle>
            <a:lvl1pPr algn="l">
              <a:defRPr sz="3999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654" y="4777381"/>
            <a:ext cx="8823361" cy="860400"/>
          </a:xfrm>
        </p:spPr>
        <p:txBody>
          <a:bodyPr anchor="t"/>
          <a:lstStyle>
            <a:lvl1pPr marL="0" indent="0" algn="l">
              <a:buNone/>
              <a:defRPr sz="1999" cap="none">
                <a:solidFill>
                  <a:schemeClr val="accent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5114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19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782" y="1981200"/>
            <a:ext cx="2946099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293" y="2667000"/>
            <a:ext cx="292658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2648" y="1981200"/>
            <a:ext cx="2935476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2097" y="2667000"/>
            <a:ext cx="2946027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2845" y="1981200"/>
            <a:ext cx="2931349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2845" y="2667000"/>
            <a:ext cx="2931349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517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0414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159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19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293" y="4250949"/>
            <a:ext cx="2939284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293" y="2209800"/>
            <a:ext cx="293928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293" y="4827212"/>
            <a:ext cx="2939284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8363" y="4250949"/>
            <a:ext cx="2929762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8362" y="2209800"/>
            <a:ext cx="292976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7009" y="4827211"/>
            <a:ext cx="293364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2845" y="4250949"/>
            <a:ext cx="2931349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2844" y="2209800"/>
            <a:ext cx="2931349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2720" y="4827209"/>
            <a:ext cx="293523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517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0414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4744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01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2050" y="430214"/>
            <a:ext cx="1752145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294" y="887414"/>
            <a:ext cx="7421216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9712D-992A-4AB1-A5C2-575F75921AA2}" type="datetimeFigureOut">
              <a:rPr lang="en-US" smtClean="0"/>
              <a:pPr/>
              <a:t>3/25/2019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935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6"/>
            <a:ext cx="4035961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8"/>
            <a:ext cx="1522016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6770" y="1676400"/>
            <a:ext cx="2818666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7330" y="1"/>
            <a:ext cx="1602969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6770" y="6096000"/>
            <a:ext cx="993475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5094" y="0"/>
            <a:ext cx="685621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5943" y="452718"/>
            <a:ext cx="9402274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025" y="2052919"/>
            <a:ext cx="894421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2866" y="1790741"/>
            <a:ext cx="990599" cy="30472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3/25/2019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48740" y="3225337"/>
            <a:ext cx="3859795" cy="30472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9844" y="295730"/>
            <a:ext cx="837981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799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2788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063" rtl="0" eaLnBrk="1" latinLnBrk="0" hangingPunct="1">
        <a:spcBef>
          <a:spcPct val="0"/>
        </a:spcBef>
        <a:buNone/>
        <a:defRPr sz="4199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797" indent="-342797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99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727" indent="-285664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799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2657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599720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6783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3846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0908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7971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5034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Personal Development 1</a:t>
            </a:r>
            <a:br>
              <a:rPr lang="en-US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EC</a:t>
            </a:r>
            <a:r>
              <a:rPr lang="en-US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HC4003</a:t>
            </a:r>
            <a:endParaRPr 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Leader: Andrea Williams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2004" y="-171399"/>
            <a:ext cx="8136904" cy="2016224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4000" b="1" dirty="0" smtClean="0">
                <a:latin typeface="+mn-lt"/>
              </a:rPr>
              <a:t>Andrea </a:t>
            </a:r>
            <a:r>
              <a:rPr lang="en-GB" sz="4000" b="1" dirty="0">
                <a:latin typeface="+mn-lt"/>
              </a:rPr>
              <a:t>Williams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772" y="1556792"/>
            <a:ext cx="1224136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endParaRPr lang="en-GB" sz="3200" b="1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4600" b="1" dirty="0"/>
              <a:t>Contact details:</a:t>
            </a:r>
          </a:p>
          <a:p>
            <a:pPr marL="0" indent="0" algn="ctr">
              <a:buNone/>
            </a:pPr>
            <a:r>
              <a:rPr lang="en-GB" sz="4600" b="1" dirty="0" smtClean="0"/>
              <a:t>email</a:t>
            </a:r>
            <a:r>
              <a:rPr lang="en-GB" sz="4600" b="1" dirty="0"/>
              <a:t>:</a:t>
            </a:r>
          </a:p>
          <a:p>
            <a:pPr marL="0" indent="0" algn="ctr">
              <a:buNone/>
            </a:pPr>
            <a:r>
              <a:rPr lang="en-GB" sz="4600" b="1" dirty="0"/>
              <a:t>andrea.williams@uwtsd.ac.uk</a:t>
            </a:r>
          </a:p>
          <a:p>
            <a:pPr marL="0" indent="0" algn="ctr">
              <a:buNone/>
            </a:pPr>
            <a:r>
              <a:rPr lang="en-GB" sz="4600" b="1" dirty="0"/>
              <a:t>Tel: 01792 482057</a:t>
            </a:r>
          </a:p>
        </p:txBody>
      </p:sp>
    </p:spTree>
    <p:extLst>
      <p:ext uri="{BB962C8B-B14F-4D97-AF65-F5344CB8AC3E}">
        <p14:creationId xmlns:p14="http://schemas.microsoft.com/office/powerpoint/2010/main" val="232249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Learning Outcomes</a:t>
            </a:r>
            <a:endParaRPr lang="en-GB" b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025" y="1628801"/>
            <a:ext cx="8944211" cy="46196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Upon the successful completion of this module, the student should be able </a:t>
            </a:r>
            <a:r>
              <a:rPr lang="en-GB" sz="36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to:</a:t>
            </a:r>
            <a:endParaRPr lang="en-GB" sz="36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36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Demonstrate </a:t>
            </a:r>
            <a:r>
              <a:rPr lang="en-GB" sz="36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a consistent commitment to continuing professional and personal development, including self-awareness and fitness to practice.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6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Respond </a:t>
            </a:r>
            <a:r>
              <a:rPr lang="en-GB" sz="36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appropriately to the effect of own values, beliefs, attitudes and behaviours when practicing as a </a:t>
            </a:r>
            <a:r>
              <a:rPr lang="en-GB" sz="36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counsellor or psychotherapist</a:t>
            </a:r>
            <a:r>
              <a:rPr lang="en-GB" sz="36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6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Discuss </a:t>
            </a:r>
            <a:r>
              <a:rPr lang="en-GB" sz="36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the impact of diversity on the therapeutic relationship.</a:t>
            </a:r>
          </a:p>
        </p:txBody>
      </p:sp>
    </p:spTree>
    <p:extLst>
      <p:ext uri="{BB962C8B-B14F-4D97-AF65-F5344CB8AC3E}">
        <p14:creationId xmlns:p14="http://schemas.microsoft.com/office/powerpoint/2010/main" val="3889833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57" y="-315415"/>
            <a:ext cx="10351065" cy="2251338"/>
          </a:xfrm>
        </p:spPr>
        <p:txBody>
          <a:bodyPr/>
          <a:lstStyle/>
          <a:p>
            <a:r>
              <a:rPr lang="en-GB" b="1" dirty="0" smtClean="0">
                <a:solidFill>
                  <a:schemeClr val="accent5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/>
            </a:r>
            <a:br>
              <a:rPr lang="en-GB" b="1" dirty="0" smtClean="0">
                <a:solidFill>
                  <a:schemeClr val="accent5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</a:br>
            <a:r>
              <a:rPr lang="en-GB" b="1" dirty="0" smtClean="0">
                <a:solidFill>
                  <a:schemeClr val="accent5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Assessment Component Two</a:t>
            </a:r>
            <a:endParaRPr lang="en-GB" b="1" dirty="0">
              <a:solidFill>
                <a:schemeClr val="accent5">
                  <a:lumMod val="20000"/>
                  <a:lumOff val="8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1556792"/>
            <a:ext cx="10201199" cy="5040560"/>
          </a:xfrm>
        </p:spPr>
        <p:txBody>
          <a:bodyPr>
            <a:noAutofit/>
          </a:bodyPr>
          <a:lstStyle/>
          <a:p>
            <a:r>
              <a:rPr lang="en-GB" b="1" dirty="0"/>
              <a:t>Assessment Component 2- 50</a:t>
            </a:r>
            <a:r>
              <a:rPr lang="en-GB" b="1" dirty="0" smtClean="0"/>
              <a:t>%</a:t>
            </a:r>
            <a:endParaRPr lang="en-GB" dirty="0"/>
          </a:p>
          <a:p>
            <a:r>
              <a:rPr lang="en-GB" b="1" dirty="0"/>
              <a:t>Assessment Task: Presentation </a:t>
            </a:r>
            <a:r>
              <a:rPr lang="en-GB" b="1" dirty="0" smtClean="0"/>
              <a:t>15 minutes</a:t>
            </a:r>
            <a:endParaRPr lang="en-GB" dirty="0"/>
          </a:p>
          <a:p>
            <a:r>
              <a:rPr lang="en-GB" i="1" dirty="0"/>
              <a:t> </a:t>
            </a:r>
            <a:r>
              <a:rPr lang="en-GB" dirty="0"/>
              <a:t>‘Reflect on own values, beliefs and behaviour and consider the emotional impact of discrimination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Submission </a:t>
            </a:r>
            <a:r>
              <a:rPr lang="en-GB" dirty="0" smtClean="0"/>
              <a:t>Date: 7</a:t>
            </a:r>
            <a:r>
              <a:rPr lang="en-GB" baseline="30000" dirty="0" smtClean="0"/>
              <a:t>th</a:t>
            </a:r>
            <a:r>
              <a:rPr lang="en-GB" dirty="0" smtClean="0"/>
              <a:t> May </a:t>
            </a:r>
            <a:r>
              <a:rPr lang="en-GB" dirty="0" smtClean="0"/>
              <a:t>2019; 08:00</a:t>
            </a:r>
            <a:endParaRPr lang="en-GB" dirty="0"/>
          </a:p>
          <a:p>
            <a:pPr marL="0" indent="0">
              <a:buNone/>
            </a:pPr>
            <a:endParaRPr lang="en-GB" dirty="0">
              <a:solidFill>
                <a:schemeClr val="accent5">
                  <a:lumMod val="20000"/>
                  <a:lumOff val="80000"/>
                </a:schemeClr>
              </a:solidFill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386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Continuing </a:t>
            </a:r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Personal</a:t>
            </a:r>
            <a:r>
              <a:rPr lang="en-GB" dirty="0" smtClean="0"/>
              <a:t> and Professional Development (CPD)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55" y="1844825"/>
            <a:ext cx="6538714" cy="4355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2206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2280" y="1700808"/>
            <a:ext cx="10046708" cy="496855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You will need to include a </a:t>
            </a:r>
            <a:r>
              <a:rPr lang="en-GB" sz="2400" i="1" dirty="0" smtClean="0"/>
              <a:t>‘title’ slide</a:t>
            </a:r>
            <a:r>
              <a:rPr lang="en-GB" sz="2400" dirty="0" smtClean="0"/>
              <a:t>. </a:t>
            </a:r>
          </a:p>
          <a:p>
            <a:pPr marL="800100" lvl="2" indent="0">
              <a:buNone/>
            </a:pPr>
            <a:r>
              <a:rPr lang="en-GB" sz="2400" dirty="0" smtClean="0"/>
              <a:t>You can be creative with this as the title could be in the form of a  reflective statement or even question. It will represent the themes you wish to present.  </a:t>
            </a:r>
          </a:p>
          <a:p>
            <a:pPr marL="800100" lvl="2" indent="0">
              <a:buNone/>
            </a:pPr>
            <a:r>
              <a:rPr lang="en-GB" sz="2400" dirty="0" smtClean="0"/>
              <a:t>It will also include your name and P number.</a:t>
            </a:r>
          </a:p>
          <a:p>
            <a:r>
              <a:rPr lang="en-GB" sz="2400" dirty="0" smtClean="0"/>
              <a:t>Font size of 30 is good</a:t>
            </a:r>
          </a:p>
          <a:p>
            <a:r>
              <a:rPr lang="en-GB" sz="2400" dirty="0" smtClean="0"/>
              <a:t>Approximately 12-15 slides</a:t>
            </a:r>
          </a:p>
          <a:p>
            <a:r>
              <a:rPr lang="en-GB" sz="2400" dirty="0" smtClean="0"/>
              <a:t>Three points per slide</a:t>
            </a:r>
          </a:p>
          <a:p>
            <a:r>
              <a:rPr lang="en-GB" sz="2400" dirty="0" smtClean="0"/>
              <a:t>Images or pictures – provide that reflective and creative quality</a:t>
            </a:r>
          </a:p>
        </p:txBody>
      </p:sp>
    </p:spTree>
    <p:extLst>
      <p:ext uri="{BB962C8B-B14F-4D97-AF65-F5344CB8AC3E}">
        <p14:creationId xmlns:p14="http://schemas.microsoft.com/office/powerpoint/2010/main" val="4847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0005" y="2708920"/>
            <a:ext cx="8229600" cy="3528392"/>
          </a:xfrm>
        </p:spPr>
        <p:txBody>
          <a:bodyPr>
            <a:normAutofit/>
          </a:bodyPr>
          <a:lstStyle/>
          <a:p>
            <a:r>
              <a:rPr lang="en-GB" b="1" dirty="0" smtClean="0"/>
              <a:t>Introduction (</a:t>
            </a:r>
            <a:r>
              <a:rPr lang="en-GB" dirty="0" smtClean="0"/>
              <a:t>2-3 minutes)</a:t>
            </a:r>
          </a:p>
          <a:p>
            <a:pPr marL="0" indent="0">
              <a:buNone/>
            </a:pPr>
            <a:r>
              <a:rPr lang="en-GB" sz="2800" i="1" dirty="0"/>
              <a:t>The introduction is the point at which the presenter explains the content and purpose of the presentation. This is a vitally important part of your talk as you will need to gain the audience’s interest and confidence </a:t>
            </a:r>
            <a:endParaRPr lang="en-GB" sz="2800" i="1" dirty="0" smtClean="0"/>
          </a:p>
          <a:p>
            <a:pPr marL="0" indent="0">
              <a:buNone/>
            </a:pPr>
            <a:endParaRPr lang="en-GB" sz="2800" b="1" i="1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 descr="Image result for images of that reflect embedd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367" y="120844"/>
            <a:ext cx="184785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6670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612" y="274638"/>
            <a:ext cx="8229600" cy="13255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Main Points of </a:t>
            </a:r>
            <a:r>
              <a:rPr lang="en-GB" b="1" dirty="0" smtClean="0"/>
              <a:t>10-12 Minutes:</a:t>
            </a:r>
            <a:br>
              <a:rPr lang="en-GB" b="1" dirty="0" smtClean="0"/>
            </a:br>
            <a:r>
              <a:rPr lang="en-GB" b="1" dirty="0" smtClean="0"/>
              <a:t>What have you learned?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1884" y="1772816"/>
            <a:ext cx="9803432" cy="485881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Background </a:t>
            </a:r>
            <a:r>
              <a:rPr lang="en-GB" sz="2400" dirty="0"/>
              <a:t>(providing </a:t>
            </a:r>
            <a:r>
              <a:rPr lang="en-GB" sz="2400" dirty="0" smtClean="0"/>
              <a:t>context; linking theory with practice</a:t>
            </a:r>
            <a:r>
              <a:rPr lang="en-GB" sz="2400" dirty="0" smtClean="0"/>
              <a:t>)</a:t>
            </a:r>
            <a:endParaRPr lang="en-GB" sz="2400" dirty="0"/>
          </a:p>
          <a:p>
            <a:r>
              <a:rPr lang="en-GB" sz="2400" dirty="0"/>
              <a:t>Discussion </a:t>
            </a:r>
            <a:r>
              <a:rPr lang="en-GB" sz="2400" dirty="0" smtClean="0"/>
              <a:t>3-4 points you wish to share with the </a:t>
            </a:r>
            <a:r>
              <a:rPr lang="en-GB" sz="2400" dirty="0" smtClean="0"/>
              <a:t>group.</a:t>
            </a:r>
          </a:p>
          <a:p>
            <a:r>
              <a:rPr lang="en-GB" sz="2400" dirty="0"/>
              <a:t>R</a:t>
            </a:r>
            <a:r>
              <a:rPr lang="en-GB" sz="2400" dirty="0" smtClean="0"/>
              <a:t>eflections </a:t>
            </a:r>
            <a:r>
              <a:rPr lang="en-GB" sz="2400" dirty="0" smtClean="0"/>
              <a:t>on your own values and beliefs and </a:t>
            </a:r>
            <a:r>
              <a:rPr lang="en-GB" sz="2400" dirty="0" smtClean="0"/>
              <a:t>the emotional impact of discrimination.</a:t>
            </a:r>
          </a:p>
          <a:p>
            <a:r>
              <a:rPr lang="en-GB" sz="2400" dirty="0" smtClean="0"/>
              <a:t>How this might impact on working with particular c</a:t>
            </a:r>
            <a:r>
              <a:rPr lang="en-GB" sz="2400" dirty="0" smtClean="0"/>
              <a:t>lient </a:t>
            </a:r>
            <a:r>
              <a:rPr lang="en-GB" sz="2400" dirty="0" smtClean="0"/>
              <a:t>group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9429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6601" y="332656"/>
            <a:ext cx="8229600" cy="164705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Conclusion </a:t>
            </a:r>
            <a:r>
              <a:rPr lang="en-GB" b="1" dirty="0" smtClean="0"/>
              <a:t>(2-3 </a:t>
            </a:r>
            <a:r>
              <a:rPr lang="en-GB" b="1" dirty="0"/>
              <a:t>minutes) Leaving room for questions and comments.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1844" y="2420888"/>
            <a:ext cx="9238158" cy="3960440"/>
          </a:xfrm>
        </p:spPr>
        <p:txBody>
          <a:bodyPr>
            <a:normAutofit/>
          </a:bodyPr>
          <a:lstStyle/>
          <a:p>
            <a:r>
              <a:rPr lang="en-GB" sz="2400" i="1" dirty="0" smtClean="0"/>
              <a:t>This </a:t>
            </a:r>
            <a:r>
              <a:rPr lang="en-GB" sz="2400" i="1" dirty="0"/>
              <a:t>is the stage at which you can summarise the content and purpose of your </a:t>
            </a:r>
            <a:r>
              <a:rPr lang="en-GB" sz="2400" i="1" dirty="0" smtClean="0"/>
              <a:t>talk, </a:t>
            </a:r>
            <a:r>
              <a:rPr lang="en-GB" sz="2400" i="1" dirty="0"/>
              <a:t>offer an overview of what has been achieved and make a lasting </a:t>
            </a:r>
            <a:r>
              <a:rPr lang="en-GB" sz="2400" i="1" dirty="0" smtClean="0"/>
              <a:t>impact</a:t>
            </a:r>
            <a:r>
              <a:rPr lang="en-GB" sz="2400" i="1" dirty="0"/>
              <a:t> </a:t>
            </a:r>
            <a:r>
              <a:rPr lang="en-GB" sz="2400" i="1" dirty="0" smtClean="0"/>
              <a:t>with in the group. </a:t>
            </a:r>
          </a:p>
          <a:p>
            <a:pPr marL="0" indent="0">
              <a:buNone/>
            </a:pPr>
            <a:endParaRPr lang="en-GB" sz="2400" i="1" dirty="0" smtClean="0"/>
          </a:p>
          <a:p>
            <a:r>
              <a:rPr lang="en-GB" sz="2400" b="1" dirty="0" smtClean="0"/>
              <a:t>Reference List </a:t>
            </a:r>
          </a:p>
          <a:p>
            <a:pPr marL="400050" lvl="1" indent="0">
              <a:buNone/>
            </a:pPr>
            <a:r>
              <a:rPr lang="en-GB" sz="2400" dirty="0" smtClean="0"/>
              <a:t>Reference list at the end and also using references within the text of your presentation.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85567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9956" y="116632"/>
            <a:ext cx="8229600" cy="936104"/>
          </a:xfrm>
        </p:spPr>
        <p:txBody>
          <a:bodyPr/>
          <a:lstStyle/>
          <a:p>
            <a:r>
              <a:rPr lang="en-GB" dirty="0" smtClean="0"/>
              <a:t>Further Points to Consider: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9612" y="1196752"/>
            <a:ext cx="8229600" cy="547260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H</a:t>
            </a:r>
            <a:r>
              <a:rPr lang="en-GB" b="1" dirty="0" smtClean="0"/>
              <a:t>ave a clear thread throughout  your presentation.</a:t>
            </a:r>
          </a:p>
          <a:p>
            <a:pPr marL="0" indent="0">
              <a:buNone/>
            </a:pPr>
            <a:r>
              <a:rPr lang="en-GB" sz="2800" b="1" i="1" dirty="0"/>
              <a:t>Transitions</a:t>
            </a:r>
            <a:r>
              <a:rPr lang="en-GB" sz="2800" i="1" dirty="0"/>
              <a:t> are the signposts that help the audience navigate their way through your presentation. They can help divide information up into sub-sections, link different aspects of your talk and show progression through your topic. Importantly, transitions draw the audience’s attention to the process of the presentation as well as its content.</a:t>
            </a:r>
          </a:p>
          <a:p>
            <a:r>
              <a:rPr lang="en-GB" sz="3500" b="1" dirty="0"/>
              <a:t>Use of Images</a:t>
            </a:r>
          </a:p>
          <a:p>
            <a:pPr marL="0" indent="0">
              <a:buNone/>
            </a:pPr>
            <a:r>
              <a:rPr lang="en-GB" sz="2800" dirty="0"/>
              <a:t>Please use images or pictures that might be appropriate for your presentation. They can help with the transitions and create an impact within your presentation.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9212" y="1231877"/>
            <a:ext cx="1693168" cy="1477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735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260648"/>
            <a:ext cx="90364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Deena Metzger from </a:t>
            </a:r>
            <a:r>
              <a:rPr lang="en-GB" sz="3600" b="1" i="1" dirty="0"/>
              <a:t>Everyday Sacred</a:t>
            </a:r>
            <a:r>
              <a:rPr lang="en-GB" sz="3600" b="1" dirty="0"/>
              <a:t> </a:t>
            </a:r>
            <a:br>
              <a:rPr lang="en-GB" sz="3600" b="1" dirty="0"/>
            </a:br>
            <a:r>
              <a:rPr lang="en-GB" sz="3600" b="1" dirty="0"/>
              <a:t>by Sue Bende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412" y="1412776"/>
            <a:ext cx="9144000" cy="5445224"/>
          </a:xfrm>
        </p:spPr>
      </p:pic>
    </p:spTree>
    <p:extLst>
      <p:ext uri="{BB962C8B-B14F-4D97-AF65-F5344CB8AC3E}">
        <p14:creationId xmlns:p14="http://schemas.microsoft.com/office/powerpoint/2010/main" val="896050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http://purl.org/dc/terms/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562</TotalTime>
  <Words>472</Words>
  <Application>Microsoft Office PowerPoint</Application>
  <PresentationFormat>Custom</PresentationFormat>
  <Paragraphs>49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Century Gothic</vt:lpstr>
      <vt:lpstr>Euphemia</vt:lpstr>
      <vt:lpstr>Wingdings</vt:lpstr>
      <vt:lpstr>Wingdings 3</vt:lpstr>
      <vt:lpstr>Ion</vt:lpstr>
      <vt:lpstr>Personal Development 1 ECHC4003</vt:lpstr>
      <vt:lpstr>   Andrea Williams</vt:lpstr>
      <vt:lpstr>Learning Outcomes</vt:lpstr>
      <vt:lpstr> Assessment Component Two</vt:lpstr>
      <vt:lpstr>Continuing Personal and Professional Development (CPD)</vt:lpstr>
      <vt:lpstr>Points to consider</vt:lpstr>
      <vt:lpstr>Structure</vt:lpstr>
      <vt:lpstr>Main Points of 10-12 Minutes: What have you learned? </vt:lpstr>
      <vt:lpstr>Conclusion (2-3 minutes) Leaving room for questions and comments. </vt:lpstr>
      <vt:lpstr>Further Points to Consider:</vt:lpstr>
      <vt:lpstr>Deena Metzger from Everyday Sacred  by Sue Bende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 in Psychotherapeutic Practice</dc:title>
  <dc:creator>Williams, Andrea</dc:creator>
  <cp:lastModifiedBy>Andrea Williams</cp:lastModifiedBy>
  <cp:revision>29</cp:revision>
  <dcterms:created xsi:type="dcterms:W3CDTF">2016-10-14T08:21:04Z</dcterms:created>
  <dcterms:modified xsi:type="dcterms:W3CDTF">2019-03-26T00:24:53Z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