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6858000" cx="12192000"/>
  <p:notesSz cx="6858000" cy="9144000"/>
  <p:embeddedFontLst>
    <p:embeddedFont>
      <p:font typeface="Roboto"/>
      <p:regular r:id="rId16"/>
      <p:bold r:id="rId17"/>
      <p:italic r:id="rId18"/>
      <p:boldItalic r:id="rId19"/>
    </p:embeddedFont>
    <p:embeddedFont>
      <p:font typeface="Century Gothic"/>
      <p:regular r:id="rId20"/>
      <p:bold r:id="rId21"/>
      <p:italic r:id="rId22"/>
      <p:boldItalic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4" roundtripDataSignature="AMtx7mgRoTXvDK7Z8CF797tFxqR7HuP8Q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CenturyGothic-regular.fntdata"/><Relationship Id="rId11" Type="http://schemas.openxmlformats.org/officeDocument/2006/relationships/slide" Target="slides/slide7.xml"/><Relationship Id="rId22" Type="http://schemas.openxmlformats.org/officeDocument/2006/relationships/font" Target="fonts/CenturyGothic-italic.fntdata"/><Relationship Id="rId10" Type="http://schemas.openxmlformats.org/officeDocument/2006/relationships/slide" Target="slides/slide6.xml"/><Relationship Id="rId21" Type="http://schemas.openxmlformats.org/officeDocument/2006/relationships/font" Target="fonts/CenturyGothic-bold.fntdata"/><Relationship Id="rId13" Type="http://schemas.openxmlformats.org/officeDocument/2006/relationships/slide" Target="slides/slide9.xml"/><Relationship Id="rId24" Type="http://customschemas.google.com/relationships/presentationmetadata" Target="metadata"/><Relationship Id="rId12" Type="http://schemas.openxmlformats.org/officeDocument/2006/relationships/slide" Target="slides/slide8.xml"/><Relationship Id="rId23" Type="http://schemas.openxmlformats.org/officeDocument/2006/relationships/font" Target="fonts/CenturyGothic-boldItalic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Roboto-bold.fntdata"/><Relationship Id="rId16" Type="http://schemas.openxmlformats.org/officeDocument/2006/relationships/font" Target="fonts/Roboto-regular.fntdata"/><Relationship Id="rId5" Type="http://schemas.openxmlformats.org/officeDocument/2006/relationships/slide" Target="slides/slide1.xml"/><Relationship Id="rId19" Type="http://schemas.openxmlformats.org/officeDocument/2006/relationships/font" Target="fonts/Roboto-boldItalic.fntdata"/><Relationship Id="rId6" Type="http://schemas.openxmlformats.org/officeDocument/2006/relationships/slide" Target="slides/slide2.xml"/><Relationship Id="rId18" Type="http://schemas.openxmlformats.org/officeDocument/2006/relationships/font" Target="fonts/Roboto-italic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6" name="Google Shape;16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3" name="Google Shape;193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2" name="Google Shape;212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1" name="Google Shape;231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3" name="Google Shape;243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3"/>
          <p:cNvSpPr txBox="1"/>
          <p:nvPr>
            <p:ph type="ctrTitle"/>
          </p:nvPr>
        </p:nvSpPr>
        <p:spPr>
          <a:xfrm>
            <a:off x="2589213" y="2514600"/>
            <a:ext cx="8915399" cy="226278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5400"/>
              <a:buFont typeface="Century Gothic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3"/>
          <p:cNvSpPr txBox="1"/>
          <p:nvPr>
            <p:ph idx="1" type="subTitle"/>
          </p:nvPr>
        </p:nvSpPr>
        <p:spPr>
          <a:xfrm>
            <a:off x="2589213" y="4777379"/>
            <a:ext cx="8915399" cy="112628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6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2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5" name="Google Shape;45;p13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3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3"/>
          <p:cNvSpPr/>
          <p:nvPr/>
        </p:nvSpPr>
        <p:spPr>
          <a:xfrm>
            <a:off x="0" y="4323810"/>
            <a:ext cx="1744652" cy="778589"/>
          </a:xfrm>
          <a:custGeom>
            <a:rect b="b" l="l" r="r" t="t"/>
            <a:pathLst>
              <a:path extrusionOk="0" h="166" w="372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" name="Google Shape;48;p13"/>
          <p:cNvSpPr txBox="1"/>
          <p:nvPr>
            <p:ph idx="12" type="sldNum"/>
          </p:nvPr>
        </p:nvSpPr>
        <p:spPr>
          <a:xfrm>
            <a:off x="531812" y="4529540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4"/>
          <p:cNvSpPr txBox="1"/>
          <p:nvPr>
            <p:ph type="title"/>
          </p:nvPr>
        </p:nvSpPr>
        <p:spPr>
          <a:xfrm>
            <a:off x="2589212" y="2058750"/>
            <a:ext cx="8915399" cy="1468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  <a:defRPr b="0" sz="40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4"/>
          <p:cNvSpPr txBox="1"/>
          <p:nvPr>
            <p:ph idx="1" type="body"/>
          </p:nvPr>
        </p:nvSpPr>
        <p:spPr>
          <a:xfrm>
            <a:off x="2589212" y="3530129"/>
            <a:ext cx="8915399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52" name="Google Shape;52;p14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4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4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5" name="Google Shape;55;p14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5"/>
          <p:cNvSpPr txBox="1"/>
          <p:nvPr>
            <p:ph type="title"/>
          </p:nvPr>
        </p:nvSpPr>
        <p:spPr>
          <a:xfrm>
            <a:off x="2592925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5"/>
          <p:cNvSpPr txBox="1"/>
          <p:nvPr>
            <p:ph idx="1" type="body"/>
          </p:nvPr>
        </p:nvSpPr>
        <p:spPr>
          <a:xfrm>
            <a:off x="2589212" y="2133600"/>
            <a:ext cx="8915400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59" name="Google Shape;59;p15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5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5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2" name="Google Shape;62;p15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6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6"/>
          <p:cNvSpPr txBox="1"/>
          <p:nvPr>
            <p:ph idx="1" type="body"/>
          </p:nvPr>
        </p:nvSpPr>
        <p:spPr>
          <a:xfrm>
            <a:off x="2589212" y="2133600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66" name="Google Shape;66;p16"/>
          <p:cNvSpPr txBox="1"/>
          <p:nvPr>
            <p:ph idx="2" type="body"/>
          </p:nvPr>
        </p:nvSpPr>
        <p:spPr>
          <a:xfrm>
            <a:off x="7190747" y="2126222"/>
            <a:ext cx="4313864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67" name="Google Shape;67;p16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6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16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7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7"/>
          <p:cNvSpPr txBox="1"/>
          <p:nvPr>
            <p:ph idx="1" type="body"/>
          </p:nvPr>
        </p:nvSpPr>
        <p:spPr>
          <a:xfrm>
            <a:off x="2939373" y="1972703"/>
            <a:ext cx="3992732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4" name="Google Shape;74;p17"/>
          <p:cNvSpPr txBox="1"/>
          <p:nvPr>
            <p:ph idx="2" type="body"/>
          </p:nvPr>
        </p:nvSpPr>
        <p:spPr>
          <a:xfrm>
            <a:off x="2589212" y="2548966"/>
            <a:ext cx="4342893" cy="33540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5" name="Google Shape;75;p17"/>
          <p:cNvSpPr txBox="1"/>
          <p:nvPr>
            <p:ph idx="3" type="body"/>
          </p:nvPr>
        </p:nvSpPr>
        <p:spPr>
          <a:xfrm>
            <a:off x="7506629" y="1969475"/>
            <a:ext cx="3999001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None/>
              <a:defRPr b="0" sz="2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76" name="Google Shape;76;p17"/>
          <p:cNvSpPr txBox="1"/>
          <p:nvPr>
            <p:ph idx="4" type="body"/>
          </p:nvPr>
        </p:nvSpPr>
        <p:spPr>
          <a:xfrm>
            <a:off x="7166957" y="2545738"/>
            <a:ext cx="4338674" cy="33540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77" name="Google Shape;77;p17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7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7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17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8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8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8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8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18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9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9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9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9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0"/>
          <p:cNvSpPr txBox="1"/>
          <p:nvPr>
            <p:ph type="title"/>
          </p:nvPr>
        </p:nvSpPr>
        <p:spPr>
          <a:xfrm>
            <a:off x="2589212" y="446088"/>
            <a:ext cx="3505199" cy="9763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2000"/>
              <a:buFont typeface="Century Gothic"/>
              <a:buNone/>
              <a:defRPr b="0"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20"/>
          <p:cNvSpPr txBox="1"/>
          <p:nvPr>
            <p:ph idx="1" type="body"/>
          </p:nvPr>
        </p:nvSpPr>
        <p:spPr>
          <a:xfrm>
            <a:off x="6323012" y="446088"/>
            <a:ext cx="5181600" cy="54149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95" name="Google Shape;95;p20"/>
          <p:cNvSpPr txBox="1"/>
          <p:nvPr>
            <p:ph idx="2" type="body"/>
          </p:nvPr>
        </p:nvSpPr>
        <p:spPr>
          <a:xfrm>
            <a:off x="2589212" y="1598613"/>
            <a:ext cx="3505199" cy="42624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96" name="Google Shape;96;p20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20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0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20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1"/>
          <p:cNvSpPr txBox="1"/>
          <p:nvPr>
            <p:ph type="title"/>
          </p:nvPr>
        </p:nvSpPr>
        <p:spPr>
          <a:xfrm>
            <a:off x="2589213" y="4800600"/>
            <a:ext cx="8915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21"/>
          <p:cNvSpPr/>
          <p:nvPr>
            <p:ph idx="2" type="pic"/>
          </p:nvPr>
        </p:nvSpPr>
        <p:spPr>
          <a:xfrm>
            <a:off x="2589212" y="634965"/>
            <a:ext cx="8915400" cy="3854970"/>
          </a:xfrm>
          <a:prstGeom prst="rect">
            <a:avLst/>
          </a:prstGeom>
          <a:noFill/>
          <a:ln>
            <a:noFill/>
          </a:ln>
        </p:spPr>
      </p:sp>
      <p:sp>
        <p:nvSpPr>
          <p:cNvPr id="103" name="Google Shape;103;p21"/>
          <p:cNvSpPr txBox="1"/>
          <p:nvPr>
            <p:ph idx="1" type="body"/>
          </p:nvPr>
        </p:nvSpPr>
        <p:spPr>
          <a:xfrm>
            <a:off x="2589213" y="5367338"/>
            <a:ext cx="8915400" cy="4937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104" name="Google Shape;104;p21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21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21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21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2"/>
          <p:cNvSpPr txBox="1"/>
          <p:nvPr>
            <p:ph type="title"/>
          </p:nvPr>
        </p:nvSpPr>
        <p:spPr>
          <a:xfrm>
            <a:off x="2589212" y="609600"/>
            <a:ext cx="8915399" cy="3117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22"/>
          <p:cNvSpPr txBox="1"/>
          <p:nvPr>
            <p:ph idx="1" type="body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1" name="Google Shape;111;p22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22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22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22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3"/>
          <p:cNvSpPr txBox="1"/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23"/>
          <p:cNvSpPr txBox="1"/>
          <p:nvPr>
            <p:ph idx="1" type="body"/>
          </p:nvPr>
        </p:nvSpPr>
        <p:spPr>
          <a:xfrm>
            <a:off x="3275012" y="3505200"/>
            <a:ext cx="7536554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 sz="1600">
                <a:solidFill>
                  <a:srgbClr val="7F7F7F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18" name="Google Shape;118;p23"/>
          <p:cNvSpPr txBox="1"/>
          <p:nvPr>
            <p:ph idx="2" type="body"/>
          </p:nvPr>
        </p:nvSpPr>
        <p:spPr>
          <a:xfrm>
            <a:off x="2589212" y="4354046"/>
            <a:ext cx="8915399" cy="155586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595959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10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19" name="Google Shape;119;p23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23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23"/>
          <p:cNvSpPr/>
          <p:nvPr/>
        </p:nvSpPr>
        <p:spPr>
          <a:xfrm flipH="1" rot="10800000">
            <a:off x="-4189" y="31781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23"/>
          <p:cNvSpPr txBox="1"/>
          <p:nvPr>
            <p:ph idx="12" type="sldNum"/>
          </p:nvPr>
        </p:nvSpPr>
        <p:spPr>
          <a:xfrm>
            <a:off x="531812" y="3244139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23" name="Google Shape;123;p2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24" name="Google Shape;124;p23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4"/>
          <p:cNvSpPr txBox="1"/>
          <p:nvPr>
            <p:ph type="title"/>
          </p:nvPr>
        </p:nvSpPr>
        <p:spPr>
          <a:xfrm>
            <a:off x="2589213" y="2438400"/>
            <a:ext cx="8915400" cy="272484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24"/>
          <p:cNvSpPr txBox="1"/>
          <p:nvPr>
            <p:ph idx="1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28" name="Google Shape;128;p24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24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24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24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5"/>
          <p:cNvSpPr txBox="1"/>
          <p:nvPr>
            <p:ph type="title"/>
          </p:nvPr>
        </p:nvSpPr>
        <p:spPr>
          <a:xfrm>
            <a:off x="2849949" y="609600"/>
            <a:ext cx="8393926" cy="2895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25"/>
          <p:cNvSpPr txBox="1"/>
          <p:nvPr>
            <p:ph idx="1" type="body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5" name="Google Shape;135;p25"/>
          <p:cNvSpPr txBox="1"/>
          <p:nvPr>
            <p:ph idx="2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36" name="Google Shape;136;p25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25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8" name="Google Shape;138;p25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25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40" name="Google Shape;140;p25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41" name="Google Shape;141;p25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6"/>
          <p:cNvSpPr txBox="1"/>
          <p:nvPr>
            <p:ph type="title"/>
          </p:nvPr>
        </p:nvSpPr>
        <p:spPr>
          <a:xfrm>
            <a:off x="2589212" y="627407"/>
            <a:ext cx="8915399" cy="28800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800"/>
              <a:buFont typeface="Century Gothic"/>
              <a:buNone/>
              <a:defRPr b="0"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4" name="Google Shape;144;p26"/>
          <p:cNvSpPr txBox="1"/>
          <p:nvPr>
            <p:ph idx="1" type="body"/>
          </p:nvPr>
        </p:nvSpPr>
        <p:spPr>
          <a:xfrm>
            <a:off x="2589212" y="4343400"/>
            <a:ext cx="8915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2400"/>
              <a:buFont typeface="Century Gothic"/>
              <a:buNone/>
              <a:defRPr sz="2400">
                <a:solidFill>
                  <a:schemeClr val="accent1"/>
                </a:solidFill>
              </a:defRPr>
            </a:lvl1pPr>
            <a:lvl2pPr indent="-228600" lvl="1" marL="914400" algn="l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2pPr>
            <a:lvl3pPr indent="-228600" lvl="2" marL="1371600" algn="l">
              <a:spcBef>
                <a:spcPts val="1000"/>
              </a:spcBef>
              <a:spcAft>
                <a:spcPts val="0"/>
              </a:spcAft>
              <a:buSzPts val="1400"/>
              <a:buFont typeface="Century Gothic"/>
              <a:buNone/>
              <a:defRPr/>
            </a:lvl3pPr>
            <a:lvl4pPr indent="-228600" lvl="3" marL="18288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4pPr>
            <a:lvl5pPr indent="-228600" lvl="4" marL="2286000" algn="l">
              <a:spcBef>
                <a:spcPts val="1000"/>
              </a:spcBef>
              <a:spcAft>
                <a:spcPts val="0"/>
              </a:spcAft>
              <a:buSzPts val="1200"/>
              <a:buFont typeface="Century Gothic"/>
              <a:buNone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5" name="Google Shape;145;p26"/>
          <p:cNvSpPr txBox="1"/>
          <p:nvPr>
            <p:ph idx="2" type="body"/>
          </p:nvPr>
        </p:nvSpPr>
        <p:spPr>
          <a:xfrm>
            <a:off x="2589213" y="5181600"/>
            <a:ext cx="8915400" cy="729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1000"/>
              </a:spcBef>
              <a:spcAft>
                <a:spcPts val="0"/>
              </a:spcAft>
              <a:buSzPts val="1800"/>
              <a:buNone/>
              <a:defRPr>
                <a:solidFill>
                  <a:srgbClr val="595959"/>
                </a:solidFill>
              </a:defRPr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46" name="Google Shape;146;p26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7" name="Google Shape;147;p26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8" name="Google Shape;148;p26"/>
          <p:cNvSpPr/>
          <p:nvPr/>
        </p:nvSpPr>
        <p:spPr>
          <a:xfrm flipH="1" rot="10800000">
            <a:off x="-4189" y="491172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26"/>
          <p:cNvSpPr txBox="1"/>
          <p:nvPr>
            <p:ph idx="12" type="sldNum"/>
          </p:nvPr>
        </p:nvSpPr>
        <p:spPr>
          <a:xfrm>
            <a:off x="531812" y="4983087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7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2" name="Google Shape;152;p27"/>
          <p:cNvSpPr txBox="1"/>
          <p:nvPr>
            <p:ph idx="1" type="body"/>
          </p:nvPr>
        </p:nvSpPr>
        <p:spPr>
          <a:xfrm rot="5400000">
            <a:off x="5103812" y="-381000"/>
            <a:ext cx="3886200" cy="89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53" name="Google Shape;153;p27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4" name="Google Shape;154;p27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5" name="Google Shape;155;p27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27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8"/>
          <p:cNvSpPr txBox="1"/>
          <p:nvPr>
            <p:ph type="title"/>
          </p:nvPr>
        </p:nvSpPr>
        <p:spPr>
          <a:xfrm rot="5400000">
            <a:off x="7756704" y="2165513"/>
            <a:ext cx="5283817" cy="22076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9" name="Google Shape;159;p28"/>
          <p:cNvSpPr txBox="1"/>
          <p:nvPr>
            <p:ph idx="1" type="body"/>
          </p:nvPr>
        </p:nvSpPr>
        <p:spPr>
          <a:xfrm rot="5400000">
            <a:off x="3185803" y="30814"/>
            <a:ext cx="5283817" cy="6477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1pPr>
            <a:lvl2pPr indent="-342900" lvl="1" marL="914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2pPr>
            <a:lvl3pPr indent="-342900" lvl="2" marL="1371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3pPr>
            <a:lvl4pPr indent="-342900" lvl="3" marL="1828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4pPr>
            <a:lvl5pPr indent="-342900" lvl="4" marL="22860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5pPr>
            <a:lvl6pPr indent="-342900" lvl="5" marL="27432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6pPr>
            <a:lvl7pPr indent="-342900" lvl="6" marL="32004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7pPr>
            <a:lvl8pPr indent="-342900" lvl="7" marL="36576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8pPr>
            <a:lvl9pPr indent="-342900" lvl="8" marL="4114800" algn="l">
              <a:spcBef>
                <a:spcPts val="1000"/>
              </a:spcBef>
              <a:spcAft>
                <a:spcPts val="0"/>
              </a:spcAft>
              <a:buSzPts val="1800"/>
              <a:buChar char="🠶"/>
              <a:defRPr/>
            </a:lvl9pPr>
          </a:lstStyle>
          <a:p/>
        </p:txBody>
      </p:sp>
      <p:sp>
        <p:nvSpPr>
          <p:cNvPr id="160" name="Google Shape;160;p28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1" name="Google Shape;161;p28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28"/>
          <p:cNvSpPr/>
          <p:nvPr/>
        </p:nvSpPr>
        <p:spPr>
          <a:xfrm flipH="1" rot="10800000">
            <a:off x="-4189" y="714375"/>
            <a:ext cx="1588527" cy="507297"/>
          </a:xfrm>
          <a:custGeom>
            <a:rect b="b" l="l" r="r" t="t"/>
            <a:pathLst>
              <a:path extrusionOk="0" h="10000" w="9248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28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FFFF"/>
            </a:gs>
            <a:gs pos="100000">
              <a:srgbClr val="C4DCE3"/>
            </a:gs>
          </a:gsLst>
          <a:lin ang="5400000" scaled="0"/>
        </a:gra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1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11" name="Google Shape;11;p12"/>
            <p:cNvSpPr/>
            <p:nvPr/>
          </p:nvSpPr>
          <p:spPr>
            <a:xfrm>
              <a:off x="2487613" y="2284413"/>
              <a:ext cx="85725" cy="533400"/>
            </a:xfrm>
            <a:custGeom>
              <a:rect b="b" l="l" r="r" t="t"/>
              <a:pathLst>
                <a:path extrusionOk="0" h="136" w="22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2" name="Google Shape;12;p12"/>
            <p:cNvSpPr/>
            <p:nvPr/>
          </p:nvSpPr>
          <p:spPr>
            <a:xfrm>
              <a:off x="2597151" y="2779713"/>
              <a:ext cx="550863" cy="1978025"/>
            </a:xfrm>
            <a:custGeom>
              <a:rect b="b" l="l" r="r" t="t"/>
              <a:pathLst>
                <a:path extrusionOk="0" h="504" w="140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3" name="Google Shape;13;p12"/>
            <p:cNvSpPr/>
            <p:nvPr/>
          </p:nvSpPr>
          <p:spPr>
            <a:xfrm>
              <a:off x="3175001" y="4730750"/>
              <a:ext cx="519113" cy="1209675"/>
            </a:xfrm>
            <a:custGeom>
              <a:rect b="b" l="l" r="r" t="t"/>
              <a:pathLst>
                <a:path extrusionOk="0" h="308" w="132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4" name="Google Shape;14;p12"/>
            <p:cNvSpPr/>
            <p:nvPr/>
          </p:nvSpPr>
          <p:spPr>
            <a:xfrm>
              <a:off x="3305176" y="5630863"/>
              <a:ext cx="146050" cy="309563"/>
            </a:xfrm>
            <a:custGeom>
              <a:rect b="b" l="l" r="r" t="t"/>
              <a:pathLst>
                <a:path extrusionOk="0" h="79" w="37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5" name="Google Shape;15;p12"/>
            <p:cNvSpPr/>
            <p:nvPr/>
          </p:nvSpPr>
          <p:spPr>
            <a:xfrm>
              <a:off x="2573338" y="2817813"/>
              <a:ext cx="700088" cy="2835275"/>
            </a:xfrm>
            <a:custGeom>
              <a:rect b="b" l="l" r="r" t="t"/>
              <a:pathLst>
                <a:path extrusionOk="0" h="722" w="178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6" name="Google Shape;16;p12"/>
            <p:cNvSpPr/>
            <p:nvPr/>
          </p:nvSpPr>
          <p:spPr>
            <a:xfrm>
              <a:off x="2506663" y="285750"/>
              <a:ext cx="90488" cy="2493963"/>
            </a:xfrm>
            <a:custGeom>
              <a:rect b="b" l="l" r="r" t="t"/>
              <a:pathLst>
                <a:path extrusionOk="0" h="635" w="23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7" name="Google Shape;17;p12"/>
            <p:cNvSpPr/>
            <p:nvPr/>
          </p:nvSpPr>
          <p:spPr>
            <a:xfrm>
              <a:off x="2554288" y="2598738"/>
              <a:ext cx="66675" cy="420688"/>
            </a:xfrm>
            <a:custGeom>
              <a:rect b="b" l="l" r="r" t="t"/>
              <a:pathLst>
                <a:path extrusionOk="0" h="107" w="1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8" name="Google Shape;18;p12"/>
            <p:cNvSpPr/>
            <p:nvPr/>
          </p:nvSpPr>
          <p:spPr>
            <a:xfrm>
              <a:off x="3143251" y="4757738"/>
              <a:ext cx="161925" cy="873125"/>
            </a:xfrm>
            <a:custGeom>
              <a:rect b="b" l="l" r="r" t="t"/>
              <a:pathLst>
                <a:path extrusionOk="0" h="222" w="41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19" name="Google Shape;19;p12"/>
            <p:cNvSpPr/>
            <p:nvPr/>
          </p:nvSpPr>
          <p:spPr>
            <a:xfrm>
              <a:off x="3148013" y="1282700"/>
              <a:ext cx="1768475" cy="3448050"/>
            </a:xfrm>
            <a:custGeom>
              <a:rect b="b" l="l" r="r" t="t"/>
              <a:pathLst>
                <a:path extrusionOk="0" h="878" w="450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0" name="Google Shape;20;p12"/>
            <p:cNvSpPr/>
            <p:nvPr/>
          </p:nvSpPr>
          <p:spPr>
            <a:xfrm>
              <a:off x="3273426" y="5653088"/>
              <a:ext cx="138113" cy="287338"/>
            </a:xfrm>
            <a:custGeom>
              <a:rect b="b" l="l" r="r" t="t"/>
              <a:pathLst>
                <a:path extrusionOk="0" h="73" w="35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1" name="Google Shape;21;p12"/>
            <p:cNvSpPr/>
            <p:nvPr/>
          </p:nvSpPr>
          <p:spPr>
            <a:xfrm>
              <a:off x="3143251" y="4656138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2" name="Google Shape;22;p12"/>
            <p:cNvSpPr/>
            <p:nvPr/>
          </p:nvSpPr>
          <p:spPr>
            <a:xfrm>
              <a:off x="3211513" y="5410200"/>
              <a:ext cx="203200" cy="530225"/>
            </a:xfrm>
            <a:custGeom>
              <a:rect b="b" l="l" r="r" t="t"/>
              <a:pathLst>
                <a:path extrusionOk="0" h="135" w="52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dk2">
                <a:alpha val="20000"/>
              </a:schemeClr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grpSp>
        <p:nvGrpSpPr>
          <p:cNvPr id="23" name="Google Shape;23;p12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24" name="Google Shape;24;p12"/>
            <p:cNvSpPr/>
            <p:nvPr/>
          </p:nvSpPr>
          <p:spPr>
            <a:xfrm>
              <a:off x="6627813" y="195610"/>
              <a:ext cx="409575" cy="3646488"/>
            </a:xfrm>
            <a:custGeom>
              <a:rect b="b" l="l" r="r" t="t"/>
              <a:pathLst>
                <a:path extrusionOk="0" h="920" w="103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5" name="Google Shape;25;p12"/>
            <p:cNvSpPr/>
            <p:nvPr/>
          </p:nvSpPr>
          <p:spPr>
            <a:xfrm>
              <a:off x="7061201" y="3771900"/>
              <a:ext cx="350838" cy="1309688"/>
            </a:xfrm>
            <a:custGeom>
              <a:rect b="b" l="l" r="r" t="t"/>
              <a:pathLst>
                <a:path extrusionOk="0" h="330" w="88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6" name="Google Shape;26;p12"/>
            <p:cNvSpPr/>
            <p:nvPr/>
          </p:nvSpPr>
          <p:spPr>
            <a:xfrm>
              <a:off x="7439026" y="5053013"/>
              <a:ext cx="357188" cy="820738"/>
            </a:xfrm>
            <a:custGeom>
              <a:rect b="b" l="l" r="r" t="t"/>
              <a:pathLst>
                <a:path extrusionOk="0" h="207" w="90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7" name="Google Shape;27;p12"/>
            <p:cNvSpPr/>
            <p:nvPr/>
          </p:nvSpPr>
          <p:spPr>
            <a:xfrm>
              <a:off x="7037388" y="3811588"/>
              <a:ext cx="457200" cy="1852613"/>
            </a:xfrm>
            <a:custGeom>
              <a:rect b="b" l="l" r="r" t="t"/>
              <a:pathLst>
                <a:path extrusionOk="0" h="467" w="115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8" name="Google Shape;28;p12"/>
            <p:cNvSpPr/>
            <p:nvPr/>
          </p:nvSpPr>
          <p:spPr>
            <a:xfrm>
              <a:off x="6992938" y="1263650"/>
              <a:ext cx="144463" cy="2508250"/>
            </a:xfrm>
            <a:custGeom>
              <a:rect b="b" l="l" r="r" t="t"/>
              <a:pathLst>
                <a:path extrusionOk="0" h="633" w="36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29" name="Google Shape;29;p12"/>
            <p:cNvSpPr/>
            <p:nvPr/>
          </p:nvSpPr>
          <p:spPr>
            <a:xfrm>
              <a:off x="7526338" y="5640388"/>
              <a:ext cx="111125" cy="233363"/>
            </a:xfrm>
            <a:custGeom>
              <a:rect b="b" l="l" r="r" t="t"/>
              <a:pathLst>
                <a:path extrusionOk="0" h="59" w="28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0" name="Google Shape;30;p12"/>
            <p:cNvSpPr/>
            <p:nvPr/>
          </p:nvSpPr>
          <p:spPr>
            <a:xfrm>
              <a:off x="7021513" y="3598863"/>
              <a:ext cx="68263" cy="423863"/>
            </a:xfrm>
            <a:custGeom>
              <a:rect b="b" l="l" r="r" t="t"/>
              <a:pathLst>
                <a:path extrusionOk="0" h="107" w="1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1" name="Google Shape;31;p12"/>
            <p:cNvSpPr/>
            <p:nvPr/>
          </p:nvSpPr>
          <p:spPr>
            <a:xfrm>
              <a:off x="7412038" y="2801938"/>
              <a:ext cx="1168400" cy="2251075"/>
            </a:xfrm>
            <a:custGeom>
              <a:rect b="b" l="l" r="r" t="t"/>
              <a:pathLst>
                <a:path extrusionOk="0" h="568" w="294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2" name="Google Shape;32;p12"/>
            <p:cNvSpPr/>
            <p:nvPr/>
          </p:nvSpPr>
          <p:spPr>
            <a:xfrm>
              <a:off x="7494588" y="5664200"/>
              <a:ext cx="100013" cy="209550"/>
            </a:xfrm>
            <a:custGeom>
              <a:rect b="b" l="l" r="r" t="t"/>
              <a:pathLst>
                <a:path extrusionOk="0" h="53" w="25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3" name="Google Shape;33;p12"/>
            <p:cNvSpPr/>
            <p:nvPr/>
          </p:nvSpPr>
          <p:spPr>
            <a:xfrm>
              <a:off x="7412038" y="5081588"/>
              <a:ext cx="114300" cy="558800"/>
            </a:xfrm>
            <a:custGeom>
              <a:rect b="b" l="l" r="r" t="t"/>
              <a:pathLst>
                <a:path extrusionOk="0" h="141" w="29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4" name="Google Shape;34;p12"/>
            <p:cNvSpPr/>
            <p:nvPr/>
          </p:nvSpPr>
          <p:spPr>
            <a:xfrm>
              <a:off x="7412038" y="4978400"/>
              <a:ext cx="31750" cy="188913"/>
            </a:xfrm>
            <a:custGeom>
              <a:rect b="b" l="l" r="r" t="t"/>
              <a:pathLst>
                <a:path extrusionOk="0" h="48" w="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  <p:sp>
          <p:nvSpPr>
            <p:cNvPr id="35" name="Google Shape;35;p12"/>
            <p:cNvSpPr/>
            <p:nvPr/>
          </p:nvSpPr>
          <p:spPr>
            <a:xfrm>
              <a:off x="7439026" y="5434013"/>
              <a:ext cx="174625" cy="439738"/>
            </a:xfrm>
            <a:custGeom>
              <a:rect b="b" l="l" r="r" t="t"/>
              <a:pathLst>
                <a:path extrusionOk="0" h="111" w="44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endParaRPr>
            </a:p>
          </p:txBody>
        </p:sp>
      </p:grpSp>
      <p:sp>
        <p:nvSpPr>
          <p:cNvPr id="36" name="Google Shape;36;p12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7" name="Google Shape;37;p12"/>
          <p:cNvSpPr txBox="1"/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3600"/>
              <a:buFont typeface="Century Gothic"/>
              <a:buNone/>
              <a:defRPr b="0" i="0" sz="3600" u="none" cap="none" strike="noStrike">
                <a:solidFill>
                  <a:srgbClr val="168DB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38" name="Google Shape;38;p12"/>
          <p:cNvSpPr txBox="1"/>
          <p:nvPr>
            <p:ph idx="1" type="body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🠶"/>
              <a:defRPr b="0" i="0" sz="18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30200" lvl="1" marL="914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🠶"/>
              <a:defRPr b="0" i="0" sz="16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17500" lvl="2" marL="1371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🠶"/>
              <a:defRPr b="0" i="0" sz="14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04800" lvl="3" marL="1828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04800" lvl="4" marL="22860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04800" lvl="5" marL="27432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04800" lvl="6" marL="32004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04800" lvl="7" marL="36576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04800" lvl="8" marL="4114800" marR="0" rtl="0" algn="l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00"/>
              <a:buFont typeface="Noto Sans Symbols"/>
              <a:buChar char="🠶"/>
              <a:defRPr b="0" i="0" sz="1200" u="none" cap="none" strike="noStrike">
                <a:solidFill>
                  <a:srgbClr val="3F3F3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9" name="Google Shape;39;p12"/>
          <p:cNvSpPr txBox="1"/>
          <p:nvPr>
            <p:ph idx="10" type="dt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0" name="Google Shape;40;p12"/>
          <p:cNvSpPr txBox="1"/>
          <p:nvPr>
            <p:ph idx="11" type="ftr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1" name="Google Shape;41;p12"/>
          <p:cNvSpPr txBox="1"/>
          <p:nvPr>
            <p:ph idx="12" type="sldNum"/>
          </p:nvPr>
        </p:nvSpPr>
        <p:spPr>
          <a:xfrm>
            <a:off x="531812" y="787782"/>
            <a:ext cx="7797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sz="2000" u="none">
                <a:solidFill>
                  <a:srgbClr val="FEFFF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mindtools.com" TargetMode="External"/><Relationship Id="rId4" Type="http://schemas.openxmlformats.org/officeDocument/2006/relationships/hyperlink" Target="http://gov.uk" TargetMode="External"/><Relationship Id="rId5" Type="http://schemas.openxmlformats.org/officeDocument/2006/relationships/hyperlink" Target="http://www.gov.uk/business-rates" TargetMode="External"/><Relationship Id="rId6" Type="http://schemas.openxmlformats.org/officeDocument/2006/relationships/hyperlink" Target="https://www.food.gov.uk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"/>
          <p:cNvSpPr txBox="1"/>
          <p:nvPr>
            <p:ph type="ctrTitle"/>
          </p:nvPr>
        </p:nvSpPr>
        <p:spPr>
          <a:xfrm>
            <a:off x="814625" y="750350"/>
            <a:ext cx="11058900" cy="3586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3200"/>
              <a:buFont typeface="Arial"/>
              <a:buNone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MODULE NAME : Problem Solving and Decision Making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MODULE CODE : LCLM4004 Problem Solving &amp; Decision Making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STUDENT NAME : Makram Klila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STUDENT ID : 2530648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LECTURER : Anita Nan</a:t>
            </a:r>
            <a:br>
              <a:rPr lang="en-GB" sz="3200">
                <a:latin typeface="Arial"/>
                <a:ea typeface="Arial"/>
                <a:cs typeface="Arial"/>
                <a:sym typeface="Arial"/>
              </a:rPr>
            </a:br>
            <a:r>
              <a:rPr lang="en-GB" sz="3200">
                <a:latin typeface="Arial"/>
                <a:ea typeface="Arial"/>
                <a:cs typeface="Arial"/>
                <a:sym typeface="Arial"/>
              </a:rPr>
              <a:t>Assignment 1: Presentation</a:t>
            </a:r>
            <a:endParaRPr/>
          </a:p>
        </p:txBody>
      </p:sp>
      <p:pic>
        <p:nvPicPr>
          <p:cNvPr id="170" name="Google Shape;170;p1" title="depositphotos_211168730-stock-illustration-vector-illustration-cartoon-baker-holding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460500" y="2286000"/>
            <a:ext cx="3788973" cy="35868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"/>
          <p:cNvSpPr txBox="1"/>
          <p:nvPr>
            <p:ph type="title"/>
          </p:nvPr>
        </p:nvSpPr>
        <p:spPr>
          <a:xfrm>
            <a:off x="684213" y="650530"/>
            <a:ext cx="8534401" cy="8686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rPr b="1" lang="en-GB"/>
              <a:t>OVERVIEW</a:t>
            </a:r>
            <a:endParaRPr/>
          </a:p>
        </p:txBody>
      </p:sp>
      <p:sp>
        <p:nvSpPr>
          <p:cNvPr id="176" name="Google Shape;176;p2"/>
          <p:cNvSpPr txBox="1"/>
          <p:nvPr>
            <p:ph idx="1" type="body"/>
          </p:nvPr>
        </p:nvSpPr>
        <p:spPr>
          <a:xfrm>
            <a:off x="1614569" y="1901952"/>
            <a:ext cx="7604044" cy="409244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Introduction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Company background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Problem: nature and scope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PESTLE ANALYSIS: Basil’s Bakery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Cause and effect analysis: Fishbone diagram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Conclusion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rPr b="1" lang="en-GB" sz="2400">
                <a:solidFill>
                  <a:schemeClr val="dk1"/>
                </a:solidFill>
              </a:rPr>
              <a:t>References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400"/>
              <a:buNone/>
            </a:pPr>
            <a:r>
              <a:t/>
            </a:r>
            <a:endParaRPr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3"/>
          <p:cNvSpPr txBox="1"/>
          <p:nvPr>
            <p:ph type="title"/>
          </p:nvPr>
        </p:nvSpPr>
        <p:spPr>
          <a:xfrm>
            <a:off x="2589212" y="484632"/>
            <a:ext cx="8915399" cy="55778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rPr b="1" lang="en-GB"/>
              <a:t>Introduction</a:t>
            </a:r>
            <a:endParaRPr/>
          </a:p>
        </p:txBody>
      </p:sp>
      <p:sp>
        <p:nvSpPr>
          <p:cNvPr id="182" name="Google Shape;182;p3"/>
          <p:cNvSpPr txBox="1"/>
          <p:nvPr>
            <p:ph idx="1" type="body"/>
          </p:nvPr>
        </p:nvSpPr>
        <p:spPr>
          <a:xfrm>
            <a:off x="1768774" y="1718714"/>
            <a:ext cx="10232700" cy="449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ct val="94872"/>
              <a:buNone/>
            </a:pPr>
            <a:r>
              <a:rPr b="1" lang="en-GB" sz="2108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Company Background</a:t>
            </a:r>
            <a:endParaRPr b="1" sz="2108" u="sng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6075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Independent artisan bakery in Coventry UK.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6075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Established in 2015 by Basil.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6075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Produces organic bread, cakes and pastries.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6075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Sales increased steadily until 2019.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6075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Sales have remained around 25% below 2019 levels since the COVID-19 pandemic.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6075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presentation analyses the reasons for declining sales and applies problem-solving tools to recommend improvements.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University of Wales Trinity Saint David (2026)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3" name="Google Shape;183;p3" title="images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553500" y="0"/>
            <a:ext cx="4638500" cy="3919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4"/>
          <p:cNvSpPr txBox="1"/>
          <p:nvPr>
            <p:ph type="title"/>
          </p:nvPr>
        </p:nvSpPr>
        <p:spPr>
          <a:xfrm>
            <a:off x="2589212" y="320040"/>
            <a:ext cx="8915399" cy="75633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rPr b="1" lang="en-GB"/>
              <a:t>Company background</a:t>
            </a:r>
            <a:endParaRPr/>
          </a:p>
        </p:txBody>
      </p:sp>
      <p:sp>
        <p:nvSpPr>
          <p:cNvPr id="189" name="Google Shape;189;p4"/>
          <p:cNvSpPr txBox="1"/>
          <p:nvPr>
            <p:ph idx="1" type="body"/>
          </p:nvPr>
        </p:nvSpPr>
        <p:spPr>
          <a:xfrm>
            <a:off x="1880266" y="1876633"/>
            <a:ext cx="9090600" cy="407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b="1" lang="en-GB" sz="2400" u="sng">
                <a:solidFill>
                  <a:schemeClr val="dk1"/>
                </a:solidFill>
              </a:rPr>
              <a:t>Basil’s Bakery</a:t>
            </a:r>
            <a:endParaRPr sz="2400" u="sng"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>
                <a:solidFill>
                  <a:schemeClr val="dk1"/>
                </a:solidFill>
              </a:rPr>
              <a:t>Founded in 2015</a:t>
            </a:r>
            <a:endParaRPr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>
                <a:solidFill>
                  <a:schemeClr val="dk1"/>
                </a:solidFill>
              </a:rPr>
              <a:t>Owner: Basil, an independent artisan baker.</a:t>
            </a:r>
            <a:endParaRPr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>
                <a:solidFill>
                  <a:schemeClr val="dk1"/>
                </a:solidFill>
              </a:rPr>
              <a:t>Location: Shopping retail park,Coventry,UK.</a:t>
            </a:r>
            <a:endParaRPr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>
                <a:solidFill>
                  <a:schemeClr val="dk1"/>
                </a:solidFill>
              </a:rPr>
              <a:t>Products: Organic artisan bread, cakes, pastries and baked goods.</a:t>
            </a:r>
            <a:endParaRPr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>
                <a:solidFill>
                  <a:schemeClr val="dk1"/>
                </a:solidFill>
              </a:rPr>
              <a:t>Target customers: Local shoppers, retail staff, office workers and </a:t>
            </a:r>
            <a:r>
              <a:rPr lang="en-GB">
                <a:solidFill>
                  <a:schemeClr val="dk1"/>
                </a:solidFill>
              </a:rPr>
              <a:t>warehouse</a:t>
            </a:r>
            <a:r>
              <a:rPr lang="en-GB">
                <a:solidFill>
                  <a:schemeClr val="dk1"/>
                </a:solidFill>
              </a:rPr>
              <a:t> employees</a:t>
            </a:r>
            <a:endParaRPr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>
                <a:solidFill>
                  <a:schemeClr val="dk1"/>
                </a:solidFill>
              </a:rPr>
              <a:t>Business </a:t>
            </a:r>
            <a:r>
              <a:rPr lang="en-GB">
                <a:solidFill>
                  <a:schemeClr val="dk1"/>
                </a:solidFill>
              </a:rPr>
              <a:t>strengths</a:t>
            </a:r>
            <a:r>
              <a:rPr lang="en-GB">
                <a:solidFill>
                  <a:schemeClr val="dk1"/>
                </a:solidFill>
              </a:rPr>
              <a:t>: High-quality organic ingredients, excellent product quality and convenient location.</a:t>
            </a:r>
            <a:endParaRPr>
              <a:solidFill>
                <a:schemeClr val="dk1"/>
              </a:solidFill>
            </a:endParaRPr>
          </a:p>
          <a:p>
            <a:pPr indent="-3429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>
                <a:solidFill>
                  <a:schemeClr val="dk1"/>
                </a:solidFill>
              </a:rPr>
              <a:t>Current</a:t>
            </a:r>
            <a:r>
              <a:rPr lang="en-GB">
                <a:solidFill>
                  <a:schemeClr val="dk1"/>
                </a:solidFill>
              </a:rPr>
              <a:t> situation: Sales have remained around 25% below 2019 levels since the COVID-19 pandemic.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90" name="Google Shape;190;p4" title="Screenshot 2026-07-12 4.22.09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847475" y="0"/>
            <a:ext cx="3344526" cy="3445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5"/>
          <p:cNvSpPr txBox="1"/>
          <p:nvPr>
            <p:ph type="title"/>
          </p:nvPr>
        </p:nvSpPr>
        <p:spPr>
          <a:xfrm>
            <a:off x="2589213" y="389273"/>
            <a:ext cx="8915399" cy="71323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rPr b="1" lang="en-GB"/>
              <a:t>Problem: nature and scope</a:t>
            </a:r>
            <a:endParaRPr/>
          </a:p>
        </p:txBody>
      </p:sp>
      <p:sp>
        <p:nvSpPr>
          <p:cNvPr id="196" name="Google Shape;196;p5"/>
          <p:cNvSpPr txBox="1"/>
          <p:nvPr>
            <p:ph idx="1" type="body"/>
          </p:nvPr>
        </p:nvSpPr>
        <p:spPr>
          <a:xfrm>
            <a:off x="1682100" y="873300"/>
            <a:ext cx="10509900" cy="59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6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ct val="101240"/>
              <a:buNone/>
            </a:pPr>
            <a:r>
              <a:t/>
            </a:r>
            <a:endParaRPr b="1" sz="2766"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ct val="102258"/>
              <a:buNone/>
            </a:pPr>
            <a:r>
              <a:rPr b="1" lang="en-GB" sz="2738" u="sng">
                <a:solidFill>
                  <a:schemeClr val="dk1"/>
                </a:solidFill>
              </a:rPr>
              <a:t>What?</a:t>
            </a:r>
            <a:endParaRPr b="1" sz="2738" u="sng">
              <a:solidFill>
                <a:schemeClr val="dk1"/>
              </a:solidFill>
            </a:endParaRPr>
          </a:p>
          <a:p>
            <a:pPr indent="-343622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5843"/>
              <a:buChar char="●"/>
            </a:pPr>
            <a:r>
              <a:rPr lang="en-GB" sz="2738">
                <a:solidFill>
                  <a:schemeClr val="dk1"/>
                </a:solidFill>
              </a:rPr>
              <a:t>Sales have remained 25% below 2019 levels since the COVID-19 pandemic.</a:t>
            </a:r>
            <a:r>
              <a:rPr b="1" lang="en-GB" sz="2898">
                <a:solidFill>
                  <a:schemeClr val="dk1"/>
                </a:solidFill>
              </a:rPr>
              <a:t>  </a:t>
            </a:r>
            <a:r>
              <a:rPr lang="en-GB" sz="2898">
                <a:solidFill>
                  <a:schemeClr val="dk1"/>
                </a:solidFill>
              </a:rPr>
              <a:t>    </a:t>
            </a:r>
            <a:endParaRPr sz="2898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2258"/>
              <a:buNone/>
            </a:pPr>
            <a:r>
              <a:rPr b="1" lang="en-GB" sz="2738" u="sng">
                <a:solidFill>
                  <a:schemeClr val="dk1"/>
                </a:solidFill>
              </a:rPr>
              <a:t>Who?</a:t>
            </a:r>
            <a:endParaRPr sz="2738">
              <a:solidFill>
                <a:schemeClr val="dk1"/>
              </a:solidFill>
            </a:endParaRPr>
          </a:p>
          <a:p>
            <a:pPr indent="-337272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738">
                <a:solidFill>
                  <a:schemeClr val="dk1"/>
                </a:solidFill>
              </a:rPr>
              <a:t>Employees.</a:t>
            </a:r>
            <a:endParaRPr sz="2738">
              <a:solidFill>
                <a:schemeClr val="dk1"/>
              </a:solidFill>
            </a:endParaRPr>
          </a:p>
          <a:p>
            <a:pPr indent="-337272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738">
                <a:solidFill>
                  <a:schemeClr val="dk1"/>
                </a:solidFill>
              </a:rPr>
              <a:t>Customers.</a:t>
            </a:r>
            <a:endParaRPr sz="2738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ct val="102258"/>
              <a:buNone/>
            </a:pPr>
            <a:r>
              <a:rPr b="1" lang="en-GB" sz="2738" u="sng">
                <a:solidFill>
                  <a:schemeClr val="dk1"/>
                </a:solidFill>
              </a:rPr>
              <a:t>Where?</a:t>
            </a:r>
            <a:endParaRPr b="1" sz="2738" u="sng">
              <a:solidFill>
                <a:schemeClr val="dk1"/>
              </a:solidFill>
            </a:endParaRPr>
          </a:p>
          <a:p>
            <a:pPr indent="-337272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738">
                <a:solidFill>
                  <a:schemeClr val="dk1"/>
                </a:solidFill>
              </a:rPr>
              <a:t>Basil’s Bakery, located in a shopping retail park in Coventry, UK.</a:t>
            </a:r>
            <a:endParaRPr sz="2738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GB" sz="2738" u="sng">
                <a:solidFill>
                  <a:schemeClr val="dk1"/>
                </a:solidFill>
              </a:rPr>
              <a:t>When?</a:t>
            </a:r>
            <a:endParaRPr b="1" sz="2738" u="sng">
              <a:solidFill>
                <a:schemeClr val="dk1"/>
              </a:solidFill>
            </a:endParaRPr>
          </a:p>
          <a:p>
            <a:pPr indent="-329803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550">
                <a:solidFill>
                  <a:schemeClr val="dk1"/>
                </a:solidFill>
              </a:rPr>
              <a:t>The decline started in 2020 during the COVID-19 lockdown.</a:t>
            </a:r>
            <a:endParaRPr sz="2550">
              <a:solidFill>
                <a:schemeClr val="dk1"/>
              </a:solidFill>
            </a:endParaRPr>
          </a:p>
          <a:p>
            <a:pPr indent="-32980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550">
                <a:solidFill>
                  <a:schemeClr val="dk1"/>
                </a:solidFill>
              </a:rPr>
              <a:t>Sales have stagnated between 2023 and 2025.</a:t>
            </a:r>
            <a:endParaRPr sz="255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GB" sz="2550" u="sng">
                <a:solidFill>
                  <a:schemeClr val="dk1"/>
                </a:solidFill>
              </a:rPr>
              <a:t>Why?</a:t>
            </a:r>
            <a:endParaRPr b="1" sz="2550" u="sng">
              <a:solidFill>
                <a:schemeClr val="dk1"/>
              </a:solidFill>
            </a:endParaRPr>
          </a:p>
          <a:p>
            <a:pPr indent="-329803" lvl="0" marL="457200" marR="1229349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550">
                <a:solidFill>
                  <a:schemeClr val="dk1"/>
                </a:solidFill>
              </a:rPr>
              <a:t>Fewer customers visit the retail park.</a:t>
            </a:r>
            <a:endParaRPr sz="2550">
              <a:solidFill>
                <a:schemeClr val="dk1"/>
              </a:solidFill>
            </a:endParaRPr>
          </a:p>
          <a:p>
            <a:pPr indent="-32980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550">
                <a:solidFill>
                  <a:schemeClr val="dk1"/>
                </a:solidFill>
              </a:rPr>
              <a:t>More people work from home.</a:t>
            </a:r>
            <a:endParaRPr sz="255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GB" sz="2550" u="sng">
                <a:solidFill>
                  <a:schemeClr val="dk1"/>
                </a:solidFill>
              </a:rPr>
              <a:t>How?</a:t>
            </a:r>
            <a:endParaRPr b="1" sz="2550" u="sng">
              <a:solidFill>
                <a:schemeClr val="dk1"/>
              </a:solidFill>
            </a:endParaRPr>
          </a:p>
          <a:p>
            <a:pPr indent="-329803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550">
                <a:solidFill>
                  <a:schemeClr val="dk1"/>
                </a:solidFill>
              </a:rPr>
              <a:t>Lower customer footfall has reduced sales.</a:t>
            </a:r>
            <a:endParaRPr sz="2550">
              <a:solidFill>
                <a:schemeClr val="dk1"/>
              </a:solidFill>
            </a:endParaRPr>
          </a:p>
          <a:p>
            <a:pPr indent="-32980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550">
                <a:solidFill>
                  <a:schemeClr val="dk1"/>
                </a:solidFill>
              </a:rPr>
              <a:t>Long waiting times discourage customers.</a:t>
            </a:r>
            <a:endParaRPr sz="255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GB" sz="2550" u="sng">
                <a:solidFill>
                  <a:schemeClr val="dk1"/>
                </a:solidFill>
              </a:rPr>
              <a:t>How Much?</a:t>
            </a:r>
            <a:endParaRPr b="1" sz="2550" u="sng">
              <a:solidFill>
                <a:schemeClr val="dk1"/>
              </a:solidFill>
            </a:endParaRPr>
          </a:p>
          <a:p>
            <a:pPr indent="-329803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2550">
                <a:solidFill>
                  <a:schemeClr val="dk1"/>
                </a:solidFill>
              </a:rPr>
              <a:t>Sales remain approximately 25% lower than in 2019.</a:t>
            </a:r>
            <a:endParaRPr sz="255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2550">
              <a:solidFill>
                <a:schemeClr val="dk1"/>
              </a:solidFill>
            </a:endParaRPr>
          </a:p>
        </p:txBody>
      </p:sp>
      <p:pic>
        <p:nvPicPr>
          <p:cNvPr id="197" name="Google Shape;197;p5" title="Screenshot 2026-07-12 4.49.39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831300" y="3514726"/>
            <a:ext cx="3360700" cy="3343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6"/>
          <p:cNvSpPr txBox="1"/>
          <p:nvPr>
            <p:ph type="title"/>
          </p:nvPr>
        </p:nvSpPr>
        <p:spPr>
          <a:xfrm>
            <a:off x="1589314" y="870857"/>
            <a:ext cx="9988449" cy="479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ct val="100000"/>
              <a:buFont typeface="Century Gothic"/>
              <a:buNone/>
            </a:pPr>
            <a:r>
              <a:rPr b="1" lang="en-GB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 b="1"/>
          </a:p>
        </p:txBody>
      </p:sp>
      <p:sp>
        <p:nvSpPr>
          <p:cNvPr id="203" name="Google Shape;203;p6"/>
          <p:cNvSpPr txBox="1"/>
          <p:nvPr>
            <p:ph idx="1" type="body"/>
          </p:nvPr>
        </p:nvSpPr>
        <p:spPr>
          <a:xfrm>
            <a:off x="1771807" y="1235375"/>
            <a:ext cx="9409200" cy="46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b="1" lang="en-GB" u="sng">
                <a:solidFill>
                  <a:schemeClr val="dk1"/>
                </a:solidFill>
              </a:rPr>
              <a:t>POLITICAL:</a:t>
            </a:r>
            <a:endParaRPr b="1" u="sng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Government</a:t>
            </a:r>
            <a:r>
              <a:rPr lang="en-GB">
                <a:solidFill>
                  <a:schemeClr val="dk1"/>
                </a:solidFill>
              </a:rPr>
              <a:t> business rates increase operating costs.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Food safety and </a:t>
            </a:r>
            <a:r>
              <a:rPr lang="en-GB">
                <a:solidFill>
                  <a:schemeClr val="dk1"/>
                </a:solidFill>
              </a:rPr>
              <a:t>hygiene</a:t>
            </a:r>
            <a:r>
              <a:rPr lang="en-GB">
                <a:solidFill>
                  <a:schemeClr val="dk1"/>
                </a:solidFill>
              </a:rPr>
              <a:t> regulations must be followed.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 u="sng">
                <a:solidFill>
                  <a:schemeClr val="dk1"/>
                </a:solidFill>
              </a:rPr>
              <a:t>ECONOMIC:</a:t>
            </a:r>
            <a:endParaRPr u="sng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Rising inflation has increased rent, energy and </a:t>
            </a:r>
            <a:r>
              <a:rPr lang="en-GB">
                <a:solidFill>
                  <a:schemeClr val="dk1"/>
                </a:solidFill>
              </a:rPr>
              <a:t>ingredient</a:t>
            </a:r>
            <a:r>
              <a:rPr lang="en-GB">
                <a:solidFill>
                  <a:schemeClr val="dk1"/>
                </a:solidFill>
              </a:rPr>
              <a:t> costs.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Customers spend less because of the cost of living crisis.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b="1" lang="en-GB" u="sng">
                <a:solidFill>
                  <a:schemeClr val="dk1"/>
                </a:solidFill>
              </a:rPr>
              <a:t>SOCIAL:</a:t>
            </a:r>
            <a:endParaRPr b="1" u="sng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More people work from home, </a:t>
            </a:r>
            <a:r>
              <a:rPr lang="en-GB">
                <a:solidFill>
                  <a:schemeClr val="dk1"/>
                </a:solidFill>
              </a:rPr>
              <a:t>reducing</a:t>
            </a:r>
            <a:r>
              <a:rPr lang="en-GB">
                <a:solidFill>
                  <a:schemeClr val="dk1"/>
                </a:solidFill>
              </a:rPr>
              <a:t> daily customers.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Customers expect convenient services such as online ordering and delivery.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7"/>
          <p:cNvSpPr txBox="1"/>
          <p:nvPr>
            <p:ph type="title"/>
          </p:nvPr>
        </p:nvSpPr>
        <p:spPr>
          <a:xfrm>
            <a:off x="1583219" y="624110"/>
            <a:ext cx="9921394" cy="12808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3600"/>
              <a:buFont typeface="Century Gothic"/>
              <a:buNone/>
            </a:pPr>
            <a:r>
              <a:rPr b="1" lang="en-GB"/>
              <a:t>PESTLE ANALYSIS: Basil’s Bakery</a:t>
            </a:r>
            <a:br>
              <a:rPr lang="en-GB">
                <a:solidFill>
                  <a:srgbClr val="000000"/>
                </a:solidFill>
              </a:rPr>
            </a:br>
            <a:endParaRPr/>
          </a:p>
        </p:txBody>
      </p:sp>
      <p:sp>
        <p:nvSpPr>
          <p:cNvPr id="209" name="Google Shape;209;p7"/>
          <p:cNvSpPr txBox="1"/>
          <p:nvPr>
            <p:ph idx="1" type="body"/>
          </p:nvPr>
        </p:nvSpPr>
        <p:spPr>
          <a:xfrm>
            <a:off x="1786998" y="1705138"/>
            <a:ext cx="9634011" cy="3777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556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🠶"/>
            </a:pPr>
            <a:r>
              <a:rPr b="1" lang="en-GB" sz="2000" u="sng">
                <a:solidFill>
                  <a:schemeClr val="dk1"/>
                </a:solidFill>
              </a:rPr>
              <a:t>TECHNOLOGICAL</a:t>
            </a:r>
            <a:r>
              <a:rPr b="1" lang="en-GB" sz="2000">
                <a:solidFill>
                  <a:schemeClr val="dk1"/>
                </a:solidFill>
              </a:rPr>
              <a:t>: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dk1"/>
                </a:solidFill>
              </a:rPr>
              <a:t>         </a:t>
            </a:r>
            <a:r>
              <a:rPr lang="en-GB" sz="2000">
                <a:solidFill>
                  <a:schemeClr val="dk1"/>
                </a:solidFill>
              </a:rPr>
              <a:t>No online ordering system.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</a:rPr>
              <a:t>         No delivery service.</a:t>
            </a:r>
            <a:endParaRPr sz="2000">
              <a:solidFill>
                <a:schemeClr val="dk1"/>
              </a:solidFill>
            </a:endParaRPr>
          </a:p>
          <a:p>
            <a:pPr indent="-3556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🠶"/>
            </a:pPr>
            <a:r>
              <a:rPr b="1" lang="en-GB" sz="2000" u="sng">
                <a:solidFill>
                  <a:schemeClr val="dk1"/>
                </a:solidFill>
              </a:rPr>
              <a:t>LEGAL</a:t>
            </a:r>
            <a:r>
              <a:rPr b="1" lang="en-GB" sz="2000">
                <a:solidFill>
                  <a:schemeClr val="dk1"/>
                </a:solidFill>
              </a:rPr>
              <a:t>:</a:t>
            </a:r>
            <a:endParaRPr b="1" sz="2000">
              <a:solidFill>
                <a:schemeClr val="dk1"/>
              </a:solidFill>
            </a:endParaRPr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b="1" lang="en-GB" sz="2000">
                <a:solidFill>
                  <a:schemeClr val="dk1"/>
                </a:solidFill>
              </a:rPr>
              <a:t>              </a:t>
            </a:r>
            <a:r>
              <a:rPr lang="en-GB" sz="2000">
                <a:solidFill>
                  <a:schemeClr val="dk1"/>
                </a:solidFill>
              </a:rPr>
              <a:t>The bakery must comply with food safety regulations.</a:t>
            </a:r>
            <a:endParaRPr sz="2000">
              <a:solidFill>
                <a:schemeClr val="dk1"/>
              </a:solidFill>
            </a:endParaRPr>
          </a:p>
          <a:p>
            <a:pPr indent="-228600" lvl="0" marL="342900" rtl="0" algn="l"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 sz="2000">
                <a:solidFill>
                  <a:schemeClr val="dk1"/>
                </a:solidFill>
              </a:rPr>
              <a:t>              The business must comply with employment laws.</a:t>
            </a:r>
            <a:endParaRPr sz="2000">
              <a:solidFill>
                <a:schemeClr val="dk1"/>
              </a:solidFill>
            </a:endParaRPr>
          </a:p>
          <a:p>
            <a:pPr indent="-355600" lvl="0" marL="34290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🠶"/>
            </a:pPr>
            <a:r>
              <a:rPr b="1" lang="en-GB" sz="2000" u="sng">
                <a:solidFill>
                  <a:schemeClr val="dk1"/>
                </a:solidFill>
              </a:rPr>
              <a:t>ENVIRONMENTAL:</a:t>
            </a:r>
            <a:r>
              <a:rPr b="1" lang="en-GB" sz="2000">
                <a:solidFill>
                  <a:schemeClr val="dk1"/>
                </a:solidFill>
              </a:rPr>
              <a:t> </a:t>
            </a:r>
            <a:endParaRPr b="1" sz="2000">
              <a:solidFill>
                <a:schemeClr val="dk1"/>
              </a:solidFill>
            </a:endParaRPr>
          </a:p>
          <a:p>
            <a:pPr indent="0" lvl="0" marL="3429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dk1"/>
                </a:solidFill>
              </a:rPr>
              <a:t>          </a:t>
            </a:r>
            <a:r>
              <a:rPr lang="en-GB" sz="2000">
                <a:solidFill>
                  <a:schemeClr val="dk1"/>
                </a:solidFill>
              </a:rPr>
              <a:t>Organic ingredients are </a:t>
            </a:r>
            <a:r>
              <a:rPr lang="en-GB" sz="2000">
                <a:solidFill>
                  <a:schemeClr val="dk1"/>
                </a:solidFill>
              </a:rPr>
              <a:t>vulnerable</a:t>
            </a:r>
            <a:r>
              <a:rPr lang="en-GB" sz="2000">
                <a:solidFill>
                  <a:schemeClr val="dk1"/>
                </a:solidFill>
              </a:rPr>
              <a:t> to crop failure.</a:t>
            </a:r>
            <a:endParaRPr sz="2000">
              <a:solidFill>
                <a:schemeClr val="dk1"/>
              </a:solidFill>
            </a:endParaRPr>
          </a:p>
          <a:p>
            <a:pPr indent="0" lvl="0" marL="34290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</a:rPr>
              <a:t>          Rising energy costs affect the business.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8"/>
          <p:cNvSpPr txBox="1"/>
          <p:nvPr>
            <p:ph type="title"/>
          </p:nvPr>
        </p:nvSpPr>
        <p:spPr>
          <a:xfrm>
            <a:off x="1416904" y="651981"/>
            <a:ext cx="10087707" cy="74196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3200"/>
              <a:buFont typeface="Century Gothic"/>
              <a:buNone/>
            </a:pPr>
            <a:r>
              <a:rPr b="1" lang="en-GB" sz="3200"/>
              <a:t>Cause and effect analysis (Fishbone diagram)</a:t>
            </a:r>
            <a:endParaRPr sz="32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t/>
            </a:r>
            <a:endParaRPr/>
          </a:p>
        </p:txBody>
      </p:sp>
      <p:sp>
        <p:nvSpPr>
          <p:cNvPr id="215" name="Google Shape;215;p8"/>
          <p:cNvSpPr txBox="1"/>
          <p:nvPr>
            <p:ph idx="1" type="body"/>
          </p:nvPr>
        </p:nvSpPr>
        <p:spPr>
          <a:xfrm>
            <a:off x="2037350" y="1270850"/>
            <a:ext cx="10154700" cy="471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cxnSp>
        <p:nvCxnSpPr>
          <p:cNvPr id="216" name="Google Shape;216;p8"/>
          <p:cNvCxnSpPr>
            <a:stCxn id="217" idx="2"/>
            <a:endCxn id="218" idx="0"/>
          </p:cNvCxnSpPr>
          <p:nvPr/>
        </p:nvCxnSpPr>
        <p:spPr>
          <a:xfrm rot="5400000">
            <a:off x="5068500" y="1314925"/>
            <a:ext cx="433500" cy="2012100"/>
          </a:xfrm>
          <a:prstGeom prst="bentConnector3">
            <a:avLst>
              <a:gd fmla="val 50014" name="adj1"/>
            </a:avLst>
          </a:prstGeom>
          <a:noFill/>
          <a:ln cap="flat" cmpd="sng" w="9525">
            <a:solidFill>
              <a:srgbClr val="C2C2C2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219" name="Google Shape;219;p8"/>
          <p:cNvCxnSpPr>
            <a:stCxn id="220" idx="0"/>
            <a:endCxn id="217" idx="2"/>
          </p:cNvCxnSpPr>
          <p:nvPr/>
        </p:nvCxnSpPr>
        <p:spPr>
          <a:xfrm flipH="1" rot="5400000">
            <a:off x="8082225" y="313325"/>
            <a:ext cx="239700" cy="3821400"/>
          </a:xfrm>
          <a:prstGeom prst="bentConnector3">
            <a:avLst>
              <a:gd fmla="val 49990" name="adj1"/>
            </a:avLst>
          </a:prstGeom>
          <a:noFill/>
          <a:ln cap="flat" cmpd="sng" w="9525">
            <a:solidFill>
              <a:srgbClr val="C2C2C2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221" name="Google Shape;221;p8"/>
          <p:cNvCxnSpPr>
            <a:stCxn id="220" idx="2"/>
            <a:endCxn id="222" idx="0"/>
          </p:cNvCxnSpPr>
          <p:nvPr/>
        </p:nvCxnSpPr>
        <p:spPr>
          <a:xfrm rot="5400000">
            <a:off x="9376125" y="4555625"/>
            <a:ext cx="1355400" cy="117900"/>
          </a:xfrm>
          <a:prstGeom prst="bentConnector3">
            <a:avLst>
              <a:gd fmla="val 49998" name="adj1"/>
            </a:avLst>
          </a:prstGeom>
          <a:noFill/>
          <a:ln cap="flat" cmpd="sng" w="9525">
            <a:solidFill>
              <a:srgbClr val="C2C2C2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223" name="Google Shape;223;p8"/>
          <p:cNvCxnSpPr>
            <a:stCxn id="224" idx="0"/>
            <a:endCxn id="220" idx="2"/>
          </p:cNvCxnSpPr>
          <p:nvPr/>
        </p:nvCxnSpPr>
        <p:spPr>
          <a:xfrm rot="-5400000">
            <a:off x="6171500" y="1814675"/>
            <a:ext cx="1819200" cy="6063600"/>
          </a:xfrm>
          <a:prstGeom prst="bentConnector3">
            <a:avLst>
              <a:gd fmla="val 50000" name="adj1"/>
            </a:avLst>
          </a:prstGeom>
          <a:noFill/>
          <a:ln cap="flat" cmpd="sng" w="9525">
            <a:solidFill>
              <a:srgbClr val="C2C2C2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225" name="Google Shape;225;p8"/>
          <p:cNvCxnSpPr>
            <a:stCxn id="218" idx="2"/>
            <a:endCxn id="226" idx="0"/>
          </p:cNvCxnSpPr>
          <p:nvPr/>
        </p:nvCxnSpPr>
        <p:spPr>
          <a:xfrm rot="5400000">
            <a:off x="3947550" y="3901650"/>
            <a:ext cx="433500" cy="230100"/>
          </a:xfrm>
          <a:prstGeom prst="bentConnector3">
            <a:avLst>
              <a:gd fmla="val 50013" name="adj1"/>
            </a:avLst>
          </a:prstGeom>
          <a:noFill/>
          <a:ln cap="flat" cmpd="sng" w="9525">
            <a:solidFill>
              <a:srgbClr val="C2C2C2"/>
            </a:solidFill>
            <a:prstDash val="solid"/>
            <a:miter lim="8000"/>
            <a:headEnd len="sm" w="sm" type="none"/>
            <a:tailEnd len="sm" w="sm" type="none"/>
          </a:ln>
        </p:spPr>
      </p:cxnSp>
      <p:cxnSp>
        <p:nvCxnSpPr>
          <p:cNvPr id="227" name="Google Shape;227;p8"/>
          <p:cNvCxnSpPr>
            <a:stCxn id="228" idx="0"/>
            <a:endCxn id="218" idx="2"/>
          </p:cNvCxnSpPr>
          <p:nvPr/>
        </p:nvCxnSpPr>
        <p:spPr>
          <a:xfrm flipH="1" rot="5400000">
            <a:off x="6948825" y="1130475"/>
            <a:ext cx="376500" cy="5715600"/>
          </a:xfrm>
          <a:prstGeom prst="bentConnector3">
            <a:avLst>
              <a:gd fmla="val 50010" name="adj1"/>
            </a:avLst>
          </a:prstGeom>
          <a:noFill/>
          <a:ln cap="flat" cmpd="sng" w="9525">
            <a:solidFill>
              <a:srgbClr val="C2C2C2"/>
            </a:solidFill>
            <a:prstDash val="solid"/>
            <a:miter lim="8000"/>
            <a:headEnd len="sm" w="sm" type="none"/>
            <a:tailEnd len="sm" w="sm" type="none"/>
          </a:ln>
        </p:spPr>
      </p:cxnSp>
      <p:sp>
        <p:nvSpPr>
          <p:cNvPr id="217" name="Google Shape;217;p8"/>
          <p:cNvSpPr txBox="1"/>
          <p:nvPr/>
        </p:nvSpPr>
        <p:spPr>
          <a:xfrm>
            <a:off x="3981150" y="1046125"/>
            <a:ext cx="4620300" cy="1058100"/>
          </a:xfrm>
          <a:prstGeom prst="rect">
            <a:avLst/>
          </a:prstGeom>
          <a:solidFill>
            <a:srgbClr val="155B55"/>
          </a:solidFill>
          <a:ln cap="flat" cmpd="sng" w="25400">
            <a:solidFill>
              <a:srgbClr val="155B5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121900" lIns="121900" spcFirstLastPara="1" rIns="121900" wrap="square" tIns="121900">
            <a:normAutofit fontScale="8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                                           </a:t>
            </a:r>
            <a:r>
              <a:rPr lang="en-GB" sz="2292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PROBLEM</a:t>
            </a:r>
            <a:endParaRPr sz="2292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94444"/>
              <a:buFont typeface="Century Gothic"/>
              <a:buChar char="●"/>
            </a:pPr>
            <a:r>
              <a:rPr lang="en-GB" sz="2118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Sales have remained 25% below 2019 levels.</a:t>
            </a:r>
            <a:endParaRPr sz="2118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20" name="Google Shape;220;p8"/>
          <p:cNvSpPr txBox="1"/>
          <p:nvPr/>
        </p:nvSpPr>
        <p:spPr>
          <a:xfrm>
            <a:off x="8138625" y="2343875"/>
            <a:ext cx="3948300" cy="1593000"/>
          </a:xfrm>
          <a:prstGeom prst="rect">
            <a:avLst/>
          </a:prstGeom>
          <a:solidFill>
            <a:srgbClr val="1D7E75"/>
          </a:solidFill>
          <a:ln cap="flat" cmpd="sng" w="25400">
            <a:solidFill>
              <a:srgbClr val="1D7E7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                        </a:t>
            </a:r>
            <a:r>
              <a:rPr lang="en-GB" sz="19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PEOPLE</a:t>
            </a:r>
            <a:endParaRPr sz="19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More employees work from</a:t>
            </a:r>
            <a:r>
              <a:rPr lang="en-GB"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home</a:t>
            </a:r>
            <a:r>
              <a:rPr lang="en-GB"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20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Fewer retail workers</a:t>
            </a:r>
            <a:r>
              <a:rPr lang="en-GB" sz="2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visit</a:t>
            </a:r>
            <a:r>
              <a:rPr lang="en-GB" sz="20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bakery.</a:t>
            </a:r>
            <a:endParaRPr sz="11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18" name="Google Shape;218;p8"/>
          <p:cNvSpPr txBox="1"/>
          <p:nvPr/>
        </p:nvSpPr>
        <p:spPr>
          <a:xfrm>
            <a:off x="2267400" y="2537850"/>
            <a:ext cx="4023900" cy="1262100"/>
          </a:xfrm>
          <a:prstGeom prst="rect">
            <a:avLst/>
          </a:prstGeom>
          <a:solidFill>
            <a:srgbClr val="1D7E75"/>
          </a:solidFill>
          <a:ln cap="flat" cmpd="sng" w="25400">
            <a:solidFill>
              <a:srgbClr val="1D7E75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                              </a:t>
            </a:r>
            <a:r>
              <a:rPr lang="en-GB" sz="19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PROCESS</a:t>
            </a:r>
            <a:endParaRPr sz="19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Long</a:t>
            </a:r>
            <a:r>
              <a:rPr lang="en-GB"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customer</a:t>
            </a:r>
            <a:r>
              <a:rPr lang="en-GB"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waiting</a:t>
            </a:r>
            <a:r>
              <a:rPr lang="en-GB"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</a:t>
            </a: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imes</a:t>
            </a:r>
            <a:r>
              <a:rPr lang="en-GB"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9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Unable to answer the  phone for pre-order</a:t>
            </a:r>
            <a:r>
              <a:rPr lang="en-GB" sz="19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sz="11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26" name="Google Shape;226;p8"/>
          <p:cNvSpPr txBox="1"/>
          <p:nvPr/>
        </p:nvSpPr>
        <p:spPr>
          <a:xfrm>
            <a:off x="2436950" y="4233563"/>
            <a:ext cx="3224700" cy="1262100"/>
          </a:xfrm>
          <a:prstGeom prst="rect">
            <a:avLst/>
          </a:prstGeom>
          <a:solidFill>
            <a:srgbClr val="249C91"/>
          </a:solidFill>
          <a:ln cap="flat" cmpd="sng" w="25400">
            <a:solidFill>
              <a:srgbClr val="249C9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              </a:t>
            </a:r>
            <a:r>
              <a:rPr lang="en-GB" sz="19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ENVIRONMENT</a:t>
            </a:r>
            <a:endParaRPr sz="19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Fewer visitors to the retail park.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Shops are closing.</a:t>
            </a:r>
            <a:endParaRPr sz="11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28" name="Google Shape;228;p8"/>
          <p:cNvSpPr txBox="1"/>
          <p:nvPr/>
        </p:nvSpPr>
        <p:spPr>
          <a:xfrm>
            <a:off x="8478675" y="4176525"/>
            <a:ext cx="3032400" cy="984000"/>
          </a:xfrm>
          <a:prstGeom prst="rect">
            <a:avLst/>
          </a:prstGeom>
          <a:solidFill>
            <a:srgbClr val="249C91"/>
          </a:solidFill>
          <a:ln cap="flat" cmpd="sng" w="25400">
            <a:solidFill>
              <a:srgbClr val="249C9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                     </a:t>
            </a:r>
            <a:r>
              <a:rPr lang="en-GB" sz="19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TECHNOLOGY</a:t>
            </a:r>
            <a:endParaRPr sz="19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online ordering.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 delivery service.</a:t>
            </a:r>
            <a:endParaRPr sz="11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22" name="Google Shape;222;p8"/>
          <p:cNvSpPr txBox="1"/>
          <p:nvPr/>
        </p:nvSpPr>
        <p:spPr>
          <a:xfrm>
            <a:off x="7902825" y="5292225"/>
            <a:ext cx="4184100" cy="1447800"/>
          </a:xfrm>
          <a:prstGeom prst="rect">
            <a:avLst/>
          </a:prstGeom>
          <a:solidFill>
            <a:srgbClr val="249C91"/>
          </a:solidFill>
          <a:ln cap="flat" cmpd="sng" w="25400">
            <a:solidFill>
              <a:srgbClr val="249C9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                                </a:t>
            </a:r>
            <a:r>
              <a:rPr lang="en-GB" sz="19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FINANCE</a:t>
            </a:r>
            <a:endParaRPr sz="19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Higher rent and utility bills.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Organic ingredients are more expensive.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224" name="Google Shape;224;p8"/>
          <p:cNvSpPr txBox="1"/>
          <p:nvPr/>
        </p:nvSpPr>
        <p:spPr>
          <a:xfrm>
            <a:off x="2226200" y="5756075"/>
            <a:ext cx="3646200" cy="984000"/>
          </a:xfrm>
          <a:prstGeom prst="rect">
            <a:avLst/>
          </a:prstGeom>
          <a:solidFill>
            <a:srgbClr val="249C91"/>
          </a:solidFill>
          <a:ln cap="flat" cmpd="sng" w="25400">
            <a:solidFill>
              <a:srgbClr val="249C9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b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                     </a:t>
            </a:r>
            <a:r>
              <a:rPr lang="en-GB" sz="19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MANAGEMENT</a:t>
            </a:r>
            <a:endParaRPr sz="19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Traditional business model.</a:t>
            </a:r>
            <a:endParaRPr sz="180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Noto Sans Symbols"/>
              <a:buChar char="●"/>
            </a:pPr>
            <a:r>
              <a:rPr lang="en-GB" sz="18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Limited customer services.</a:t>
            </a:r>
            <a:endParaRPr sz="110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9"/>
          <p:cNvSpPr txBox="1"/>
          <p:nvPr>
            <p:ph type="title"/>
          </p:nvPr>
        </p:nvSpPr>
        <p:spPr>
          <a:xfrm>
            <a:off x="2589212" y="338328"/>
            <a:ext cx="8915399" cy="93268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rPr b="1" lang="en-GB"/>
              <a:t>Conclusion</a:t>
            </a:r>
            <a:endParaRPr/>
          </a:p>
        </p:txBody>
      </p:sp>
      <p:sp>
        <p:nvSpPr>
          <p:cNvPr id="234" name="Google Shape;234;p9"/>
          <p:cNvSpPr txBox="1"/>
          <p:nvPr>
            <p:ph idx="1" type="body"/>
          </p:nvPr>
        </p:nvSpPr>
        <p:spPr>
          <a:xfrm>
            <a:off x="1877512" y="1759182"/>
            <a:ext cx="8915400" cy="41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b="1" lang="en-GB" u="sng">
                <a:solidFill>
                  <a:schemeClr val="dk1"/>
                </a:solidFill>
              </a:rPr>
              <a:t>Key Findings:</a:t>
            </a:r>
            <a:endParaRPr b="1" u="sng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Sales have</a:t>
            </a:r>
            <a:r>
              <a:rPr lang="en-GB">
                <a:solidFill>
                  <a:schemeClr val="dk1"/>
                </a:solidFill>
              </a:rPr>
              <a:t> remained 25% below 2019 levels.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Customer footfall has decreased since the COVID-19 pandemic.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Home working and shop </a:t>
            </a:r>
            <a:r>
              <a:rPr lang="en-GB">
                <a:solidFill>
                  <a:schemeClr val="dk1"/>
                </a:solidFill>
              </a:rPr>
              <a:t>closures</a:t>
            </a:r>
            <a:r>
              <a:rPr lang="en-GB">
                <a:solidFill>
                  <a:schemeClr val="dk1"/>
                </a:solidFill>
              </a:rPr>
              <a:t> have reduced customer numbers.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Rising operating costs have reduced business profitability.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The lack of online ordering and delivery limits business growth.</a:t>
            </a:r>
            <a:endParaRPr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GB">
                <a:solidFill>
                  <a:schemeClr val="dk1"/>
                </a:solidFill>
              </a:rPr>
              <a:t>Digital services and improved customer convenience could help increase sales.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10"/>
          <p:cNvSpPr txBox="1"/>
          <p:nvPr>
            <p:ph type="title"/>
          </p:nvPr>
        </p:nvSpPr>
        <p:spPr>
          <a:xfrm>
            <a:off x="2589212" y="521208"/>
            <a:ext cx="8915399" cy="860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000"/>
              <a:buFont typeface="Century Gothic"/>
              <a:buNone/>
            </a:pPr>
            <a:r>
              <a:rPr b="1" lang="en-GB"/>
              <a:t>References </a:t>
            </a:r>
            <a:endParaRPr/>
          </a:p>
        </p:txBody>
      </p:sp>
      <p:sp>
        <p:nvSpPr>
          <p:cNvPr id="240" name="Google Shape;240;p10"/>
          <p:cNvSpPr txBox="1"/>
          <p:nvPr>
            <p:ph idx="1" type="body"/>
          </p:nvPr>
        </p:nvSpPr>
        <p:spPr>
          <a:xfrm>
            <a:off x="1589600" y="1578600"/>
            <a:ext cx="10217700" cy="46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1. Kotler,P. and Keller,K.L. (2022) Marketing Management. 16th edn.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Harlow: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Pearson.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2. Mind Tools (2025) Cause and Effect Analysis ( Fishbone Diagram). 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Available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at </a:t>
            </a:r>
            <a:r>
              <a:rPr lang="en-GB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https://www.mindtools.com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(Accessed: 12 July 2026).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 b="1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3.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>
                <a:solidFill>
                  <a:schemeClr val="dk1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GOV.UK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(2025) Business Rates. 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Available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at  </a:t>
            </a:r>
            <a:r>
              <a:rPr lang="en-GB" u="sng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rPr>
              <a:t>https://</a:t>
            </a:r>
            <a:r>
              <a:rPr lang="en-GB" u="sng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www.gov.uk/business-rates</a:t>
            </a:r>
            <a:r>
              <a:rPr lang="en-GB" u="sng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(Accessed: 12 July 2026).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4. Food Standards Agency (2025) Food Safety Guidance. 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Available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at </a:t>
            </a:r>
            <a:r>
              <a:rPr lang="en-GB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https://www.food.gov.uk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(Accessed: 12 July 2026).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5. University of Wales Trinity Saint David (2026) 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LCLM4004</a:t>
            </a: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Problem Solving and Decision Making: Basil’s Bakery Case Study Module Learning Materials.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FFFF"/>
            </a:gs>
            <a:gs pos="100000">
              <a:srgbClr val="C4DCE3"/>
            </a:gs>
          </a:gsLst>
          <a:path path="circle">
            <a:fillToRect b="100%" l="0%" r="100%" t="0%"/>
          </a:path>
          <a:tileRect b="0%" l="-100%" r="0%" t="-100%"/>
        </a:gradFill>
      </p:bgPr>
    </p:bg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1"/>
          <p:cNvSpPr txBox="1"/>
          <p:nvPr>
            <p:ph type="title"/>
          </p:nvPr>
        </p:nvSpPr>
        <p:spPr>
          <a:xfrm>
            <a:off x="7722761" y="935647"/>
            <a:ext cx="4340631" cy="242020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168DBA"/>
              </a:buClr>
              <a:buSzPts val="4100"/>
              <a:buFont typeface="Century Gothic"/>
              <a:buNone/>
            </a:pPr>
            <a:r>
              <a:rPr lang="en-GB" sz="4100"/>
              <a:t>				</a:t>
            </a:r>
            <a:r>
              <a:rPr b="1" lang="en-GB" sz="5400"/>
              <a:t>Questions</a:t>
            </a:r>
            <a:r>
              <a:rPr lang="en-GB" sz="5400"/>
              <a:t> </a:t>
            </a:r>
            <a:endParaRPr/>
          </a:p>
        </p:txBody>
      </p:sp>
      <p:pic>
        <p:nvPicPr>
          <p:cNvPr descr="Thank You Images - Free Download on Freepik" id="246" name="Google Shape;246;p11"/>
          <p:cNvPicPr preferRelativeResize="0"/>
          <p:nvPr/>
        </p:nvPicPr>
        <p:blipFill rotWithShape="1">
          <a:blip r:embed="rId3">
            <a:alphaModFix/>
          </a:blip>
          <a:srcRect b="3" l="2443" r="174" t="0"/>
          <a:stretch/>
        </p:blipFill>
        <p:spPr>
          <a:xfrm>
            <a:off x="929675" y="1250067"/>
            <a:ext cx="4213521" cy="43265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Wisp">
  <a:themeElements>
    <a:clrScheme name="Wisp">
      <a:dk1>
        <a:srgbClr val="000000"/>
      </a:dk1>
      <a:lt1>
        <a:srgbClr val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2024-10-08T15:58:04Z</dcterms:created>
  <dc:creator>Anita Nan</dc:creator>
</cp:coreProperties>
</file>