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454" r:id="rId2"/>
    <p:sldId id="488" r:id="rId3"/>
    <p:sldId id="322" r:id="rId4"/>
    <p:sldId id="444" r:id="rId5"/>
    <p:sldId id="323" r:id="rId6"/>
    <p:sldId id="489" r:id="rId7"/>
    <p:sldId id="295" r:id="rId8"/>
    <p:sldId id="455" r:id="rId9"/>
    <p:sldId id="325" r:id="rId10"/>
    <p:sldId id="327" r:id="rId11"/>
    <p:sldId id="328" r:id="rId12"/>
    <p:sldId id="329" r:id="rId13"/>
    <p:sldId id="330" r:id="rId14"/>
    <p:sldId id="335" r:id="rId15"/>
    <p:sldId id="491" r:id="rId16"/>
    <p:sldId id="340" r:id="rId17"/>
    <p:sldId id="343" r:id="rId18"/>
    <p:sldId id="456" r:id="rId19"/>
    <p:sldId id="344" r:id="rId20"/>
    <p:sldId id="346" r:id="rId21"/>
    <p:sldId id="348" r:id="rId22"/>
    <p:sldId id="349" r:id="rId23"/>
    <p:sldId id="350" r:id="rId24"/>
    <p:sldId id="351" r:id="rId25"/>
    <p:sldId id="342" r:id="rId26"/>
    <p:sldId id="352" r:id="rId27"/>
    <p:sldId id="353" r:id="rId28"/>
    <p:sldId id="486" r:id="rId29"/>
    <p:sldId id="453" r:id="rId30"/>
    <p:sldId id="49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7F876-3C97-087B-8AAA-5490E357BD15}" v="322" dt="2024-02-13T19:49:14.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15" autoAdjust="0"/>
    <p:restoredTop sz="67819" autoAdjust="0"/>
  </p:normalViewPr>
  <p:slideViewPr>
    <p:cSldViewPr snapToGrid="0">
      <p:cViewPr varScale="1">
        <p:scale>
          <a:sx n="84" d="100"/>
          <a:sy n="84" d="100"/>
        </p:scale>
        <p:origin x="1992" y="8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C20F28B-B8DE-91C6-A88D-C06F3335C69F}"/>
    <pc:docChg chg="delSld">
      <pc:chgData name="Alison Cooke" userId="S::a.cooke@uwtsd.ac.uk::46c329c9-26b7-4eba-b77b-7474421bfd31" providerId="AD" clId="Web-{EC20F28B-B8DE-91C6-A88D-C06F3335C69F}" dt="2024-02-11T08:28:24.624" v="21"/>
      <pc:docMkLst>
        <pc:docMk/>
      </pc:docMkLst>
      <pc:sldChg chg="del">
        <pc:chgData name="Alison Cooke" userId="S::a.cooke@uwtsd.ac.uk::46c329c9-26b7-4eba-b77b-7474421bfd31" providerId="AD" clId="Web-{EC20F28B-B8DE-91C6-A88D-C06F3335C69F}" dt="2024-02-11T08:27:05.137" v="0"/>
        <pc:sldMkLst>
          <pc:docMk/>
          <pc:sldMk cId="0" sldId="457"/>
        </pc:sldMkLst>
      </pc:sldChg>
      <pc:sldChg chg="del">
        <pc:chgData name="Alison Cooke" userId="S::a.cooke@uwtsd.ac.uk::46c329c9-26b7-4eba-b77b-7474421bfd31" providerId="AD" clId="Web-{EC20F28B-B8DE-91C6-A88D-C06F3335C69F}" dt="2024-02-11T08:27:14.996" v="1"/>
        <pc:sldMkLst>
          <pc:docMk/>
          <pc:sldMk cId="0" sldId="459"/>
        </pc:sldMkLst>
      </pc:sldChg>
      <pc:sldChg chg="del">
        <pc:chgData name="Alison Cooke" userId="S::a.cooke@uwtsd.ac.uk::46c329c9-26b7-4eba-b77b-7474421bfd31" providerId="AD" clId="Web-{EC20F28B-B8DE-91C6-A88D-C06F3335C69F}" dt="2024-02-11T08:27:17.309" v="2"/>
        <pc:sldMkLst>
          <pc:docMk/>
          <pc:sldMk cId="0" sldId="460"/>
        </pc:sldMkLst>
      </pc:sldChg>
      <pc:sldChg chg="del">
        <pc:chgData name="Alison Cooke" userId="S::a.cooke@uwtsd.ac.uk::46c329c9-26b7-4eba-b77b-7474421bfd31" providerId="AD" clId="Web-{EC20F28B-B8DE-91C6-A88D-C06F3335C69F}" dt="2024-02-11T08:27:20.559" v="3"/>
        <pc:sldMkLst>
          <pc:docMk/>
          <pc:sldMk cId="0" sldId="463"/>
        </pc:sldMkLst>
      </pc:sldChg>
      <pc:sldChg chg="del">
        <pc:chgData name="Alison Cooke" userId="S::a.cooke@uwtsd.ac.uk::46c329c9-26b7-4eba-b77b-7474421bfd31" providerId="AD" clId="Web-{EC20F28B-B8DE-91C6-A88D-C06F3335C69F}" dt="2024-02-11T08:27:29.059" v="6"/>
        <pc:sldMkLst>
          <pc:docMk/>
          <pc:sldMk cId="0" sldId="473"/>
        </pc:sldMkLst>
      </pc:sldChg>
      <pc:sldChg chg="del">
        <pc:chgData name="Alison Cooke" userId="S::a.cooke@uwtsd.ac.uk::46c329c9-26b7-4eba-b77b-7474421bfd31" providerId="AD" clId="Web-{EC20F28B-B8DE-91C6-A88D-C06F3335C69F}" dt="2024-02-11T08:27:31.778" v="7"/>
        <pc:sldMkLst>
          <pc:docMk/>
          <pc:sldMk cId="0" sldId="475"/>
        </pc:sldMkLst>
      </pc:sldChg>
      <pc:sldChg chg="del">
        <pc:chgData name="Alison Cooke" userId="S::a.cooke@uwtsd.ac.uk::46c329c9-26b7-4eba-b77b-7474421bfd31" providerId="AD" clId="Web-{EC20F28B-B8DE-91C6-A88D-C06F3335C69F}" dt="2024-02-11T08:27:34.357" v="8"/>
        <pc:sldMkLst>
          <pc:docMk/>
          <pc:sldMk cId="0" sldId="476"/>
        </pc:sldMkLst>
      </pc:sldChg>
      <pc:sldChg chg="del">
        <pc:chgData name="Alison Cooke" userId="S::a.cooke@uwtsd.ac.uk::46c329c9-26b7-4eba-b77b-7474421bfd31" providerId="AD" clId="Web-{EC20F28B-B8DE-91C6-A88D-C06F3335C69F}" dt="2024-02-11T08:27:37.716" v="9"/>
        <pc:sldMkLst>
          <pc:docMk/>
          <pc:sldMk cId="0" sldId="479"/>
        </pc:sldMkLst>
      </pc:sldChg>
      <pc:sldChg chg="del">
        <pc:chgData name="Alison Cooke" userId="S::a.cooke@uwtsd.ac.uk::46c329c9-26b7-4eba-b77b-7474421bfd31" providerId="AD" clId="Web-{EC20F28B-B8DE-91C6-A88D-C06F3335C69F}" dt="2024-02-11T08:27:40.169" v="10"/>
        <pc:sldMkLst>
          <pc:docMk/>
          <pc:sldMk cId="0" sldId="485"/>
        </pc:sldMkLst>
      </pc:sldChg>
      <pc:sldChg chg="del">
        <pc:chgData name="Alison Cooke" userId="S::a.cooke@uwtsd.ac.uk::46c329c9-26b7-4eba-b77b-7474421bfd31" providerId="AD" clId="Web-{EC20F28B-B8DE-91C6-A88D-C06F3335C69F}" dt="2024-02-11T08:28:24.624" v="21"/>
        <pc:sldMkLst>
          <pc:docMk/>
          <pc:sldMk cId="3953727158" sldId="490"/>
        </pc:sldMkLst>
      </pc:sldChg>
      <pc:sldChg chg="del">
        <pc:chgData name="Alison Cooke" userId="S::a.cooke@uwtsd.ac.uk::46c329c9-26b7-4eba-b77b-7474421bfd31" providerId="AD" clId="Web-{EC20F28B-B8DE-91C6-A88D-C06F3335C69F}" dt="2024-02-11T08:27:44.029" v="11"/>
        <pc:sldMkLst>
          <pc:docMk/>
          <pc:sldMk cId="31833602" sldId="568"/>
        </pc:sldMkLst>
      </pc:sldChg>
      <pc:sldChg chg="del">
        <pc:chgData name="Alison Cooke" userId="S::a.cooke@uwtsd.ac.uk::46c329c9-26b7-4eba-b77b-7474421bfd31" providerId="AD" clId="Web-{EC20F28B-B8DE-91C6-A88D-C06F3335C69F}" dt="2024-02-11T08:27:46.169" v="12"/>
        <pc:sldMkLst>
          <pc:docMk/>
          <pc:sldMk cId="2920650072" sldId="570"/>
        </pc:sldMkLst>
      </pc:sldChg>
      <pc:sldChg chg="del">
        <pc:chgData name="Alison Cooke" userId="S::a.cooke@uwtsd.ac.uk::46c329c9-26b7-4eba-b77b-7474421bfd31" providerId="AD" clId="Web-{EC20F28B-B8DE-91C6-A88D-C06F3335C69F}" dt="2024-02-11T08:27:48.466" v="13"/>
        <pc:sldMkLst>
          <pc:docMk/>
          <pc:sldMk cId="600810707" sldId="572"/>
        </pc:sldMkLst>
      </pc:sldChg>
      <pc:sldChg chg="del">
        <pc:chgData name="Alison Cooke" userId="S::a.cooke@uwtsd.ac.uk::46c329c9-26b7-4eba-b77b-7474421bfd31" providerId="AD" clId="Web-{EC20F28B-B8DE-91C6-A88D-C06F3335C69F}" dt="2024-02-11T08:27:51.310" v="14"/>
        <pc:sldMkLst>
          <pc:docMk/>
          <pc:sldMk cId="1633436945" sldId="573"/>
        </pc:sldMkLst>
      </pc:sldChg>
      <pc:sldChg chg="del">
        <pc:chgData name="Alison Cooke" userId="S::a.cooke@uwtsd.ac.uk::46c329c9-26b7-4eba-b77b-7474421bfd31" providerId="AD" clId="Web-{EC20F28B-B8DE-91C6-A88D-C06F3335C69F}" dt="2024-02-11T08:27:54.185" v="15"/>
        <pc:sldMkLst>
          <pc:docMk/>
          <pc:sldMk cId="1479356248" sldId="576"/>
        </pc:sldMkLst>
      </pc:sldChg>
      <pc:sldChg chg="del">
        <pc:chgData name="Alison Cooke" userId="S::a.cooke@uwtsd.ac.uk::46c329c9-26b7-4eba-b77b-7474421bfd31" providerId="AD" clId="Web-{EC20F28B-B8DE-91C6-A88D-C06F3335C69F}" dt="2024-02-11T08:27:57.076" v="16"/>
        <pc:sldMkLst>
          <pc:docMk/>
          <pc:sldMk cId="3053025656" sldId="578"/>
        </pc:sldMkLst>
      </pc:sldChg>
      <pc:sldChg chg="del">
        <pc:chgData name="Alison Cooke" userId="S::a.cooke@uwtsd.ac.uk::46c329c9-26b7-4eba-b77b-7474421bfd31" providerId="AD" clId="Web-{EC20F28B-B8DE-91C6-A88D-C06F3335C69F}" dt="2024-02-11T08:28:00.014" v="17"/>
        <pc:sldMkLst>
          <pc:docMk/>
          <pc:sldMk cId="958405829" sldId="579"/>
        </pc:sldMkLst>
      </pc:sldChg>
      <pc:sldChg chg="del">
        <pc:chgData name="Alison Cooke" userId="S::a.cooke@uwtsd.ac.uk::46c329c9-26b7-4eba-b77b-7474421bfd31" providerId="AD" clId="Web-{EC20F28B-B8DE-91C6-A88D-C06F3335C69F}" dt="2024-02-11T08:28:02.311" v="18"/>
        <pc:sldMkLst>
          <pc:docMk/>
          <pc:sldMk cId="2907862881" sldId="581"/>
        </pc:sldMkLst>
      </pc:sldChg>
      <pc:sldChg chg="del">
        <pc:chgData name="Alison Cooke" userId="S::a.cooke@uwtsd.ac.uk::46c329c9-26b7-4eba-b77b-7474421bfd31" providerId="AD" clId="Web-{EC20F28B-B8DE-91C6-A88D-C06F3335C69F}" dt="2024-02-11T08:28:06.154" v="19"/>
        <pc:sldMkLst>
          <pc:docMk/>
          <pc:sldMk cId="2820766904" sldId="582"/>
        </pc:sldMkLst>
      </pc:sldChg>
      <pc:sldChg chg="del">
        <pc:chgData name="Alison Cooke" userId="S::a.cooke@uwtsd.ac.uk::46c329c9-26b7-4eba-b77b-7474421bfd31" providerId="AD" clId="Web-{EC20F28B-B8DE-91C6-A88D-C06F3335C69F}" dt="2024-02-11T08:28:08.530" v="20"/>
        <pc:sldMkLst>
          <pc:docMk/>
          <pc:sldMk cId="707966790" sldId="583"/>
        </pc:sldMkLst>
      </pc:sldChg>
      <pc:sldChg chg="del">
        <pc:chgData name="Alison Cooke" userId="S::a.cooke@uwtsd.ac.uk::46c329c9-26b7-4eba-b77b-7474421bfd31" providerId="AD" clId="Web-{EC20F28B-B8DE-91C6-A88D-C06F3335C69F}" dt="2024-02-11T08:27:22.950" v="4"/>
        <pc:sldMkLst>
          <pc:docMk/>
          <pc:sldMk cId="1649463540" sldId="584"/>
        </pc:sldMkLst>
      </pc:sldChg>
      <pc:sldChg chg="del">
        <pc:chgData name="Alison Cooke" userId="S::a.cooke@uwtsd.ac.uk::46c329c9-26b7-4eba-b77b-7474421bfd31" providerId="AD" clId="Web-{EC20F28B-B8DE-91C6-A88D-C06F3335C69F}" dt="2024-02-11T08:27:25.762" v="5"/>
        <pc:sldMkLst>
          <pc:docMk/>
          <pc:sldMk cId="2233789383" sldId="585"/>
        </pc:sldMkLst>
      </pc:sldChg>
    </pc:docChg>
  </pc:docChgLst>
  <pc:docChgLst>
    <pc:chgData name="Alison Cooke" userId="S::a.cooke@uwtsd.ac.uk::46c329c9-26b7-4eba-b77b-7474421bfd31" providerId="AD" clId="Web-{88F7F876-3C97-087B-8AAA-5490E357BD15}"/>
    <pc:docChg chg="addSld modSld">
      <pc:chgData name="Alison Cooke" userId="S::a.cooke@uwtsd.ac.uk::46c329c9-26b7-4eba-b77b-7474421bfd31" providerId="AD" clId="Web-{88F7F876-3C97-087B-8AAA-5490E357BD15}" dt="2024-02-13T19:49:14.838" v="322" actId="14100"/>
      <pc:docMkLst>
        <pc:docMk/>
      </pc:docMkLst>
      <pc:sldChg chg="modSp">
        <pc:chgData name="Alison Cooke" userId="S::a.cooke@uwtsd.ac.uk::46c329c9-26b7-4eba-b77b-7474421bfd31" providerId="AD" clId="Web-{88F7F876-3C97-087B-8AAA-5490E357BD15}" dt="2024-02-13T19:33:56.872" v="173" actId="20577"/>
        <pc:sldMkLst>
          <pc:docMk/>
          <pc:sldMk cId="0" sldId="295"/>
        </pc:sldMkLst>
        <pc:spChg chg="mod">
          <ac:chgData name="Alison Cooke" userId="S::a.cooke@uwtsd.ac.uk::46c329c9-26b7-4eba-b77b-7474421bfd31" providerId="AD" clId="Web-{88F7F876-3C97-087B-8AAA-5490E357BD15}" dt="2024-02-13T19:25:38.997" v="110" actId="1076"/>
          <ac:spMkLst>
            <pc:docMk/>
            <pc:sldMk cId="0" sldId="295"/>
            <ac:spMk id="7171" creationId="{2DE29920-D557-C94C-9B33-8481B15D1E5E}"/>
          </ac:spMkLst>
        </pc:spChg>
        <pc:spChg chg="mod">
          <ac:chgData name="Alison Cooke" userId="S::a.cooke@uwtsd.ac.uk::46c329c9-26b7-4eba-b77b-7474421bfd31" providerId="AD" clId="Web-{88F7F876-3C97-087B-8AAA-5490E357BD15}" dt="2024-02-13T19:33:56.872" v="173" actId="20577"/>
          <ac:spMkLst>
            <pc:docMk/>
            <pc:sldMk cId="0" sldId="295"/>
            <ac:spMk id="26626" creationId="{BFD95565-CA11-7744-8A6D-7158AF86371C}"/>
          </ac:spMkLst>
        </pc:spChg>
        <pc:picChg chg="mod">
          <ac:chgData name="Alison Cooke" userId="S::a.cooke@uwtsd.ac.uk::46c329c9-26b7-4eba-b77b-7474421bfd31" providerId="AD" clId="Web-{88F7F876-3C97-087B-8AAA-5490E357BD15}" dt="2024-02-13T19:25:05.574" v="105" actId="1076"/>
          <ac:picMkLst>
            <pc:docMk/>
            <pc:sldMk cId="0" sldId="295"/>
            <ac:picMk id="2" creationId="{242B18B8-0AC4-6FC9-1810-D9CBC80699D5}"/>
          </ac:picMkLst>
        </pc:picChg>
      </pc:sldChg>
      <pc:sldChg chg="addSp modSp">
        <pc:chgData name="Alison Cooke" userId="S::a.cooke@uwtsd.ac.uk::46c329c9-26b7-4eba-b77b-7474421bfd31" providerId="AD" clId="Web-{88F7F876-3C97-087B-8AAA-5490E357BD15}" dt="2024-02-13T19:33:19.777" v="169" actId="20577"/>
        <pc:sldMkLst>
          <pc:docMk/>
          <pc:sldMk cId="0" sldId="322"/>
        </pc:sldMkLst>
        <pc:spChg chg="mod">
          <ac:chgData name="Alison Cooke" userId="S::a.cooke@uwtsd.ac.uk::46c329c9-26b7-4eba-b77b-7474421bfd31" providerId="AD" clId="Web-{88F7F876-3C97-087B-8AAA-5490E357BD15}" dt="2024-02-13T19:33:19.777" v="169" actId="20577"/>
          <ac:spMkLst>
            <pc:docMk/>
            <pc:sldMk cId="0" sldId="322"/>
            <ac:spMk id="22530" creationId="{0004C480-C320-964B-AE27-408A7EC8451D}"/>
          </ac:spMkLst>
        </pc:spChg>
        <pc:spChg chg="mod">
          <ac:chgData name="Alison Cooke" userId="S::a.cooke@uwtsd.ac.uk::46c329c9-26b7-4eba-b77b-7474421bfd31" providerId="AD" clId="Web-{88F7F876-3C97-087B-8AAA-5490E357BD15}" dt="2024-02-13T19:23:53.150" v="98" actId="1076"/>
          <ac:spMkLst>
            <pc:docMk/>
            <pc:sldMk cId="0" sldId="322"/>
            <ac:spMk id="376835" creationId="{FDE4249B-A8B0-184C-B06A-66C315595310}"/>
          </ac:spMkLst>
        </pc:spChg>
        <pc:picChg chg="add mod">
          <ac:chgData name="Alison Cooke" userId="S::a.cooke@uwtsd.ac.uk::46c329c9-26b7-4eba-b77b-7474421bfd31" providerId="AD" clId="Web-{88F7F876-3C97-087B-8AAA-5490E357BD15}" dt="2024-02-13T19:23:24.524" v="94" actId="1076"/>
          <ac:picMkLst>
            <pc:docMk/>
            <pc:sldMk cId="0" sldId="322"/>
            <ac:picMk id="2" creationId="{43F9F49B-2B37-C28B-448C-61DC584C5C3F}"/>
          </ac:picMkLst>
        </pc:picChg>
      </pc:sldChg>
      <pc:sldChg chg="modSp">
        <pc:chgData name="Alison Cooke" userId="S::a.cooke@uwtsd.ac.uk::46c329c9-26b7-4eba-b77b-7474421bfd31" providerId="AD" clId="Web-{88F7F876-3C97-087B-8AAA-5490E357BD15}" dt="2024-02-13T19:33:42.559" v="172" actId="20577"/>
        <pc:sldMkLst>
          <pc:docMk/>
          <pc:sldMk cId="0" sldId="323"/>
        </pc:sldMkLst>
        <pc:spChg chg="mod">
          <ac:chgData name="Alison Cooke" userId="S::a.cooke@uwtsd.ac.uk::46c329c9-26b7-4eba-b77b-7474421bfd31" providerId="AD" clId="Web-{88F7F876-3C97-087B-8AAA-5490E357BD15}" dt="2024-02-13T19:33:42.559" v="172" actId="20577"/>
          <ac:spMkLst>
            <pc:docMk/>
            <pc:sldMk cId="0" sldId="323"/>
            <ac:spMk id="24578" creationId="{2635BACC-233D-2044-895D-C1CEC08F4AA2}"/>
          </ac:spMkLst>
        </pc:spChg>
      </pc:sldChg>
      <pc:sldChg chg="modSp">
        <pc:chgData name="Alison Cooke" userId="S::a.cooke@uwtsd.ac.uk::46c329c9-26b7-4eba-b77b-7474421bfd31" providerId="AD" clId="Web-{88F7F876-3C97-087B-8AAA-5490E357BD15}" dt="2024-02-13T19:34:45.436" v="181" actId="20577"/>
        <pc:sldMkLst>
          <pc:docMk/>
          <pc:sldMk cId="0" sldId="325"/>
        </pc:sldMkLst>
        <pc:spChg chg="mod">
          <ac:chgData name="Alison Cooke" userId="S::a.cooke@uwtsd.ac.uk::46c329c9-26b7-4eba-b77b-7474421bfd31" providerId="AD" clId="Web-{88F7F876-3C97-087B-8AAA-5490E357BD15}" dt="2024-02-13T19:34:34.748" v="179" actId="14100"/>
          <ac:spMkLst>
            <pc:docMk/>
            <pc:sldMk cId="0" sldId="325"/>
            <ac:spMk id="9219" creationId="{FED9A8B3-6D87-1A4C-AD06-8C0126557F0F}"/>
          </ac:spMkLst>
        </pc:spChg>
        <pc:spChg chg="mod">
          <ac:chgData name="Alison Cooke" userId="S::a.cooke@uwtsd.ac.uk::46c329c9-26b7-4eba-b77b-7474421bfd31" providerId="AD" clId="Web-{88F7F876-3C97-087B-8AAA-5490E357BD15}" dt="2024-02-13T19:34:45.436" v="181" actId="20577"/>
          <ac:spMkLst>
            <pc:docMk/>
            <pc:sldMk cId="0" sldId="325"/>
            <ac:spMk id="30722" creationId="{BFE63449-F366-124D-BBBB-C50DBCC98D8E}"/>
          </ac:spMkLst>
        </pc:spChg>
        <pc:picChg chg="mod">
          <ac:chgData name="Alison Cooke" userId="S::a.cooke@uwtsd.ac.uk::46c329c9-26b7-4eba-b77b-7474421bfd31" providerId="AD" clId="Web-{88F7F876-3C97-087B-8AAA-5490E357BD15}" dt="2024-02-13T19:34:39.295" v="180" actId="1076"/>
          <ac:picMkLst>
            <pc:docMk/>
            <pc:sldMk cId="0" sldId="325"/>
            <ac:picMk id="2" creationId="{305F480B-C320-9233-DD5F-C00C82E1E721}"/>
          </ac:picMkLst>
        </pc:picChg>
      </pc:sldChg>
      <pc:sldChg chg="modSp">
        <pc:chgData name="Alison Cooke" userId="S::a.cooke@uwtsd.ac.uk::46c329c9-26b7-4eba-b77b-7474421bfd31" providerId="AD" clId="Web-{88F7F876-3C97-087B-8AAA-5490E357BD15}" dt="2024-02-13T19:34:51.983" v="182" actId="20577"/>
        <pc:sldMkLst>
          <pc:docMk/>
          <pc:sldMk cId="0" sldId="327"/>
        </pc:sldMkLst>
        <pc:spChg chg="mod">
          <ac:chgData name="Alison Cooke" userId="S::a.cooke@uwtsd.ac.uk::46c329c9-26b7-4eba-b77b-7474421bfd31" providerId="AD" clId="Web-{88F7F876-3C97-087B-8AAA-5490E357BD15}" dt="2024-02-13T19:34:51.983" v="182" actId="20577"/>
          <ac:spMkLst>
            <pc:docMk/>
            <pc:sldMk cId="0" sldId="327"/>
            <ac:spMk id="34818" creationId="{4EA4454F-3BE9-1B4B-AD77-346E3C52C7EA}"/>
          </ac:spMkLst>
        </pc:spChg>
        <pc:spChg chg="mod">
          <ac:chgData name="Alison Cooke" userId="S::a.cooke@uwtsd.ac.uk::46c329c9-26b7-4eba-b77b-7474421bfd31" providerId="AD" clId="Web-{88F7F876-3C97-087B-8AAA-5490E357BD15}" dt="2024-02-13T19:28:17.924" v="130" actId="20577"/>
          <ac:spMkLst>
            <pc:docMk/>
            <pc:sldMk cId="0" sldId="327"/>
            <ac:spMk id="34819" creationId="{443AC472-7213-3E44-A82B-CA1CB7714096}"/>
          </ac:spMkLst>
        </pc:spChg>
      </pc:sldChg>
      <pc:sldChg chg="modSp">
        <pc:chgData name="Alison Cooke" userId="S::a.cooke@uwtsd.ac.uk::46c329c9-26b7-4eba-b77b-7474421bfd31" providerId="AD" clId="Web-{88F7F876-3C97-087B-8AAA-5490E357BD15}" dt="2024-02-13T19:28:41.518" v="134" actId="14100"/>
        <pc:sldMkLst>
          <pc:docMk/>
          <pc:sldMk cId="0" sldId="328"/>
        </pc:sldMkLst>
        <pc:spChg chg="mod">
          <ac:chgData name="Alison Cooke" userId="S::a.cooke@uwtsd.ac.uk::46c329c9-26b7-4eba-b77b-7474421bfd31" providerId="AD" clId="Web-{88F7F876-3C97-087B-8AAA-5490E357BD15}" dt="2024-02-13T19:28:41.518" v="134" actId="14100"/>
          <ac:spMkLst>
            <pc:docMk/>
            <pc:sldMk cId="0" sldId="328"/>
            <ac:spMk id="36866" creationId="{BF1AC221-0867-A949-8E0F-61DCBB942543}"/>
          </ac:spMkLst>
        </pc:spChg>
        <pc:spChg chg="mod">
          <ac:chgData name="Alison Cooke" userId="S::a.cooke@uwtsd.ac.uk::46c329c9-26b7-4eba-b77b-7474421bfd31" providerId="AD" clId="Web-{88F7F876-3C97-087B-8AAA-5490E357BD15}" dt="2024-02-13T19:28:32.330" v="133" actId="14100"/>
          <ac:spMkLst>
            <pc:docMk/>
            <pc:sldMk cId="0" sldId="328"/>
            <ac:spMk id="389123" creationId="{FBDA6381-0673-5244-8B12-CADEDCAFD3AC}"/>
          </ac:spMkLst>
        </pc:spChg>
      </pc:sldChg>
      <pc:sldChg chg="addSp modSp mod modClrScheme chgLayout">
        <pc:chgData name="Alison Cooke" userId="S::a.cooke@uwtsd.ac.uk::46c329c9-26b7-4eba-b77b-7474421bfd31" providerId="AD" clId="Web-{88F7F876-3C97-087B-8AAA-5490E357BD15}" dt="2024-02-13T19:36:42.268" v="200" actId="20577"/>
        <pc:sldMkLst>
          <pc:docMk/>
          <pc:sldMk cId="0" sldId="329"/>
        </pc:sldMkLst>
        <pc:spChg chg="add mod ord">
          <ac:chgData name="Alison Cooke" userId="S::a.cooke@uwtsd.ac.uk::46c329c9-26b7-4eba-b77b-7474421bfd31" providerId="AD" clId="Web-{88F7F876-3C97-087B-8AAA-5490E357BD15}" dt="2024-02-13T19:36:26.486" v="197" actId="14100"/>
          <ac:spMkLst>
            <pc:docMk/>
            <pc:sldMk cId="0" sldId="329"/>
            <ac:spMk id="3" creationId="{650F070B-D5AF-1406-808B-B0D520074091}"/>
          </ac:spMkLst>
        </pc:spChg>
        <pc:spChg chg="mod ord">
          <ac:chgData name="Alison Cooke" userId="S::a.cooke@uwtsd.ac.uk::46c329c9-26b7-4eba-b77b-7474421bfd31" providerId="AD" clId="Web-{88F7F876-3C97-087B-8AAA-5490E357BD15}" dt="2024-02-13T19:36:42.268" v="200" actId="20577"/>
          <ac:spMkLst>
            <pc:docMk/>
            <pc:sldMk cId="0" sldId="329"/>
            <ac:spMk id="13315" creationId="{5FCE7CCC-E27B-3B41-8001-5DF44EDEA562}"/>
          </ac:spMkLst>
        </pc:spChg>
        <pc:spChg chg="mod ord">
          <ac:chgData name="Alison Cooke" userId="S::a.cooke@uwtsd.ac.uk::46c329c9-26b7-4eba-b77b-7474421bfd31" providerId="AD" clId="Web-{88F7F876-3C97-087B-8AAA-5490E357BD15}" dt="2024-02-13T19:35:58.329" v="192"/>
          <ac:spMkLst>
            <pc:docMk/>
            <pc:sldMk cId="0" sldId="329"/>
            <ac:spMk id="38914" creationId="{84332D0C-E3A8-6B4E-8778-E8B7DECB5C20}"/>
          </ac:spMkLst>
        </pc:spChg>
        <pc:picChg chg="add mod">
          <ac:chgData name="Alison Cooke" userId="S::a.cooke@uwtsd.ac.uk::46c329c9-26b7-4eba-b77b-7474421bfd31" providerId="AD" clId="Web-{88F7F876-3C97-087B-8AAA-5490E357BD15}" dt="2024-02-13T19:36:23.189" v="196" actId="1076"/>
          <ac:picMkLst>
            <pc:docMk/>
            <pc:sldMk cId="0" sldId="329"/>
            <ac:picMk id="2" creationId="{D48586A5-85C3-CED6-9F6A-737D8B0F6D57}"/>
          </ac:picMkLst>
        </pc:picChg>
      </pc:sldChg>
      <pc:sldChg chg="addSp modSp mod modClrScheme chgLayout">
        <pc:chgData name="Alison Cooke" userId="S::a.cooke@uwtsd.ac.uk::46c329c9-26b7-4eba-b77b-7474421bfd31" providerId="AD" clId="Web-{88F7F876-3C97-087B-8AAA-5490E357BD15}" dt="2024-02-13T19:37:25.534" v="207" actId="1076"/>
        <pc:sldMkLst>
          <pc:docMk/>
          <pc:sldMk cId="0" sldId="330"/>
        </pc:sldMkLst>
        <pc:spChg chg="add mod ord">
          <ac:chgData name="Alison Cooke" userId="S::a.cooke@uwtsd.ac.uk::46c329c9-26b7-4eba-b77b-7474421bfd31" providerId="AD" clId="Web-{88F7F876-3C97-087B-8AAA-5490E357BD15}" dt="2024-02-13T19:37:17.597" v="206"/>
          <ac:spMkLst>
            <pc:docMk/>
            <pc:sldMk cId="0" sldId="330"/>
            <ac:spMk id="3" creationId="{AFEA2B2C-4A4F-C4EF-A48A-02DE6C02D38A}"/>
          </ac:spMkLst>
        </pc:spChg>
        <pc:spChg chg="mod ord">
          <ac:chgData name="Alison Cooke" userId="S::a.cooke@uwtsd.ac.uk::46c329c9-26b7-4eba-b77b-7474421bfd31" providerId="AD" clId="Web-{88F7F876-3C97-087B-8AAA-5490E357BD15}" dt="2024-02-13T19:37:17.597" v="206"/>
          <ac:spMkLst>
            <pc:docMk/>
            <pc:sldMk cId="0" sldId="330"/>
            <ac:spMk id="15363" creationId="{1888F542-2445-A74D-BE7C-7837DF093A7D}"/>
          </ac:spMkLst>
        </pc:spChg>
        <pc:spChg chg="mod ord">
          <ac:chgData name="Alison Cooke" userId="S::a.cooke@uwtsd.ac.uk::46c329c9-26b7-4eba-b77b-7474421bfd31" providerId="AD" clId="Web-{88F7F876-3C97-087B-8AAA-5490E357BD15}" dt="2024-02-13T19:37:17.597" v="206"/>
          <ac:spMkLst>
            <pc:docMk/>
            <pc:sldMk cId="0" sldId="330"/>
            <ac:spMk id="40962" creationId="{66B9101D-2CA0-C749-B9B4-0B862649E44C}"/>
          </ac:spMkLst>
        </pc:spChg>
        <pc:picChg chg="mod">
          <ac:chgData name="Alison Cooke" userId="S::a.cooke@uwtsd.ac.uk::46c329c9-26b7-4eba-b77b-7474421bfd31" providerId="AD" clId="Web-{88F7F876-3C97-087B-8AAA-5490E357BD15}" dt="2024-02-13T19:37:25.534" v="207" actId="1076"/>
          <ac:picMkLst>
            <pc:docMk/>
            <pc:sldMk cId="0" sldId="330"/>
            <ac:picMk id="2" creationId="{FAE0E6E8-B5E7-5764-6AD1-36F1F911B8A9}"/>
          </ac:picMkLst>
        </pc:picChg>
      </pc:sldChg>
      <pc:sldChg chg="modSp">
        <pc:chgData name="Alison Cooke" userId="S::a.cooke@uwtsd.ac.uk::46c329c9-26b7-4eba-b77b-7474421bfd31" providerId="AD" clId="Web-{88F7F876-3C97-087B-8AAA-5490E357BD15}" dt="2024-02-13T19:37:38.754" v="210" actId="20577"/>
        <pc:sldMkLst>
          <pc:docMk/>
          <pc:sldMk cId="0" sldId="335"/>
        </pc:sldMkLst>
        <pc:spChg chg="mod">
          <ac:chgData name="Alison Cooke" userId="S::a.cooke@uwtsd.ac.uk::46c329c9-26b7-4eba-b77b-7474421bfd31" providerId="AD" clId="Web-{88F7F876-3C97-087B-8AAA-5490E357BD15}" dt="2024-02-13T19:31:03.710" v="150" actId="20577"/>
          <ac:spMkLst>
            <pc:docMk/>
            <pc:sldMk cId="0" sldId="335"/>
            <ac:spMk id="19459" creationId="{20175377-E563-2F41-BE31-D3A93748D14F}"/>
          </ac:spMkLst>
        </pc:spChg>
        <pc:spChg chg="mod">
          <ac:chgData name="Alison Cooke" userId="S::a.cooke@uwtsd.ac.uk::46c329c9-26b7-4eba-b77b-7474421bfd31" providerId="AD" clId="Web-{88F7F876-3C97-087B-8AAA-5490E357BD15}" dt="2024-02-13T19:37:38.754" v="210" actId="20577"/>
          <ac:spMkLst>
            <pc:docMk/>
            <pc:sldMk cId="0" sldId="335"/>
            <ac:spMk id="51202" creationId="{213FBE1B-1FCC-0246-B0CA-0181B320FF75}"/>
          </ac:spMkLst>
        </pc:spChg>
      </pc:sldChg>
      <pc:sldChg chg="modSp">
        <pc:chgData name="Alison Cooke" userId="S::a.cooke@uwtsd.ac.uk::46c329c9-26b7-4eba-b77b-7474421bfd31" providerId="AD" clId="Web-{88F7F876-3C97-087B-8AAA-5490E357BD15}" dt="2024-02-13T19:32:11.134" v="160" actId="1076"/>
        <pc:sldMkLst>
          <pc:docMk/>
          <pc:sldMk cId="0" sldId="340"/>
        </pc:sldMkLst>
        <pc:spChg chg="mod">
          <ac:chgData name="Alison Cooke" userId="S::a.cooke@uwtsd.ac.uk::46c329c9-26b7-4eba-b77b-7474421bfd31" providerId="AD" clId="Web-{88F7F876-3C97-087B-8AAA-5490E357BD15}" dt="2024-02-13T19:32:11.134" v="160" actId="1076"/>
          <ac:spMkLst>
            <pc:docMk/>
            <pc:sldMk cId="0" sldId="340"/>
            <ac:spMk id="24579" creationId="{502D19AF-4360-EB40-9D9A-6B46442FB762}"/>
          </ac:spMkLst>
        </pc:spChg>
        <pc:spChg chg="mod">
          <ac:chgData name="Alison Cooke" userId="S::a.cooke@uwtsd.ac.uk::46c329c9-26b7-4eba-b77b-7474421bfd31" providerId="AD" clId="Web-{88F7F876-3C97-087B-8AAA-5490E357BD15}" dt="2024-02-13T19:32:04.743" v="159" actId="20577"/>
          <ac:spMkLst>
            <pc:docMk/>
            <pc:sldMk cId="0" sldId="340"/>
            <ac:spMk id="61442" creationId="{6C09982D-F37B-D445-ABC9-10AC2DE804AF}"/>
          </ac:spMkLst>
        </pc:spChg>
        <pc:picChg chg="mod">
          <ac:chgData name="Alison Cooke" userId="S::a.cooke@uwtsd.ac.uk::46c329c9-26b7-4eba-b77b-7474421bfd31" providerId="AD" clId="Web-{88F7F876-3C97-087B-8AAA-5490E357BD15}" dt="2024-02-13T19:31:58.696" v="158" actId="1076"/>
          <ac:picMkLst>
            <pc:docMk/>
            <pc:sldMk cId="0" sldId="340"/>
            <ac:picMk id="2" creationId="{AC605CAB-2FE5-4188-87A0-AE207592C67F}"/>
          </ac:picMkLst>
        </pc:picChg>
      </pc:sldChg>
      <pc:sldChg chg="modSp">
        <pc:chgData name="Alison Cooke" userId="S::a.cooke@uwtsd.ac.uk::46c329c9-26b7-4eba-b77b-7474421bfd31" providerId="AD" clId="Web-{88F7F876-3C97-087B-8AAA-5490E357BD15}" dt="2024-02-13T19:47:37.725" v="307" actId="1076"/>
        <pc:sldMkLst>
          <pc:docMk/>
          <pc:sldMk cId="810437436" sldId="342"/>
        </pc:sldMkLst>
        <pc:spChg chg="mod">
          <ac:chgData name="Alison Cooke" userId="S::a.cooke@uwtsd.ac.uk::46c329c9-26b7-4eba-b77b-7474421bfd31" providerId="AD" clId="Web-{88F7F876-3C97-087B-8AAA-5490E357BD15}" dt="2024-02-13T19:46:05.363" v="266" actId="20577"/>
          <ac:spMkLst>
            <pc:docMk/>
            <pc:sldMk cId="810437436" sldId="342"/>
            <ac:spMk id="19458" creationId="{79B52C97-C34E-4149-B546-B055B1474B33}"/>
          </ac:spMkLst>
        </pc:spChg>
        <pc:spChg chg="mod">
          <ac:chgData name="Alison Cooke" userId="S::a.cooke@uwtsd.ac.uk::46c329c9-26b7-4eba-b77b-7474421bfd31" providerId="AD" clId="Web-{88F7F876-3C97-087B-8AAA-5490E357BD15}" dt="2024-02-13T19:47:30.538" v="304" actId="20577"/>
          <ac:spMkLst>
            <pc:docMk/>
            <pc:sldMk cId="810437436" sldId="342"/>
            <ac:spMk id="19459" creationId="{51C989C3-89F2-1742-B924-209AA9E14520}"/>
          </ac:spMkLst>
        </pc:spChg>
        <pc:picChg chg="mod">
          <ac:chgData name="Alison Cooke" userId="S::a.cooke@uwtsd.ac.uk::46c329c9-26b7-4eba-b77b-7474421bfd31" providerId="AD" clId="Web-{88F7F876-3C97-087B-8AAA-5490E357BD15}" dt="2024-02-13T19:47:37.725" v="307" actId="1076"/>
          <ac:picMkLst>
            <pc:docMk/>
            <pc:sldMk cId="810437436" sldId="342"/>
            <ac:picMk id="2" creationId="{BEFF8AAB-5A2A-487F-B35D-719D493E781D}"/>
          </ac:picMkLst>
        </pc:picChg>
      </pc:sldChg>
      <pc:sldChg chg="modSp">
        <pc:chgData name="Alison Cooke" userId="S::a.cooke@uwtsd.ac.uk::46c329c9-26b7-4eba-b77b-7474421bfd31" providerId="AD" clId="Web-{88F7F876-3C97-087B-8AAA-5490E357BD15}" dt="2024-02-13T19:32:34.432" v="164" actId="20577"/>
        <pc:sldMkLst>
          <pc:docMk/>
          <pc:sldMk cId="0" sldId="343"/>
        </pc:sldMkLst>
        <pc:spChg chg="mod">
          <ac:chgData name="Alison Cooke" userId="S::a.cooke@uwtsd.ac.uk::46c329c9-26b7-4eba-b77b-7474421bfd31" providerId="AD" clId="Web-{88F7F876-3C97-087B-8AAA-5490E357BD15}" dt="2024-02-13T19:32:34.432" v="164" actId="20577"/>
          <ac:spMkLst>
            <pc:docMk/>
            <pc:sldMk cId="0" sldId="343"/>
            <ac:spMk id="67586" creationId="{873FE49B-229A-9F48-9B5A-876C250E11BC}"/>
          </ac:spMkLst>
        </pc:spChg>
        <pc:picChg chg="mod">
          <ac:chgData name="Alison Cooke" userId="S::a.cooke@uwtsd.ac.uk::46c329c9-26b7-4eba-b77b-7474421bfd31" providerId="AD" clId="Web-{88F7F876-3C97-087B-8AAA-5490E357BD15}" dt="2024-02-13T19:32:24.400" v="162" actId="1076"/>
          <ac:picMkLst>
            <pc:docMk/>
            <pc:sldMk cId="0" sldId="343"/>
            <ac:picMk id="67587" creationId="{28DAD279-91A6-4B4C-89B4-1B9F8EE44D68}"/>
          </ac:picMkLst>
        </pc:picChg>
      </pc:sldChg>
      <pc:sldChg chg="modSp">
        <pc:chgData name="Alison Cooke" userId="S::a.cooke@uwtsd.ac.uk::46c329c9-26b7-4eba-b77b-7474421bfd31" providerId="AD" clId="Web-{88F7F876-3C97-087B-8AAA-5490E357BD15}" dt="2024-02-13T19:38:32.068" v="216" actId="1076"/>
        <pc:sldMkLst>
          <pc:docMk/>
          <pc:sldMk cId="0" sldId="344"/>
        </pc:sldMkLst>
        <pc:spChg chg="mod">
          <ac:chgData name="Alison Cooke" userId="S::a.cooke@uwtsd.ac.uk::46c329c9-26b7-4eba-b77b-7474421bfd31" providerId="AD" clId="Web-{88F7F876-3C97-087B-8AAA-5490E357BD15}" dt="2024-02-13T19:38:32.068" v="216" actId="1076"/>
          <ac:spMkLst>
            <pc:docMk/>
            <pc:sldMk cId="0" sldId="344"/>
            <ac:spMk id="27651" creationId="{75959537-2216-C841-A3F3-D14DB08C8E6F}"/>
          </ac:spMkLst>
        </pc:spChg>
        <pc:spChg chg="mod">
          <ac:chgData name="Alison Cooke" userId="S::a.cooke@uwtsd.ac.uk::46c329c9-26b7-4eba-b77b-7474421bfd31" providerId="AD" clId="Web-{88F7F876-3C97-087B-8AAA-5490E357BD15}" dt="2024-02-13T19:38:00.395" v="212" actId="20577"/>
          <ac:spMkLst>
            <pc:docMk/>
            <pc:sldMk cId="0" sldId="344"/>
            <ac:spMk id="69634" creationId="{9C21C5A9-2519-AE4C-B85F-0B561BBD6C5C}"/>
          </ac:spMkLst>
        </pc:spChg>
      </pc:sldChg>
      <pc:sldChg chg="modSp">
        <pc:chgData name="Alison Cooke" userId="S::a.cooke@uwtsd.ac.uk::46c329c9-26b7-4eba-b77b-7474421bfd31" providerId="AD" clId="Web-{88F7F876-3C97-087B-8AAA-5490E357BD15}" dt="2024-02-13T19:39:30.913" v="225" actId="20577"/>
        <pc:sldMkLst>
          <pc:docMk/>
          <pc:sldMk cId="0" sldId="346"/>
        </pc:sldMkLst>
        <pc:spChg chg="mod">
          <ac:chgData name="Alison Cooke" userId="S::a.cooke@uwtsd.ac.uk::46c329c9-26b7-4eba-b77b-7474421bfd31" providerId="AD" clId="Web-{88F7F876-3C97-087B-8AAA-5490E357BD15}" dt="2024-02-13T19:39:30.913" v="225" actId="20577"/>
          <ac:spMkLst>
            <pc:docMk/>
            <pc:sldMk cId="0" sldId="346"/>
            <ac:spMk id="29698" creationId="{7617551B-7461-5949-9D3A-B08BF625925E}"/>
          </ac:spMkLst>
        </pc:spChg>
        <pc:spChg chg="mod">
          <ac:chgData name="Alison Cooke" userId="S::a.cooke@uwtsd.ac.uk::46c329c9-26b7-4eba-b77b-7474421bfd31" providerId="AD" clId="Web-{88F7F876-3C97-087B-8AAA-5490E357BD15}" dt="2024-02-13T19:38:49.647" v="218" actId="14100"/>
          <ac:spMkLst>
            <pc:docMk/>
            <pc:sldMk cId="0" sldId="346"/>
            <ac:spMk id="73730" creationId="{53D45DFA-4AF1-744F-9687-AF836630B58B}"/>
          </ac:spMkLst>
        </pc:spChg>
      </pc:sldChg>
      <pc:sldChg chg="addSp modSp mod modClrScheme chgLayout">
        <pc:chgData name="Alison Cooke" userId="S::a.cooke@uwtsd.ac.uk::46c329c9-26b7-4eba-b77b-7474421bfd31" providerId="AD" clId="Web-{88F7F876-3C97-087B-8AAA-5490E357BD15}" dt="2024-02-13T19:41:34.839" v="234" actId="20577"/>
        <pc:sldMkLst>
          <pc:docMk/>
          <pc:sldMk cId="0" sldId="348"/>
        </pc:sldMkLst>
        <pc:spChg chg="mod ord">
          <ac:chgData name="Alison Cooke" userId="S::a.cooke@uwtsd.ac.uk::46c329c9-26b7-4eba-b77b-7474421bfd31" providerId="AD" clId="Web-{88F7F876-3C97-087B-8AAA-5490E357BD15}" dt="2024-02-13T19:40:38.697" v="229" actId="20577"/>
          <ac:spMkLst>
            <pc:docMk/>
            <pc:sldMk cId="0" sldId="348"/>
            <ac:spMk id="32771" creationId="{2911D1C5-33C7-8F43-8117-9B340062CCC3}"/>
          </ac:spMkLst>
        </pc:spChg>
        <pc:spChg chg="mod">
          <ac:chgData name="Alison Cooke" userId="S::a.cooke@uwtsd.ac.uk::46c329c9-26b7-4eba-b77b-7474421bfd31" providerId="AD" clId="Web-{88F7F876-3C97-087B-8AAA-5490E357BD15}" dt="2024-02-13T19:41:34.839" v="234" actId="20577"/>
          <ac:spMkLst>
            <pc:docMk/>
            <pc:sldMk cId="0" sldId="348"/>
            <ac:spMk id="77826" creationId="{663F3210-2C63-B049-B8CE-C74402DE0520}"/>
          </ac:spMkLst>
        </pc:spChg>
        <pc:picChg chg="add mod">
          <ac:chgData name="Alison Cooke" userId="S::a.cooke@uwtsd.ac.uk::46c329c9-26b7-4eba-b77b-7474421bfd31" providerId="AD" clId="Web-{88F7F876-3C97-087B-8AAA-5490E357BD15}" dt="2024-02-13T19:40:26.603" v="228"/>
          <ac:picMkLst>
            <pc:docMk/>
            <pc:sldMk cId="0" sldId="348"/>
            <ac:picMk id="2" creationId="{394AFDAA-9467-3DCB-76DD-8FF9EB3BD809}"/>
          </ac:picMkLst>
        </pc:picChg>
      </pc:sldChg>
      <pc:sldChg chg="addSp delSp modSp mod modClrScheme chgLayout">
        <pc:chgData name="Alison Cooke" userId="S::a.cooke@uwtsd.ac.uk::46c329c9-26b7-4eba-b77b-7474421bfd31" providerId="AD" clId="Web-{88F7F876-3C97-087B-8AAA-5490E357BD15}" dt="2024-02-13T19:43:48.859" v="246" actId="14100"/>
        <pc:sldMkLst>
          <pc:docMk/>
          <pc:sldMk cId="0" sldId="349"/>
        </pc:sldMkLst>
        <pc:spChg chg="mod ord">
          <ac:chgData name="Alison Cooke" userId="S::a.cooke@uwtsd.ac.uk::46c329c9-26b7-4eba-b77b-7474421bfd31" providerId="AD" clId="Web-{88F7F876-3C97-087B-8AAA-5490E357BD15}" dt="2024-02-13T19:43:48.859" v="246" actId="14100"/>
          <ac:spMkLst>
            <pc:docMk/>
            <pc:sldMk cId="0" sldId="349"/>
            <ac:spMk id="2" creationId="{D95F9DD5-95DE-9744-A662-426D659B5DA6}"/>
          </ac:spMkLst>
        </pc:spChg>
        <pc:spChg chg="add del mod ord">
          <ac:chgData name="Alison Cooke" userId="S::a.cooke@uwtsd.ac.uk::46c329c9-26b7-4eba-b77b-7474421bfd31" providerId="AD" clId="Web-{88F7F876-3C97-087B-8AAA-5490E357BD15}" dt="2024-02-13T19:43:28.749" v="242"/>
          <ac:spMkLst>
            <pc:docMk/>
            <pc:sldMk cId="0" sldId="349"/>
            <ac:spMk id="3" creationId="{18227510-4944-D38C-C928-90E0221BE300}"/>
          </ac:spMkLst>
        </pc:spChg>
        <pc:spChg chg="mod ord">
          <ac:chgData name="Alison Cooke" userId="S::a.cooke@uwtsd.ac.uk::46c329c9-26b7-4eba-b77b-7474421bfd31" providerId="AD" clId="Web-{88F7F876-3C97-087B-8AAA-5490E357BD15}" dt="2024-02-13T19:42:29.450" v="241"/>
          <ac:spMkLst>
            <pc:docMk/>
            <pc:sldMk cId="0" sldId="349"/>
            <ac:spMk id="79874" creationId="{1E84F886-95F2-8E4D-B3E1-827EA6DA409E}"/>
          </ac:spMkLst>
        </pc:spChg>
        <pc:picChg chg="add mod ord">
          <ac:chgData name="Alison Cooke" userId="S::a.cooke@uwtsd.ac.uk::46c329c9-26b7-4eba-b77b-7474421bfd31" providerId="AD" clId="Web-{88F7F876-3C97-087B-8AAA-5490E357BD15}" dt="2024-02-13T19:43:44.078" v="245" actId="1076"/>
          <ac:picMkLst>
            <pc:docMk/>
            <pc:sldMk cId="0" sldId="349"/>
            <ac:picMk id="4" creationId="{F0CAB075-CBA0-F2BC-F588-FA2DE186B275}"/>
          </ac:picMkLst>
        </pc:picChg>
      </pc:sldChg>
      <pc:sldChg chg="addSp modSp">
        <pc:chgData name="Alison Cooke" userId="S::a.cooke@uwtsd.ac.uk::46c329c9-26b7-4eba-b77b-7474421bfd31" providerId="AD" clId="Web-{88F7F876-3C97-087B-8AAA-5490E357BD15}" dt="2024-02-13T19:45:43.081" v="259" actId="1076"/>
        <pc:sldMkLst>
          <pc:docMk/>
          <pc:sldMk cId="0" sldId="350"/>
        </pc:sldMkLst>
        <pc:spChg chg="mod">
          <ac:chgData name="Alison Cooke" userId="S::a.cooke@uwtsd.ac.uk::46c329c9-26b7-4eba-b77b-7474421bfd31" providerId="AD" clId="Web-{88F7F876-3C97-087B-8AAA-5490E357BD15}" dt="2024-02-13T19:44:39.923" v="254" actId="1076"/>
          <ac:spMkLst>
            <pc:docMk/>
            <pc:sldMk cId="0" sldId="350"/>
            <ac:spMk id="2" creationId="{CCE2F8E0-BE6E-F749-BE31-9D4C0DBA47E6}"/>
          </ac:spMkLst>
        </pc:spChg>
        <pc:spChg chg="mod">
          <ac:chgData name="Alison Cooke" userId="S::a.cooke@uwtsd.ac.uk::46c329c9-26b7-4eba-b77b-7474421bfd31" providerId="AD" clId="Web-{88F7F876-3C97-087B-8AAA-5490E357BD15}" dt="2024-02-13T19:44:07.141" v="249" actId="20577"/>
          <ac:spMkLst>
            <pc:docMk/>
            <pc:sldMk cId="0" sldId="350"/>
            <ac:spMk id="81922" creationId="{3FD9A307-03BC-704C-A46D-B01F5F02E3C4}"/>
          </ac:spMkLst>
        </pc:spChg>
        <pc:picChg chg="add mod">
          <ac:chgData name="Alison Cooke" userId="S::a.cooke@uwtsd.ac.uk::46c329c9-26b7-4eba-b77b-7474421bfd31" providerId="AD" clId="Web-{88F7F876-3C97-087B-8AAA-5490E357BD15}" dt="2024-02-13T19:45:43.081" v="259" actId="1076"/>
          <ac:picMkLst>
            <pc:docMk/>
            <pc:sldMk cId="0" sldId="350"/>
            <ac:picMk id="4" creationId="{E9473AB7-974F-3350-CCB8-5BF070E4F757}"/>
          </ac:picMkLst>
        </pc:picChg>
      </pc:sldChg>
      <pc:sldChg chg="modSp">
        <pc:chgData name="Alison Cooke" userId="S::a.cooke@uwtsd.ac.uk::46c329c9-26b7-4eba-b77b-7474421bfd31" providerId="AD" clId="Web-{88F7F876-3C97-087B-8AAA-5490E357BD15}" dt="2024-02-13T19:45:52.285" v="265" actId="14100"/>
        <pc:sldMkLst>
          <pc:docMk/>
          <pc:sldMk cId="0" sldId="351"/>
        </pc:sldMkLst>
        <pc:spChg chg="mod">
          <ac:chgData name="Alison Cooke" userId="S::a.cooke@uwtsd.ac.uk::46c329c9-26b7-4eba-b77b-7474421bfd31" providerId="AD" clId="Web-{88F7F876-3C97-087B-8AAA-5490E357BD15}" dt="2024-02-13T19:45:46.316" v="263" actId="14100"/>
          <ac:spMkLst>
            <pc:docMk/>
            <pc:sldMk cId="0" sldId="351"/>
            <ac:spMk id="34819" creationId="{033D21D9-27B7-014E-9738-EC61FB9D7C9B}"/>
          </ac:spMkLst>
        </pc:spChg>
        <pc:spChg chg="mod">
          <ac:chgData name="Alison Cooke" userId="S::a.cooke@uwtsd.ac.uk::46c329c9-26b7-4eba-b77b-7474421bfd31" providerId="AD" clId="Web-{88F7F876-3C97-087B-8AAA-5490E357BD15}" dt="2024-02-13T19:45:44.081" v="260" actId="20577"/>
          <ac:spMkLst>
            <pc:docMk/>
            <pc:sldMk cId="0" sldId="351"/>
            <ac:spMk id="83970" creationId="{73377BB3-15AC-DC42-A563-C7C15BAFF464}"/>
          </ac:spMkLst>
        </pc:spChg>
        <pc:picChg chg="mod">
          <ac:chgData name="Alison Cooke" userId="S::a.cooke@uwtsd.ac.uk::46c329c9-26b7-4eba-b77b-7474421bfd31" providerId="AD" clId="Web-{88F7F876-3C97-087B-8AAA-5490E357BD15}" dt="2024-02-13T19:45:52.285" v="265" actId="14100"/>
          <ac:picMkLst>
            <pc:docMk/>
            <pc:sldMk cId="0" sldId="351"/>
            <ac:picMk id="2" creationId="{64235004-C59C-EFD8-8F1B-1F334ECED8B0}"/>
          </ac:picMkLst>
        </pc:picChg>
      </pc:sldChg>
      <pc:sldChg chg="modSp">
        <pc:chgData name="Alison Cooke" userId="S::a.cooke@uwtsd.ac.uk::46c329c9-26b7-4eba-b77b-7474421bfd31" providerId="AD" clId="Web-{88F7F876-3C97-087B-8AAA-5490E357BD15}" dt="2024-02-13T19:48:24.164" v="313" actId="20577"/>
        <pc:sldMkLst>
          <pc:docMk/>
          <pc:sldMk cId="2293469173" sldId="352"/>
        </pc:sldMkLst>
        <pc:spChg chg="mod">
          <ac:chgData name="Alison Cooke" userId="S::a.cooke@uwtsd.ac.uk::46c329c9-26b7-4eba-b77b-7474421bfd31" providerId="AD" clId="Web-{88F7F876-3C97-087B-8AAA-5490E357BD15}" dt="2024-02-13T19:48:24.164" v="313" actId="20577"/>
          <ac:spMkLst>
            <pc:docMk/>
            <pc:sldMk cId="2293469173" sldId="352"/>
            <ac:spMk id="86018" creationId="{8408DA5B-23E2-874B-A5A8-AC41F703D27A}"/>
          </ac:spMkLst>
        </pc:spChg>
        <pc:spChg chg="mod">
          <ac:chgData name="Alison Cooke" userId="S::a.cooke@uwtsd.ac.uk::46c329c9-26b7-4eba-b77b-7474421bfd31" providerId="AD" clId="Web-{88F7F876-3C97-087B-8AAA-5490E357BD15}" dt="2024-02-13T19:47:50.007" v="308" actId="20577"/>
          <ac:spMkLst>
            <pc:docMk/>
            <pc:sldMk cId="2293469173" sldId="352"/>
            <ac:spMk id="86019" creationId="{E2EE533C-A380-6A4F-A313-1523E139208D}"/>
          </ac:spMkLst>
        </pc:spChg>
      </pc:sldChg>
      <pc:sldChg chg="modSp">
        <pc:chgData name="Alison Cooke" userId="S::a.cooke@uwtsd.ac.uk::46c329c9-26b7-4eba-b77b-7474421bfd31" providerId="AD" clId="Web-{88F7F876-3C97-087B-8AAA-5490E357BD15}" dt="2024-02-13T19:48:33.024" v="315" actId="20577"/>
        <pc:sldMkLst>
          <pc:docMk/>
          <pc:sldMk cId="1569662920" sldId="353"/>
        </pc:sldMkLst>
        <pc:spChg chg="mod">
          <ac:chgData name="Alison Cooke" userId="S::a.cooke@uwtsd.ac.uk::46c329c9-26b7-4eba-b77b-7474421bfd31" providerId="AD" clId="Web-{88F7F876-3C97-087B-8AAA-5490E357BD15}" dt="2024-02-13T19:48:08.633" v="311" actId="14100"/>
          <ac:spMkLst>
            <pc:docMk/>
            <pc:sldMk cId="1569662920" sldId="353"/>
            <ac:spMk id="37891" creationId="{DAF2A607-E06C-7746-B7A6-C5767F20F250}"/>
          </ac:spMkLst>
        </pc:spChg>
        <pc:spChg chg="mod">
          <ac:chgData name="Alison Cooke" userId="S::a.cooke@uwtsd.ac.uk::46c329c9-26b7-4eba-b77b-7474421bfd31" providerId="AD" clId="Web-{88F7F876-3C97-087B-8AAA-5490E357BD15}" dt="2024-02-13T19:48:33.024" v="315" actId="20577"/>
          <ac:spMkLst>
            <pc:docMk/>
            <pc:sldMk cId="1569662920" sldId="353"/>
            <ac:spMk id="88066" creationId="{7D2F8623-0DC2-EF4B-A860-BEDD3E4C29EC}"/>
          </ac:spMkLst>
        </pc:spChg>
      </pc:sldChg>
      <pc:sldChg chg="modSp">
        <pc:chgData name="Alison Cooke" userId="S::a.cooke@uwtsd.ac.uk::46c329c9-26b7-4eba-b77b-7474421bfd31" providerId="AD" clId="Web-{88F7F876-3C97-087B-8AAA-5490E357BD15}" dt="2024-02-13T19:33:26.886" v="170" actId="20577"/>
        <pc:sldMkLst>
          <pc:docMk/>
          <pc:sldMk cId="4202024671" sldId="444"/>
        </pc:sldMkLst>
        <pc:spChg chg="mod">
          <ac:chgData name="Alison Cooke" userId="S::a.cooke@uwtsd.ac.uk::46c329c9-26b7-4eba-b77b-7474421bfd31" providerId="AD" clId="Web-{88F7F876-3C97-087B-8AAA-5490E357BD15}" dt="2024-02-13T19:33:26.886" v="170" actId="20577"/>
          <ac:spMkLst>
            <pc:docMk/>
            <pc:sldMk cId="4202024671" sldId="444"/>
            <ac:spMk id="2" creationId="{5D65C894-890F-ED47-9658-93F783D3D679}"/>
          </ac:spMkLst>
        </pc:spChg>
        <pc:spChg chg="mod">
          <ac:chgData name="Alison Cooke" userId="S::a.cooke@uwtsd.ac.uk::46c329c9-26b7-4eba-b77b-7474421bfd31" providerId="AD" clId="Web-{88F7F876-3C97-087B-8AAA-5490E357BD15}" dt="2024-02-13T19:24:23.541" v="102" actId="20577"/>
          <ac:spMkLst>
            <pc:docMk/>
            <pc:sldMk cId="4202024671" sldId="444"/>
            <ac:spMk id="3" creationId="{FFB3D93A-9B5F-1349-9337-706BDEE7AC07}"/>
          </ac:spMkLst>
        </pc:spChg>
      </pc:sldChg>
      <pc:sldChg chg="modSp">
        <pc:chgData name="Alison Cooke" userId="S::a.cooke@uwtsd.ac.uk::46c329c9-26b7-4eba-b77b-7474421bfd31" providerId="AD" clId="Web-{88F7F876-3C97-087B-8AAA-5490E357BD15}" dt="2024-02-13T19:49:14.838" v="322" actId="14100"/>
        <pc:sldMkLst>
          <pc:docMk/>
          <pc:sldMk cId="702753352" sldId="453"/>
        </pc:sldMkLst>
        <pc:spChg chg="mod">
          <ac:chgData name="Alison Cooke" userId="S::a.cooke@uwtsd.ac.uk::46c329c9-26b7-4eba-b77b-7474421bfd31" providerId="AD" clId="Web-{88F7F876-3C97-087B-8AAA-5490E357BD15}" dt="2024-02-13T19:49:14.838" v="322" actId="14100"/>
          <ac:spMkLst>
            <pc:docMk/>
            <pc:sldMk cId="702753352" sldId="453"/>
            <ac:spMk id="2" creationId="{FAB6035E-A7E4-A84C-9011-C500766FA0C7}"/>
          </ac:spMkLst>
        </pc:spChg>
        <pc:spChg chg="mod">
          <ac:chgData name="Alison Cooke" userId="S::a.cooke@uwtsd.ac.uk::46c329c9-26b7-4eba-b77b-7474421bfd31" providerId="AD" clId="Web-{88F7F876-3C97-087B-8AAA-5490E357BD15}" dt="2024-02-13T19:17:28.591" v="21" actId="1076"/>
          <ac:spMkLst>
            <pc:docMk/>
            <pc:sldMk cId="702753352" sldId="453"/>
            <ac:spMk id="3" creationId="{C48D175B-8264-BD4B-8789-8DDF2D57C02B}"/>
          </ac:spMkLst>
        </pc:spChg>
      </pc:sldChg>
      <pc:sldChg chg="modSp">
        <pc:chgData name="Alison Cooke" userId="S::a.cooke@uwtsd.ac.uk::46c329c9-26b7-4eba-b77b-7474421bfd31" providerId="AD" clId="Web-{88F7F876-3C97-087B-8AAA-5490E357BD15}" dt="2024-02-13T19:22:24.522" v="90" actId="20577"/>
        <pc:sldMkLst>
          <pc:docMk/>
          <pc:sldMk cId="486120646" sldId="454"/>
        </pc:sldMkLst>
        <pc:spChg chg="mod">
          <ac:chgData name="Alison Cooke" userId="S::a.cooke@uwtsd.ac.uk::46c329c9-26b7-4eba-b77b-7474421bfd31" providerId="AD" clId="Web-{88F7F876-3C97-087B-8AAA-5490E357BD15}" dt="2024-02-13T19:22:20.881" v="89" actId="20577"/>
          <ac:spMkLst>
            <pc:docMk/>
            <pc:sldMk cId="486120646" sldId="454"/>
            <ac:spMk id="2" creationId="{8EEFEA7D-B4DB-6648-A499-0610573E0BA6}"/>
          </ac:spMkLst>
        </pc:spChg>
        <pc:spChg chg="mod">
          <ac:chgData name="Alison Cooke" userId="S::a.cooke@uwtsd.ac.uk::46c329c9-26b7-4eba-b77b-7474421bfd31" providerId="AD" clId="Web-{88F7F876-3C97-087B-8AAA-5490E357BD15}" dt="2024-02-13T19:22:24.522" v="90" actId="20577"/>
          <ac:spMkLst>
            <pc:docMk/>
            <pc:sldMk cId="486120646" sldId="454"/>
            <ac:spMk id="3" creationId="{7A75F756-C971-8548-8F9B-77A128253665}"/>
          </ac:spMkLst>
        </pc:spChg>
      </pc:sldChg>
      <pc:sldChg chg="modSp">
        <pc:chgData name="Alison Cooke" userId="S::a.cooke@uwtsd.ac.uk::46c329c9-26b7-4eba-b77b-7474421bfd31" providerId="AD" clId="Web-{88F7F876-3C97-087B-8AAA-5490E357BD15}" dt="2024-02-13T19:34:05.841" v="174" actId="20577"/>
        <pc:sldMkLst>
          <pc:docMk/>
          <pc:sldMk cId="0" sldId="455"/>
        </pc:sldMkLst>
        <pc:spChg chg="mod">
          <ac:chgData name="Alison Cooke" userId="S::a.cooke@uwtsd.ac.uk::46c329c9-26b7-4eba-b77b-7474421bfd31" providerId="AD" clId="Web-{88F7F876-3C97-087B-8AAA-5490E357BD15}" dt="2024-02-13T19:25:49.497" v="111" actId="20577"/>
          <ac:spMkLst>
            <pc:docMk/>
            <pc:sldMk cId="0" sldId="455"/>
            <ac:spMk id="8195" creationId="{8E167235-6B45-A04F-8E2E-6CC234A118A1}"/>
          </ac:spMkLst>
        </pc:spChg>
        <pc:spChg chg="mod">
          <ac:chgData name="Alison Cooke" userId="S::a.cooke@uwtsd.ac.uk::46c329c9-26b7-4eba-b77b-7474421bfd31" providerId="AD" clId="Web-{88F7F876-3C97-087B-8AAA-5490E357BD15}" dt="2024-02-13T19:34:05.841" v="174" actId="20577"/>
          <ac:spMkLst>
            <pc:docMk/>
            <pc:sldMk cId="0" sldId="455"/>
            <ac:spMk id="28674" creationId="{FB76B9E5-ACE2-BB46-9EAA-D252DCC98AA5}"/>
          </ac:spMkLst>
        </pc:spChg>
      </pc:sldChg>
      <pc:sldChg chg="modSp">
        <pc:chgData name="Alison Cooke" userId="S::a.cooke@uwtsd.ac.uk::46c329c9-26b7-4eba-b77b-7474421bfd31" providerId="AD" clId="Web-{88F7F876-3C97-087B-8AAA-5490E357BD15}" dt="2024-02-13T19:32:58.354" v="167" actId="20577"/>
        <pc:sldMkLst>
          <pc:docMk/>
          <pc:sldMk cId="0" sldId="456"/>
        </pc:sldMkLst>
        <pc:spChg chg="mod">
          <ac:chgData name="Alison Cooke" userId="S::a.cooke@uwtsd.ac.uk::46c329c9-26b7-4eba-b77b-7474421bfd31" providerId="AD" clId="Web-{88F7F876-3C97-087B-8AAA-5490E357BD15}" dt="2024-02-13T19:32:58.354" v="167" actId="20577"/>
          <ac:spMkLst>
            <pc:docMk/>
            <pc:sldMk cId="0" sldId="456"/>
            <ac:spMk id="65538" creationId="{3050C45D-9A03-CD4F-B97F-220D384A93EC}"/>
          </ac:spMkLst>
        </pc:spChg>
        <pc:spChg chg="mod">
          <ac:chgData name="Alison Cooke" userId="S::a.cooke@uwtsd.ac.uk::46c329c9-26b7-4eba-b77b-7474421bfd31" providerId="AD" clId="Web-{88F7F876-3C97-087B-8AAA-5490E357BD15}" dt="2024-02-13T19:32:47.385" v="165" actId="20577"/>
          <ac:spMkLst>
            <pc:docMk/>
            <pc:sldMk cId="0" sldId="456"/>
            <ac:spMk id="65539" creationId="{7101538F-E780-7E4C-9D65-6AE1B50EB19B}"/>
          </ac:spMkLst>
        </pc:spChg>
        <pc:picChg chg="mod">
          <ac:chgData name="Alison Cooke" userId="S::a.cooke@uwtsd.ac.uk::46c329c9-26b7-4eba-b77b-7474421bfd31" providerId="AD" clId="Web-{88F7F876-3C97-087B-8AAA-5490E357BD15}" dt="2024-02-13T19:32:50.901" v="166" actId="1076"/>
          <ac:picMkLst>
            <pc:docMk/>
            <pc:sldMk cId="0" sldId="456"/>
            <ac:picMk id="2" creationId="{FA7D27AA-9436-D5C9-32C1-73AD1DC8FDFF}"/>
          </ac:picMkLst>
        </pc:picChg>
      </pc:sldChg>
      <pc:sldChg chg="modSp">
        <pc:chgData name="Alison Cooke" userId="S::a.cooke@uwtsd.ac.uk::46c329c9-26b7-4eba-b77b-7474421bfd31" providerId="AD" clId="Web-{88F7F876-3C97-087B-8AAA-5490E357BD15}" dt="2024-02-13T19:49:02.400" v="319" actId="20577"/>
        <pc:sldMkLst>
          <pc:docMk/>
          <pc:sldMk cId="0" sldId="486"/>
        </pc:sldMkLst>
        <pc:spChg chg="mod">
          <ac:chgData name="Alison Cooke" userId="S::a.cooke@uwtsd.ac.uk::46c329c9-26b7-4eba-b77b-7474421bfd31" providerId="AD" clId="Web-{88F7F876-3C97-087B-8AAA-5490E357BD15}" dt="2024-02-13T19:48:43.399" v="317" actId="20577"/>
          <ac:spMkLst>
            <pc:docMk/>
            <pc:sldMk cId="0" sldId="486"/>
            <ac:spMk id="83970" creationId="{5F639187-2320-F44F-B36D-FD23DA38B8CE}"/>
          </ac:spMkLst>
        </pc:spChg>
        <pc:spChg chg="mod">
          <ac:chgData name="Alison Cooke" userId="S::a.cooke@uwtsd.ac.uk::46c329c9-26b7-4eba-b77b-7474421bfd31" providerId="AD" clId="Web-{88F7F876-3C97-087B-8AAA-5490E357BD15}" dt="2024-02-13T19:49:02.400" v="319" actId="20577"/>
          <ac:spMkLst>
            <pc:docMk/>
            <pc:sldMk cId="0" sldId="486"/>
            <ac:spMk id="83971" creationId="{CE6E25E1-3DD4-4640-9966-0F612A61AF04}"/>
          </ac:spMkLst>
        </pc:spChg>
      </pc:sldChg>
      <pc:sldChg chg="modSp">
        <pc:chgData name="Alison Cooke" userId="S::a.cooke@uwtsd.ac.uk::46c329c9-26b7-4eba-b77b-7474421bfd31" providerId="AD" clId="Web-{88F7F876-3C97-087B-8AAA-5490E357BD15}" dt="2024-02-13T19:33:12.652" v="168" actId="20577"/>
        <pc:sldMkLst>
          <pc:docMk/>
          <pc:sldMk cId="0" sldId="488"/>
        </pc:sldMkLst>
        <pc:spChg chg="mod">
          <ac:chgData name="Alison Cooke" userId="S::a.cooke@uwtsd.ac.uk::46c329c9-26b7-4eba-b77b-7474421bfd31" providerId="AD" clId="Web-{88F7F876-3C97-087B-8AAA-5490E357BD15}" dt="2024-02-13T19:33:12.652" v="168" actId="20577"/>
          <ac:spMkLst>
            <pc:docMk/>
            <pc:sldMk cId="0" sldId="488"/>
            <ac:spMk id="53250" creationId="{F318D87E-9835-AC42-825E-40F2CEE52745}"/>
          </ac:spMkLst>
        </pc:spChg>
      </pc:sldChg>
      <pc:sldChg chg="modSp">
        <pc:chgData name="Alison Cooke" userId="S::a.cooke@uwtsd.ac.uk::46c329c9-26b7-4eba-b77b-7474421bfd31" providerId="AD" clId="Web-{88F7F876-3C97-087B-8AAA-5490E357BD15}" dt="2024-02-13T19:27:01.328" v="121" actId="20577"/>
        <pc:sldMkLst>
          <pc:docMk/>
          <pc:sldMk cId="3926554862" sldId="489"/>
        </pc:sldMkLst>
        <pc:spChg chg="mod">
          <ac:chgData name="Alison Cooke" userId="S::a.cooke@uwtsd.ac.uk::46c329c9-26b7-4eba-b77b-7474421bfd31" providerId="AD" clId="Web-{88F7F876-3C97-087B-8AAA-5490E357BD15}" dt="2024-02-13T19:26:43.077" v="119" actId="20577"/>
          <ac:spMkLst>
            <pc:docMk/>
            <pc:sldMk cId="3926554862" sldId="489"/>
            <ac:spMk id="2" creationId="{64D012AC-1949-8645-93CA-192D7EAC22A0}"/>
          </ac:spMkLst>
        </pc:spChg>
        <pc:spChg chg="mod">
          <ac:chgData name="Alison Cooke" userId="S::a.cooke@uwtsd.ac.uk::46c329c9-26b7-4eba-b77b-7474421bfd31" providerId="AD" clId="Web-{88F7F876-3C97-087B-8AAA-5490E357BD15}" dt="2024-02-13T19:27:01.328" v="121" actId="20577"/>
          <ac:spMkLst>
            <pc:docMk/>
            <pc:sldMk cId="3926554862" sldId="489"/>
            <ac:spMk id="3" creationId="{2B1553A8-4364-B64F-BCDB-5199D61047F1}"/>
          </ac:spMkLst>
        </pc:spChg>
      </pc:sldChg>
      <pc:sldChg chg="addSp delSp modSp new">
        <pc:chgData name="Alison Cooke" userId="S::a.cooke@uwtsd.ac.uk::46c329c9-26b7-4eba-b77b-7474421bfd31" providerId="AD" clId="Web-{88F7F876-3C97-087B-8AAA-5490E357BD15}" dt="2024-02-13T19:18:47.140" v="36" actId="1076"/>
        <pc:sldMkLst>
          <pc:docMk/>
          <pc:sldMk cId="1126796813" sldId="490"/>
        </pc:sldMkLst>
        <pc:spChg chg="mod">
          <ac:chgData name="Alison Cooke" userId="S::a.cooke@uwtsd.ac.uk::46c329c9-26b7-4eba-b77b-7474421bfd31" providerId="AD" clId="Web-{88F7F876-3C97-087B-8AAA-5490E357BD15}" dt="2024-02-13T19:17:59.764" v="33"/>
          <ac:spMkLst>
            <pc:docMk/>
            <pc:sldMk cId="1126796813" sldId="490"/>
            <ac:spMk id="2" creationId="{0EC91719-FA9A-509B-01E7-3943749898BB}"/>
          </ac:spMkLst>
        </pc:spChg>
        <pc:spChg chg="del">
          <ac:chgData name="Alison Cooke" userId="S::a.cooke@uwtsd.ac.uk::46c329c9-26b7-4eba-b77b-7474421bfd31" providerId="AD" clId="Web-{88F7F876-3C97-087B-8AAA-5490E357BD15}" dt="2024-02-13T19:18:29.093" v="34"/>
          <ac:spMkLst>
            <pc:docMk/>
            <pc:sldMk cId="1126796813" sldId="490"/>
            <ac:spMk id="3" creationId="{33F86DFE-E9CE-EF77-8808-3C07F36903F3}"/>
          </ac:spMkLst>
        </pc:spChg>
        <pc:picChg chg="add mod ord">
          <ac:chgData name="Alison Cooke" userId="S::a.cooke@uwtsd.ac.uk::46c329c9-26b7-4eba-b77b-7474421bfd31" providerId="AD" clId="Web-{88F7F876-3C97-087B-8AAA-5490E357BD15}" dt="2024-02-13T19:18:47.140" v="36" actId="1076"/>
          <ac:picMkLst>
            <pc:docMk/>
            <pc:sldMk cId="1126796813" sldId="490"/>
            <ac:picMk id="4" creationId="{950CC1E6-E982-DFF0-750F-594B054B040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14/05/2026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andfonline.com/doi/full/10.1080/14719037.2015.1051576"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694A215-DC4E-7F46-A0B7-84C66DE1FA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917CACA-A1B0-4846-89BC-85C9F0FED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C38579F-B4D9-C44C-84ED-DC102A549C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4D03D8-7DCB-BE4C-838F-3520A62216D7}" type="slidenum">
              <a:rPr lang="en-GB" altLang="en-US">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5E225B37-BD57-A043-99E4-D16707EC0B8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EA262D3-4043-2E41-9D90-B7E897780F07}" type="slidenum">
              <a:rPr lang="en-US" altLang="en-US" sz="1200"/>
              <a:pPr/>
              <a:t>3</a:t>
            </a:fld>
            <a:endParaRPr lang="en-US" altLang="en-US" sz="1200"/>
          </a:p>
        </p:txBody>
      </p:sp>
      <p:sp>
        <p:nvSpPr>
          <p:cNvPr id="23555" name="Rectangle 2">
            <a:extLst>
              <a:ext uri="{FF2B5EF4-FFF2-40B4-BE49-F238E27FC236}">
                <a16:creationId xmlns:a16="http://schemas.microsoft.com/office/drawing/2014/main" id="{908077AC-6E76-2446-9CF0-FE8A2EA209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4C2F7749-EEE0-A34D-896A-180E3ED84A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_ What is strategic planning?</a:t>
            </a:r>
          </a:p>
          <a:p>
            <a:endParaRPr lang="en-GB" dirty="0"/>
          </a:p>
          <a:p>
            <a:r>
              <a:rPr lang="en-GB" dirty="0"/>
              <a:t>Lets see how some academics define it…</a:t>
            </a:r>
          </a:p>
          <a:p>
            <a:pPr algn="just"/>
            <a:r>
              <a:rPr lang="en-GB" sz="1200" dirty="0"/>
              <a:t>1. Strategic planning is a set of concepts, procedures and tools that organisations use when determining their overall strategic direction and the resources required to achieve strategic objectives (Bryson </a:t>
            </a:r>
            <a:r>
              <a:rPr lang="en-GB" sz="1200" dirty="0">
                <a:solidFill>
                  <a:srgbClr val="10147E"/>
                </a:solidFill>
                <a:hlinkClick r:id="rId3">
                  <a:extLst>
                    <a:ext uri="{A12FA001-AC4F-418D-AE19-62706E023703}">
                      <ahyp:hlinkClr xmlns:ahyp="http://schemas.microsoft.com/office/drawing/2018/hyperlinkcolor" val="tx"/>
                    </a:ext>
                  </a:extLst>
                </a:hlinkClick>
              </a:rPr>
              <a:t>2011</a:t>
            </a:r>
            <a:r>
              <a:rPr lang="en-GB" sz="1200" dirty="0"/>
              <a:t>).</a:t>
            </a:r>
          </a:p>
          <a:p>
            <a:pPr algn="just"/>
            <a:r>
              <a:rPr lang="en-GB" sz="1200" dirty="0"/>
              <a:t>2. “Strategic planning and management are specific approaches that can enable effective strategizing in and by public organizations or other entities (e.g., cross-boundary func­tions, collaborations, communities)”. Bryson &amp; George (2020, p.1)</a:t>
            </a:r>
          </a:p>
          <a:p>
            <a:pPr algn="just"/>
            <a:endParaRPr lang="en-GB" sz="1200" dirty="0"/>
          </a:p>
          <a:p>
            <a:pPr algn="just"/>
            <a:r>
              <a:rPr lang="en-GB" sz="1200" dirty="0"/>
              <a:t>3. Ferlie &amp; </a:t>
            </a:r>
            <a:r>
              <a:rPr lang="en-GB" sz="1200" dirty="0" err="1"/>
              <a:t>Ongaro</a:t>
            </a:r>
            <a:r>
              <a:rPr lang="en-GB" sz="1200" dirty="0"/>
              <a:t> (2015) referring to the work of Ansoff (1965) suggest that strategic planning is a specialism that is carried out by corporate staff who use long range forecasting and operations management theories to develop the strategic plans for an organisation.</a:t>
            </a:r>
          </a:p>
          <a:p>
            <a:pPr algn="just"/>
            <a:endParaRPr lang="en-GB" sz="1200" dirty="0"/>
          </a:p>
          <a:p>
            <a:pPr marL="0" indent="0" algn="just">
              <a:buNone/>
            </a:pPr>
            <a:r>
              <a:rPr lang="en-GB" sz="1200" b="1" dirty="0"/>
              <a:t>BUT</a:t>
            </a:r>
          </a:p>
          <a:p>
            <a:pPr algn="just"/>
            <a:r>
              <a:rPr lang="en-GB" sz="1200" dirty="0"/>
              <a:t>Mintzberg (1994) consider this too simplistic and is a critic of paper plans that bear no resemblance to reality.</a:t>
            </a:r>
          </a:p>
          <a:p>
            <a:pPr algn="just"/>
            <a:endParaRPr lang="en-GB" sz="1200" dirty="0"/>
          </a:p>
          <a:p>
            <a:pPr marL="0" indent="0" algn="just">
              <a:buNone/>
            </a:pPr>
            <a:r>
              <a:rPr lang="en-GB" sz="1200" b="1" dirty="0"/>
              <a:t>Any Thoughts on these definitions? </a:t>
            </a:r>
          </a:p>
          <a:p>
            <a:pPr marL="0" indent="0" algn="just">
              <a:buNone/>
            </a:pPr>
            <a:endParaRPr lang="en-GB" sz="1200" b="1" dirty="0"/>
          </a:p>
          <a:p>
            <a:pPr marL="0" indent="0" algn="just">
              <a:buNone/>
            </a:pPr>
            <a:r>
              <a:rPr lang="en-GB" sz="1200" b="1" dirty="0"/>
              <a:t>What about Planning seminars – do your organisations hold these types of events??  Do they encourage  engagement in planning or are they merely lip service?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387663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0818DD8-C926-9448-9FFE-EA7850EA3F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26300D10-90DC-8B48-9E14-11B50FB86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cs typeface="Arial" panose="020B0604020202020204" pitchFamily="34" charset="0"/>
              </a:rPr>
              <a:t>Figure 13.1 Deliberate and emergent strategy development</a:t>
            </a:r>
          </a:p>
          <a:p>
            <a:endParaRPr lang="en-US" altLang="en-US" dirty="0">
              <a:latin typeface="Arial" panose="020B0604020202020204" pitchFamily="34" charset="0"/>
              <a:cs typeface="Arial" panose="020B0604020202020204" pitchFamily="34" charset="0"/>
            </a:endParaRPr>
          </a:p>
          <a:p>
            <a:r>
              <a:rPr lang="en-US" altLang="en-US" dirty="0">
                <a:latin typeface="Arial" panose="020B0604020202020204" pitchFamily="34" charset="0"/>
                <a:cs typeface="Arial" panose="020B0604020202020204" pitchFamily="34" charset="0"/>
              </a:rPr>
              <a:t>Mintzberg and Waters claim that deliberate and emergent strategy feed into realized strategy</a:t>
            </a:r>
          </a:p>
          <a:p>
            <a:endParaRPr lang="en-US" altLang="en-US"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Deliberate strategy </a:t>
            </a:r>
            <a:r>
              <a:rPr lang="en-US" altLang="en-US" dirty="0">
                <a:latin typeface="Arial" panose="020B0604020202020204" pitchFamily="34" charset="0"/>
                <a:cs typeface="Arial" panose="020B0604020202020204" pitchFamily="34" charset="0"/>
              </a:rPr>
              <a:t>is  - </a:t>
            </a:r>
            <a:r>
              <a:rPr lang="en-GB" b="0" i="0" dirty="0">
                <a:solidFill>
                  <a:srgbClr val="181818"/>
                </a:solidFill>
                <a:effectLst/>
                <a:latin typeface="Trade Gothic W01 Roman"/>
              </a:rPr>
              <a:t>a deliberate strategy is one that arises from conscious, thoughtful, and organized action on the part of a business and its leadership. It’s typically generated from a rigorous analysis of data, is often employed by large businesses or corporations that are firmly established within their markets. History and stability provide them with enough data and experience to plot out a long-term strategy (sometimes called a five- or ten-year strategic plan) and confidence in their ability to project that far out into the future. </a:t>
            </a:r>
          </a:p>
          <a:p>
            <a:endParaRPr lang="en-GB" altLang="en-US" b="0" i="0" dirty="0">
              <a:solidFill>
                <a:srgbClr val="181818"/>
              </a:solidFill>
              <a:effectLst/>
              <a:latin typeface="Trade Gothic W01 Roman"/>
              <a:cs typeface="Arial" panose="020B0604020202020204" pitchFamily="34" charset="0"/>
            </a:endParaRPr>
          </a:p>
          <a:p>
            <a:r>
              <a:rPr lang="en-GB" altLang="en-US" b="1" i="0" dirty="0">
                <a:solidFill>
                  <a:srgbClr val="181818"/>
                </a:solidFill>
                <a:effectLst/>
                <a:latin typeface="Trade Gothic W01 Roman"/>
                <a:cs typeface="Arial" panose="020B0604020202020204" pitchFamily="34" charset="0"/>
              </a:rPr>
              <a:t>Emergent strategy </a:t>
            </a:r>
            <a:r>
              <a:rPr lang="en-GB" altLang="en-US" b="0" i="0" dirty="0">
                <a:solidFill>
                  <a:srgbClr val="181818"/>
                </a:solidFill>
                <a:effectLst/>
                <a:latin typeface="Trade Gothic W01 Roman"/>
                <a:cs typeface="Arial" panose="020B0604020202020204" pitchFamily="34" charset="0"/>
              </a:rPr>
              <a:t>- </a:t>
            </a:r>
            <a:r>
              <a:rPr lang="en-GB" b="0" i="0" dirty="0">
                <a:solidFill>
                  <a:srgbClr val="181818"/>
                </a:solidFill>
                <a:effectLst/>
                <a:latin typeface="Trade Gothic W01 Roman"/>
              </a:rPr>
              <a:t>is one that arises from unplanned actions and initiatives from within an organization. It’s typically viewed as the product of spontaneous innovation, and often a direct result of the daily prioritization and investment decisions made by individual contributors</a:t>
            </a:r>
            <a:endParaRPr lang="en-US"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4FE9F2EF-CC24-384F-B09C-A6E945E174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2EB8DF0-DF29-3745-9813-0834E8ECB4D0}" type="slidenum">
              <a:rPr lang="en-GB" altLang="en-US" sz="1200"/>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GB" sz="2600" dirty="0"/>
              <a:t>The prescriptive approach – Lynch (2021,p.20) ”</a:t>
            </a:r>
            <a:r>
              <a:rPr lang="en-GB" sz="2600" b="1" dirty="0"/>
              <a:t>A prescriptive strategy is one whose objective has been defined in advance and who’s main elements have been developed before the strategy commences” </a:t>
            </a:r>
          </a:p>
          <a:p>
            <a:pPr marL="0" indent="0">
              <a:buNone/>
              <a:defRPr/>
            </a:pPr>
            <a:endParaRPr lang="en-GB" sz="2600" dirty="0"/>
          </a:p>
          <a:p>
            <a:pPr marL="0" indent="0">
              <a:buNone/>
              <a:defRPr/>
            </a:pPr>
            <a:r>
              <a:rPr lang="en-GB" sz="2600" dirty="0"/>
              <a:t>Mintzberg (20) cited in Lynch (2021, p.20) </a:t>
            </a:r>
          </a:p>
          <a:p>
            <a:pPr marL="400050" lvl="1" indent="0" algn="just">
              <a:buNone/>
              <a:defRPr/>
            </a:pPr>
            <a:r>
              <a:rPr lang="en-GB" sz="2600" dirty="0"/>
              <a:t>“The Popular view sees the strategist as a planner or as a visionary; someone sitting on a pedestal dictating brilliant strategies for everyone else to implement . While recognising the importance of thinking ahead and especially of the need for creative vision in this pedantic world I wish to propose an additional view of strategist – as a pattern recognize, a learner if you will – who managed a process in which strategies (and visions) can emerge as well as be deliberately conceived”.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6</a:t>
            </a:fld>
            <a:endParaRPr lang="en-GB"/>
          </a:p>
        </p:txBody>
      </p:sp>
    </p:spTree>
    <p:extLst>
      <p:ext uri="{BB962C8B-B14F-4D97-AF65-F5344CB8AC3E}">
        <p14:creationId xmlns:p14="http://schemas.microsoft.com/office/powerpoint/2010/main" val="801144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180B811-0C83-E34C-82E4-6D987D40D1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1DE6B0D4-E332-E849-93B5-CDC654170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t>Deliberate (Intended) strategy – anybody heard of this type of strategy?</a:t>
            </a:r>
          </a:p>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t>It </a:t>
            </a:r>
            <a:r>
              <a:rPr lang="en-GB" sz="1800" dirty="0"/>
              <a:t>involves intentional formulation or planning (Whittington et al, 2021).</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r>
              <a:rPr lang="en-GB" sz="1800" dirty="0"/>
              <a:t>The prescriptive approach – Lynch (2021,p.20) ”A prescriptive strategy is one whose objective has been defined in advance and who main elements have bee developed before the strategy commences” </a:t>
            </a:r>
          </a:p>
          <a:p>
            <a:pPr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dirty="0"/>
              <a:t>Deliberate strategy can come about through:</a:t>
            </a:r>
          </a:p>
          <a:p>
            <a:pPr marL="293688" lvl="1" indent="-293688" eaLnBrk="1" fontAlgn="auto" hangingPunct="1">
              <a:spcAft>
                <a:spcPts val="0"/>
              </a:spcAft>
              <a:buClr>
                <a:srgbClr val="007BA4"/>
              </a:buClr>
              <a:buFont typeface="Arial" charset="0"/>
              <a:buChar char="•"/>
              <a:defRPr/>
            </a:pPr>
            <a:r>
              <a:rPr lang="en-GB" sz="1800" b="1" i="1" dirty="0"/>
              <a:t>Strategic leaders;</a:t>
            </a:r>
          </a:p>
          <a:p>
            <a:pPr marL="293688" lvl="1" indent="-293688" eaLnBrk="1" fontAlgn="auto" hangingPunct="1">
              <a:spcAft>
                <a:spcPts val="0"/>
              </a:spcAft>
              <a:buClr>
                <a:srgbClr val="007BA4"/>
              </a:buClr>
              <a:buFont typeface="Arial" charset="0"/>
              <a:buChar char="•"/>
              <a:defRPr/>
            </a:pPr>
            <a:r>
              <a:rPr lang="en-GB" sz="1800" b="1" i="1" dirty="0"/>
              <a:t>Strategic planning systems;</a:t>
            </a:r>
          </a:p>
          <a:p>
            <a:pPr marL="293688" lvl="1" indent="-293688" eaLnBrk="1" fontAlgn="auto" hangingPunct="1">
              <a:spcAft>
                <a:spcPts val="0"/>
              </a:spcAft>
              <a:buClr>
                <a:srgbClr val="007BA4"/>
              </a:buClr>
              <a:buFont typeface="Arial" charset="0"/>
              <a:buChar char="•"/>
              <a:defRPr/>
            </a:pPr>
            <a:r>
              <a:rPr lang="en-GB" sz="1800" b="1" i="1" dirty="0"/>
              <a:t>External imposition.</a:t>
            </a:r>
            <a:r>
              <a:rPr lang="en-GB" sz="1800" b="1" dirty="0"/>
              <a:t> </a:t>
            </a:r>
          </a:p>
          <a:p>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F3682242-1560-984E-B6B9-665BF35DC2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FE12275-FEC5-C445-A733-A77F971330F1}" type="slidenum">
              <a:rPr lang="en-GB" altLang="en-US" sz="1200"/>
              <a:pPr/>
              <a:t>7</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BABA33B-5762-AF40-A645-0A67855E83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A81E55F-633B-9949-B783-5A0AE4A513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defTabSz="895350" eaLnBrk="1" fontAlgn="auto" hangingPunct="1">
              <a:spcAft>
                <a:spcPts val="0"/>
              </a:spcAft>
              <a:buFont typeface="Arial" charset="0"/>
              <a:buNone/>
              <a:defRPr/>
            </a:pPr>
            <a:r>
              <a:rPr lang="en-GB" sz="1800" dirty="0"/>
              <a:t>Strategy may be the deliberate intention of a leader and may manifest itself in different ways:</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command.</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vision.</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decision making.</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the embodiment </a:t>
            </a:r>
            <a:br>
              <a:rPr lang="en-GB" sz="1800" b="1" i="1" dirty="0"/>
            </a:br>
            <a:r>
              <a:rPr lang="en-GB" sz="1800" b="1" i="1" dirty="0"/>
              <a:t>of strategy.</a:t>
            </a:r>
          </a:p>
          <a:p>
            <a:pPr eaLnBrk="1" hangingPunct="1">
              <a:spcBef>
                <a:spcPct val="0"/>
              </a:spcBef>
            </a:pPr>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762BE4A-1D98-3F47-BDD1-2C6005DB6E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4A284407-7DA3-A949-AEE8-829D81D7036A}" type="slidenum">
              <a:rPr lang="en-GB" altLang="en-US" sz="1200"/>
              <a:pPr/>
              <a:t>8</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8C9AC9-173E-7648-807A-1035ACE091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3EAD98E-2490-474D-B78C-794EAACE7E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r>
              <a:rPr lang="en-GB" sz="1200" b="1" i="1" dirty="0"/>
              <a:t>Strategic planning </a:t>
            </a:r>
            <a:r>
              <a:rPr lang="en-GB" sz="1200" dirty="0"/>
              <a:t>takes the form of systematic analysis and exploration to develop an organisation’s strategy.</a:t>
            </a:r>
          </a:p>
          <a:p>
            <a:pPr marL="0" indent="0" eaLnBrk="1" fontAlgn="auto" hangingPunct="1">
              <a:spcAft>
                <a:spcPts val="0"/>
              </a:spcAft>
              <a:buFont typeface="Arial" charset="0"/>
              <a:buNone/>
              <a:defRPr/>
            </a:pPr>
            <a:endParaRPr lang="en-GB" sz="1200" dirty="0"/>
          </a:p>
          <a:p>
            <a:pPr marL="0" indent="0">
              <a:lnSpc>
                <a:spcPct val="90000"/>
              </a:lnSpc>
              <a:spcBef>
                <a:spcPts val="1400"/>
              </a:spcBef>
              <a:spcAft>
                <a:spcPts val="200"/>
              </a:spcAft>
              <a:buNone/>
              <a:tabLst>
                <a:tab pos="284163" algn="l"/>
              </a:tabLst>
              <a:defRPr/>
            </a:pPr>
            <a:r>
              <a:rPr lang="en-GB" altLang="en-US" sz="1200" dirty="0"/>
              <a:t>Strategic planning may play several roles:</a:t>
            </a:r>
          </a:p>
          <a:p>
            <a:pPr marL="0" indent="0">
              <a:lnSpc>
                <a:spcPct val="90000"/>
              </a:lnSpc>
              <a:spcBef>
                <a:spcPts val="1400"/>
              </a:spcBef>
              <a:spcAft>
                <a:spcPts val="200"/>
              </a:spcAft>
              <a:buNone/>
              <a:tabLst>
                <a:tab pos="284163" algn="l"/>
              </a:tabLst>
              <a:defRPr/>
            </a:pPr>
            <a:endParaRPr lang="en-GB" altLang="en-US" sz="1200" dirty="0"/>
          </a:p>
          <a:p>
            <a:pPr marL="0" indent="0">
              <a:lnSpc>
                <a:spcPct val="90000"/>
              </a:lnSpc>
              <a:spcBef>
                <a:spcPts val="1400"/>
              </a:spcBef>
              <a:spcAft>
                <a:spcPts val="200"/>
              </a:spcAft>
              <a:buNone/>
              <a:tabLst>
                <a:tab pos="284163" algn="l"/>
              </a:tabLst>
              <a:defRPr/>
            </a:pPr>
            <a:r>
              <a:rPr lang="en-GB" altLang="en-US" sz="1200" b="1" dirty="0"/>
              <a:t>QUESTION - What do you think they may be?</a:t>
            </a:r>
          </a:p>
          <a:p>
            <a:pPr marL="0" indent="0">
              <a:lnSpc>
                <a:spcPct val="90000"/>
              </a:lnSpc>
              <a:spcBef>
                <a:spcPts val="1400"/>
              </a:spcBef>
              <a:spcAft>
                <a:spcPts val="200"/>
              </a:spcAft>
              <a:buNone/>
              <a:tabLst>
                <a:tab pos="284163" algn="l"/>
              </a:tabLst>
              <a:defRPr/>
            </a:pPr>
            <a:endParaRPr lang="en-GB" altLang="en-US" sz="1200" dirty="0"/>
          </a:p>
          <a:p>
            <a:pPr marL="314325" indent="-314325">
              <a:lnSpc>
                <a:spcPct val="90000"/>
              </a:lnSpc>
              <a:spcBef>
                <a:spcPts val="1400"/>
              </a:spcBef>
              <a:spcAft>
                <a:spcPts val="200"/>
              </a:spcAft>
              <a:tabLst>
                <a:tab pos="284163" algn="l"/>
              </a:tabLst>
              <a:defRPr/>
            </a:pPr>
            <a:r>
              <a:rPr lang="en-GB" altLang="en-US" sz="1200" b="1" i="1" dirty="0"/>
              <a:t>Formulating</a:t>
            </a:r>
            <a:r>
              <a:rPr lang="en-GB" altLang="en-US" sz="1200" i="1" dirty="0"/>
              <a:t> </a:t>
            </a:r>
            <a:r>
              <a:rPr lang="en-GB" altLang="en-US" sz="1200" b="1" i="1" dirty="0"/>
              <a:t>strategy</a:t>
            </a:r>
            <a:r>
              <a:rPr lang="en-GB" altLang="en-US" sz="1200" dirty="0"/>
              <a:t>: a means by which managers can understand strategic issues and decide future strategy.</a:t>
            </a:r>
          </a:p>
          <a:p>
            <a:pPr marL="314325" indent="-314325">
              <a:lnSpc>
                <a:spcPct val="90000"/>
              </a:lnSpc>
              <a:spcBef>
                <a:spcPts val="1400"/>
              </a:spcBef>
              <a:spcAft>
                <a:spcPts val="200"/>
              </a:spcAft>
              <a:tabLst>
                <a:tab pos="284163" algn="l"/>
              </a:tabLst>
              <a:defRPr/>
            </a:pPr>
            <a:r>
              <a:rPr lang="en-GB" altLang="en-US" sz="1200" b="1" i="1" dirty="0"/>
              <a:t>Learning</a:t>
            </a:r>
            <a:r>
              <a:rPr lang="en-GB" altLang="en-US" sz="1200" dirty="0"/>
              <a:t>: a means of questioning and challenging current strategy and future strategic options.</a:t>
            </a:r>
            <a:endParaRPr lang="en-GB" altLang="en-US" sz="1200" b="1" dirty="0"/>
          </a:p>
          <a:p>
            <a:pPr marL="314325" indent="-314325">
              <a:lnSpc>
                <a:spcPct val="90000"/>
              </a:lnSpc>
              <a:spcBef>
                <a:spcPts val="1400"/>
              </a:spcBef>
              <a:spcAft>
                <a:spcPts val="200"/>
              </a:spcAft>
              <a:tabLst>
                <a:tab pos="284163" algn="l"/>
              </a:tabLst>
              <a:defRPr/>
            </a:pPr>
            <a:r>
              <a:rPr lang="en-GB" altLang="en-US" sz="1200" b="1" i="1" dirty="0"/>
              <a:t>Integration</a:t>
            </a:r>
            <a:r>
              <a:rPr lang="en-GB" altLang="en-US" sz="1200" dirty="0"/>
              <a:t>:</a:t>
            </a:r>
            <a:r>
              <a:rPr lang="en-GB" altLang="en-US" sz="1200" b="1" i="1" dirty="0"/>
              <a:t> </a:t>
            </a:r>
            <a:r>
              <a:rPr lang="en-GB" altLang="en-US" sz="1200" dirty="0"/>
              <a:t>coordinating business-level strategies within an overall corporate strategy.</a:t>
            </a:r>
            <a:endParaRPr lang="en-GB" altLang="en-US" sz="1200" b="1" i="1" dirty="0"/>
          </a:p>
          <a:p>
            <a:pPr marL="314325" indent="-314325">
              <a:lnSpc>
                <a:spcPct val="90000"/>
              </a:lnSpc>
              <a:spcBef>
                <a:spcPts val="1400"/>
              </a:spcBef>
              <a:spcAft>
                <a:spcPts val="200"/>
              </a:spcAft>
              <a:tabLst>
                <a:tab pos="284163" algn="l"/>
              </a:tabLst>
              <a:defRPr/>
            </a:pPr>
            <a:r>
              <a:rPr lang="en-GB" altLang="en-US" sz="1200" b="1" i="1" dirty="0"/>
              <a:t>Communicating</a:t>
            </a:r>
            <a:r>
              <a:rPr lang="en-GB" altLang="en-US" sz="1200" i="1" dirty="0"/>
              <a:t> </a:t>
            </a:r>
            <a:r>
              <a:rPr lang="en-GB" altLang="en-US" sz="1200" dirty="0"/>
              <a:t>intended strategy and providing strategic milestones</a:t>
            </a:r>
          </a:p>
          <a:p>
            <a:pPr eaLnBrk="1" hangingPunct="1">
              <a:spcBef>
                <a:spcPct val="0"/>
              </a:spcBef>
            </a:pP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DE6482CF-9CFB-BE4C-BA82-44F72759D5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09C3CC-773A-6745-9D88-1075480671DB}" type="slidenum">
              <a:rPr lang="en-GB" altLang="en-US" sz="1200"/>
              <a:pPr/>
              <a:t>9</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F8B8755-5E88-A641-9E04-5A2738E7F8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E07AB84-3AE4-3849-96CE-1C099BF397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dirty="0">
                <a:latin typeface="Arial" panose="020B0604020202020204" pitchFamily="34" charset="0"/>
              </a:rPr>
              <a:t>QUESTION – So what are the benefits of planning??</a:t>
            </a:r>
          </a:p>
          <a:p>
            <a:pPr eaLnBrk="1" hangingPunct="1">
              <a:spcBef>
                <a:spcPct val="0"/>
              </a:spcBef>
            </a:pPr>
            <a:endParaRPr lang="en-GB" altLang="en-US" dirty="0">
              <a:latin typeface="Arial" panose="020B0604020202020204" pitchFamily="34" charset="0"/>
            </a:endParaRPr>
          </a:p>
          <a:p>
            <a:pPr eaLnBrk="1" hangingPunct="1">
              <a:spcBef>
                <a:spcPct val="0"/>
              </a:spcBef>
            </a:pPr>
            <a:r>
              <a:rPr lang="en-GB" altLang="en-US" dirty="0">
                <a:latin typeface="Arial" panose="020B0604020202020204" pitchFamily="34" charset="0"/>
              </a:rPr>
              <a:t>Additional benefits</a:t>
            </a:r>
          </a:p>
          <a:p>
            <a:pPr indent="0" eaLnBrk="1" hangingPunct="1">
              <a:buFont typeface="Arial" panose="020B0604020202020204" pitchFamily="34" charset="0"/>
              <a:buNone/>
            </a:pPr>
            <a:r>
              <a:rPr lang="en-GB" altLang="en-US" sz="1800" dirty="0"/>
              <a:t>Additional benefits:</a:t>
            </a:r>
          </a:p>
          <a:p>
            <a:pPr marL="639763" lvl="1" indent="-311150" eaLnBrk="1" hangingPunct="1">
              <a:buClr>
                <a:srgbClr val="007BA4"/>
              </a:buClr>
              <a:buFont typeface="Arial" panose="020B0604020202020204" pitchFamily="34" charset="0"/>
              <a:buChar char="•"/>
            </a:pPr>
            <a:r>
              <a:rPr lang="en-GB" altLang="en-US" sz="1800" dirty="0"/>
              <a:t>can provide opportunities for </a:t>
            </a:r>
            <a:r>
              <a:rPr lang="en-GB" altLang="en-US" sz="1800" b="1" i="1" dirty="0"/>
              <a:t>involvement.</a:t>
            </a:r>
          </a:p>
          <a:p>
            <a:pPr marL="639763" lvl="1" indent="-311150" eaLnBrk="1" hangingPunct="1">
              <a:buClr>
                <a:srgbClr val="007BA4"/>
              </a:buClr>
              <a:buFont typeface="Arial" panose="020B0604020202020204" pitchFamily="34" charset="0"/>
              <a:buChar char="•"/>
            </a:pPr>
            <a:r>
              <a:rPr lang="en-GB" altLang="en-US" sz="1800" dirty="0"/>
              <a:t>leads to a sense of </a:t>
            </a:r>
            <a:r>
              <a:rPr lang="en-GB" altLang="en-US" sz="1800" b="1" dirty="0"/>
              <a:t>ownership.</a:t>
            </a:r>
          </a:p>
          <a:p>
            <a:pPr marL="639763" lvl="1" indent="-311150" eaLnBrk="1" hangingPunct="1">
              <a:buClr>
                <a:srgbClr val="007BA4"/>
              </a:buClr>
              <a:buFont typeface="Arial" panose="020B0604020202020204" pitchFamily="34" charset="0"/>
              <a:buChar char="•"/>
            </a:pPr>
            <a:r>
              <a:rPr lang="en-GB" altLang="en-US" sz="1800" dirty="0"/>
              <a:t>provides</a:t>
            </a:r>
            <a:r>
              <a:rPr lang="en-GB" altLang="en-US" sz="1800" b="1" dirty="0"/>
              <a:t> </a:t>
            </a:r>
            <a:r>
              <a:rPr lang="en-GB" altLang="en-US" sz="1800" b="1" i="1" dirty="0"/>
              <a:t>security</a:t>
            </a:r>
            <a:r>
              <a:rPr lang="en-GB" altLang="en-US" sz="1800" b="1" dirty="0"/>
              <a:t> </a:t>
            </a:r>
            <a:r>
              <a:rPr lang="en-GB" altLang="en-US" sz="1800" dirty="0"/>
              <a:t>to managers. </a:t>
            </a:r>
          </a:p>
          <a:p>
            <a:pPr marL="639763" lvl="1" indent="-311150" eaLnBrk="1" hangingPunct="1">
              <a:buClr>
                <a:srgbClr val="007BA4"/>
              </a:buClr>
              <a:buFont typeface="Arial" panose="020B0604020202020204" pitchFamily="34" charset="0"/>
              <a:buChar char="•"/>
            </a:pPr>
            <a:r>
              <a:rPr lang="en-GB" altLang="en-US" sz="1800" dirty="0"/>
              <a:t>re-assures managers and stakeholders that the strategy </a:t>
            </a:r>
            <a:r>
              <a:rPr lang="en-GB" altLang="en-US" sz="1800" i="1" dirty="0"/>
              <a:t>is </a:t>
            </a:r>
            <a:r>
              <a:rPr lang="en-GB" altLang="en-US" sz="1800" b="1" i="1" dirty="0"/>
              <a:t>‘logical’</a:t>
            </a:r>
            <a:r>
              <a:rPr lang="en-GB" altLang="en-US" sz="1800" dirty="0"/>
              <a:t>.</a:t>
            </a:r>
          </a:p>
          <a:p>
            <a:pPr marL="639763" lvl="1" indent="-311150" eaLnBrk="1" hangingPunct="1">
              <a:buClr>
                <a:srgbClr val="007BA4"/>
              </a:buClr>
              <a:buFont typeface="Arial" panose="020B0604020202020204" pitchFamily="34" charset="0"/>
              <a:buChar char="•"/>
            </a:pPr>
            <a:endParaRPr lang="en-GB" altLang="en-US" sz="1800" dirty="0"/>
          </a:p>
          <a:p>
            <a:pPr marL="328613" lvl="1" indent="0" eaLnBrk="1" hangingPunct="1">
              <a:buClr>
                <a:srgbClr val="007BA4"/>
              </a:buClr>
              <a:buNone/>
            </a:pPr>
            <a:r>
              <a:rPr lang="en-GB" altLang="en-US" sz="1800" b="1" dirty="0"/>
              <a:t>Policing examples</a:t>
            </a:r>
          </a:p>
          <a:p>
            <a:pPr marL="328613" lvl="1" indent="0" eaLnBrk="1" hangingPunct="1">
              <a:buClr>
                <a:srgbClr val="007BA4"/>
              </a:buClr>
              <a:buNone/>
            </a:pPr>
            <a:endParaRPr lang="en-GB" altLang="en-US" sz="1800" b="1" dirty="0"/>
          </a:p>
          <a:p>
            <a:pPr marL="328613" lvl="1" indent="0" eaLnBrk="1" hangingPunct="1">
              <a:buClr>
                <a:srgbClr val="007BA4"/>
              </a:buClr>
              <a:buNone/>
            </a:pPr>
            <a:r>
              <a:rPr lang="en-GB" altLang="en-US" sz="1800" dirty="0"/>
              <a:t>Police and Crime Plans – CC Delivery Plans – true engagement or lip service</a:t>
            </a:r>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7087C748-2355-374F-B230-237C430365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7F9CA314-EB15-3D4F-911C-BBC10E323EED}" type="slidenum">
              <a:rPr lang="en-GB" altLang="en-US" sz="120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2CEE113-A9BD-B24E-BE8A-AF6C86ED7E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FDE0C9-6CAC-4B42-A459-430561AB0945}" type="slidenum">
              <a:rPr lang="en-US" altLang="en-US" sz="1200"/>
              <a:pPr/>
              <a:t>11</a:t>
            </a:fld>
            <a:endParaRPr lang="en-US" altLang="en-US" sz="1200"/>
          </a:p>
        </p:txBody>
      </p:sp>
      <p:sp>
        <p:nvSpPr>
          <p:cNvPr id="37891" name="Rectangle 2">
            <a:extLst>
              <a:ext uri="{FF2B5EF4-FFF2-40B4-BE49-F238E27FC236}">
                <a16:creationId xmlns:a16="http://schemas.microsoft.com/office/drawing/2014/main" id="{70572F8F-7C8C-004F-A110-77504C91DD9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4F62557-054A-324B-B925-BA829BB289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 typeface="Arial" charset="0"/>
              <a:buNone/>
              <a:defRPr/>
            </a:pPr>
            <a:r>
              <a:rPr lang="en-US" altLang="en-US" sz="1200" dirty="0"/>
              <a:t>Some challenges within planning:</a:t>
            </a:r>
          </a:p>
          <a:p>
            <a:pPr marL="274638" indent="-274638" eaLnBrk="1" hangingPunct="1">
              <a:buFont typeface="Arial" charset="0"/>
              <a:buChar char="•"/>
              <a:tabLst>
                <a:tab pos="230188" algn="l"/>
              </a:tabLst>
              <a:defRPr/>
            </a:pPr>
            <a:r>
              <a:rPr lang="en-US" altLang="en-US" sz="1200" i="1" dirty="0"/>
              <a:t>Confusing managing strategy with planning.</a:t>
            </a:r>
            <a:endParaRPr lang="en-US" altLang="en-US" sz="1200" dirty="0"/>
          </a:p>
          <a:p>
            <a:pPr marL="274638" indent="-274638" eaLnBrk="1" hangingPunct="1">
              <a:buFont typeface="Arial" charset="0"/>
              <a:buChar char="•"/>
              <a:tabLst>
                <a:tab pos="284163" algn="l"/>
              </a:tabLst>
              <a:defRPr/>
            </a:pPr>
            <a:r>
              <a:rPr lang="en-US" altLang="en-US" sz="1200" i="1" dirty="0"/>
              <a:t>Detachment from reality.</a:t>
            </a:r>
          </a:p>
          <a:p>
            <a:pPr marL="274638" indent="-274638" eaLnBrk="1" hangingPunct="1">
              <a:buFont typeface="Arial" charset="0"/>
              <a:buChar char="•"/>
              <a:tabLst>
                <a:tab pos="284163" algn="l"/>
              </a:tabLst>
              <a:defRPr/>
            </a:pPr>
            <a:r>
              <a:rPr lang="en-GB" altLang="en-US" sz="1200" i="1" dirty="0"/>
              <a:t>Paralysis by analysis.</a:t>
            </a:r>
          </a:p>
          <a:p>
            <a:pPr marL="274638" indent="-274638" eaLnBrk="1" hangingPunct="1">
              <a:buFont typeface="Arial" charset="0"/>
              <a:buChar char="•"/>
              <a:tabLst>
                <a:tab pos="284163" algn="l"/>
              </a:tabLst>
              <a:defRPr/>
            </a:pPr>
            <a:r>
              <a:rPr lang="en-GB" altLang="en-US" sz="1200" i="1" dirty="0"/>
              <a:t>Over-complex planning processes.</a:t>
            </a:r>
            <a:endParaRPr lang="en-US" altLang="en-US" sz="1200" dirty="0"/>
          </a:p>
          <a:p>
            <a:pPr marL="274638" indent="-274638" eaLnBrk="1" hangingPunct="1">
              <a:buFont typeface="Arial" charset="0"/>
              <a:buChar char="•"/>
              <a:tabLst>
                <a:tab pos="284163" algn="l"/>
              </a:tabLst>
              <a:defRPr/>
            </a:pPr>
            <a:r>
              <a:rPr lang="en-US" altLang="en-US" sz="1200" i="1" dirty="0"/>
              <a:t>Dampening of innovation.</a:t>
            </a:r>
          </a:p>
          <a:p>
            <a:pPr marL="274638" indent="-274638" eaLnBrk="1" hangingPunct="1">
              <a:buFont typeface="Arial" charset="0"/>
              <a:buChar char="•"/>
              <a:tabLst>
                <a:tab pos="284163" algn="l"/>
              </a:tabLst>
              <a:defRPr/>
            </a:pPr>
            <a:endParaRPr lang="en-US" altLang="en-US" sz="1200" i="1" dirty="0"/>
          </a:p>
          <a:p>
            <a:pPr marL="0" indent="0" eaLnBrk="1" hangingPunct="1">
              <a:buNone/>
              <a:tabLst>
                <a:tab pos="284163" algn="l"/>
              </a:tabLst>
              <a:defRPr/>
            </a:pPr>
            <a:r>
              <a:rPr lang="en-US" altLang="en-US" sz="1200" b="1" i="1" dirty="0"/>
              <a:t>Policing Examples.</a:t>
            </a:r>
          </a:p>
          <a:p>
            <a:pPr marL="0" indent="0" eaLnBrk="1" hangingPunct="1">
              <a:buNone/>
              <a:tabLst>
                <a:tab pos="284163" algn="l"/>
              </a:tabLst>
              <a:defRPr/>
            </a:pPr>
            <a:endParaRPr lang="en-US" altLang="en-US" sz="1200" b="1" i="1" dirty="0"/>
          </a:p>
          <a:p>
            <a:pPr marL="0" indent="0" eaLnBrk="1" hangingPunct="1">
              <a:buNone/>
              <a:tabLst>
                <a:tab pos="284163" algn="l"/>
              </a:tabLst>
              <a:defRPr/>
            </a:pPr>
            <a:r>
              <a:rPr lang="en-US" altLang="en-US" sz="1200" i="1" dirty="0"/>
              <a:t>Proliferation of plans – a design for the future or stifling operational independence? </a:t>
            </a:r>
          </a:p>
          <a:p>
            <a:pPr eaLnBrk="1" hangingPunct="1">
              <a:spcBef>
                <a:spcPct val="0"/>
              </a:spcBef>
            </a:pPr>
            <a:endParaRPr lang="en-GB" altLang="en-US" dirty="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2A30CC2-3B1F-704E-AAB4-3C75F46D6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A025B59-A7E6-C342-9B1E-6167882BC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lnSpc>
                <a:spcPts val="2600"/>
              </a:lnSpc>
              <a:spcBef>
                <a:spcPts val="600"/>
              </a:spcBef>
              <a:spcAft>
                <a:spcPts val="0"/>
              </a:spcAft>
              <a:buFont typeface="Arial" charset="0"/>
              <a:buNone/>
              <a:defRPr/>
            </a:pPr>
            <a:r>
              <a:rPr lang="en-GB" altLang="en-US" sz="1800" b="1" i="1" dirty="0"/>
              <a:t>Strategies may be imposed by powerful external stakeholders</a:t>
            </a:r>
            <a:r>
              <a:rPr lang="en-GB" altLang="en-US" sz="1800" dirty="0"/>
              <a:t>. </a:t>
            </a:r>
          </a:p>
          <a:p>
            <a:pPr eaLnBrk="1" hangingPunct="1">
              <a:lnSpc>
                <a:spcPts val="2600"/>
              </a:lnSpc>
              <a:spcBef>
                <a:spcPts val="600"/>
              </a:spcBef>
              <a:spcAft>
                <a:spcPts val="0"/>
              </a:spcAft>
              <a:buFont typeface="Arial" charset="0"/>
              <a:buNone/>
              <a:defRPr/>
            </a:pPr>
            <a:r>
              <a:rPr lang="en-GB" altLang="en-US" sz="1800" dirty="0"/>
              <a:t>Examples include:</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Government can determine strategy in public sector organisation.</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Strategy imposed by governments (e.g. the requirement to collaboration or strategic alliances). What about </a:t>
            </a:r>
            <a:r>
              <a:rPr lang="en-GB" altLang="en-US" sz="1800" dirty="0" err="1"/>
              <a:t>devloved</a:t>
            </a:r>
            <a:r>
              <a:rPr lang="en-GB" altLang="en-US" sz="1800" dirty="0"/>
              <a:t> Governments </a:t>
            </a:r>
            <a:r>
              <a:rPr lang="en-GB" altLang="en-US" sz="1800" dirty="0" err="1"/>
              <a:t>eg</a:t>
            </a:r>
            <a:r>
              <a:rPr lang="en-GB" altLang="en-US" sz="1800" dirty="0"/>
              <a:t> Legal Chastisement, Alcohol Strategies. </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Business units may have their strategy imposed by head office (e.g. part of a national strategy).</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Strategic direction dictated by public opinion? PCC reacting to public pressure? </a:t>
            </a:r>
          </a:p>
          <a:p>
            <a:pPr eaLnBrk="1" hangingPunct="1">
              <a:spcBef>
                <a:spcPct val="0"/>
              </a:spcBef>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E614A374-6A6A-E845-B334-9A69A29BC5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C67438E-75D9-5941-9E95-29221A966BAB}" type="slidenum">
              <a:rPr lang="en-GB" altLang="en-US" sz="1200"/>
              <a:pPr/>
              <a:t>12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1E10A1-CF8F-BA4C-B622-CD9875964F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C2AED9E-B6DB-2642-9995-9ED37908F0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r>
              <a:rPr lang="en-GB" sz="1200" b="1" i="1" dirty="0"/>
              <a:t>Emergent strategy – as touched upon earlier</a:t>
            </a:r>
          </a:p>
          <a:p>
            <a:pPr marL="0" indent="0" eaLnBrk="1" fontAlgn="auto" hangingPunct="1">
              <a:spcAft>
                <a:spcPts val="0"/>
              </a:spcAft>
              <a:buFont typeface="Arial" charset="0"/>
              <a:buNone/>
              <a:defRPr/>
            </a:pPr>
            <a:r>
              <a:rPr lang="en-GB" sz="1200" b="1" i="1" dirty="0"/>
              <a:t>They are</a:t>
            </a:r>
            <a:r>
              <a:rPr lang="en-GB" sz="1200" dirty="0"/>
              <a:t>: strategies that emerge on the basis of a series of decisions, which forms a pattern that becomes clear over time.</a:t>
            </a:r>
          </a:p>
          <a:p>
            <a:pPr marL="307975" indent="-307975" eaLnBrk="1" fontAlgn="auto" hangingPunct="1">
              <a:spcAft>
                <a:spcPts val="0"/>
              </a:spcAft>
              <a:buFont typeface="Arial" charset="0"/>
              <a:buNone/>
              <a:defRPr/>
            </a:pPr>
            <a:endParaRPr lang="en-GB" sz="1200" dirty="0"/>
          </a:p>
          <a:p>
            <a:pPr marL="0" indent="0" eaLnBrk="1" fontAlgn="auto" hangingPunct="1">
              <a:spcAft>
                <a:spcPts val="0"/>
              </a:spcAft>
              <a:buFont typeface="Arial" charset="0"/>
              <a:buNone/>
              <a:defRPr/>
            </a:pPr>
            <a:r>
              <a:rPr lang="en-GB" sz="1200" dirty="0"/>
              <a:t>Strategy is not a ‘grand plan’ – managers draw together emerging themes of strategy from lower down the organisation rather than direct strategy from the top.</a:t>
            </a:r>
          </a:p>
          <a:p>
            <a:pPr eaLnBrk="1" hangingPunct="1">
              <a:spcBef>
                <a:spcPct val="0"/>
              </a:spcBef>
            </a:pPr>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8402B8A4-81C8-6040-B6B2-4540383171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AD40CAA-F415-3748-9386-47BA3A5A2F75}" type="slidenum">
              <a:rPr lang="en-GB" altLang="en-US" sz="1200"/>
              <a:pPr/>
              <a:t>13</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583E0A9-55A7-E946-BF7C-B9B7D6DC27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E860C19B-1A13-6C4F-ABA9-4037F862F4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 typeface="Arial" charset="0"/>
              <a:buNone/>
              <a:defRPr/>
            </a:pPr>
            <a:r>
              <a:rPr lang="en-GB" altLang="en-US" sz="1200" b="1" i="1" dirty="0"/>
              <a:t>The political view </a:t>
            </a:r>
            <a:r>
              <a:rPr lang="en-GB" altLang="en-US" sz="1200" dirty="0"/>
              <a:t>of strategy development is that strategies develop as the outcome of bargaining and negotiation among powerful interest groups (or stakeholders).</a:t>
            </a:r>
          </a:p>
          <a:p>
            <a:pPr marL="0" indent="0" eaLnBrk="1" hangingPunct="1">
              <a:buFont typeface="Arial" charset="0"/>
              <a:buNone/>
              <a:defRPr/>
            </a:pPr>
            <a:endParaRPr lang="en-GB" altLang="en-US" sz="1200" dirty="0"/>
          </a:p>
          <a:p>
            <a:pPr marL="0" indent="0" eaLnBrk="1" hangingPunct="1">
              <a:buFont typeface="Arial" charset="0"/>
              <a:buNone/>
              <a:defRPr/>
            </a:pPr>
            <a:r>
              <a:rPr lang="en-GB" altLang="en-US" sz="1200" dirty="0"/>
              <a:t>In approaching strategic problems, people are influenced by:</a:t>
            </a:r>
          </a:p>
          <a:p>
            <a:pPr marL="0" indent="0" eaLnBrk="1" hangingPunct="1">
              <a:buFont typeface="Arial" charset="0"/>
              <a:buNone/>
              <a:defRPr/>
            </a:pPr>
            <a:endParaRPr lang="en-GB" altLang="en-US" sz="1200" dirty="0"/>
          </a:p>
          <a:p>
            <a:pPr marL="293688" indent="-293688" eaLnBrk="1" hangingPunct="1">
              <a:buFont typeface="Arial" charset="0"/>
              <a:buChar char="•"/>
              <a:defRPr/>
            </a:pPr>
            <a:r>
              <a:rPr lang="en-GB" altLang="en-US" sz="1200" b="1" i="1" dirty="0"/>
              <a:t>Position and personal experience.</a:t>
            </a:r>
            <a:r>
              <a:rPr lang="en-GB" altLang="en-US" sz="1200" b="1" dirty="0"/>
              <a:t> </a:t>
            </a:r>
            <a:endParaRPr lang="en-GB" altLang="en-US" sz="1200" b="1" i="1" dirty="0"/>
          </a:p>
          <a:p>
            <a:pPr marL="293688" indent="-293688" eaLnBrk="1" hangingPunct="1">
              <a:buFont typeface="Arial" charset="0"/>
              <a:buChar char="•"/>
              <a:defRPr/>
            </a:pPr>
            <a:r>
              <a:rPr lang="en-GB" altLang="en-US" sz="1200" b="1" i="1" dirty="0"/>
              <a:t>Competition for resources and influence.</a:t>
            </a:r>
          </a:p>
          <a:p>
            <a:pPr marL="293688" indent="-293688" eaLnBrk="1" hangingPunct="1">
              <a:buFont typeface="Arial" charset="0"/>
              <a:buChar char="•"/>
              <a:defRPr/>
            </a:pPr>
            <a:r>
              <a:rPr lang="en-GB" altLang="en-US" sz="1200" b="1" i="1" dirty="0"/>
              <a:t>The relative influence of stakeholders.</a:t>
            </a:r>
          </a:p>
          <a:p>
            <a:pPr marL="293688" indent="-293688" eaLnBrk="1" hangingPunct="1">
              <a:buFont typeface="Arial" charset="0"/>
              <a:buChar char="•"/>
              <a:defRPr/>
            </a:pPr>
            <a:r>
              <a:rPr lang="en-GB" altLang="en-US" sz="1200" b="1" i="1" dirty="0"/>
              <a:t>Different access to information</a:t>
            </a:r>
            <a:endParaRPr lang="en-GB"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75C6637D-92BF-AE4C-9228-84125786DB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B6C63940-BB11-2245-B5C7-3564F4B0944D}" type="slidenum">
              <a:rPr lang="en-GB" altLang="en-US" sz="1200"/>
              <a:pPr/>
              <a:t>14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5D2C76-0778-AD43-89BE-06F6212ED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CD27BE3D-9E06-D842-89B1-60EA5BE38A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01625" indent="-301625" eaLnBrk="1" fontAlgn="auto" hangingPunct="1">
              <a:spcAft>
                <a:spcPts val="0"/>
              </a:spcAft>
              <a:defRPr/>
            </a:pPr>
            <a:r>
              <a:rPr lang="en-GB" sz="1900" b="1" i="1" dirty="0"/>
              <a:t>Multiple strategy development processes </a:t>
            </a:r>
            <a:r>
              <a:rPr lang="en-GB" sz="1900" b="1" dirty="0"/>
              <a:t>– </a:t>
            </a:r>
            <a:r>
              <a:rPr lang="en-GB" sz="1900" dirty="0"/>
              <a:t>most organisations develop strategy through several different processes.</a:t>
            </a:r>
          </a:p>
          <a:p>
            <a:pPr marL="301625" indent="-301625" eaLnBrk="1" fontAlgn="auto" hangingPunct="1">
              <a:spcAft>
                <a:spcPts val="0"/>
              </a:spcAft>
              <a:defRPr/>
            </a:pPr>
            <a:r>
              <a:rPr lang="en-GB" sz="1900" b="1" i="1" dirty="0"/>
              <a:t>There is no one right </a:t>
            </a:r>
            <a:r>
              <a:rPr lang="en-GB" sz="1900" dirty="0"/>
              <a:t>way to develop strategy but the context can be important.</a:t>
            </a:r>
          </a:p>
          <a:p>
            <a:pPr marL="301625" indent="-301625" eaLnBrk="1" fontAlgn="auto" hangingPunct="1">
              <a:spcAft>
                <a:spcPts val="0"/>
              </a:spcAft>
              <a:defRPr/>
            </a:pPr>
            <a:endParaRPr lang="en-GB" sz="1900" dirty="0"/>
          </a:p>
          <a:p>
            <a:pPr marL="0" indent="0" eaLnBrk="1" fontAlgn="auto" hangingPunct="1">
              <a:spcAft>
                <a:spcPts val="0"/>
              </a:spcAft>
              <a:buNone/>
              <a:defRPr/>
            </a:pPr>
            <a:r>
              <a:rPr lang="en-GB" sz="1900" dirty="0"/>
              <a:t>What do you think developing strategic planning in people looks like – is it deliberate (intended)/ Prescriptive or Emergent? </a:t>
            </a:r>
          </a:p>
          <a:p>
            <a:pPr marL="0" indent="0" eaLnBrk="1" fontAlgn="auto" hangingPunct="1">
              <a:spcAft>
                <a:spcPts val="0"/>
              </a:spcAft>
              <a:buNone/>
              <a:defRPr/>
            </a:pPr>
            <a:endParaRPr lang="en-GB" sz="1900" dirty="0"/>
          </a:p>
          <a:p>
            <a:pPr marL="0" indent="0">
              <a:lnSpc>
                <a:spcPct val="95000"/>
              </a:lnSpc>
              <a:spcBef>
                <a:spcPts val="1200"/>
              </a:spcBef>
              <a:buNone/>
            </a:pPr>
            <a:r>
              <a:rPr lang="en-GB" altLang="en-US" sz="1900" dirty="0"/>
              <a:t>Perceptions of strategy development – strategy will be seen differently by different people:</a:t>
            </a:r>
          </a:p>
          <a:p>
            <a:pPr marL="311150" lvl="1" indent="-311150">
              <a:lnSpc>
                <a:spcPct val="95000"/>
              </a:lnSpc>
              <a:spcBef>
                <a:spcPts val="1200"/>
              </a:spcBef>
              <a:buClr>
                <a:srgbClr val="007BA4"/>
              </a:buClr>
              <a:buFont typeface="Arial" panose="020B0604020202020204" pitchFamily="34" charset="0"/>
              <a:buChar char="•"/>
            </a:pPr>
            <a:r>
              <a:rPr lang="en-GB" altLang="en-US" sz="1900" dirty="0"/>
              <a:t>Senior executives tend to see strategy as intended, rational and analytical, whereas middle managers see it as a cultural and political process.</a:t>
            </a:r>
          </a:p>
          <a:p>
            <a:pPr marL="311150" lvl="1" indent="-311150">
              <a:lnSpc>
                <a:spcPct val="95000"/>
              </a:lnSpc>
              <a:spcBef>
                <a:spcPts val="1200"/>
              </a:spcBef>
              <a:buClr>
                <a:srgbClr val="007BA4"/>
              </a:buClr>
              <a:buFont typeface="Arial" panose="020B0604020202020204" pitchFamily="34" charset="0"/>
              <a:buChar char="•"/>
            </a:pPr>
            <a:r>
              <a:rPr lang="en-GB" altLang="en-US" sz="1900" dirty="0"/>
              <a:t>Managers in public sector organisations see strategy as externally imposed since they are answerable to government bodies.</a:t>
            </a:r>
          </a:p>
          <a:p>
            <a:pPr eaLnBrk="1" hangingPunct="1">
              <a:spcBef>
                <a:spcPct val="0"/>
              </a:spcBef>
            </a:pPr>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1B821128-347F-ED44-B526-38EC88890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1443C4-AFD1-4548-B784-78A9A7F4751D}" type="slidenum">
              <a:rPr lang="en-GB" altLang="en-US" sz="1200"/>
              <a:pPr/>
              <a:t>16</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804E6FD-403B-4F47-ADAC-4FF4142430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749F531E-ABAB-CA4C-B8E9-EC96C1103F6F}"/>
              </a:ext>
            </a:extLst>
          </p:cNvPr>
          <p:cNvSpPr>
            <a:spLocks noGrp="1"/>
          </p:cNvSpPr>
          <p:nvPr>
            <p:ph type="body" idx="1"/>
          </p:nvPr>
        </p:nvSpPr>
        <p:spPr bwMode="auto"/>
        <p:txBody>
          <a:bodyPr/>
          <a:lstStyle/>
          <a:p>
            <a:pPr eaLnBrk="1" hangingPunct="1">
              <a:spcBef>
                <a:spcPct val="0"/>
              </a:spcBef>
              <a:defRPr/>
            </a:pPr>
            <a:r>
              <a:rPr lang="en-US" altLang="en-US" dirty="0">
                <a:latin typeface="Arial" panose="020B0604020202020204" pitchFamily="34" charset="0"/>
                <a:cs typeface="Arial" panose="020B0604020202020204" pitchFamily="34" charset="0"/>
              </a:rPr>
              <a:t>Figure 13.5 Strategy development in different contexts</a:t>
            </a:r>
          </a:p>
          <a:p>
            <a:pPr eaLnBrk="1" hangingPunct="1">
              <a:spcBef>
                <a:spcPct val="0"/>
              </a:spcBef>
              <a:defRPr/>
            </a:pPr>
            <a:endParaRPr lang="en-GB" altLang="en-US" b="1" dirty="0">
              <a:latin typeface="+mj-lt"/>
            </a:endParaRPr>
          </a:p>
          <a:p>
            <a:pPr eaLnBrk="1" hangingPunct="1">
              <a:spcBef>
                <a:spcPct val="0"/>
              </a:spcBef>
              <a:defRPr/>
            </a:pPr>
            <a:r>
              <a:rPr lang="en-GB" altLang="en-US" b="1" dirty="0">
                <a:latin typeface="+mj-lt"/>
              </a:rPr>
              <a:t>Lets now look at strategy development in different contexts</a:t>
            </a:r>
          </a:p>
        </p:txBody>
      </p:sp>
      <p:sp>
        <p:nvSpPr>
          <p:cNvPr id="68612" name="Slide Number Placeholder 3">
            <a:extLst>
              <a:ext uri="{FF2B5EF4-FFF2-40B4-BE49-F238E27FC236}">
                <a16:creationId xmlns:a16="http://schemas.microsoft.com/office/drawing/2014/main" id="{A64D0B96-3AD5-2B48-B72D-3A5C2A408B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D3A96953-C4CB-D94F-A568-C831DBEA2676}" type="slidenum">
              <a:rPr lang="en-GB" altLang="en-US" sz="1200"/>
              <a:pPr/>
              <a:t>17</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C3E5C08-387A-D940-9B7F-53EE3B59A8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CF55707-9188-384A-9AEC-6C1E070E37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indent="9525" eaLnBrk="1" hangingPunct="1">
              <a:spcBef>
                <a:spcPts val="1200"/>
              </a:spcBef>
              <a:buFont typeface="Arial" panose="020B0604020202020204" pitchFamily="34" charset="0"/>
              <a:buNone/>
            </a:pPr>
            <a:r>
              <a:rPr lang="en-GB" altLang="en-US" sz="1800" dirty="0"/>
              <a:t>Strategy development processes differ depending on context:</a:t>
            </a:r>
          </a:p>
          <a:p>
            <a:pPr marL="630238" lvl="1" indent="-284163" eaLnBrk="1" hangingPunct="1">
              <a:spcBef>
                <a:spcPts val="1200"/>
              </a:spcBef>
              <a:buClr>
                <a:srgbClr val="007BA4"/>
              </a:buClr>
              <a:buFont typeface="Arial" panose="020B0604020202020204" pitchFamily="34" charset="0"/>
              <a:buChar char="•"/>
            </a:pPr>
            <a:r>
              <a:rPr lang="en-GB" altLang="en-US" sz="1800" b="1" i="1" dirty="0"/>
              <a:t>Organisational characteristics differ </a:t>
            </a:r>
            <a:r>
              <a:rPr lang="en-GB" altLang="en-US" sz="1800" b="1" dirty="0"/>
              <a:t>– </a:t>
            </a:r>
            <a:r>
              <a:rPr lang="en-GB" altLang="en-US" sz="1800" dirty="0"/>
              <a:t>in terms of size, form and complexity.</a:t>
            </a:r>
          </a:p>
          <a:p>
            <a:pPr marL="630238" lvl="1" indent="-284163" eaLnBrk="1" hangingPunct="1">
              <a:spcBef>
                <a:spcPts val="1200"/>
              </a:spcBef>
              <a:buClr>
                <a:srgbClr val="007BA4"/>
              </a:buClr>
              <a:buFont typeface="Arial" panose="020B0604020202020204" pitchFamily="34" charset="0"/>
              <a:buChar char="•"/>
            </a:pPr>
            <a:r>
              <a:rPr lang="en-GB" altLang="en-US" sz="1800" b="1" i="1" dirty="0"/>
              <a:t>The nature of the environment differs </a:t>
            </a:r>
            <a:r>
              <a:rPr lang="en-GB" altLang="en-US" sz="1800" dirty="0"/>
              <a:t>– it may be stable or dynamic; simple or complex.</a:t>
            </a:r>
            <a:endParaRPr lang="en-GB" altLang="en-US" sz="1800" i="1" dirty="0"/>
          </a:p>
          <a:p>
            <a:pPr marL="630238" lvl="1" indent="-284163" eaLnBrk="1" hangingPunct="1">
              <a:spcBef>
                <a:spcPts val="1200"/>
              </a:spcBef>
              <a:buClr>
                <a:srgbClr val="007BA4"/>
              </a:buClr>
              <a:buFont typeface="Arial" panose="020B0604020202020204" pitchFamily="34" charset="0"/>
              <a:buChar char="•"/>
            </a:pPr>
            <a:r>
              <a:rPr lang="en-GB" altLang="en-US" sz="1800" b="1" i="1" dirty="0"/>
              <a:t>Life cycle effects – </a:t>
            </a:r>
            <a:r>
              <a:rPr lang="en-GB" altLang="en-US" sz="1800" dirty="0"/>
              <a:t>development processes will evolve and change over the life cycle.</a:t>
            </a:r>
          </a:p>
          <a:p>
            <a:pPr eaLnBrk="1" hangingPunct="1">
              <a:spcBef>
                <a:spcPct val="0"/>
              </a:spcBef>
            </a:pPr>
            <a:endParaRPr lang="en-GB"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2B80767-94A1-014E-8F53-42A73D7C0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6B0C9FF-C3D8-0F41-9846-08779CF18030}" type="slidenum">
              <a:rPr lang="en-GB" altLang="en-US" sz="1200"/>
              <a:pPr/>
              <a:t>18</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F7024B4C-2D06-6D4F-ADAC-4DEE3D576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BC99F299-8A60-0A45-BDD7-2C3306E68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just" eaLnBrk="1" hangingPunct="1">
              <a:buNone/>
              <a:defRPr/>
            </a:pPr>
            <a:r>
              <a:rPr lang="en-GB" altLang="en-US" sz="1200" b="1" i="1" dirty="0"/>
              <a:t>Simple/static conditions</a:t>
            </a:r>
          </a:p>
          <a:p>
            <a:pPr marL="577850" indent="-285750" algn="just">
              <a:defRPr/>
            </a:pPr>
            <a:r>
              <a:rPr lang="en-GB" altLang="en-US" sz="1200" dirty="0"/>
              <a:t>Environment is straightforward and not undergoing significant change. </a:t>
            </a:r>
          </a:p>
          <a:p>
            <a:pPr marL="577850" indent="-285750" algn="just">
              <a:defRPr/>
            </a:pPr>
            <a:r>
              <a:rPr lang="en-GB" altLang="en-US" sz="1200" dirty="0"/>
              <a:t>The organisation is not complex, for example, some public services. </a:t>
            </a:r>
          </a:p>
          <a:p>
            <a:pPr marL="577850" indent="-285750" algn="just">
              <a:defRPr/>
            </a:pPr>
            <a:r>
              <a:rPr lang="en-GB" altLang="en-US" sz="1200" dirty="0"/>
              <a:t>Historical analysis is useful. Strategic planning from the centre is possible. </a:t>
            </a:r>
          </a:p>
          <a:p>
            <a:pPr marL="577850" indent="-285750" algn="just">
              <a:defRPr/>
            </a:pPr>
            <a:r>
              <a:rPr lang="en-GB" altLang="en-US" sz="1200" dirty="0"/>
              <a:t>Past experience is also useful BUT there is a threat, if conditions become more dynamic.</a:t>
            </a:r>
          </a:p>
          <a:p>
            <a:pPr marL="0" indent="0" algn="just">
              <a:spcBef>
                <a:spcPts val="1200"/>
              </a:spcBef>
              <a:buNone/>
              <a:defRPr/>
            </a:pPr>
            <a:r>
              <a:rPr lang="en-GB" altLang="en-US" sz="1200" b="1" i="1" dirty="0"/>
              <a:t>Dynamic conditions</a:t>
            </a:r>
          </a:p>
          <a:p>
            <a:pPr marL="596900" indent="-285750">
              <a:spcBef>
                <a:spcPts val="1200"/>
              </a:spcBef>
              <a:defRPr/>
            </a:pPr>
            <a:r>
              <a:rPr lang="en-GB" altLang="en-US" sz="1200" dirty="0"/>
              <a:t>Managers need to consider the environment of the future with increasing uncertainty.</a:t>
            </a:r>
          </a:p>
          <a:p>
            <a:pPr marL="596900" indent="-285750">
              <a:spcBef>
                <a:spcPts val="1200"/>
              </a:spcBef>
              <a:defRPr/>
            </a:pPr>
            <a:r>
              <a:rPr lang="en-GB" altLang="en-US" sz="1200" dirty="0"/>
              <a:t>Use of structured ways of making sense of the future, such as scenario planning.</a:t>
            </a:r>
          </a:p>
          <a:p>
            <a:pPr marL="596900" indent="-285750">
              <a:spcBef>
                <a:spcPts val="1200"/>
              </a:spcBef>
              <a:defRPr/>
            </a:pPr>
            <a:r>
              <a:rPr lang="en-GB" altLang="en-US" sz="1200" dirty="0"/>
              <a:t>Encouraging active sensing of changes by people lower down in the organisation.</a:t>
            </a:r>
          </a:p>
          <a:p>
            <a:pPr marL="596900" indent="-285750">
              <a:spcBef>
                <a:spcPts val="1200"/>
              </a:spcBef>
              <a:defRPr/>
            </a:pPr>
            <a:r>
              <a:rPr lang="en-GB" altLang="en-US" sz="1200" dirty="0"/>
              <a:t>Logical incrementalism and organisational learning are more relevant.</a:t>
            </a:r>
          </a:p>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CE9B3DEE-752E-7743-9342-5962026460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04D5BDB-214B-A746-A70F-83C53E8E0B16}" type="slidenum">
              <a:rPr lang="en-GB" altLang="en-US" sz="1200"/>
              <a:pPr/>
              <a:t>19</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70D4E09-D1C9-9543-82A9-59E05788EA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3D5F69A-0246-AE49-B3FD-CB2E2F22E1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Organisations in complex situations</a:t>
            </a:r>
          </a:p>
          <a:p>
            <a:pPr marL="587375" indent="-285750">
              <a:defRPr/>
            </a:pPr>
            <a:r>
              <a:rPr lang="en-GB" altLang="en-US" sz="1200" dirty="0"/>
              <a:t>The environment is difficult to comprehend, for example, multinational firm/major public service.</a:t>
            </a:r>
          </a:p>
          <a:p>
            <a:pPr marL="587375" indent="-285750">
              <a:defRPr/>
            </a:pPr>
            <a:r>
              <a:rPr lang="en-GB" altLang="en-US" sz="1200" dirty="0"/>
              <a:t>Use of structural solutions, for example, sub-divide the organisation. There is a need to devolve strategy thinking and influence within the organisation.</a:t>
            </a:r>
          </a:p>
          <a:p>
            <a:pPr marL="587375" indent="-285750">
              <a:defRPr/>
            </a:pPr>
            <a:r>
              <a:rPr lang="en-GB" altLang="en-US" sz="1200" dirty="0"/>
              <a:t>Use of the development of a portfolio of real options; corporate venturing and intrapreneurship.</a:t>
            </a:r>
          </a:p>
          <a:p>
            <a:pPr marL="0" indent="0">
              <a:buNone/>
              <a:defRPr/>
            </a:pPr>
            <a:r>
              <a:rPr lang="en-GB" altLang="en-US" sz="1200" dirty="0"/>
              <a:t>Different contexts have implications for strategy:</a:t>
            </a:r>
          </a:p>
          <a:p>
            <a:pPr marL="301625" indent="-301625">
              <a:buFont typeface="Arial" charset="0"/>
              <a:buChar char="•"/>
              <a:defRPr/>
            </a:pPr>
            <a:r>
              <a:rPr lang="en-US" altLang="en-US" sz="1200" b="1" i="1" dirty="0"/>
              <a:t>The top management role in strategy development</a:t>
            </a:r>
            <a:r>
              <a:rPr lang="en-GB" altLang="en-US" sz="1200" b="1" i="1" dirty="0"/>
              <a:t>.</a:t>
            </a:r>
          </a:p>
          <a:p>
            <a:pPr marL="301625" indent="-301625">
              <a:buFont typeface="Arial" charset="0"/>
              <a:buChar char="•"/>
              <a:defRPr/>
            </a:pPr>
            <a:r>
              <a:rPr lang="en-GB" altLang="en-US" sz="1200" b="1" i="1" dirty="0">
                <a:solidFill>
                  <a:prstClr val="black"/>
                </a:solidFill>
              </a:rPr>
              <a:t>The roles of strategic planning.</a:t>
            </a:r>
          </a:p>
          <a:p>
            <a:pPr marL="301625" indent="-301625">
              <a:buFont typeface="Arial" charset="0"/>
              <a:buChar char="•"/>
              <a:defRPr/>
            </a:pPr>
            <a:r>
              <a:rPr lang="en-GB" altLang="en-US" sz="1200" b="1" i="1" dirty="0"/>
              <a:t>Different strategy development roles at different organisational levels.</a:t>
            </a:r>
          </a:p>
          <a:p>
            <a:pPr marL="301625" indent="-301625">
              <a:buFont typeface="Arial" charset="0"/>
              <a:buChar char="•"/>
              <a:defRPr/>
            </a:pPr>
            <a:r>
              <a:rPr lang="en-GB" altLang="en-US" sz="1200" b="1" i="1" dirty="0"/>
              <a:t>Strategic inflection points.</a:t>
            </a:r>
          </a:p>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874967DC-7B14-CB45-A658-B12D67FE77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843F00C-CB86-D54F-951F-D436FA5F42B9}" type="slidenum">
              <a:rPr lang="en-GB" altLang="en-US" sz="1200"/>
              <a:pPr/>
              <a:t>20</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EF49B62-52D4-2943-8AB0-DC5D6868ED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71D9EFA9-05F4-444C-A5C6-42857267C1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Bef>
                <a:spcPts val="1200"/>
              </a:spcBef>
              <a:spcAft>
                <a:spcPts val="0"/>
              </a:spcAft>
              <a:buNone/>
              <a:tabLst>
                <a:tab pos="284163" algn="l"/>
                <a:tab pos="346075" algn="l"/>
              </a:tabLst>
              <a:defRPr/>
            </a:pPr>
            <a:r>
              <a:rPr lang="en-GB" sz="1200" b="1" i="1" dirty="0"/>
              <a:t>Unrealised strategy</a:t>
            </a:r>
          </a:p>
          <a:p>
            <a:pPr marL="292100" indent="19050" eaLnBrk="1" fontAlgn="auto" hangingPunct="1">
              <a:spcBef>
                <a:spcPts val="1200"/>
              </a:spcBef>
              <a:spcAft>
                <a:spcPts val="0"/>
              </a:spcAft>
              <a:buFont typeface="Arial" charset="0"/>
              <a:buNone/>
              <a:defRPr/>
            </a:pPr>
            <a:r>
              <a:rPr lang="en-GB" sz="1200" dirty="0"/>
              <a:t>Aspects of a deliberate strategy are not realised in practice – due unworkable or unacceptable plans or an emergent strategy that comes to dominate the plan.</a:t>
            </a:r>
          </a:p>
          <a:p>
            <a:pPr marL="292100" indent="19050" eaLnBrk="1" fontAlgn="auto" hangingPunct="1">
              <a:spcBef>
                <a:spcPts val="1200"/>
              </a:spcBef>
              <a:spcAft>
                <a:spcPts val="0"/>
              </a:spcAft>
              <a:buFont typeface="Arial" charset="0"/>
              <a:buNone/>
              <a:defRPr/>
            </a:pPr>
            <a:r>
              <a:rPr lang="en-GB" sz="1200" dirty="0"/>
              <a:t>Managers may espouse a deliberate strategy as a result of a strategic planning process, but the organisation may be following a different strategy in reality, for example, managers may espouse customer service but the organisation does not deliver it.</a:t>
            </a:r>
          </a:p>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4738AFC4-B6DF-1F45-93AB-2629886C89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7922CEC-5C59-D546-8CE2-1DB1411E99D7}" type="slidenum">
              <a:rPr lang="en-GB" altLang="en-US" sz="1200"/>
              <a:pPr/>
              <a:t>21</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D18BEF08-0705-E346-BCD4-30B25B1275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6F733E9-4C85-2443-9943-32333E11F0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Managing deliberate strategy</a:t>
            </a:r>
          </a:p>
          <a:p>
            <a:pPr marL="301625" indent="9525" eaLnBrk="1" hangingPunct="1">
              <a:buFont typeface="Arial" charset="0"/>
              <a:buNone/>
              <a:defRPr/>
            </a:pPr>
            <a:r>
              <a:rPr lang="en-GB" altLang="en-US" sz="1200" dirty="0"/>
              <a:t>Feedback plays an important role as it may change deliberate strategy.</a:t>
            </a:r>
          </a:p>
          <a:p>
            <a:pPr marL="9525" indent="-9525" eaLnBrk="1" hangingPunct="1">
              <a:buFont typeface="Arial" charset="0"/>
              <a:buNone/>
              <a:defRPr/>
            </a:pPr>
            <a:endParaRPr lang="en-GB" altLang="en-US" sz="1200" dirty="0"/>
          </a:p>
          <a:p>
            <a:pPr marL="301625" indent="9525" eaLnBrk="1" hangingPunct="1">
              <a:buFont typeface="Arial" charset="0"/>
              <a:buNone/>
              <a:defRPr/>
            </a:pPr>
            <a:r>
              <a:rPr lang="en-GB" altLang="en-US" sz="1200" dirty="0"/>
              <a:t>Communication of strategy may give rise to immediate feedback from different stakeholders arguing for adjustments to that strategy.</a:t>
            </a:r>
          </a:p>
          <a:p>
            <a:pPr marL="301625" indent="9525" eaLnBrk="1" hangingPunct="1">
              <a:buFont typeface="Arial" charset="0"/>
              <a:buNone/>
              <a:defRPr/>
            </a:pPr>
            <a:endParaRPr lang="en-GB" altLang="en-US" sz="1200" dirty="0"/>
          </a:p>
          <a:p>
            <a:pPr marL="301625" indent="9525" eaLnBrk="1" hangingPunct="1">
              <a:buFont typeface="Arial" charset="0"/>
              <a:buNone/>
              <a:defRPr/>
            </a:pPr>
            <a:r>
              <a:rPr lang="en-GB" altLang="en-US" sz="1200" dirty="0"/>
              <a:t>Control systems set up to monitor the strategy may</a:t>
            </a:r>
            <a:br>
              <a:rPr lang="en-GB" altLang="en-US" sz="1200" dirty="0"/>
            </a:br>
            <a:r>
              <a:rPr lang="en-GB" altLang="en-US" sz="1200" dirty="0"/>
              <a:t>signal that key objectives are not being met. A</a:t>
            </a:r>
            <a:br>
              <a:rPr lang="en-GB" altLang="en-US" sz="1200" dirty="0"/>
            </a:br>
            <a:r>
              <a:rPr lang="en-GB" altLang="en-US" sz="1200" dirty="0"/>
              <a:t>strategy that requires too radical cultural changes</a:t>
            </a:r>
            <a:br>
              <a:rPr lang="en-GB" altLang="en-US" sz="1200" dirty="0"/>
            </a:br>
            <a:r>
              <a:rPr lang="en-GB" altLang="en-US" sz="1200" dirty="0"/>
              <a:t>may have to be adjusted. </a:t>
            </a:r>
          </a:p>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9555A8B4-FF39-4642-9B6D-141319A124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2B88FE5-EE63-114E-83F5-974FE0EC7C79}" type="slidenum">
              <a:rPr lang="en-GB" altLang="en-US" sz="1200"/>
              <a:pPr/>
              <a:t>22</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DD17DD7-A060-6440-9687-7E9FDEA94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5BEEA19-EE5F-3543-B772-528FA48C98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Managing emergent strategy</a:t>
            </a:r>
          </a:p>
          <a:p>
            <a:pPr marL="292100" indent="9525" eaLnBrk="1" hangingPunct="1">
              <a:buFont typeface="Arial" charset="0"/>
              <a:buNone/>
              <a:defRPr/>
            </a:pPr>
            <a:r>
              <a:rPr lang="en-GB" altLang="en-US" sz="1200" dirty="0"/>
              <a:t>The processes of strategy development that give rise to emergent strategy are not unmanageable.</a:t>
            </a:r>
          </a:p>
          <a:p>
            <a:pPr marL="9525"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Political processes can be analysed and managed.</a:t>
            </a:r>
          </a:p>
          <a:p>
            <a:pPr marL="292100"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Organisational structures and resource allocation can be changed.</a:t>
            </a:r>
          </a:p>
          <a:p>
            <a:pPr marL="292100"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A clear mission or vision can help direct the </a:t>
            </a:r>
            <a:br>
              <a:rPr lang="en-GB" altLang="en-US" sz="1200" dirty="0"/>
            </a:br>
            <a:r>
              <a:rPr lang="en-GB" altLang="en-US" sz="1200" dirty="0"/>
              <a:t>bottom-up strategy development and strategic</a:t>
            </a:r>
            <a:br>
              <a:rPr lang="en-GB" altLang="en-US" sz="1200" dirty="0"/>
            </a:br>
            <a:r>
              <a:rPr lang="en-GB" altLang="en-US" sz="1200" dirty="0"/>
              <a:t>planning systems can help coordinate the</a:t>
            </a:r>
            <a:br>
              <a:rPr lang="en-GB" altLang="en-US" sz="1200" dirty="0"/>
            </a:br>
            <a:r>
              <a:rPr lang="en-GB" altLang="en-US" sz="1200" dirty="0"/>
              <a:t>outcomes of such processes.</a:t>
            </a:r>
            <a:endParaRPr lang="en-GB" altLang="en-US" sz="1200" b="1" dirty="0"/>
          </a:p>
          <a:p>
            <a:endParaRPr lang="en-GB" altLang="en-US" dirty="0">
              <a:latin typeface="Arial" panose="020B0604020202020204" pitchFamily="34" charset="0"/>
            </a:endParaRPr>
          </a:p>
        </p:txBody>
      </p:sp>
      <p:sp>
        <p:nvSpPr>
          <p:cNvPr id="82948" name="Slide Number Placeholder 3">
            <a:extLst>
              <a:ext uri="{FF2B5EF4-FFF2-40B4-BE49-F238E27FC236}">
                <a16:creationId xmlns:a16="http://schemas.microsoft.com/office/drawing/2014/main" id="{37E4601C-78AC-664A-81D5-75C510991B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6CCBF087-B2F7-AD49-BF35-B50E48A7FAB2}" type="slidenum">
              <a:rPr lang="en-GB" altLang="en-US" sz="1200"/>
              <a:pPr/>
              <a:t>23</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1F143F4B-07D3-4149-A3B7-BACFC6853B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C610976-9A3D-F942-9326-E2D8530F8C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spcBef>
                <a:spcPts val="1200"/>
              </a:spcBef>
              <a:buFont typeface="Arial" charset="0"/>
              <a:buNone/>
              <a:defRPr/>
            </a:pPr>
            <a:r>
              <a:rPr lang="en-GB" altLang="en-US" sz="1200" b="1" i="1" dirty="0"/>
              <a:t>Strategic drift </a:t>
            </a:r>
            <a:r>
              <a:rPr lang="en-GB" altLang="en-US" sz="1200" dirty="0"/>
              <a:t>may be a natural outcome of the influence of political processes, organisational structure and systems and prior strategic decisions.</a:t>
            </a:r>
          </a:p>
          <a:p>
            <a:pPr marL="0" indent="0" eaLnBrk="1" hangingPunct="1">
              <a:spcBef>
                <a:spcPts val="1200"/>
              </a:spcBef>
              <a:buFont typeface="Arial" charset="0"/>
              <a:buNone/>
              <a:defRPr/>
            </a:pPr>
            <a:endParaRPr lang="en-GB" altLang="en-US" sz="1200" dirty="0"/>
          </a:p>
          <a:p>
            <a:pPr marL="0" indent="0" eaLnBrk="1" hangingPunct="1">
              <a:spcBef>
                <a:spcPts val="1200"/>
              </a:spcBef>
              <a:buFont typeface="Arial" charset="0"/>
              <a:buNone/>
              <a:defRPr/>
            </a:pPr>
            <a:r>
              <a:rPr lang="en-GB" altLang="en-US" sz="1200" dirty="0"/>
              <a:t>Strategy development processes in organisations need to encourage people to have the capacity and willingness to challenge and change their core assumptions and ways of doing things</a:t>
            </a:r>
            <a:r>
              <a:rPr lang="en-GB" altLang="en-US" sz="1800" dirty="0"/>
              <a:t>.</a:t>
            </a:r>
          </a:p>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31503988-7522-6E47-9C91-FC604D546D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174A39-03C5-7D4C-BA1D-AC162D8A6592}" type="slidenum">
              <a:rPr lang="en-GB" altLang="en-US" sz="1200"/>
              <a:pPr/>
              <a:t>24</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Plans must be tailored to organisation.</a:t>
            </a:r>
          </a:p>
          <a:p>
            <a:pPr eaLnBrk="1" hangingPunct="1"/>
            <a:r>
              <a:rPr lang="en-US" altLang="en-US" sz="1200" dirty="0"/>
              <a:t>No one size ‘fits’ all.</a:t>
            </a:r>
          </a:p>
          <a:p>
            <a:pPr eaLnBrk="1" hangingPunct="1"/>
            <a:r>
              <a:rPr lang="en-US" altLang="en-US" sz="1200" dirty="0"/>
              <a:t>Time to complete takes longer – expect 50% more than planned.</a:t>
            </a:r>
          </a:p>
          <a:p>
            <a:pPr eaLnBrk="1" hangingPunct="1"/>
            <a:r>
              <a:rPr lang="en-US" altLang="en-US" sz="1200" dirty="0"/>
              <a:t>Process needs a shepherd.</a:t>
            </a:r>
          </a:p>
          <a:p>
            <a:pPr eaLnBrk="1" hangingPunct="1"/>
            <a:r>
              <a:rPr lang="en-US" altLang="en-US" sz="1200" dirty="0"/>
              <a:t>Visionaries needed at beginning and detail types thereafter.</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25</a:t>
            </a:fld>
            <a:endParaRPr lang="en-GB"/>
          </a:p>
        </p:txBody>
      </p:sp>
    </p:spTree>
    <p:extLst>
      <p:ext uri="{BB962C8B-B14F-4D97-AF65-F5344CB8AC3E}">
        <p14:creationId xmlns:p14="http://schemas.microsoft.com/office/powerpoint/2010/main" val="39312824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FB165B22-4EF6-C648-BC88-9A432DFC14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1B9FA0D5-FE34-954D-9554-499A67CEB6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7044" name="Slide Number Placeholder 3">
            <a:extLst>
              <a:ext uri="{FF2B5EF4-FFF2-40B4-BE49-F238E27FC236}">
                <a16:creationId xmlns:a16="http://schemas.microsoft.com/office/drawing/2014/main" id="{3BB78CB3-2B14-F545-984A-163FB65BD3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3D1E0944-3A59-CE42-A934-AD7B2168C3FA}" type="slidenum">
              <a:rPr lang="en-GB" altLang="en-US" sz="1200"/>
              <a:pPr/>
              <a:t>26</a:t>
            </a:fld>
            <a:endParaRPr lang="en-GB" altLang="en-US" sz="1200"/>
          </a:p>
        </p:txBody>
      </p:sp>
    </p:spTree>
    <p:extLst>
      <p:ext uri="{BB962C8B-B14F-4D97-AF65-F5344CB8AC3E}">
        <p14:creationId xmlns:p14="http://schemas.microsoft.com/office/powerpoint/2010/main" val="527837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0DCF0F9E-E7D9-FB43-959A-E1E020E072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C98B0A1E-6874-6041-8E1A-64FC64B32A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CA0A5579-C0E4-8042-A830-872A347D8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2B936FD-7C2F-6D42-BA9C-88F258031562}" type="slidenum">
              <a:rPr lang="en-GB" altLang="en-US" sz="1200"/>
              <a:pPr/>
              <a:t>27</a:t>
            </a:fld>
            <a:endParaRPr lang="en-GB" altLang="en-US" sz="1200"/>
          </a:p>
        </p:txBody>
      </p:sp>
    </p:spTree>
    <p:extLst>
      <p:ext uri="{BB962C8B-B14F-4D97-AF65-F5344CB8AC3E}">
        <p14:creationId xmlns:p14="http://schemas.microsoft.com/office/powerpoint/2010/main" val="20957981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87097177-49A3-1C4D-A39B-A61AF57B6B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EBFD692-9639-D348-BAC9-C67E13F9B1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B0CA42F9-A5D6-154E-8BE7-C3677C48E5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978B88-2FFC-A64F-BB37-BAD6A9303234}" type="slidenum">
              <a:rPr lang="en-GB" altLang="en-US"/>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14/05/2026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14/05/2026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14/05/2026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14/05/2026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andfonline.com/doi/full/10.1080/14719037.2015.105157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EA7D-B4DB-6648-A499-0610573E0BA6}"/>
              </a:ext>
            </a:extLst>
          </p:cNvPr>
          <p:cNvSpPr>
            <a:spLocks noGrp="1"/>
          </p:cNvSpPr>
          <p:nvPr>
            <p:ph type="ctrTitle"/>
          </p:nvPr>
        </p:nvSpPr>
        <p:spPr>
          <a:xfrm>
            <a:off x="2209401" y="1638464"/>
            <a:ext cx="6719165" cy="1470025"/>
          </a:xfrm>
        </p:spPr>
        <p:txBody>
          <a:bodyPr>
            <a:normAutofit fontScale="90000"/>
          </a:bodyPr>
          <a:lstStyle/>
          <a:p>
            <a:r>
              <a:rPr lang="en-US" sz="3600" b="1" err="1"/>
              <a:t>Wythnos</a:t>
            </a:r>
            <a:r>
              <a:rPr lang="en-US" sz="3600" b="1" dirty="0"/>
              <a:t> 3 </a:t>
            </a:r>
            <a:r>
              <a:rPr lang="en-US" sz="3600" b="1" err="1"/>
              <a:t>rhan</a:t>
            </a:r>
            <a:r>
              <a:rPr lang="en-US" sz="3600" b="1" dirty="0"/>
              <a:t> 1 – </a:t>
            </a:r>
            <a:r>
              <a:rPr lang="en-US" sz="3600" b="1" err="1"/>
              <a:t>Rheolaeth</a:t>
            </a:r>
            <a:r>
              <a:rPr lang="en-US" sz="3600" b="1" dirty="0"/>
              <a:t> </a:t>
            </a:r>
            <a:r>
              <a:rPr lang="en-US" sz="3600" b="1" err="1"/>
              <a:t>Strategol</a:t>
            </a:r>
            <a:r>
              <a:rPr lang="en-US" sz="3600" b="1" dirty="0"/>
              <a:t>:</a:t>
            </a:r>
            <a:br>
              <a:rPr lang="en-US" sz="3600" b="1" dirty="0"/>
            </a:br>
            <a:r>
              <a:rPr lang="en-US" sz="3600" b="1" err="1"/>
              <a:t>Cynllunio</a:t>
            </a:r>
            <a:r>
              <a:rPr lang="en-US" sz="3600" b="1" dirty="0"/>
              <a:t> </a:t>
            </a:r>
            <a:r>
              <a:rPr lang="en-US" sz="3600" b="1" err="1"/>
              <a:t>strategol</a:t>
            </a:r>
            <a:r>
              <a:rPr lang="en-US" sz="3600" b="1" dirty="0"/>
              <a:t> ac </a:t>
            </a:r>
            <a:r>
              <a:rPr lang="en-US" sz="3600" b="1" err="1"/>
              <a:t>ymarfer</a:t>
            </a:r>
            <a:br>
              <a:rPr lang="en-US" sz="3600" dirty="0"/>
            </a:br>
            <a:r>
              <a:rPr lang="en-US" sz="3600" b="1" dirty="0">
                <a:solidFill>
                  <a:schemeClr val="bg1"/>
                </a:solidFill>
              </a:rPr>
              <a:t>Week 3 part 1 – Strategic Management: Strategic Planning &amp; Practice </a:t>
            </a:r>
            <a:br>
              <a:rPr lang="en-US" sz="3600" dirty="0"/>
            </a:br>
            <a:endParaRPr lang="en-US" sz="3600" dirty="0"/>
          </a:p>
        </p:txBody>
      </p:sp>
      <p:sp>
        <p:nvSpPr>
          <p:cNvPr id="3" name="Subtitle 2">
            <a:extLst>
              <a:ext uri="{FF2B5EF4-FFF2-40B4-BE49-F238E27FC236}">
                <a16:creationId xmlns:a16="http://schemas.microsoft.com/office/drawing/2014/main" id="{7A75F756-C971-8548-8F9B-77A128253665}"/>
              </a:ext>
            </a:extLst>
          </p:cNvPr>
          <p:cNvSpPr>
            <a:spLocks noGrp="1"/>
          </p:cNvSpPr>
          <p:nvPr>
            <p:ph type="subTitle" idx="1"/>
          </p:nvPr>
        </p:nvSpPr>
        <p:spPr>
          <a:xfrm>
            <a:off x="656588" y="4532650"/>
            <a:ext cx="3540308" cy="992638"/>
          </a:xfrm>
        </p:spPr>
        <p:txBody>
          <a:bodyPr vert="horz" lIns="91440" tIns="45720" rIns="91440" bIns="45720" rtlCol="0" anchor="t">
            <a:normAutofit fontScale="62500" lnSpcReduction="20000"/>
          </a:bodyPr>
          <a:lstStyle/>
          <a:p>
            <a:r>
              <a:rPr lang="en-US" b="1" dirty="0">
                <a:solidFill>
                  <a:schemeClr val="bg1"/>
                </a:solidFill>
              </a:rPr>
              <a:t>MSc Policing (O&amp;SL)</a:t>
            </a:r>
          </a:p>
          <a:p>
            <a:r>
              <a:rPr lang="en-US" b="1" dirty="0">
                <a:solidFill>
                  <a:schemeClr val="bg1"/>
                </a:solidFill>
              </a:rPr>
              <a:t>14 May 2026</a:t>
            </a:r>
          </a:p>
          <a:p>
            <a:r>
              <a:rPr lang="en-US" b="1" dirty="0">
                <a:solidFill>
                  <a:schemeClr val="bg1"/>
                </a:solidFill>
              </a:rPr>
              <a:t>S. Thompson</a:t>
            </a:r>
          </a:p>
        </p:txBody>
      </p:sp>
    </p:spTree>
    <p:extLst>
      <p:ext uri="{BB962C8B-B14F-4D97-AF65-F5344CB8AC3E}">
        <p14:creationId xmlns:p14="http://schemas.microsoft.com/office/powerpoint/2010/main" val="48612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318D87E-9835-AC42-825E-40F2CEE52745}"/>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r>
              <a:rPr lang="en-GB" altLang="en-US" sz="4100" dirty="0">
                <a:solidFill>
                  <a:schemeClr val="bg1"/>
                </a:solidFill>
                <a:latin typeface="Arial"/>
                <a:cs typeface="Arial"/>
              </a:rPr>
              <a:t>Week 2 - Recap</a:t>
            </a:r>
          </a:p>
        </p:txBody>
      </p:sp>
      <p:pic>
        <p:nvPicPr>
          <p:cNvPr id="4" name="Picture 3">
            <a:extLst>
              <a:ext uri="{FF2B5EF4-FFF2-40B4-BE49-F238E27FC236}">
                <a16:creationId xmlns:a16="http://schemas.microsoft.com/office/drawing/2014/main" id="{6AFCF586-DB8A-9042-82BB-88D8DFE9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025473" y="2370174"/>
            <a:ext cx="3289852" cy="30677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Content Placeholder 5">
            <a:extLst>
              <a:ext uri="{FF2B5EF4-FFF2-40B4-BE49-F238E27FC236}">
                <a16:creationId xmlns:a16="http://schemas.microsoft.com/office/drawing/2014/main" id="{F7068A66-FE1F-30EE-9357-735B7D5A8A29}"/>
              </a:ext>
            </a:extLst>
          </p:cNvPr>
          <p:cNvPicPr>
            <a:picLocks noGrp="1" noChangeAspect="1"/>
          </p:cNvPicPr>
          <p:nvPr>
            <p:ph sz="half" idx="1"/>
          </p:nvPr>
        </p:nvPicPr>
        <p:blipFill>
          <a:blip r:embed="rId4"/>
          <a:stretch>
            <a:fillRect/>
          </a:stretch>
        </p:blipFill>
        <p:spPr>
          <a:xfrm>
            <a:off x="682693" y="1990345"/>
            <a:ext cx="3667125" cy="12477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004C480-C320-964B-AE27-408A7EC8451D}"/>
              </a:ext>
            </a:extLst>
          </p:cNvPr>
          <p:cNvSpPr>
            <a:spLocks noGrp="1"/>
          </p:cNvSpPr>
          <p:nvPr>
            <p:ph type="title"/>
          </p:nvPr>
        </p:nvSpPr>
        <p:spPr>
          <a:xfrm>
            <a:off x="457200" y="260350"/>
            <a:ext cx="8229600" cy="773004"/>
          </a:xfrm>
          <a:solidFill>
            <a:srgbClr val="002060"/>
          </a:solidFill>
        </p:spPr>
        <p:txBody>
          <a:bodyPr>
            <a:normAutofit/>
          </a:bodyPr>
          <a:lstStyle/>
          <a:p>
            <a:r>
              <a:rPr lang="en-US" sz="3600" dirty="0">
                <a:solidFill>
                  <a:schemeClr val="bg1"/>
                </a:solidFill>
                <a:latin typeface="Arial"/>
                <a:cs typeface="Arial"/>
              </a:rPr>
              <a:t>  Learning outcomes </a:t>
            </a:r>
            <a:endParaRPr lang="en-US" sz="3600" dirty="0">
              <a:solidFill>
                <a:schemeClr val="bg1"/>
              </a:solidFill>
            </a:endParaRPr>
          </a:p>
        </p:txBody>
      </p:sp>
      <p:sp>
        <p:nvSpPr>
          <p:cNvPr id="376835" name="Rectangle 3">
            <a:extLst>
              <a:ext uri="{FF2B5EF4-FFF2-40B4-BE49-F238E27FC236}">
                <a16:creationId xmlns:a16="http://schemas.microsoft.com/office/drawing/2014/main" id="{FDE4249B-A8B0-184C-B06A-66C315595310}"/>
              </a:ext>
            </a:extLst>
          </p:cNvPr>
          <p:cNvSpPr>
            <a:spLocks noGrp="1"/>
          </p:cNvSpPr>
          <p:nvPr>
            <p:ph idx="1"/>
          </p:nvPr>
        </p:nvSpPr>
        <p:spPr>
          <a:xfrm>
            <a:off x="457200" y="1184808"/>
            <a:ext cx="5557414" cy="4284006"/>
          </a:xfrm>
        </p:spPr>
        <p:txBody>
          <a:bodyPr vert="horz" lIns="91440" tIns="45720" rIns="91440" bIns="45720" rtlCol="0" anchor="t">
            <a:normAutofit/>
          </a:bodyPr>
          <a:lstStyle/>
          <a:p>
            <a:pPr marL="283845" indent="-283845">
              <a:lnSpc>
                <a:spcPct val="95000"/>
              </a:lnSpc>
              <a:spcBef>
                <a:spcPts val="1600"/>
              </a:spcBef>
              <a:defRPr/>
            </a:pPr>
            <a:r>
              <a:rPr lang="en-US" altLang="en-US" sz="1800" dirty="0">
                <a:latin typeface="Arial"/>
                <a:cs typeface="Arial"/>
              </a:rPr>
              <a:t>Consider the definitions of Strategic Planning </a:t>
            </a:r>
          </a:p>
          <a:p>
            <a:pPr marL="283845" indent="-283845" eaLnBrk="1" hangingPunct="1">
              <a:lnSpc>
                <a:spcPct val="95000"/>
              </a:lnSpc>
              <a:spcBef>
                <a:spcPts val="1600"/>
              </a:spcBef>
              <a:spcAft>
                <a:spcPts val="0"/>
              </a:spcAft>
              <a:defRPr/>
            </a:pPr>
            <a:r>
              <a:rPr lang="en-US" altLang="en-US" sz="1800" dirty="0">
                <a:latin typeface="Arial"/>
                <a:cs typeface="Arial"/>
              </a:rPr>
              <a:t>Understand what is meant by </a:t>
            </a:r>
            <a:r>
              <a:rPr lang="en-US" altLang="en-US" sz="1800" b="1" i="1" dirty="0">
                <a:latin typeface="Arial"/>
                <a:cs typeface="Arial"/>
              </a:rPr>
              <a:t>deliberate</a:t>
            </a:r>
            <a:r>
              <a:rPr lang="en-US" altLang="en-US" sz="1800" i="1" dirty="0">
                <a:latin typeface="Arial"/>
                <a:cs typeface="Arial"/>
              </a:rPr>
              <a:t> </a:t>
            </a:r>
            <a:r>
              <a:rPr lang="en-US" altLang="en-US" sz="1800" dirty="0">
                <a:latin typeface="Arial"/>
                <a:cs typeface="Arial"/>
              </a:rPr>
              <a:t>and</a:t>
            </a:r>
            <a:r>
              <a:rPr lang="en-US" altLang="en-US" sz="1800" i="1" dirty="0">
                <a:latin typeface="Arial"/>
                <a:cs typeface="Arial"/>
              </a:rPr>
              <a:t> </a:t>
            </a:r>
            <a:r>
              <a:rPr lang="en-US" altLang="en-US" sz="1800" b="1" i="1" dirty="0">
                <a:latin typeface="Arial"/>
                <a:cs typeface="Arial"/>
              </a:rPr>
              <a:t>emergent</a:t>
            </a:r>
            <a:r>
              <a:rPr lang="en-US" altLang="en-US" sz="1800" i="1" dirty="0">
                <a:latin typeface="Arial"/>
                <a:cs typeface="Arial"/>
              </a:rPr>
              <a:t> </a:t>
            </a:r>
            <a:r>
              <a:rPr lang="en-US" altLang="en-US" sz="1800" dirty="0">
                <a:latin typeface="Arial"/>
                <a:cs typeface="Arial"/>
              </a:rPr>
              <a:t>strategy development.</a:t>
            </a:r>
          </a:p>
          <a:p>
            <a:pPr marL="283845" indent="-283845" eaLnBrk="1" hangingPunct="1">
              <a:lnSpc>
                <a:spcPct val="80000"/>
              </a:lnSpc>
              <a:spcBef>
                <a:spcPts val="1200"/>
              </a:spcBef>
              <a:spcAft>
                <a:spcPts val="0"/>
              </a:spcAft>
              <a:defRPr/>
            </a:pPr>
            <a:r>
              <a:rPr lang="en-US" altLang="en-US" sz="1800" dirty="0">
                <a:latin typeface="Arial"/>
                <a:cs typeface="Arial"/>
              </a:rPr>
              <a:t>Identify deliberate processes of strategy development in </a:t>
            </a:r>
            <a:r>
              <a:rPr lang="en-US" altLang="en-US" sz="1800" dirty="0" err="1">
                <a:latin typeface="Arial"/>
                <a:cs typeface="Arial"/>
              </a:rPr>
              <a:t>organisations</a:t>
            </a:r>
            <a:r>
              <a:rPr lang="en-US" altLang="en-US" sz="1800" dirty="0">
                <a:latin typeface="Arial"/>
                <a:cs typeface="Arial"/>
              </a:rPr>
              <a:t> including: the role of</a:t>
            </a:r>
            <a:r>
              <a:rPr lang="en-US" altLang="en-US" sz="1800" i="1" dirty="0">
                <a:latin typeface="Arial"/>
                <a:cs typeface="Arial"/>
              </a:rPr>
              <a:t> </a:t>
            </a:r>
            <a:r>
              <a:rPr lang="en-US" altLang="en-US" sz="1800" b="1" i="1" dirty="0">
                <a:latin typeface="Arial"/>
                <a:cs typeface="Arial"/>
              </a:rPr>
              <a:t>strategic leadership, strategic planning systems </a:t>
            </a:r>
            <a:r>
              <a:rPr lang="en-US" altLang="en-US" sz="1800" dirty="0">
                <a:latin typeface="Arial"/>
                <a:cs typeface="Arial"/>
              </a:rPr>
              <a:t>and </a:t>
            </a:r>
            <a:r>
              <a:rPr lang="en-US" altLang="en-US" sz="1800" b="1" i="1" dirty="0">
                <a:latin typeface="Arial"/>
                <a:cs typeface="Arial"/>
              </a:rPr>
              <a:t>externally imposed strategy.</a:t>
            </a:r>
          </a:p>
          <a:p>
            <a:pPr marL="283845" indent="-283845">
              <a:lnSpc>
                <a:spcPct val="80000"/>
              </a:lnSpc>
              <a:spcBef>
                <a:spcPts val="1200"/>
              </a:spcBef>
              <a:defRPr/>
            </a:pPr>
            <a:r>
              <a:rPr lang="en-GB" altLang="en-US" sz="1800" dirty="0">
                <a:latin typeface="Arial"/>
                <a:cs typeface="Arial"/>
              </a:rPr>
              <a:t>Identify processes that give rise to emergent strategy development such as: </a:t>
            </a:r>
            <a:r>
              <a:rPr lang="en-GB" altLang="en-US" sz="1800" b="1" i="1" dirty="0">
                <a:latin typeface="Arial"/>
                <a:cs typeface="Arial"/>
              </a:rPr>
              <a:t>logical incrementalism, political processes</a:t>
            </a:r>
            <a:r>
              <a:rPr lang="en-GB" altLang="en-US" sz="1800" dirty="0">
                <a:latin typeface="Arial"/>
                <a:cs typeface="Arial"/>
              </a:rPr>
              <a:t> and </a:t>
            </a:r>
            <a:r>
              <a:rPr lang="en-GB" altLang="en-US" sz="1800" b="1" i="1" dirty="0">
                <a:latin typeface="Arial"/>
                <a:cs typeface="Arial"/>
              </a:rPr>
              <a:t>organisational </a:t>
            </a:r>
          </a:p>
          <a:p>
            <a:pPr marL="0" indent="283845" eaLnBrk="1" hangingPunct="1">
              <a:lnSpc>
                <a:spcPct val="80000"/>
              </a:lnSpc>
              <a:spcBef>
                <a:spcPts val="0"/>
              </a:spcBef>
              <a:spcAft>
                <a:spcPts val="200"/>
              </a:spcAft>
              <a:buFont typeface="Arial" panose="020B0604020202020204" pitchFamily="34" charset="0"/>
              <a:buNone/>
              <a:defRPr/>
            </a:pPr>
            <a:r>
              <a:rPr lang="en-GB" altLang="en-US" sz="1800" b="1" i="1" dirty="0">
                <a:latin typeface="Arial"/>
                <a:cs typeface="Arial"/>
              </a:rPr>
              <a:t>structures and systems.</a:t>
            </a:r>
          </a:p>
          <a:p>
            <a:pPr marL="283845" indent="-283845">
              <a:lnSpc>
                <a:spcPct val="80000"/>
              </a:lnSpc>
              <a:spcBef>
                <a:spcPts val="1200"/>
              </a:spcBef>
              <a:spcAft>
                <a:spcPts val="200"/>
              </a:spcAft>
              <a:defRPr/>
            </a:pPr>
            <a:r>
              <a:rPr lang="en-GB" altLang="en-US" sz="1800" dirty="0">
                <a:latin typeface="Arial"/>
                <a:cs typeface="Arial"/>
              </a:rPr>
              <a:t>Consider the implications and some of the  challenges of </a:t>
            </a:r>
            <a:r>
              <a:rPr lang="en-GB" altLang="en-US" sz="1800" b="1" i="1" dirty="0">
                <a:latin typeface="Arial"/>
                <a:cs typeface="Arial"/>
              </a:rPr>
              <a:t>managing strategy</a:t>
            </a:r>
            <a:r>
              <a:rPr lang="en-GB" altLang="en-US" sz="1800" dirty="0">
                <a:latin typeface="Arial"/>
                <a:cs typeface="Arial"/>
              </a:rPr>
              <a:t> </a:t>
            </a:r>
          </a:p>
          <a:p>
            <a:pPr marL="0" indent="292100" eaLnBrk="1" hangingPunct="1">
              <a:lnSpc>
                <a:spcPct val="80000"/>
              </a:lnSpc>
              <a:spcBef>
                <a:spcPts val="0"/>
              </a:spcBef>
              <a:spcAft>
                <a:spcPts val="200"/>
              </a:spcAft>
              <a:buFont typeface="Arial" panose="020B0604020202020204" pitchFamily="34" charset="0"/>
              <a:buNone/>
              <a:defRPr/>
            </a:pPr>
            <a:r>
              <a:rPr lang="en-GB" altLang="en-US" sz="1800" dirty="0">
                <a:latin typeface="Arial"/>
                <a:cs typeface="Arial"/>
              </a:rPr>
              <a:t>development in organisations.</a:t>
            </a:r>
          </a:p>
        </p:txBody>
      </p:sp>
      <p:pic>
        <p:nvPicPr>
          <p:cNvPr id="2" name="Picture 1" descr="Notepad Text Learning Outcomes Wooden Cubes Stock Photo 2046365819 |  Shutterstock">
            <a:extLst>
              <a:ext uri="{FF2B5EF4-FFF2-40B4-BE49-F238E27FC236}">
                <a16:creationId xmlns:a16="http://schemas.microsoft.com/office/drawing/2014/main" id="{43F9F49B-2B37-C28B-448C-61DC584C5C3F}"/>
              </a:ext>
            </a:extLst>
          </p:cNvPr>
          <p:cNvPicPr>
            <a:picLocks noChangeAspect="1"/>
          </p:cNvPicPr>
          <p:nvPr/>
        </p:nvPicPr>
        <p:blipFill>
          <a:blip r:embed="rId3"/>
          <a:stretch>
            <a:fillRect/>
          </a:stretch>
        </p:blipFill>
        <p:spPr>
          <a:xfrm>
            <a:off x="6278147" y="2236879"/>
            <a:ext cx="2524125" cy="1809750"/>
          </a:xfrm>
          <a:prstGeom prst="rect">
            <a:avLst/>
          </a:prstGeom>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6835">
                                            <p:txEl>
                                              <p:pRg st="0" end="0"/>
                                            </p:txEl>
                                          </p:spTgt>
                                        </p:tgtEl>
                                        <p:attrNameLst>
                                          <p:attrName>style.visibility</p:attrName>
                                        </p:attrNameLst>
                                      </p:cBhvr>
                                      <p:to>
                                        <p:strVal val="visible"/>
                                      </p:to>
                                    </p:set>
                                    <p:animEffect transition="in" filter="blinds(horizontal)">
                                      <p:cBhvr>
                                        <p:cTn id="7" dur="500"/>
                                        <p:tgtEl>
                                          <p:spTgt spid="3768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6835">
                                            <p:txEl>
                                              <p:pRg st="1" end="1"/>
                                            </p:txEl>
                                          </p:spTgt>
                                        </p:tgtEl>
                                        <p:attrNameLst>
                                          <p:attrName>style.visibility</p:attrName>
                                        </p:attrNameLst>
                                      </p:cBhvr>
                                      <p:to>
                                        <p:strVal val="visible"/>
                                      </p:to>
                                    </p:set>
                                    <p:animEffect transition="in" filter="blinds(horizontal)">
                                      <p:cBhvr>
                                        <p:cTn id="12" dur="500"/>
                                        <p:tgtEl>
                                          <p:spTgt spid="3768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6835">
                                            <p:txEl>
                                              <p:pRg st="2" end="2"/>
                                            </p:txEl>
                                          </p:spTgt>
                                        </p:tgtEl>
                                        <p:attrNameLst>
                                          <p:attrName>style.visibility</p:attrName>
                                        </p:attrNameLst>
                                      </p:cBhvr>
                                      <p:to>
                                        <p:strVal val="visible"/>
                                      </p:to>
                                    </p:set>
                                    <p:animEffect transition="in" filter="blinds(horizontal)">
                                      <p:cBhvr>
                                        <p:cTn id="17" dur="500"/>
                                        <p:tgtEl>
                                          <p:spTgt spid="3768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76835">
                                            <p:txEl>
                                              <p:pRg st="3" end="3"/>
                                            </p:txEl>
                                          </p:spTgt>
                                        </p:tgtEl>
                                        <p:attrNameLst>
                                          <p:attrName>style.visibility</p:attrName>
                                        </p:attrNameLst>
                                      </p:cBhvr>
                                      <p:to>
                                        <p:strVal val="visible"/>
                                      </p:to>
                                    </p:set>
                                    <p:animEffect transition="in" filter="blinds(horizontal)">
                                      <p:cBhvr>
                                        <p:cTn id="22" dur="500"/>
                                        <p:tgtEl>
                                          <p:spTgt spid="3768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76835">
                                            <p:txEl>
                                              <p:pRg st="4" end="4"/>
                                            </p:txEl>
                                          </p:spTgt>
                                        </p:tgtEl>
                                        <p:attrNameLst>
                                          <p:attrName>style.visibility</p:attrName>
                                        </p:attrNameLst>
                                      </p:cBhvr>
                                      <p:to>
                                        <p:strVal val="visible"/>
                                      </p:to>
                                    </p:set>
                                    <p:animEffect transition="in" filter="blinds(horizontal)">
                                      <p:cBhvr>
                                        <p:cTn id="27" dur="500"/>
                                        <p:tgtEl>
                                          <p:spTgt spid="3768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76835">
                                            <p:txEl>
                                              <p:pRg st="5" end="5"/>
                                            </p:txEl>
                                          </p:spTgt>
                                        </p:tgtEl>
                                        <p:attrNameLst>
                                          <p:attrName>style.visibility</p:attrName>
                                        </p:attrNameLst>
                                      </p:cBhvr>
                                      <p:to>
                                        <p:strVal val="visible"/>
                                      </p:to>
                                    </p:set>
                                    <p:animEffect transition="in" filter="blinds(horizontal)">
                                      <p:cBhvr>
                                        <p:cTn id="32" dur="500"/>
                                        <p:tgtEl>
                                          <p:spTgt spid="3768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76835">
                                            <p:txEl>
                                              <p:pRg st="6" end="6"/>
                                            </p:txEl>
                                          </p:spTgt>
                                        </p:tgtEl>
                                        <p:attrNameLst>
                                          <p:attrName>style.visibility</p:attrName>
                                        </p:attrNameLst>
                                      </p:cBhvr>
                                      <p:to>
                                        <p:strVal val="visible"/>
                                      </p:to>
                                    </p:set>
                                    <p:animEffect transition="in" filter="blinds(horizontal)">
                                      <p:cBhvr>
                                        <p:cTn id="37" dur="500"/>
                                        <p:tgtEl>
                                          <p:spTgt spid="3768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68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C894-890F-ED47-9658-93F783D3D679}"/>
              </a:ext>
            </a:extLst>
          </p:cNvPr>
          <p:cNvSpPr>
            <a:spLocks noGrp="1"/>
          </p:cNvSpPr>
          <p:nvPr>
            <p:ph type="title"/>
          </p:nvPr>
        </p:nvSpPr>
        <p:spPr>
          <a:solidFill>
            <a:srgbClr val="002060"/>
          </a:solidFill>
        </p:spPr>
        <p:txBody>
          <a:bodyPr>
            <a:normAutofit/>
          </a:bodyPr>
          <a:lstStyle/>
          <a:p>
            <a:r>
              <a:rPr lang="en-US" sz="3600" dirty="0">
                <a:solidFill>
                  <a:schemeClr val="bg1"/>
                </a:solidFill>
                <a:latin typeface="Arial"/>
                <a:cs typeface="Arial"/>
              </a:rPr>
              <a:t>What is Strategic Planning?</a:t>
            </a:r>
          </a:p>
        </p:txBody>
      </p:sp>
      <p:sp>
        <p:nvSpPr>
          <p:cNvPr id="3" name="Content Placeholder 2">
            <a:extLst>
              <a:ext uri="{FF2B5EF4-FFF2-40B4-BE49-F238E27FC236}">
                <a16:creationId xmlns:a16="http://schemas.microsoft.com/office/drawing/2014/main" id="{FFB3D93A-9B5F-1349-9337-706BDEE7AC07}"/>
              </a:ext>
            </a:extLst>
          </p:cNvPr>
          <p:cNvSpPr>
            <a:spLocks noGrp="1"/>
          </p:cNvSpPr>
          <p:nvPr>
            <p:ph idx="1"/>
          </p:nvPr>
        </p:nvSpPr>
        <p:spPr>
          <a:xfrm>
            <a:off x="457201" y="1550504"/>
            <a:ext cx="5493026" cy="3966729"/>
          </a:xfrm>
        </p:spPr>
        <p:txBody>
          <a:bodyPr vert="horz" lIns="91440" tIns="45720" rIns="91440" bIns="45720" rtlCol="0" anchor="t">
            <a:normAutofit fontScale="62500" lnSpcReduction="20000"/>
          </a:bodyPr>
          <a:lstStyle/>
          <a:p>
            <a:pPr algn="just"/>
            <a:r>
              <a:rPr lang="en-GB" sz="2300" dirty="0"/>
              <a:t>Strategic planning is a set of concepts, procedures and tools that organisations use when determining their overall strategic direction and the resources required to achieve strategic objectives (Bryson </a:t>
            </a:r>
            <a:r>
              <a:rPr lang="en-GB" sz="2300" dirty="0">
                <a:solidFill>
                  <a:srgbClr val="10147E"/>
                </a:solidFill>
                <a:hlinkClick r:id="rId3">
                  <a:extLst>
                    <a:ext uri="{A12FA001-AC4F-418D-AE19-62706E023703}">
                      <ahyp:hlinkClr xmlns:ahyp="http://schemas.microsoft.com/office/drawing/2018/hyperlinkcolor" val="tx"/>
                    </a:ext>
                  </a:extLst>
                </a:hlinkClick>
              </a:rPr>
              <a:t>2011</a:t>
            </a:r>
            <a:r>
              <a:rPr lang="en-GB" sz="2300" dirty="0"/>
              <a:t>).</a:t>
            </a:r>
          </a:p>
          <a:p>
            <a:pPr algn="just"/>
            <a:endParaRPr lang="en-GB" sz="2300" dirty="0"/>
          </a:p>
          <a:p>
            <a:pPr algn="just"/>
            <a:r>
              <a:rPr lang="en-GB" sz="2300" dirty="0"/>
              <a:t>“Strategic planning and management are specific approaches that can enable effective strategizing in and by public organizations or other entities (e.g., cross-boundary func­tions, collaborations, communities)”.</a:t>
            </a:r>
            <a:r>
              <a:rPr lang="en-GB" sz="2300" b="1" dirty="0"/>
              <a:t> Bryson &amp; George (2020, p.1)</a:t>
            </a:r>
          </a:p>
          <a:p>
            <a:pPr algn="just"/>
            <a:endParaRPr lang="en-GB" sz="2300" dirty="0"/>
          </a:p>
          <a:p>
            <a:pPr algn="just"/>
            <a:r>
              <a:rPr lang="en-GB" sz="2300" b="1" dirty="0"/>
              <a:t>Ferlie &amp; Ongaro (2015)</a:t>
            </a:r>
            <a:r>
              <a:rPr lang="en-GB" sz="2300" dirty="0"/>
              <a:t> referring to the work of Ansoff (1965) suggest that strategic planning is a specialism that is carried out by corporate staff who use long range forecasting and operations management theories to develop the strategic plans for an organisation.</a:t>
            </a:r>
          </a:p>
          <a:p>
            <a:pPr algn="just"/>
            <a:endParaRPr lang="en-GB" sz="2300" dirty="0"/>
          </a:p>
          <a:p>
            <a:pPr marL="0" indent="0" algn="just">
              <a:buNone/>
            </a:pPr>
            <a:r>
              <a:rPr lang="en-GB" sz="2300" b="1" dirty="0"/>
              <a:t>BUT</a:t>
            </a:r>
          </a:p>
          <a:p>
            <a:pPr algn="just"/>
            <a:r>
              <a:rPr lang="en-GB" sz="2300" b="1" dirty="0"/>
              <a:t>Mintzberg (1994)</a:t>
            </a:r>
            <a:r>
              <a:rPr lang="en-GB" sz="2300" dirty="0"/>
              <a:t> consider this too simplistic and is a critic of paper plans that bear no resemblance to reality.</a:t>
            </a:r>
          </a:p>
          <a:p>
            <a:pPr algn="just"/>
            <a:endParaRPr lang="en-GB" sz="2300" dirty="0"/>
          </a:p>
          <a:p>
            <a:pPr marL="0" indent="0" algn="just">
              <a:buNone/>
            </a:pPr>
            <a:endParaRPr lang="en-GB" sz="2300" b="1" dirty="0"/>
          </a:p>
          <a:p>
            <a:pPr marL="0" indent="0" algn="just">
              <a:buNone/>
            </a:pPr>
            <a:endParaRPr lang="en-US" sz="1800" dirty="0"/>
          </a:p>
        </p:txBody>
      </p:sp>
      <p:pic>
        <p:nvPicPr>
          <p:cNvPr id="4" name="Picture 3">
            <a:extLst>
              <a:ext uri="{FF2B5EF4-FFF2-40B4-BE49-F238E27FC236}">
                <a16:creationId xmlns:a16="http://schemas.microsoft.com/office/drawing/2014/main" id="{BB4395E3-1BA9-34ED-BF57-8A56D8D95AA5}"/>
              </a:ext>
            </a:extLst>
          </p:cNvPr>
          <p:cNvPicPr>
            <a:picLocks noChangeAspect="1"/>
          </p:cNvPicPr>
          <p:nvPr/>
        </p:nvPicPr>
        <p:blipFill>
          <a:blip r:embed="rId4"/>
          <a:stretch>
            <a:fillRect/>
          </a:stretch>
        </p:blipFill>
        <p:spPr>
          <a:xfrm>
            <a:off x="6085232" y="2628900"/>
            <a:ext cx="2857500" cy="1600200"/>
          </a:xfrm>
          <a:prstGeom prst="rect">
            <a:avLst/>
          </a:prstGeom>
        </p:spPr>
      </p:pic>
    </p:spTree>
    <p:extLst>
      <p:ext uri="{BB962C8B-B14F-4D97-AF65-F5344CB8AC3E}">
        <p14:creationId xmlns:p14="http://schemas.microsoft.com/office/powerpoint/2010/main" val="420202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635BACC-233D-2044-895D-C1CEC08F4AA2}"/>
              </a:ext>
            </a:extLst>
          </p:cNvPr>
          <p:cNvSpPr>
            <a:spLocks noGrp="1"/>
          </p:cNvSpPr>
          <p:nvPr>
            <p:ph type="title"/>
          </p:nvPr>
        </p:nvSpPr>
        <p:spPr>
          <a:xfrm>
            <a:off x="467498" y="299307"/>
            <a:ext cx="8358612" cy="1152525"/>
          </a:xfrm>
          <a:solidFill>
            <a:srgbClr val="002060"/>
          </a:solidFill>
        </p:spPr>
        <p:txBody>
          <a:bodyPr>
            <a:normAutofit fontScale="90000"/>
          </a:bodyPr>
          <a:lstStyle/>
          <a:p>
            <a:pPr eaLnBrk="1" hangingPunct="1"/>
            <a:br>
              <a:rPr i="1" dirty="0"/>
            </a:br>
            <a:br>
              <a:rPr dirty="0"/>
            </a:br>
            <a:r>
              <a:rPr sz="3600" dirty="0">
                <a:solidFill>
                  <a:schemeClr val="bg1"/>
                </a:solidFill>
                <a:latin typeface="Arial"/>
                <a:cs typeface="Arial"/>
              </a:rPr>
              <a:t>Deliberate</a:t>
            </a:r>
            <a:r>
              <a:rPr lang="en-GB" sz="3600" dirty="0">
                <a:solidFill>
                  <a:schemeClr val="bg1"/>
                </a:solidFill>
                <a:latin typeface="Arial"/>
                <a:cs typeface="Arial"/>
              </a:rPr>
              <a:t> (Intended)</a:t>
            </a:r>
            <a:r>
              <a:rPr sz="3600" dirty="0">
                <a:solidFill>
                  <a:schemeClr val="bg1"/>
                </a:solidFill>
                <a:latin typeface="Arial"/>
                <a:cs typeface="Arial"/>
              </a:rPr>
              <a:t> and emergent strategy development</a:t>
            </a:r>
            <a:br>
              <a:rPr dirty="0"/>
            </a:br>
            <a:br>
              <a:rPr dirty="0"/>
            </a:br>
            <a:endParaRPr dirty="0"/>
          </a:p>
        </p:txBody>
      </p:sp>
      <p:sp>
        <p:nvSpPr>
          <p:cNvPr id="24579" name="TextBox 9">
            <a:extLst>
              <a:ext uri="{FF2B5EF4-FFF2-40B4-BE49-F238E27FC236}">
                <a16:creationId xmlns:a16="http://schemas.microsoft.com/office/drawing/2014/main" id="{13F26485-1B8E-0D4C-941C-5482279839B3}"/>
              </a:ext>
            </a:extLst>
          </p:cNvPr>
          <p:cNvSpPr txBox="1">
            <a:spLocks noChangeArrowheads="1"/>
          </p:cNvSpPr>
          <p:nvPr/>
        </p:nvSpPr>
        <p:spPr bwMode="auto">
          <a:xfrm>
            <a:off x="457200" y="5484813"/>
            <a:ext cx="8232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None/>
            </a:pPr>
            <a:r>
              <a:rPr lang="en-US" altLang="en-US" sz="800" i="1" dirty="0"/>
              <a:t>Source</a:t>
            </a:r>
            <a:r>
              <a:rPr lang="en-US" altLang="en-US" sz="800" dirty="0"/>
              <a:t>: Adapted from H. Mintzberg and J.A. Waters, ‘Of strategies, deliberate and emergent’, Strategic Management </a:t>
            </a:r>
            <a:r>
              <a:rPr lang="nl-NL" altLang="en-US" sz="800" dirty="0"/>
              <a:t>Journal, vol. 6, no. 3 (1985), p. 258.(</a:t>
            </a:r>
            <a:r>
              <a:rPr lang="nl-NL" altLang="en-US" sz="800" dirty="0" err="1"/>
              <a:t>Whittington</a:t>
            </a:r>
            <a:r>
              <a:rPr lang="nl-NL" altLang="en-US" sz="800" dirty="0"/>
              <a:t> et al, 2021)</a:t>
            </a:r>
            <a:endParaRPr lang="en-IN" altLang="en-US" sz="800" dirty="0"/>
          </a:p>
        </p:txBody>
      </p:sp>
      <p:pic>
        <p:nvPicPr>
          <p:cNvPr id="24580" name="Picture 1">
            <a:extLst>
              <a:ext uri="{FF2B5EF4-FFF2-40B4-BE49-F238E27FC236}">
                <a16:creationId xmlns:a16="http://schemas.microsoft.com/office/drawing/2014/main" id="{411C4044-8623-EF40-937F-B70F1FF266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4573" y="1693863"/>
            <a:ext cx="8136015" cy="37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 Box 13">
            <a:extLst>
              <a:ext uri="{FF2B5EF4-FFF2-40B4-BE49-F238E27FC236}">
                <a16:creationId xmlns:a16="http://schemas.microsoft.com/office/drawing/2014/main" id="{44BB5F63-81CF-F743-9290-461F022C6485}"/>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24582" name="Picture 8" descr="Pearson Logo">
            <a:extLst>
              <a:ext uri="{FF2B5EF4-FFF2-40B4-BE49-F238E27FC236}">
                <a16:creationId xmlns:a16="http://schemas.microsoft.com/office/drawing/2014/main" id="{727E3820-794A-F34F-A444-98A7B6AC662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012AC-1949-8645-93CA-192D7EAC22A0}"/>
              </a:ext>
            </a:extLst>
          </p:cNvPr>
          <p:cNvSpPr>
            <a:spLocks noGrp="1"/>
          </p:cNvSpPr>
          <p:nvPr>
            <p:ph type="title"/>
          </p:nvPr>
        </p:nvSpPr>
        <p:spPr>
          <a:solidFill>
            <a:srgbClr val="002060"/>
          </a:solidFill>
        </p:spPr>
        <p:txBody>
          <a:bodyPr>
            <a:normAutofit/>
          </a:bodyPr>
          <a:lstStyle/>
          <a:p>
            <a:r>
              <a:rPr lang="en-US" sz="3600" dirty="0">
                <a:solidFill>
                  <a:schemeClr val="bg1"/>
                </a:solidFill>
                <a:latin typeface="Arial"/>
                <a:cs typeface="Arial"/>
              </a:rPr>
              <a:t>Prescriptive Strategy</a:t>
            </a:r>
          </a:p>
        </p:txBody>
      </p:sp>
      <p:sp>
        <p:nvSpPr>
          <p:cNvPr id="3" name="Content Placeholder 2">
            <a:extLst>
              <a:ext uri="{FF2B5EF4-FFF2-40B4-BE49-F238E27FC236}">
                <a16:creationId xmlns:a16="http://schemas.microsoft.com/office/drawing/2014/main" id="{2B1553A8-4364-B64F-BCDB-5199D61047F1}"/>
              </a:ext>
            </a:extLst>
          </p:cNvPr>
          <p:cNvSpPr>
            <a:spLocks noGrp="1"/>
          </p:cNvSpPr>
          <p:nvPr>
            <p:ph sz="half" idx="1"/>
          </p:nvPr>
        </p:nvSpPr>
        <p:spPr/>
        <p:txBody>
          <a:bodyPr vert="horz" lIns="91440" tIns="45720" rIns="91440" bIns="45720" rtlCol="0" anchor="t">
            <a:normAutofit fontScale="62500" lnSpcReduction="20000"/>
          </a:bodyPr>
          <a:lstStyle/>
          <a:p>
            <a:pPr marL="0" indent="0">
              <a:buNone/>
              <a:defRPr/>
            </a:pPr>
            <a:r>
              <a:rPr lang="en-GB" sz="2900" dirty="0">
                <a:latin typeface="Arial"/>
                <a:cs typeface="Arial"/>
              </a:rPr>
              <a:t>The prescriptive approach – Lynch (2021,p.20) </a:t>
            </a:r>
            <a:r>
              <a:rPr lang="en-GB" sz="2900" i="1" dirty="0"/>
              <a:t>”A prescriptive strategy is one whose objective has been defined in advance and who’s main elements have been developed before the strategy commences” </a:t>
            </a:r>
          </a:p>
          <a:p>
            <a:pPr marL="0" indent="0">
              <a:buNone/>
              <a:defRPr/>
            </a:pPr>
            <a:endParaRPr lang="en-GB" sz="2600" dirty="0"/>
          </a:p>
          <a:p>
            <a:pPr marL="0" indent="0">
              <a:buNone/>
            </a:pPr>
            <a:endParaRPr lang="en-US" dirty="0"/>
          </a:p>
        </p:txBody>
      </p:sp>
      <p:sp>
        <p:nvSpPr>
          <p:cNvPr id="4" name="Content Placeholder 3">
            <a:extLst>
              <a:ext uri="{FF2B5EF4-FFF2-40B4-BE49-F238E27FC236}">
                <a16:creationId xmlns:a16="http://schemas.microsoft.com/office/drawing/2014/main" id="{B20F029B-391F-704E-ACFE-CD0A565F083F}"/>
              </a:ext>
            </a:extLst>
          </p:cNvPr>
          <p:cNvSpPr>
            <a:spLocks noGrp="1"/>
          </p:cNvSpPr>
          <p:nvPr>
            <p:ph sz="half" idx="2"/>
          </p:nvPr>
        </p:nvSpPr>
        <p:spPr/>
        <p:txBody>
          <a:bodyPr>
            <a:normAutofit fontScale="62500" lnSpcReduction="20000"/>
          </a:bodyPr>
          <a:lstStyle/>
          <a:p>
            <a:pPr marL="0" indent="0">
              <a:buNone/>
              <a:defRPr/>
            </a:pPr>
            <a:r>
              <a:rPr lang="en-GB" sz="2600" dirty="0"/>
              <a:t>Mintzberg (20) cited in Lynch (2021, p.20) </a:t>
            </a:r>
          </a:p>
          <a:p>
            <a:pPr marL="400050" lvl="1" indent="0" algn="just">
              <a:buNone/>
              <a:defRPr/>
            </a:pPr>
            <a:r>
              <a:rPr lang="en-GB" sz="2600" dirty="0"/>
              <a:t>“The Popular view sees the strategist as a planner or as a visionary; someone sitting on a pedestal dictating brilliant strategies for everyone else to implement . While recognising the importance of thinking ahead and especially of the need for creative vision in this pedantic world I wish to propose an additional view of strategist – as a pattern recognize, a learner if you will – who managed a process in which strategies (and visions) can emerge as well as be deliberately conceived”. </a:t>
            </a:r>
          </a:p>
          <a:p>
            <a:endParaRPr lang="en-GB" dirty="0"/>
          </a:p>
        </p:txBody>
      </p:sp>
      <p:pic>
        <p:nvPicPr>
          <p:cNvPr id="5" name="Picture 4">
            <a:extLst>
              <a:ext uri="{FF2B5EF4-FFF2-40B4-BE49-F238E27FC236}">
                <a16:creationId xmlns:a16="http://schemas.microsoft.com/office/drawing/2014/main" id="{6674EF2C-F86A-3C52-D0E8-7DA0E02B29A2}"/>
              </a:ext>
            </a:extLst>
          </p:cNvPr>
          <p:cNvPicPr>
            <a:picLocks noChangeAspect="1"/>
          </p:cNvPicPr>
          <p:nvPr/>
        </p:nvPicPr>
        <p:blipFill>
          <a:blip r:embed="rId3"/>
          <a:stretch>
            <a:fillRect/>
          </a:stretch>
        </p:blipFill>
        <p:spPr>
          <a:xfrm>
            <a:off x="938212" y="3752305"/>
            <a:ext cx="3076575" cy="1485900"/>
          </a:xfrm>
          <a:prstGeom prst="rect">
            <a:avLst/>
          </a:prstGeom>
        </p:spPr>
      </p:pic>
    </p:spTree>
    <p:extLst>
      <p:ext uri="{BB962C8B-B14F-4D97-AF65-F5344CB8AC3E}">
        <p14:creationId xmlns:p14="http://schemas.microsoft.com/office/powerpoint/2010/main" val="392655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FD95565-CA11-7744-8A6D-7158AF86371C}"/>
              </a:ext>
            </a:extLst>
          </p:cNvPr>
          <p:cNvSpPr>
            <a:spLocks noGrp="1"/>
          </p:cNvSpPr>
          <p:nvPr>
            <p:ph type="title"/>
          </p:nvPr>
        </p:nvSpPr>
        <p:spPr>
          <a:xfrm>
            <a:off x="457200" y="165253"/>
            <a:ext cx="8229600" cy="868304"/>
          </a:xfrm>
          <a:solidFill>
            <a:srgbClr val="002060"/>
          </a:solidFill>
        </p:spPr>
        <p:txBody>
          <a:bodyPr>
            <a:noAutofit/>
          </a:bodyPr>
          <a:lstStyle/>
          <a:p>
            <a:r>
              <a:rPr sz="3600" dirty="0">
                <a:solidFill>
                  <a:schemeClr val="bg1"/>
                </a:solidFill>
                <a:latin typeface="Arial"/>
                <a:cs typeface="Arial"/>
              </a:rPr>
              <a:t>Deliberate strategy</a:t>
            </a:r>
            <a:r>
              <a:rPr lang="en-GB" sz="3600" dirty="0">
                <a:solidFill>
                  <a:schemeClr val="bg1"/>
                </a:solidFill>
                <a:latin typeface="Arial"/>
                <a:cs typeface="Arial"/>
              </a:rPr>
              <a:t> </a:t>
            </a:r>
            <a:endParaRPr sz="3600" dirty="0">
              <a:solidFill>
                <a:schemeClr val="bg1"/>
              </a:solidFill>
            </a:endParaRPr>
          </a:p>
        </p:txBody>
      </p:sp>
      <p:sp>
        <p:nvSpPr>
          <p:cNvPr id="7171" name="Content Placeholder 2">
            <a:extLst>
              <a:ext uri="{FF2B5EF4-FFF2-40B4-BE49-F238E27FC236}">
                <a16:creationId xmlns:a16="http://schemas.microsoft.com/office/drawing/2014/main" id="{2DE29920-D557-C94C-9B33-8481B15D1E5E}"/>
              </a:ext>
            </a:extLst>
          </p:cNvPr>
          <p:cNvSpPr>
            <a:spLocks noGrp="1"/>
          </p:cNvSpPr>
          <p:nvPr>
            <p:ph idx="1"/>
          </p:nvPr>
        </p:nvSpPr>
        <p:spPr>
          <a:xfrm>
            <a:off x="421294" y="1296865"/>
            <a:ext cx="4898571" cy="3973821"/>
          </a:xfrm>
        </p:spPr>
        <p:txBody>
          <a:bodyPr vert="horz" lIns="91440" tIns="45720" rIns="91440" bIns="45720" rtlCol="0" anchor="t">
            <a:normAutofit/>
          </a:bodyPr>
          <a:lstStyle/>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solidFill>
                  <a:srgbClr val="0070C0"/>
                </a:solidFill>
                <a:latin typeface="Arial"/>
                <a:cs typeface="Arial"/>
              </a:rPr>
              <a:t>Deliberate (Intended) strategy </a:t>
            </a:r>
            <a:r>
              <a:rPr lang="en-GB" sz="1800" dirty="0">
                <a:latin typeface="Arial"/>
                <a:cs typeface="Arial"/>
              </a:rPr>
              <a:t>involves intentional formulation or planning (Whittington et al, 2021).</a:t>
            </a:r>
          </a:p>
          <a:p>
            <a:pPr marL="0" indent="0" eaLnBrk="1" fontAlgn="auto" hangingPunct="1">
              <a:spcAft>
                <a:spcPts val="0"/>
              </a:spcAft>
              <a:buFont typeface="Arial" charset="0"/>
              <a:buNone/>
              <a:defRPr/>
            </a:pPr>
            <a:endParaRPr lang="en-GB" sz="1800" dirty="0">
              <a:latin typeface="Arial"/>
              <a:cs typeface="Arial"/>
            </a:endParaRPr>
          </a:p>
          <a:p>
            <a:pPr eaLnBrk="1" fontAlgn="auto" hangingPunct="1">
              <a:spcAft>
                <a:spcPts val="0"/>
              </a:spcAft>
              <a:buFont typeface="Arial" charset="0"/>
              <a:buNone/>
              <a:defRPr/>
            </a:pPr>
            <a:endParaRPr lang="en-GB" sz="1800" b="1" i="1" dirty="0">
              <a:latin typeface="Arial"/>
              <a:cs typeface="Arial"/>
            </a:endParaRPr>
          </a:p>
          <a:p>
            <a:pPr marL="0" indent="0" eaLnBrk="1" fontAlgn="auto" hangingPunct="1">
              <a:spcAft>
                <a:spcPts val="0"/>
              </a:spcAft>
              <a:buFont typeface="Arial" charset="0"/>
              <a:buNone/>
              <a:defRPr/>
            </a:pPr>
            <a:r>
              <a:rPr lang="en-GB" sz="1800" dirty="0">
                <a:latin typeface="Arial"/>
                <a:cs typeface="Arial"/>
              </a:rPr>
              <a:t>Deliberate strategy can come about through:</a:t>
            </a:r>
          </a:p>
          <a:p>
            <a:pPr marL="293370" lvl="1" indent="-293370" eaLnBrk="1" fontAlgn="auto" hangingPunct="1">
              <a:spcAft>
                <a:spcPts val="0"/>
              </a:spcAft>
              <a:buClr>
                <a:srgbClr val="007BA4"/>
              </a:buClr>
              <a:buFont typeface="Arial" charset="0"/>
              <a:buChar char="•"/>
              <a:defRPr/>
            </a:pPr>
            <a:r>
              <a:rPr lang="en-GB" sz="1800" b="1" i="1" dirty="0">
                <a:solidFill>
                  <a:srgbClr val="0070C0"/>
                </a:solidFill>
                <a:latin typeface="Arial"/>
                <a:cs typeface="Arial"/>
              </a:rPr>
              <a:t>Strategic leaders;</a:t>
            </a:r>
          </a:p>
          <a:p>
            <a:pPr marL="293370" lvl="1" indent="-293370" eaLnBrk="1" fontAlgn="auto" hangingPunct="1">
              <a:spcAft>
                <a:spcPts val="0"/>
              </a:spcAft>
              <a:buClr>
                <a:srgbClr val="007BA4"/>
              </a:buClr>
              <a:buFont typeface="Arial" charset="0"/>
              <a:buChar char="•"/>
              <a:defRPr/>
            </a:pPr>
            <a:r>
              <a:rPr lang="en-GB" sz="1800" b="1" i="1" dirty="0">
                <a:solidFill>
                  <a:srgbClr val="0070C0"/>
                </a:solidFill>
                <a:latin typeface="Arial"/>
                <a:cs typeface="Arial"/>
              </a:rPr>
              <a:t>Strategic planning systems;</a:t>
            </a:r>
          </a:p>
          <a:p>
            <a:pPr marL="293370" lvl="1" indent="-293370">
              <a:buClr>
                <a:srgbClr val="007BA4"/>
              </a:buClr>
              <a:buFont typeface="Arial" charset="0"/>
              <a:buChar char="•"/>
              <a:defRPr/>
            </a:pPr>
            <a:r>
              <a:rPr lang="en-GB" sz="1800" b="1" i="1" dirty="0">
                <a:solidFill>
                  <a:srgbClr val="0070C0"/>
                </a:solidFill>
                <a:latin typeface="Arial"/>
                <a:cs typeface="Arial"/>
              </a:rPr>
              <a:t>External imposition.</a:t>
            </a:r>
            <a:r>
              <a:rPr lang="en-GB" sz="1800" b="1" dirty="0">
                <a:solidFill>
                  <a:srgbClr val="0070C0"/>
                </a:solidFill>
                <a:latin typeface="Arial"/>
                <a:cs typeface="Arial"/>
              </a:rPr>
              <a:t> </a:t>
            </a:r>
          </a:p>
        </p:txBody>
      </p:sp>
      <p:pic>
        <p:nvPicPr>
          <p:cNvPr id="2" name="Picture 1">
            <a:extLst>
              <a:ext uri="{FF2B5EF4-FFF2-40B4-BE49-F238E27FC236}">
                <a16:creationId xmlns:a16="http://schemas.microsoft.com/office/drawing/2014/main" id="{242B18B8-0AC4-6FC9-1810-D9CBC80699D5}"/>
              </a:ext>
            </a:extLst>
          </p:cNvPr>
          <p:cNvPicPr>
            <a:picLocks noChangeAspect="1"/>
          </p:cNvPicPr>
          <p:nvPr/>
        </p:nvPicPr>
        <p:blipFill>
          <a:blip r:embed="rId3"/>
          <a:stretch>
            <a:fillRect/>
          </a:stretch>
        </p:blipFill>
        <p:spPr>
          <a:xfrm>
            <a:off x="5003382" y="3031116"/>
            <a:ext cx="3688718" cy="22413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a:extLst>
              <a:ext uri="{FF2B5EF4-FFF2-40B4-BE49-F238E27FC236}">
                <a16:creationId xmlns:a16="http://schemas.microsoft.com/office/drawing/2014/main" id="{FB76B9E5-ACE2-BB46-9EAA-D252DCC98AA5}"/>
              </a:ext>
            </a:extLst>
          </p:cNvPr>
          <p:cNvSpPr>
            <a:spLocks noGrp="1"/>
          </p:cNvSpPr>
          <p:nvPr>
            <p:ph type="title"/>
          </p:nvPr>
        </p:nvSpPr>
        <p:spPr>
          <a:xfrm>
            <a:off x="457200" y="268287"/>
            <a:ext cx="8229600" cy="933495"/>
          </a:xfrm>
          <a:solidFill>
            <a:srgbClr val="002060"/>
          </a:solidFill>
        </p:spPr>
        <p:txBody>
          <a:bodyPr>
            <a:normAutofit/>
          </a:bodyPr>
          <a:lstStyle/>
          <a:p>
            <a:pPr eaLnBrk="1" hangingPunct="1"/>
            <a:r>
              <a:rPr sz="3600" dirty="0">
                <a:solidFill>
                  <a:schemeClr val="bg1"/>
                </a:solidFill>
                <a:latin typeface="Arial"/>
                <a:cs typeface="Arial"/>
              </a:rPr>
              <a:t>Strategic leadership</a:t>
            </a:r>
          </a:p>
        </p:txBody>
      </p:sp>
      <p:sp>
        <p:nvSpPr>
          <p:cNvPr id="8195" name="Content Placeholder 5">
            <a:extLst>
              <a:ext uri="{FF2B5EF4-FFF2-40B4-BE49-F238E27FC236}">
                <a16:creationId xmlns:a16="http://schemas.microsoft.com/office/drawing/2014/main" id="{8E167235-6B45-A04F-8E2E-6CC234A118A1}"/>
              </a:ext>
            </a:extLst>
          </p:cNvPr>
          <p:cNvSpPr>
            <a:spLocks noGrp="1"/>
          </p:cNvSpPr>
          <p:nvPr>
            <p:ph idx="1"/>
          </p:nvPr>
        </p:nvSpPr>
        <p:spPr>
          <a:xfrm>
            <a:off x="457200" y="1436914"/>
            <a:ext cx="5290457" cy="3893911"/>
          </a:xfrm>
        </p:spPr>
        <p:txBody>
          <a:bodyPr vert="horz" lIns="91440" tIns="45720" rIns="91440" bIns="45720" rtlCol="0" anchor="t">
            <a:normAutofit/>
          </a:bodyPr>
          <a:lstStyle/>
          <a:p>
            <a:pPr marL="0" indent="0" defTabSz="895350" eaLnBrk="1" fontAlgn="auto" hangingPunct="1">
              <a:spcAft>
                <a:spcPts val="0"/>
              </a:spcAft>
              <a:buFont typeface="Arial" charset="0"/>
              <a:buNone/>
              <a:defRPr/>
            </a:pPr>
            <a:endParaRPr lang="en-GB" sz="1800" dirty="0"/>
          </a:p>
          <a:p>
            <a:pPr marL="0" indent="0" defTabSz="895350" eaLnBrk="1" fontAlgn="auto" hangingPunct="1">
              <a:spcAft>
                <a:spcPts val="0"/>
              </a:spcAft>
              <a:buFont typeface="Arial" charset="0"/>
              <a:buNone/>
              <a:defRPr/>
            </a:pPr>
            <a:r>
              <a:rPr lang="en-GB" sz="1800" dirty="0">
                <a:latin typeface="Arial"/>
                <a:cs typeface="Arial"/>
              </a:rPr>
              <a:t>Strategy may be the deliberate intention of a leader and may manifest itself in different ways:</a:t>
            </a:r>
          </a:p>
          <a:p>
            <a:pPr marL="0" indent="0" defTabSz="895350" eaLnBrk="1" fontAlgn="auto" hangingPunct="1">
              <a:spcAft>
                <a:spcPts val="0"/>
              </a:spcAft>
              <a:buFont typeface="Arial" charset="0"/>
              <a:buNone/>
              <a:defRPr/>
            </a:pPr>
            <a:endParaRPr lang="en-GB" sz="1800" dirty="0">
              <a:latin typeface="Arial"/>
              <a:cs typeface="Arial"/>
            </a:endParaRP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command.</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vision.</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decision making.</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the embodiment </a:t>
            </a:r>
            <a:br>
              <a:rPr lang="en-GB" sz="1800" b="1" i="1" dirty="0">
                <a:latin typeface="Arial"/>
              </a:rPr>
            </a:br>
            <a:r>
              <a:rPr lang="en-GB" sz="1800" b="1" i="1" dirty="0">
                <a:latin typeface="Arial"/>
                <a:cs typeface="Arial"/>
              </a:rPr>
              <a:t>of strategy.</a:t>
            </a:r>
          </a:p>
        </p:txBody>
      </p:sp>
      <p:pic>
        <p:nvPicPr>
          <p:cNvPr id="2" name="Picture 1">
            <a:extLst>
              <a:ext uri="{FF2B5EF4-FFF2-40B4-BE49-F238E27FC236}">
                <a16:creationId xmlns:a16="http://schemas.microsoft.com/office/drawing/2014/main" id="{EEBD1718-F22F-4325-AB0B-A5C67B300D11}"/>
              </a:ext>
            </a:extLst>
          </p:cNvPr>
          <p:cNvPicPr>
            <a:picLocks noChangeAspect="1"/>
          </p:cNvPicPr>
          <p:nvPr/>
        </p:nvPicPr>
        <p:blipFill>
          <a:blip r:embed="rId3"/>
          <a:stretch>
            <a:fillRect/>
          </a:stretch>
        </p:blipFill>
        <p:spPr>
          <a:xfrm>
            <a:off x="5603558" y="1887379"/>
            <a:ext cx="3083242" cy="30832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fade">
                                      <p:cBhvr>
                                        <p:cTn id="7" dur="1000"/>
                                        <p:tgtEl>
                                          <p:spTgt spid="8195">
                                            <p:txEl>
                                              <p:pRg st="3" end="3"/>
                                            </p:txEl>
                                          </p:spTgt>
                                        </p:tgtEl>
                                      </p:cBhvr>
                                    </p:animEffect>
                                    <p:anim calcmode="lin" valueType="num">
                                      <p:cBhvr>
                                        <p:cTn id="8"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195">
                                            <p:txEl>
                                              <p:pRg st="4" end="4"/>
                                            </p:txEl>
                                          </p:spTgt>
                                        </p:tgtEl>
                                        <p:attrNameLst>
                                          <p:attrName>style.visibility</p:attrName>
                                        </p:attrNameLst>
                                      </p:cBhvr>
                                      <p:to>
                                        <p:strVal val="visible"/>
                                      </p:to>
                                    </p:set>
                                    <p:animEffect transition="in" filter="fade">
                                      <p:cBhvr>
                                        <p:cTn id="12" dur="1000"/>
                                        <p:tgtEl>
                                          <p:spTgt spid="8195">
                                            <p:txEl>
                                              <p:pRg st="4" end="4"/>
                                            </p:txEl>
                                          </p:spTgt>
                                        </p:tgtEl>
                                      </p:cBhvr>
                                    </p:animEffect>
                                    <p:anim calcmode="lin" valueType="num">
                                      <p:cBhvr>
                                        <p:cTn id="13"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195">
                                            <p:txEl>
                                              <p:pRg st="5" end="5"/>
                                            </p:txEl>
                                          </p:spTgt>
                                        </p:tgtEl>
                                        <p:attrNameLst>
                                          <p:attrName>style.visibility</p:attrName>
                                        </p:attrNameLst>
                                      </p:cBhvr>
                                      <p:to>
                                        <p:strVal val="visible"/>
                                      </p:to>
                                    </p:set>
                                    <p:animEffect transition="in" filter="fade">
                                      <p:cBhvr>
                                        <p:cTn id="17" dur="1000"/>
                                        <p:tgtEl>
                                          <p:spTgt spid="8195">
                                            <p:txEl>
                                              <p:pRg st="5" end="5"/>
                                            </p:txEl>
                                          </p:spTgt>
                                        </p:tgtEl>
                                      </p:cBhvr>
                                    </p:animEffect>
                                    <p:anim calcmode="lin" valueType="num">
                                      <p:cBhvr>
                                        <p:cTn id="18" dur="10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195">
                                            <p:txEl>
                                              <p:pRg st="6" end="6"/>
                                            </p:txEl>
                                          </p:spTgt>
                                        </p:tgtEl>
                                        <p:attrNameLst>
                                          <p:attrName>style.visibility</p:attrName>
                                        </p:attrNameLst>
                                      </p:cBhvr>
                                      <p:to>
                                        <p:strVal val="visible"/>
                                      </p:to>
                                    </p:set>
                                    <p:animEffect transition="in" filter="fade">
                                      <p:cBhvr>
                                        <p:cTn id="22" dur="1000"/>
                                        <p:tgtEl>
                                          <p:spTgt spid="8195">
                                            <p:txEl>
                                              <p:pRg st="6" end="6"/>
                                            </p:txEl>
                                          </p:spTgt>
                                        </p:tgtEl>
                                      </p:cBhvr>
                                    </p:animEffect>
                                    <p:anim calcmode="lin" valueType="num">
                                      <p:cBhvr>
                                        <p:cTn id="23" dur="1000" fill="hold"/>
                                        <p:tgtEl>
                                          <p:spTgt spid="8195">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FE63449-F366-124D-BBBB-C50DBCC98D8E}"/>
              </a:ext>
            </a:extLst>
          </p:cNvPr>
          <p:cNvSpPr>
            <a:spLocks noGrp="1"/>
          </p:cNvSpPr>
          <p:nvPr>
            <p:ph type="title"/>
          </p:nvPr>
        </p:nvSpPr>
        <p:spPr>
          <a:xfrm>
            <a:off x="457200" y="269875"/>
            <a:ext cx="8229600" cy="844815"/>
          </a:xfrm>
          <a:solidFill>
            <a:srgbClr val="002060"/>
          </a:solidFill>
        </p:spPr>
        <p:txBody>
          <a:bodyPr>
            <a:normAutofit/>
          </a:bodyPr>
          <a:lstStyle/>
          <a:p>
            <a:pPr eaLnBrk="1" hangingPunct="1"/>
            <a:r>
              <a:rPr sz="3600" dirty="0">
                <a:solidFill>
                  <a:schemeClr val="bg1"/>
                </a:solidFill>
                <a:latin typeface="Arial"/>
                <a:cs typeface="Arial"/>
              </a:rPr>
              <a:t>Strategic planning systems</a:t>
            </a:r>
          </a:p>
        </p:txBody>
      </p:sp>
      <p:sp>
        <p:nvSpPr>
          <p:cNvPr id="9219" name="Content Placeholder 2">
            <a:extLst>
              <a:ext uri="{FF2B5EF4-FFF2-40B4-BE49-F238E27FC236}">
                <a16:creationId xmlns:a16="http://schemas.microsoft.com/office/drawing/2014/main" id="{FED9A8B3-6D87-1A4C-AD06-8C0126557F0F}"/>
              </a:ext>
            </a:extLst>
          </p:cNvPr>
          <p:cNvSpPr>
            <a:spLocks noGrp="1"/>
          </p:cNvSpPr>
          <p:nvPr>
            <p:ph idx="1"/>
          </p:nvPr>
        </p:nvSpPr>
        <p:spPr>
          <a:xfrm>
            <a:off x="451214" y="1152426"/>
            <a:ext cx="5656661" cy="4788231"/>
          </a:xfrm>
        </p:spPr>
        <p:txBody>
          <a:bodyPr vert="horz" lIns="91440" tIns="45720" rIns="91440" bIns="45720" rtlCol="0" anchor="t">
            <a:noAutofit/>
          </a:bodyPr>
          <a:lstStyle/>
          <a:p>
            <a:pPr marL="0" indent="0" eaLnBrk="1" fontAlgn="auto" hangingPunct="1">
              <a:spcAft>
                <a:spcPts val="0"/>
              </a:spcAft>
              <a:buFont typeface="Arial" charset="0"/>
              <a:buNone/>
              <a:defRPr/>
            </a:pPr>
            <a:r>
              <a:rPr lang="en-GB" sz="1800" b="1" i="1" dirty="0">
                <a:latin typeface="Arial"/>
                <a:cs typeface="Arial"/>
              </a:rPr>
              <a:t>Strategic planning </a:t>
            </a:r>
            <a:r>
              <a:rPr lang="en-GB" sz="1800" dirty="0">
                <a:latin typeface="Arial"/>
                <a:cs typeface="Arial"/>
              </a:rPr>
              <a:t>takes the form of systematic analysis and exploration to develop an organisation’s strategy.</a:t>
            </a:r>
          </a:p>
          <a:p>
            <a:pPr marL="0" indent="0">
              <a:lnSpc>
                <a:spcPct val="90000"/>
              </a:lnSpc>
              <a:spcBef>
                <a:spcPts val="1400"/>
              </a:spcBef>
              <a:spcAft>
                <a:spcPts val="200"/>
              </a:spcAft>
              <a:buNone/>
              <a:tabLst>
                <a:tab pos="284163" algn="l"/>
              </a:tabLst>
              <a:defRPr/>
            </a:pPr>
            <a:r>
              <a:rPr lang="en-GB" altLang="en-US" sz="1800" dirty="0">
                <a:latin typeface="Arial"/>
                <a:cs typeface="Arial"/>
              </a:rPr>
              <a:t>Strategic planning may play several roles:</a:t>
            </a:r>
          </a:p>
          <a:p>
            <a:pPr marL="314325" indent="-314325">
              <a:lnSpc>
                <a:spcPct val="90000"/>
              </a:lnSpc>
              <a:spcBef>
                <a:spcPts val="1400"/>
              </a:spcBef>
              <a:spcAft>
                <a:spcPts val="200"/>
              </a:spcAft>
              <a:tabLst>
                <a:tab pos="284163" algn="l"/>
              </a:tabLst>
              <a:defRPr/>
            </a:pPr>
            <a:r>
              <a:rPr lang="en-GB" altLang="en-US" sz="1800" b="1" i="1" dirty="0">
                <a:solidFill>
                  <a:srgbClr val="0070C0"/>
                </a:solidFill>
                <a:latin typeface="Arial"/>
                <a:cs typeface="Arial"/>
              </a:rPr>
              <a:t>Formulating</a:t>
            </a:r>
            <a:r>
              <a:rPr lang="en-GB" altLang="en-US" sz="1800" i="1" dirty="0">
                <a:solidFill>
                  <a:srgbClr val="0070C0"/>
                </a:solidFill>
                <a:latin typeface="Arial"/>
                <a:cs typeface="Arial"/>
              </a:rPr>
              <a:t> </a:t>
            </a:r>
            <a:r>
              <a:rPr lang="en-GB" altLang="en-US" sz="1800" b="1" i="1" dirty="0">
                <a:solidFill>
                  <a:srgbClr val="0070C0"/>
                </a:solidFill>
                <a:latin typeface="Arial"/>
                <a:cs typeface="Arial"/>
              </a:rPr>
              <a:t>strategy</a:t>
            </a:r>
            <a:r>
              <a:rPr lang="en-GB" altLang="en-US" sz="1800" dirty="0">
                <a:solidFill>
                  <a:srgbClr val="0070C0"/>
                </a:solidFill>
                <a:latin typeface="Arial"/>
                <a:cs typeface="Arial"/>
              </a:rPr>
              <a:t>:</a:t>
            </a:r>
            <a:r>
              <a:rPr lang="en-GB" altLang="en-US" sz="1800" dirty="0">
                <a:latin typeface="Arial"/>
                <a:cs typeface="Arial"/>
              </a:rPr>
              <a:t> a means by which managers can understand strategic issues and decide future strategy.</a:t>
            </a:r>
          </a:p>
          <a:p>
            <a:pPr marL="314325" indent="-314325">
              <a:lnSpc>
                <a:spcPct val="90000"/>
              </a:lnSpc>
              <a:spcBef>
                <a:spcPts val="1400"/>
              </a:spcBef>
              <a:spcAft>
                <a:spcPts val="200"/>
              </a:spcAft>
              <a:tabLst>
                <a:tab pos="284163" algn="l"/>
              </a:tabLst>
              <a:defRPr/>
            </a:pPr>
            <a:r>
              <a:rPr lang="en-GB" altLang="en-US" sz="1800" b="1" i="1" dirty="0">
                <a:solidFill>
                  <a:srgbClr val="7030A0"/>
                </a:solidFill>
                <a:latin typeface="Arial"/>
                <a:cs typeface="Arial"/>
              </a:rPr>
              <a:t>Learning</a:t>
            </a:r>
            <a:r>
              <a:rPr lang="en-GB" altLang="en-US" sz="1800" dirty="0">
                <a:solidFill>
                  <a:srgbClr val="7030A0"/>
                </a:solidFill>
                <a:latin typeface="Arial"/>
                <a:cs typeface="Arial"/>
              </a:rPr>
              <a:t>:</a:t>
            </a:r>
            <a:r>
              <a:rPr lang="en-GB" altLang="en-US" sz="1800" dirty="0">
                <a:latin typeface="Arial"/>
                <a:cs typeface="Arial"/>
              </a:rPr>
              <a:t> a means of questioning and challenging current strategy and future strategic options.</a:t>
            </a:r>
            <a:endParaRPr lang="en-GB" altLang="en-US" sz="1800" b="1">
              <a:latin typeface="Arial"/>
              <a:cs typeface="Arial"/>
            </a:endParaRPr>
          </a:p>
          <a:p>
            <a:pPr marL="314325" indent="-314325">
              <a:lnSpc>
                <a:spcPct val="90000"/>
              </a:lnSpc>
              <a:spcBef>
                <a:spcPts val="1400"/>
              </a:spcBef>
              <a:spcAft>
                <a:spcPts val="200"/>
              </a:spcAft>
              <a:tabLst>
                <a:tab pos="284163" algn="l"/>
              </a:tabLst>
              <a:defRPr/>
            </a:pPr>
            <a:r>
              <a:rPr lang="en-GB" altLang="en-US" sz="1800" b="1" i="1" dirty="0">
                <a:solidFill>
                  <a:srgbClr val="0070C0"/>
                </a:solidFill>
                <a:latin typeface="Arial"/>
                <a:cs typeface="Arial"/>
              </a:rPr>
              <a:t>Integration</a:t>
            </a:r>
            <a:r>
              <a:rPr lang="en-GB" altLang="en-US" sz="1800" dirty="0">
                <a:solidFill>
                  <a:srgbClr val="0070C0"/>
                </a:solidFill>
                <a:latin typeface="Arial"/>
                <a:cs typeface="Arial"/>
              </a:rPr>
              <a:t>:</a:t>
            </a:r>
            <a:r>
              <a:rPr lang="en-GB" altLang="en-US" sz="1800" b="1" i="1" dirty="0">
                <a:latin typeface="Arial"/>
                <a:cs typeface="Arial"/>
              </a:rPr>
              <a:t> </a:t>
            </a:r>
            <a:r>
              <a:rPr lang="en-GB" altLang="en-US" sz="1800" dirty="0">
                <a:latin typeface="Arial"/>
                <a:cs typeface="Arial"/>
              </a:rPr>
              <a:t>coordinating business-level strategies within an overall corporate strategy.</a:t>
            </a:r>
            <a:endParaRPr lang="en-GB" altLang="en-US" sz="1800" b="1" i="1" dirty="0">
              <a:latin typeface="Arial"/>
              <a:cs typeface="Arial"/>
            </a:endParaRPr>
          </a:p>
          <a:p>
            <a:pPr marL="314325" indent="-314325">
              <a:lnSpc>
                <a:spcPct val="90000"/>
              </a:lnSpc>
              <a:spcBef>
                <a:spcPts val="1400"/>
              </a:spcBef>
              <a:spcAft>
                <a:spcPts val="200"/>
              </a:spcAft>
              <a:tabLst>
                <a:tab pos="284163" algn="l"/>
              </a:tabLst>
              <a:defRPr/>
            </a:pPr>
            <a:r>
              <a:rPr lang="en-GB" altLang="en-US" sz="1800" b="1" i="1" dirty="0">
                <a:solidFill>
                  <a:srgbClr val="7030A0"/>
                </a:solidFill>
                <a:latin typeface="Arial"/>
                <a:cs typeface="Arial"/>
              </a:rPr>
              <a:t>Communicating</a:t>
            </a:r>
            <a:r>
              <a:rPr lang="en-GB" altLang="en-US" sz="1800" i="1" dirty="0">
                <a:solidFill>
                  <a:srgbClr val="7030A0"/>
                </a:solidFill>
                <a:latin typeface="Arial"/>
                <a:cs typeface="Arial"/>
              </a:rPr>
              <a:t> </a:t>
            </a:r>
            <a:r>
              <a:rPr lang="en-GB" altLang="en-US" sz="1800" dirty="0">
                <a:latin typeface="Arial"/>
                <a:cs typeface="Arial"/>
              </a:rPr>
              <a:t>intended strategy and providing strategic milestones</a:t>
            </a:r>
          </a:p>
        </p:txBody>
      </p:sp>
      <p:pic>
        <p:nvPicPr>
          <p:cNvPr id="2" name="Picture 1">
            <a:extLst>
              <a:ext uri="{FF2B5EF4-FFF2-40B4-BE49-F238E27FC236}">
                <a16:creationId xmlns:a16="http://schemas.microsoft.com/office/drawing/2014/main" id="{305F480B-C320-9233-DD5F-C00C82E1E721}"/>
              </a:ext>
            </a:extLst>
          </p:cNvPr>
          <p:cNvPicPr>
            <a:picLocks noChangeAspect="1"/>
          </p:cNvPicPr>
          <p:nvPr/>
        </p:nvPicPr>
        <p:blipFill>
          <a:blip r:embed="rId3"/>
          <a:stretch>
            <a:fillRect/>
          </a:stretch>
        </p:blipFill>
        <p:spPr>
          <a:xfrm>
            <a:off x="6113860" y="1791834"/>
            <a:ext cx="2505075" cy="1828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219">
                                            <p:txEl>
                                              <p:pRg st="1" end="1"/>
                                            </p:txEl>
                                          </p:spTgt>
                                        </p:tgtEl>
                                        <p:attrNameLst>
                                          <p:attrName>style.visibility</p:attrName>
                                        </p:attrNameLst>
                                      </p:cBhvr>
                                      <p:to>
                                        <p:strVal val="visible"/>
                                      </p:to>
                                    </p:set>
                                    <p:animEffect transition="in" filter="fade">
                                      <p:cBhvr>
                                        <p:cTn id="14" dur="1000"/>
                                        <p:tgtEl>
                                          <p:spTgt spid="9219">
                                            <p:txEl>
                                              <p:pRg st="1" end="1"/>
                                            </p:txEl>
                                          </p:spTgt>
                                        </p:tgtEl>
                                      </p:cBhvr>
                                    </p:animEffect>
                                    <p:anim calcmode="lin" valueType="num">
                                      <p:cBhvr>
                                        <p:cTn id="15"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219">
                                            <p:txEl>
                                              <p:pRg st="2" end="2"/>
                                            </p:txEl>
                                          </p:spTgt>
                                        </p:tgtEl>
                                        <p:attrNameLst>
                                          <p:attrName>style.visibility</p:attrName>
                                        </p:attrNameLst>
                                      </p:cBhvr>
                                      <p:to>
                                        <p:strVal val="visible"/>
                                      </p:to>
                                    </p:set>
                                    <p:animEffect transition="in" filter="fade">
                                      <p:cBhvr>
                                        <p:cTn id="21" dur="1000"/>
                                        <p:tgtEl>
                                          <p:spTgt spid="9219">
                                            <p:txEl>
                                              <p:pRg st="2" end="2"/>
                                            </p:txEl>
                                          </p:spTgt>
                                        </p:tgtEl>
                                      </p:cBhvr>
                                    </p:animEffect>
                                    <p:anim calcmode="lin" valueType="num">
                                      <p:cBhvr>
                                        <p:cTn id="22"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219">
                                            <p:txEl>
                                              <p:pRg st="3" end="3"/>
                                            </p:txEl>
                                          </p:spTgt>
                                        </p:tgtEl>
                                        <p:attrNameLst>
                                          <p:attrName>style.visibility</p:attrName>
                                        </p:attrNameLst>
                                      </p:cBhvr>
                                      <p:to>
                                        <p:strVal val="visible"/>
                                      </p:to>
                                    </p:set>
                                    <p:animEffect transition="in" filter="fade">
                                      <p:cBhvr>
                                        <p:cTn id="28" dur="1000"/>
                                        <p:tgtEl>
                                          <p:spTgt spid="9219">
                                            <p:txEl>
                                              <p:pRg st="3" end="3"/>
                                            </p:txEl>
                                          </p:spTgt>
                                        </p:tgtEl>
                                      </p:cBhvr>
                                    </p:animEffect>
                                    <p:anim calcmode="lin" valueType="num">
                                      <p:cBhvr>
                                        <p:cTn id="29"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219">
                                            <p:txEl>
                                              <p:pRg st="4" end="4"/>
                                            </p:txEl>
                                          </p:spTgt>
                                        </p:tgtEl>
                                        <p:attrNameLst>
                                          <p:attrName>style.visibility</p:attrName>
                                        </p:attrNameLst>
                                      </p:cBhvr>
                                      <p:to>
                                        <p:strVal val="visible"/>
                                      </p:to>
                                    </p:set>
                                    <p:animEffect transition="in" filter="fade">
                                      <p:cBhvr>
                                        <p:cTn id="35" dur="1000"/>
                                        <p:tgtEl>
                                          <p:spTgt spid="9219">
                                            <p:txEl>
                                              <p:pRg st="4" end="4"/>
                                            </p:txEl>
                                          </p:spTgt>
                                        </p:tgtEl>
                                      </p:cBhvr>
                                    </p:animEffect>
                                    <p:anim calcmode="lin" valueType="num">
                                      <p:cBhvr>
                                        <p:cTn id="36"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219">
                                            <p:txEl>
                                              <p:pRg st="5" end="5"/>
                                            </p:txEl>
                                          </p:spTgt>
                                        </p:tgtEl>
                                        <p:attrNameLst>
                                          <p:attrName>style.visibility</p:attrName>
                                        </p:attrNameLst>
                                      </p:cBhvr>
                                      <p:to>
                                        <p:strVal val="visible"/>
                                      </p:to>
                                    </p:set>
                                    <p:animEffect transition="in" filter="fade">
                                      <p:cBhvr>
                                        <p:cTn id="42" dur="1000"/>
                                        <p:tgtEl>
                                          <p:spTgt spid="9219">
                                            <p:txEl>
                                              <p:pRg st="5" end="5"/>
                                            </p:txEl>
                                          </p:spTgt>
                                        </p:tgtEl>
                                      </p:cBhvr>
                                    </p:animEffect>
                                    <p:anim calcmode="lin" valueType="num">
                                      <p:cBhvr>
                                        <p:cTn id="43"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EA4454F-3BE9-1B4B-AD77-346E3C52C7EA}"/>
              </a:ext>
            </a:extLst>
          </p:cNvPr>
          <p:cNvSpPr>
            <a:spLocks noGrp="1"/>
          </p:cNvSpPr>
          <p:nvPr>
            <p:ph type="title"/>
          </p:nvPr>
        </p:nvSpPr>
        <p:spPr>
          <a:xfrm>
            <a:off x="457200" y="260350"/>
            <a:ext cx="8229600" cy="916627"/>
          </a:xfrm>
          <a:solidFill>
            <a:srgbClr val="002060"/>
          </a:solidFill>
        </p:spPr>
        <p:txBody>
          <a:bodyPr>
            <a:normAutofit/>
          </a:bodyPr>
          <a:lstStyle/>
          <a:p>
            <a:pPr eaLnBrk="1" hangingPunct="1"/>
            <a:r>
              <a:rPr dirty="0">
                <a:solidFill>
                  <a:schemeClr val="bg1"/>
                </a:solidFill>
                <a:latin typeface="Arial"/>
                <a:cs typeface="Arial"/>
              </a:rPr>
              <a:t>Benefits of planning</a:t>
            </a:r>
          </a:p>
        </p:txBody>
      </p:sp>
      <p:sp>
        <p:nvSpPr>
          <p:cNvPr id="34819" name="Content Placeholder 2">
            <a:extLst>
              <a:ext uri="{FF2B5EF4-FFF2-40B4-BE49-F238E27FC236}">
                <a16:creationId xmlns:a16="http://schemas.microsoft.com/office/drawing/2014/main" id="{443AC472-7213-3E44-A82B-CA1CB7714096}"/>
              </a:ext>
            </a:extLst>
          </p:cNvPr>
          <p:cNvSpPr>
            <a:spLocks noGrp="1"/>
          </p:cNvSpPr>
          <p:nvPr>
            <p:ph idx="1"/>
          </p:nvPr>
        </p:nvSpPr>
        <p:spPr>
          <a:xfrm>
            <a:off x="179388" y="1339850"/>
            <a:ext cx="8445500" cy="4473575"/>
          </a:xfrm>
        </p:spPr>
        <p:txBody>
          <a:bodyPr vert="horz" lIns="91440" tIns="45720" rIns="91440" bIns="45720" rtlCol="0" anchor="t">
            <a:normAutofit/>
          </a:bodyPr>
          <a:lstStyle/>
          <a:p>
            <a:pPr indent="0" eaLnBrk="1" hangingPunct="1">
              <a:buFont typeface="Arial" panose="020B0604020202020204" pitchFamily="34" charset="0"/>
              <a:buNone/>
            </a:pPr>
            <a:r>
              <a:rPr lang="en-GB" altLang="en-US" sz="1800" dirty="0">
                <a:latin typeface="Arial"/>
                <a:cs typeface="Arial"/>
              </a:rPr>
              <a:t>Additional benefits:</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can provide opportunities for </a:t>
            </a:r>
            <a:r>
              <a:rPr lang="en-GB" altLang="en-US" sz="1800" b="1" i="1" dirty="0">
                <a:latin typeface="Arial"/>
                <a:cs typeface="Arial"/>
              </a:rPr>
              <a:t>involvement.</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leads to a sense of </a:t>
            </a:r>
            <a:r>
              <a:rPr lang="en-GB" altLang="en-US" sz="1800" b="1" dirty="0">
                <a:latin typeface="Arial"/>
                <a:cs typeface="Arial"/>
              </a:rPr>
              <a:t>ownership.</a:t>
            </a:r>
          </a:p>
          <a:p>
            <a:pPr marL="639445" lvl="1" indent="-311150">
              <a:buClr>
                <a:srgbClr val="007BA4"/>
              </a:buClr>
              <a:buFont typeface="Arial" panose="020B0604020202020204" pitchFamily="34" charset="0"/>
              <a:buChar char="•"/>
            </a:pPr>
            <a:r>
              <a:rPr lang="en-GB" altLang="en-US" sz="1800" dirty="0">
                <a:latin typeface="Arial"/>
                <a:cs typeface="Arial"/>
              </a:rPr>
              <a:t>provides</a:t>
            </a:r>
            <a:r>
              <a:rPr lang="en-GB" altLang="en-US" sz="1800" b="1" dirty="0">
                <a:latin typeface="Arial"/>
                <a:cs typeface="Arial"/>
              </a:rPr>
              <a:t> </a:t>
            </a:r>
            <a:r>
              <a:rPr lang="en-GB" altLang="en-US" sz="1800" b="1" i="1" dirty="0">
                <a:latin typeface="Arial"/>
                <a:cs typeface="Arial"/>
              </a:rPr>
              <a:t>security</a:t>
            </a:r>
            <a:r>
              <a:rPr lang="en-GB" altLang="en-US" sz="1800" b="1" dirty="0">
                <a:latin typeface="Arial"/>
                <a:cs typeface="Arial"/>
              </a:rPr>
              <a:t> </a:t>
            </a:r>
            <a:r>
              <a:rPr lang="en-GB" altLang="en-US" sz="1800" dirty="0">
                <a:latin typeface="Arial"/>
                <a:cs typeface="Arial"/>
              </a:rPr>
              <a:t>to managers. </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re-assures managers and stakeholders that the strategy </a:t>
            </a:r>
            <a:r>
              <a:rPr lang="en-GB" altLang="en-US" sz="1800" i="1" dirty="0">
                <a:latin typeface="Arial"/>
                <a:cs typeface="Arial"/>
              </a:rPr>
              <a:t>is </a:t>
            </a:r>
            <a:r>
              <a:rPr lang="en-GB" altLang="en-US" sz="1800" b="1" i="1" dirty="0">
                <a:latin typeface="Arial"/>
                <a:cs typeface="Arial"/>
              </a:rPr>
              <a:t>‘logical’</a:t>
            </a:r>
            <a:r>
              <a:rPr lang="en-GB" altLang="en-US" sz="1800" dirty="0">
                <a:latin typeface="Arial"/>
                <a:cs typeface="Arial"/>
              </a:rPr>
              <a:t>.</a:t>
            </a:r>
          </a:p>
          <a:p>
            <a:pPr marL="328295" lvl="1" indent="0" eaLnBrk="1" hangingPunct="1">
              <a:buClr>
                <a:srgbClr val="007BA4"/>
              </a:buClr>
              <a:buNone/>
            </a:pPr>
            <a:r>
              <a:rPr lang="en-GB" altLang="en-US" sz="1800" dirty="0"/>
              <a:t>  </a:t>
            </a:r>
          </a:p>
        </p:txBody>
      </p:sp>
      <p:pic>
        <p:nvPicPr>
          <p:cNvPr id="2" name="Picture 1">
            <a:extLst>
              <a:ext uri="{FF2B5EF4-FFF2-40B4-BE49-F238E27FC236}">
                <a16:creationId xmlns:a16="http://schemas.microsoft.com/office/drawing/2014/main" id="{1A11356C-33E3-DAD3-DFDE-2E5651FD2C0A}"/>
              </a:ext>
            </a:extLst>
          </p:cNvPr>
          <p:cNvPicPr>
            <a:picLocks noChangeAspect="1"/>
          </p:cNvPicPr>
          <p:nvPr/>
        </p:nvPicPr>
        <p:blipFill>
          <a:blip r:embed="rId3"/>
          <a:stretch>
            <a:fillRect/>
          </a:stretch>
        </p:blipFill>
        <p:spPr>
          <a:xfrm>
            <a:off x="2900770" y="3429000"/>
            <a:ext cx="3865789" cy="19328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1000"/>
                                        <p:tgtEl>
                                          <p:spTgt spid="34819">
                                            <p:txEl>
                                              <p:pRg st="0" end="0"/>
                                            </p:txEl>
                                          </p:spTgt>
                                        </p:tgtEl>
                                      </p:cBhvr>
                                    </p:animEffect>
                                    <p:anim calcmode="lin" valueType="num">
                                      <p:cBhvr>
                                        <p:cTn id="8" dur="10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48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1000"/>
                                        <p:tgtEl>
                                          <p:spTgt spid="34819">
                                            <p:txEl>
                                              <p:pRg st="1" end="1"/>
                                            </p:txEl>
                                          </p:spTgt>
                                        </p:tgtEl>
                                      </p:cBhvr>
                                    </p:animEffect>
                                    <p:anim calcmode="lin" valueType="num">
                                      <p:cBhvr>
                                        <p:cTn id="13" dur="10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481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fade">
                                      <p:cBhvr>
                                        <p:cTn id="17" dur="1000"/>
                                        <p:tgtEl>
                                          <p:spTgt spid="34819">
                                            <p:txEl>
                                              <p:pRg st="2" end="2"/>
                                            </p:txEl>
                                          </p:spTgt>
                                        </p:tgtEl>
                                      </p:cBhvr>
                                    </p:animEffect>
                                    <p:anim calcmode="lin" valueType="num">
                                      <p:cBhvr>
                                        <p:cTn id="18" dur="10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481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4819">
                                            <p:txEl>
                                              <p:pRg st="3" end="3"/>
                                            </p:txEl>
                                          </p:spTgt>
                                        </p:tgtEl>
                                        <p:attrNameLst>
                                          <p:attrName>style.visibility</p:attrName>
                                        </p:attrNameLst>
                                      </p:cBhvr>
                                      <p:to>
                                        <p:strVal val="visible"/>
                                      </p:to>
                                    </p:set>
                                    <p:animEffect transition="in" filter="fade">
                                      <p:cBhvr>
                                        <p:cTn id="22" dur="1000"/>
                                        <p:tgtEl>
                                          <p:spTgt spid="34819">
                                            <p:txEl>
                                              <p:pRg st="3" end="3"/>
                                            </p:txEl>
                                          </p:spTgt>
                                        </p:tgtEl>
                                      </p:cBhvr>
                                    </p:animEffect>
                                    <p:anim calcmode="lin" valueType="num">
                                      <p:cBhvr>
                                        <p:cTn id="23" dur="10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4819">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4819">
                                            <p:txEl>
                                              <p:pRg st="4" end="4"/>
                                            </p:txEl>
                                          </p:spTgt>
                                        </p:tgtEl>
                                        <p:attrNameLst>
                                          <p:attrName>style.visibility</p:attrName>
                                        </p:attrNameLst>
                                      </p:cBhvr>
                                      <p:to>
                                        <p:strVal val="visible"/>
                                      </p:to>
                                    </p:set>
                                    <p:animEffect transition="in" filter="fade">
                                      <p:cBhvr>
                                        <p:cTn id="27" dur="1000"/>
                                        <p:tgtEl>
                                          <p:spTgt spid="34819">
                                            <p:txEl>
                                              <p:pRg st="4" end="4"/>
                                            </p:txEl>
                                          </p:spTgt>
                                        </p:tgtEl>
                                      </p:cBhvr>
                                    </p:animEffect>
                                    <p:anim calcmode="lin" valueType="num">
                                      <p:cBhvr>
                                        <p:cTn id="28" dur="10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4819">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4819">
                                            <p:txEl>
                                              <p:pRg st="5" end="5"/>
                                            </p:txEl>
                                          </p:spTgt>
                                        </p:tgtEl>
                                        <p:attrNameLst>
                                          <p:attrName>style.visibility</p:attrName>
                                        </p:attrNameLst>
                                      </p:cBhvr>
                                      <p:to>
                                        <p:strVal val="visible"/>
                                      </p:to>
                                    </p:set>
                                    <p:animEffect transition="in" filter="fade">
                                      <p:cBhvr>
                                        <p:cTn id="32" dur="1000"/>
                                        <p:tgtEl>
                                          <p:spTgt spid="34819">
                                            <p:txEl>
                                              <p:pRg st="5" end="5"/>
                                            </p:txEl>
                                          </p:spTgt>
                                        </p:tgtEl>
                                      </p:cBhvr>
                                    </p:animEffect>
                                    <p:anim calcmode="lin" valueType="num">
                                      <p:cBhvr>
                                        <p:cTn id="33" dur="10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481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F1AC221-0867-A949-8E0F-61DCBB942543}"/>
              </a:ext>
            </a:extLst>
          </p:cNvPr>
          <p:cNvSpPr>
            <a:spLocks noGrp="1"/>
          </p:cNvSpPr>
          <p:nvPr>
            <p:ph type="title"/>
          </p:nvPr>
        </p:nvSpPr>
        <p:spPr>
          <a:xfrm>
            <a:off x="457200" y="260350"/>
            <a:ext cx="8229600" cy="784973"/>
          </a:xfrm>
          <a:solidFill>
            <a:srgbClr val="002060"/>
          </a:solidFill>
        </p:spPr>
        <p:txBody>
          <a:bodyPr>
            <a:normAutofit/>
          </a:bodyPr>
          <a:lstStyle/>
          <a:p>
            <a:pPr eaLnBrk="1" hangingPunct="1"/>
            <a:r>
              <a:rPr lang="en-US" dirty="0">
                <a:solidFill>
                  <a:schemeClr val="bg1"/>
                </a:solidFill>
              </a:rPr>
              <a:t>Challenges of planning</a:t>
            </a:r>
          </a:p>
        </p:txBody>
      </p:sp>
      <p:sp>
        <p:nvSpPr>
          <p:cNvPr id="389123" name="Rectangle 3">
            <a:extLst>
              <a:ext uri="{FF2B5EF4-FFF2-40B4-BE49-F238E27FC236}">
                <a16:creationId xmlns:a16="http://schemas.microsoft.com/office/drawing/2014/main" id="{FBDA6381-0673-5244-8B12-CADEDCAFD3AC}"/>
              </a:ext>
            </a:extLst>
          </p:cNvPr>
          <p:cNvSpPr>
            <a:spLocks noGrp="1" noChangeArrowheads="1"/>
          </p:cNvSpPr>
          <p:nvPr>
            <p:ph idx="1"/>
          </p:nvPr>
        </p:nvSpPr>
        <p:spPr>
          <a:xfrm>
            <a:off x="509588" y="1335088"/>
            <a:ext cx="8240712" cy="2843886"/>
          </a:xfrm>
        </p:spPr>
        <p:txBody>
          <a:bodyPr vert="horz" lIns="91440" tIns="45720" rIns="91440" bIns="45720" rtlCol="0" anchor="t">
            <a:normAutofit/>
          </a:bodyPr>
          <a:lstStyle/>
          <a:p>
            <a:pPr eaLnBrk="1" hangingPunct="1">
              <a:buFont typeface="Arial" charset="0"/>
              <a:buNone/>
              <a:defRPr/>
            </a:pPr>
            <a:r>
              <a:rPr lang="en-US" altLang="en-US" sz="1800" dirty="0">
                <a:latin typeface="Arial"/>
                <a:cs typeface="Arial"/>
              </a:rPr>
              <a:t>Some challenges within planning:</a:t>
            </a:r>
          </a:p>
          <a:p>
            <a:pPr marL="274320" indent="-274320" eaLnBrk="1" hangingPunct="1">
              <a:buFont typeface="Arial" charset="0"/>
              <a:buChar char="•"/>
              <a:tabLst>
                <a:tab pos="230188" algn="l"/>
              </a:tabLst>
              <a:defRPr/>
            </a:pPr>
            <a:r>
              <a:rPr lang="en-US" altLang="en-US" sz="1800" i="1" dirty="0">
                <a:latin typeface="Arial"/>
                <a:cs typeface="Arial"/>
              </a:rPr>
              <a:t>Confusing managing strategy with planning.</a:t>
            </a:r>
            <a:endParaRPr lang="en-US" altLang="en-US" sz="1800">
              <a:latin typeface="Arial"/>
              <a:cs typeface="Arial"/>
            </a:endParaRPr>
          </a:p>
          <a:p>
            <a:pPr marL="274320" indent="-274320" eaLnBrk="1" hangingPunct="1">
              <a:buFont typeface="Arial" charset="0"/>
              <a:buChar char="•"/>
              <a:tabLst>
                <a:tab pos="284163" algn="l"/>
              </a:tabLst>
              <a:defRPr/>
            </a:pPr>
            <a:r>
              <a:rPr lang="en-US" altLang="en-US" sz="1800" i="1" dirty="0">
                <a:latin typeface="Arial"/>
                <a:cs typeface="Arial"/>
              </a:rPr>
              <a:t>Detachment from reality.</a:t>
            </a:r>
          </a:p>
          <a:p>
            <a:pPr marL="274320" indent="-274320" eaLnBrk="1" hangingPunct="1">
              <a:buFont typeface="Arial" charset="0"/>
              <a:buChar char="•"/>
              <a:tabLst>
                <a:tab pos="284163" algn="l"/>
              </a:tabLst>
              <a:defRPr/>
            </a:pPr>
            <a:r>
              <a:rPr lang="en-GB" altLang="en-US" sz="1800" i="1" dirty="0">
                <a:latin typeface="Arial"/>
                <a:cs typeface="Arial"/>
              </a:rPr>
              <a:t>Paralysis by analysis.</a:t>
            </a:r>
          </a:p>
          <a:p>
            <a:pPr marL="274320" indent="-274320" eaLnBrk="1" hangingPunct="1">
              <a:buFont typeface="Arial" charset="0"/>
              <a:buChar char="•"/>
              <a:tabLst>
                <a:tab pos="284163" algn="l"/>
              </a:tabLst>
              <a:defRPr/>
            </a:pPr>
            <a:r>
              <a:rPr lang="en-GB" altLang="en-US" sz="1800" i="1" dirty="0">
                <a:latin typeface="Arial"/>
                <a:cs typeface="Arial"/>
              </a:rPr>
              <a:t>Over-complex planning processes.</a:t>
            </a:r>
            <a:endParaRPr lang="en-US" altLang="en-US" sz="1800">
              <a:latin typeface="Arial"/>
              <a:cs typeface="Arial"/>
            </a:endParaRPr>
          </a:p>
          <a:p>
            <a:pPr marL="274320" indent="-274320" eaLnBrk="1" hangingPunct="1">
              <a:buFont typeface="Arial" charset="0"/>
              <a:buChar char="•"/>
              <a:tabLst>
                <a:tab pos="284163" algn="l"/>
              </a:tabLst>
              <a:defRPr/>
            </a:pPr>
            <a:r>
              <a:rPr lang="en-US" altLang="en-US" sz="1800" i="1" dirty="0">
                <a:latin typeface="Arial"/>
                <a:cs typeface="Arial"/>
              </a:rPr>
              <a:t>Dampening of innovation.</a:t>
            </a:r>
          </a:p>
          <a:p>
            <a:pPr marL="274320" indent="-274320" eaLnBrk="1" hangingPunct="1">
              <a:buFont typeface="Arial" charset="0"/>
              <a:buChar char="•"/>
              <a:tabLst>
                <a:tab pos="284163" algn="l"/>
              </a:tabLst>
              <a:defRPr/>
            </a:pPr>
            <a:endParaRPr lang="en-US" altLang="en-US" sz="1800" i="1" dirty="0"/>
          </a:p>
        </p:txBody>
      </p:sp>
      <p:pic>
        <p:nvPicPr>
          <p:cNvPr id="2" name="Picture 1">
            <a:extLst>
              <a:ext uri="{FF2B5EF4-FFF2-40B4-BE49-F238E27FC236}">
                <a16:creationId xmlns:a16="http://schemas.microsoft.com/office/drawing/2014/main" id="{0E892948-F8BC-09A4-3319-472F654603BD}"/>
              </a:ext>
            </a:extLst>
          </p:cNvPr>
          <p:cNvPicPr>
            <a:picLocks noChangeAspect="1"/>
          </p:cNvPicPr>
          <p:nvPr/>
        </p:nvPicPr>
        <p:blipFill>
          <a:blip r:embed="rId3"/>
          <a:stretch>
            <a:fillRect/>
          </a:stretch>
        </p:blipFill>
        <p:spPr>
          <a:xfrm>
            <a:off x="4629944" y="2952207"/>
            <a:ext cx="4507956" cy="2253978"/>
          </a:xfrm>
          <a:prstGeom prst="rect">
            <a:avLst/>
          </a:prstGeom>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23">
                                            <p:txEl>
                                              <p:pRg st="0" end="0"/>
                                            </p:txEl>
                                          </p:spTgt>
                                        </p:tgtEl>
                                        <p:attrNameLst>
                                          <p:attrName>style.visibility</p:attrName>
                                        </p:attrNameLst>
                                      </p:cBhvr>
                                      <p:to>
                                        <p:strVal val="visible"/>
                                      </p:to>
                                    </p:set>
                                    <p:animEffect transition="in" filter="blinds(horizontal)">
                                      <p:cBhvr>
                                        <p:cTn id="7" dur="500"/>
                                        <p:tgtEl>
                                          <p:spTgt spid="389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89123">
                                            <p:txEl>
                                              <p:pRg st="1" end="1"/>
                                            </p:txEl>
                                          </p:spTgt>
                                        </p:tgtEl>
                                        <p:attrNameLst>
                                          <p:attrName>style.visibility</p:attrName>
                                        </p:attrNameLst>
                                      </p:cBhvr>
                                      <p:to>
                                        <p:strVal val="visible"/>
                                      </p:to>
                                    </p:set>
                                    <p:animEffect transition="in" filter="blinds(horizontal)">
                                      <p:cBhvr>
                                        <p:cTn id="12" dur="500"/>
                                        <p:tgtEl>
                                          <p:spTgt spid="389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89123">
                                            <p:txEl>
                                              <p:pRg st="2" end="2"/>
                                            </p:txEl>
                                          </p:spTgt>
                                        </p:tgtEl>
                                        <p:attrNameLst>
                                          <p:attrName>style.visibility</p:attrName>
                                        </p:attrNameLst>
                                      </p:cBhvr>
                                      <p:to>
                                        <p:strVal val="visible"/>
                                      </p:to>
                                    </p:set>
                                    <p:animEffect transition="in" filter="blinds(horizontal)">
                                      <p:cBhvr>
                                        <p:cTn id="17" dur="500"/>
                                        <p:tgtEl>
                                          <p:spTgt spid="389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89123">
                                            <p:txEl>
                                              <p:pRg st="3" end="3"/>
                                            </p:txEl>
                                          </p:spTgt>
                                        </p:tgtEl>
                                        <p:attrNameLst>
                                          <p:attrName>style.visibility</p:attrName>
                                        </p:attrNameLst>
                                      </p:cBhvr>
                                      <p:to>
                                        <p:strVal val="visible"/>
                                      </p:to>
                                    </p:set>
                                    <p:animEffect transition="in" filter="blinds(horizontal)">
                                      <p:cBhvr>
                                        <p:cTn id="22" dur="500"/>
                                        <p:tgtEl>
                                          <p:spTgt spid="38912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89123">
                                            <p:txEl>
                                              <p:pRg st="4" end="4"/>
                                            </p:txEl>
                                          </p:spTgt>
                                        </p:tgtEl>
                                        <p:attrNameLst>
                                          <p:attrName>style.visibility</p:attrName>
                                        </p:attrNameLst>
                                      </p:cBhvr>
                                      <p:to>
                                        <p:strVal val="visible"/>
                                      </p:to>
                                    </p:set>
                                    <p:animEffect transition="in" filter="blinds(horizontal)">
                                      <p:cBhvr>
                                        <p:cTn id="27" dur="500"/>
                                        <p:tgtEl>
                                          <p:spTgt spid="38912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89123">
                                            <p:txEl>
                                              <p:pRg st="5" end="5"/>
                                            </p:txEl>
                                          </p:spTgt>
                                        </p:tgtEl>
                                        <p:attrNameLst>
                                          <p:attrName>style.visibility</p:attrName>
                                        </p:attrNameLst>
                                      </p:cBhvr>
                                      <p:to>
                                        <p:strVal val="visible"/>
                                      </p:to>
                                    </p:set>
                                    <p:animEffect transition="in" filter="blinds(horizontal)">
                                      <p:cBhvr>
                                        <p:cTn id="32" dur="500"/>
                                        <p:tgtEl>
                                          <p:spTgt spid="3891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4332D0C-E3A8-6B4E-8778-E8B7DECB5C20}"/>
              </a:ext>
            </a:extLst>
          </p:cNvPr>
          <p:cNvSpPr>
            <a:spLocks noGrp="1"/>
          </p:cNvSpPr>
          <p:nvPr>
            <p:ph type="title"/>
          </p:nvPr>
        </p:nvSpPr>
        <p:spPr>
          <a:solidFill>
            <a:srgbClr val="002060"/>
          </a:solidFill>
        </p:spPr>
        <p:txBody>
          <a:bodyPr>
            <a:normAutofit/>
          </a:bodyPr>
          <a:lstStyle/>
          <a:p>
            <a:pPr eaLnBrk="1" hangingPunct="1"/>
            <a:r>
              <a:rPr dirty="0">
                <a:solidFill>
                  <a:schemeClr val="bg1"/>
                </a:solidFill>
                <a:latin typeface="Arial"/>
                <a:cs typeface="Arial"/>
              </a:rPr>
              <a:t>Externally imposed strategy</a:t>
            </a:r>
          </a:p>
        </p:txBody>
      </p:sp>
      <p:sp>
        <p:nvSpPr>
          <p:cNvPr id="13315" name="Content Placeholder 2">
            <a:extLst>
              <a:ext uri="{FF2B5EF4-FFF2-40B4-BE49-F238E27FC236}">
                <a16:creationId xmlns:a16="http://schemas.microsoft.com/office/drawing/2014/main" id="{5FCE7CCC-E27B-3B41-8001-5DF44EDEA562}"/>
              </a:ext>
            </a:extLst>
          </p:cNvPr>
          <p:cNvSpPr>
            <a:spLocks noGrp="1"/>
          </p:cNvSpPr>
          <p:nvPr>
            <p:ph sz="half" idx="1"/>
          </p:nvPr>
        </p:nvSpPr>
        <p:spPr>
          <a:xfrm>
            <a:off x="277672" y="1600201"/>
            <a:ext cx="4900337" cy="3989040"/>
          </a:xfrm>
        </p:spPr>
        <p:txBody>
          <a:bodyPr vert="horz" lIns="91440" tIns="45720" rIns="91440" bIns="45720" rtlCol="0" anchor="t">
            <a:noAutofit/>
          </a:bodyPr>
          <a:lstStyle/>
          <a:p>
            <a:pPr marL="0" indent="0">
              <a:lnSpc>
                <a:spcPts val="2600"/>
              </a:lnSpc>
              <a:spcBef>
                <a:spcPts val="600"/>
              </a:spcBef>
              <a:buNone/>
              <a:defRPr/>
            </a:pPr>
            <a:r>
              <a:rPr lang="en-GB" altLang="en-US" sz="1200" b="1" i="1" dirty="0">
                <a:latin typeface="Arial"/>
                <a:cs typeface="Arial"/>
              </a:rPr>
              <a:t>Strategies may be imposed by powerful external stakeholders</a:t>
            </a:r>
            <a:r>
              <a:rPr lang="en-GB" altLang="en-US" sz="1200" dirty="0">
                <a:latin typeface="Arial"/>
                <a:cs typeface="Arial"/>
              </a:rPr>
              <a:t>. </a:t>
            </a:r>
          </a:p>
          <a:p>
            <a:pPr eaLnBrk="1" hangingPunct="1">
              <a:lnSpc>
                <a:spcPts val="2600"/>
              </a:lnSpc>
              <a:spcBef>
                <a:spcPts val="600"/>
              </a:spcBef>
              <a:spcAft>
                <a:spcPts val="0"/>
              </a:spcAft>
              <a:buFont typeface="Arial" charset="0"/>
              <a:buNone/>
              <a:defRPr/>
            </a:pPr>
            <a:r>
              <a:rPr lang="en-GB" altLang="en-US" sz="1200" dirty="0">
                <a:latin typeface="Arial"/>
                <a:cs typeface="Arial"/>
              </a:rPr>
              <a:t>Examples include:</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200" dirty="0">
                <a:latin typeface="Arial"/>
                <a:cs typeface="Arial"/>
              </a:rPr>
              <a:t>Government can determine strategy in public sector organisation.</a:t>
            </a:r>
          </a:p>
          <a:p>
            <a:pPr marL="301625" lvl="1" indent="-301625">
              <a:lnSpc>
                <a:spcPts val="2600"/>
              </a:lnSpc>
              <a:spcBef>
                <a:spcPts val="600"/>
              </a:spcBef>
              <a:buClr>
                <a:srgbClr val="007BA4"/>
              </a:buClr>
              <a:buFont typeface="Arial" charset="0"/>
              <a:buChar char="•"/>
              <a:defRPr/>
            </a:pPr>
            <a:r>
              <a:rPr lang="en-GB" altLang="en-US" sz="1200" dirty="0">
                <a:latin typeface="Arial"/>
                <a:cs typeface="Arial"/>
              </a:rPr>
              <a:t>Strategy imposed by governments (e.g. the requirement to collaboration or strategic alliances). What about devolved Governments </a:t>
            </a:r>
            <a:r>
              <a:rPr lang="en-GB" altLang="en-US" sz="1200" err="1">
                <a:latin typeface="Arial"/>
                <a:cs typeface="Arial"/>
              </a:rPr>
              <a:t>eg</a:t>
            </a:r>
            <a:r>
              <a:rPr lang="en-GB" altLang="en-US" sz="1200" dirty="0">
                <a:latin typeface="Arial"/>
                <a:cs typeface="Arial"/>
              </a:rPr>
              <a:t> Legal Chastisement, Alcohol Strategies. </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200" dirty="0">
                <a:latin typeface="Arial"/>
                <a:cs typeface="Arial"/>
              </a:rPr>
              <a:t>Business units may have their strategy imposed by head office (e.g. part of a national strategy).</a:t>
            </a:r>
          </a:p>
          <a:p>
            <a:pPr marL="301625" lvl="1" indent="-301625">
              <a:lnSpc>
                <a:spcPts val="2600"/>
              </a:lnSpc>
              <a:spcBef>
                <a:spcPts val="600"/>
              </a:spcBef>
              <a:buClr>
                <a:srgbClr val="007BA4"/>
              </a:buClr>
              <a:buFont typeface="Arial" charset="0"/>
              <a:buChar char="•"/>
              <a:defRPr/>
            </a:pPr>
            <a:r>
              <a:rPr lang="en-GB" altLang="en-US" sz="1200" dirty="0">
                <a:latin typeface="Arial"/>
                <a:cs typeface="Arial"/>
              </a:rPr>
              <a:t>Strategic direction dictated by public opinion? PCC reacting to public pressure? </a:t>
            </a:r>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p:txBody>
      </p:sp>
      <p:sp>
        <p:nvSpPr>
          <p:cNvPr id="3" name="Content Placeholder 2">
            <a:extLst>
              <a:ext uri="{FF2B5EF4-FFF2-40B4-BE49-F238E27FC236}">
                <a16:creationId xmlns:a16="http://schemas.microsoft.com/office/drawing/2014/main" id="{650F070B-D5AF-1406-808B-B0D520074091}"/>
              </a:ext>
            </a:extLst>
          </p:cNvPr>
          <p:cNvSpPr>
            <a:spLocks noGrp="1"/>
          </p:cNvSpPr>
          <p:nvPr>
            <p:ph sz="half" idx="2"/>
          </p:nvPr>
        </p:nvSpPr>
        <p:spPr>
          <a:xfrm>
            <a:off x="5306472" y="1600201"/>
            <a:ext cx="3380328" cy="3989040"/>
          </a:xfrm>
        </p:spPr>
        <p:txBody>
          <a:bodyPr>
            <a:normAutofit/>
          </a:bodyPr>
          <a:lstStyle/>
          <a:p>
            <a:endParaRPr lang="en-US"/>
          </a:p>
        </p:txBody>
      </p:sp>
      <p:pic>
        <p:nvPicPr>
          <p:cNvPr id="2" name="Picture 1" descr="Stakeholders Analysis | Quality Gurus">
            <a:extLst>
              <a:ext uri="{FF2B5EF4-FFF2-40B4-BE49-F238E27FC236}">
                <a16:creationId xmlns:a16="http://schemas.microsoft.com/office/drawing/2014/main" id="{D48586A5-85C3-CED6-9F6A-737D8B0F6D57}"/>
              </a:ext>
            </a:extLst>
          </p:cNvPr>
          <p:cNvPicPr>
            <a:picLocks noChangeAspect="1"/>
          </p:cNvPicPr>
          <p:nvPr/>
        </p:nvPicPr>
        <p:blipFill>
          <a:blip r:embed="rId3"/>
          <a:stretch>
            <a:fillRect/>
          </a:stretch>
        </p:blipFill>
        <p:spPr>
          <a:xfrm>
            <a:off x="5306746" y="2323950"/>
            <a:ext cx="3509438" cy="221009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2" end="2"/>
                                            </p:txEl>
                                          </p:spTgt>
                                        </p:tgtEl>
                                        <p:attrNameLst>
                                          <p:attrName>style.visibility</p:attrName>
                                        </p:attrNameLst>
                                      </p:cBhvr>
                                      <p:to>
                                        <p:strVal val="visible"/>
                                      </p:to>
                                    </p:set>
                                    <p:animEffect transition="in" filter="fade">
                                      <p:cBhvr>
                                        <p:cTn id="7" dur="1000"/>
                                        <p:tgtEl>
                                          <p:spTgt spid="13315">
                                            <p:txEl>
                                              <p:pRg st="2" end="2"/>
                                            </p:txEl>
                                          </p:spTgt>
                                        </p:tgtEl>
                                      </p:cBhvr>
                                    </p:animEffect>
                                    <p:anim calcmode="lin" valueType="num">
                                      <p:cBhvr>
                                        <p:cTn id="8"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3315">
                                            <p:txEl>
                                              <p:pRg st="3" end="3"/>
                                            </p:txEl>
                                          </p:spTgt>
                                        </p:tgtEl>
                                        <p:attrNameLst>
                                          <p:attrName>style.visibility</p:attrName>
                                        </p:attrNameLst>
                                      </p:cBhvr>
                                      <p:to>
                                        <p:strVal val="visible"/>
                                      </p:to>
                                    </p:set>
                                    <p:animEffect transition="in" filter="fade">
                                      <p:cBhvr>
                                        <p:cTn id="12" dur="1000"/>
                                        <p:tgtEl>
                                          <p:spTgt spid="13315">
                                            <p:txEl>
                                              <p:pRg st="3" end="3"/>
                                            </p:txEl>
                                          </p:spTgt>
                                        </p:tgtEl>
                                      </p:cBhvr>
                                    </p:animEffect>
                                    <p:anim calcmode="lin" valueType="num">
                                      <p:cBhvr>
                                        <p:cTn id="13"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1331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animEffect transition="in" filter="fade">
                                      <p:cBhvr>
                                        <p:cTn id="17" dur="1000"/>
                                        <p:tgtEl>
                                          <p:spTgt spid="13315">
                                            <p:txEl>
                                              <p:pRg st="4" end="4"/>
                                            </p:txEl>
                                          </p:spTgt>
                                        </p:tgtEl>
                                      </p:cBhvr>
                                    </p:animEffect>
                                    <p:anim calcmode="lin" valueType="num">
                                      <p:cBhvr>
                                        <p:cTn id="18"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13315">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fade">
                                      <p:cBhvr>
                                        <p:cTn id="22" dur="1000"/>
                                        <p:tgtEl>
                                          <p:spTgt spid="13315">
                                            <p:txEl>
                                              <p:pRg st="5" end="5"/>
                                            </p:txEl>
                                          </p:spTgt>
                                        </p:tgtEl>
                                      </p:cBhvr>
                                    </p:animEffect>
                                    <p:anim calcmode="lin" valueType="num">
                                      <p:cBhvr>
                                        <p:cTn id="23"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6B9101D-2CA0-C749-B9B4-0B862649E44C}"/>
              </a:ext>
            </a:extLst>
          </p:cNvPr>
          <p:cNvSpPr>
            <a:spLocks noGrp="1"/>
          </p:cNvSpPr>
          <p:nvPr>
            <p:ph type="title"/>
          </p:nvPr>
        </p:nvSpPr>
        <p:spPr>
          <a:solidFill>
            <a:srgbClr val="002060"/>
          </a:solidFill>
        </p:spPr>
        <p:txBody>
          <a:bodyPr>
            <a:normAutofit/>
          </a:bodyPr>
          <a:lstStyle/>
          <a:p>
            <a:r>
              <a:rPr lang="en-US" dirty="0">
                <a:solidFill>
                  <a:schemeClr val="bg1"/>
                </a:solidFill>
                <a:latin typeface="Arial"/>
                <a:cs typeface="Arial"/>
              </a:rPr>
              <a:t>Emergent strategy </a:t>
            </a:r>
            <a:endParaRPr dirty="0">
              <a:solidFill>
                <a:schemeClr val="bg1"/>
              </a:solidFill>
            </a:endParaRPr>
          </a:p>
        </p:txBody>
      </p:sp>
      <p:sp>
        <p:nvSpPr>
          <p:cNvPr id="15363" name="Content Placeholder 2">
            <a:extLst>
              <a:ext uri="{FF2B5EF4-FFF2-40B4-BE49-F238E27FC236}">
                <a16:creationId xmlns:a16="http://schemas.microsoft.com/office/drawing/2014/main" id="{1888F542-2445-A74D-BE7C-7837DF093A7D}"/>
              </a:ext>
            </a:extLst>
          </p:cNvPr>
          <p:cNvSpPr>
            <a:spLocks noGrp="1"/>
          </p:cNvSpPr>
          <p:nvPr>
            <p:ph sz="half" idx="1"/>
          </p:nvPr>
        </p:nvSpPr>
        <p:spPr/>
        <p:txBody>
          <a:bodyPr vert="horz" lIns="91440" tIns="45720" rIns="91440" bIns="45720" rtlCol="0" anchor="t">
            <a:normAutofit/>
          </a:bodyPr>
          <a:lstStyle/>
          <a:p>
            <a:pPr marL="0" indent="0" eaLnBrk="1" fontAlgn="auto" hangingPunct="1">
              <a:spcAft>
                <a:spcPts val="0"/>
              </a:spcAft>
              <a:buFont typeface="Arial" charset="0"/>
              <a:buNone/>
              <a:defRPr/>
            </a:pPr>
            <a:r>
              <a:rPr lang="en-GB" sz="1800" b="1" i="1" dirty="0">
                <a:latin typeface="Arial"/>
                <a:cs typeface="Arial"/>
              </a:rPr>
              <a:t>Emergent strategy</a:t>
            </a:r>
            <a:r>
              <a:rPr lang="en-GB" sz="1800" dirty="0">
                <a:latin typeface="Arial"/>
                <a:cs typeface="Arial"/>
              </a:rPr>
              <a:t>: strategies emerge on the basis of a series of decisions, which forms a pattern that becomes clear over time.</a:t>
            </a:r>
          </a:p>
          <a:p>
            <a:pPr marL="307975" indent="-307975" eaLnBrk="1" fontAlgn="auto" hangingPunct="1">
              <a:spcAft>
                <a:spcPts val="0"/>
              </a:spcAft>
              <a:buFont typeface="Arial" charset="0"/>
              <a:buNone/>
              <a:defRPr/>
            </a:pPr>
            <a:endParaRPr lang="en-GB" sz="1800" dirty="0">
              <a:latin typeface="Arial"/>
              <a:cs typeface="Arial"/>
            </a:endParaRPr>
          </a:p>
          <a:p>
            <a:pPr marL="0" indent="0" eaLnBrk="1" fontAlgn="auto" hangingPunct="1">
              <a:spcAft>
                <a:spcPts val="0"/>
              </a:spcAft>
              <a:buFont typeface="Arial" charset="0"/>
              <a:buNone/>
              <a:defRPr/>
            </a:pPr>
            <a:r>
              <a:rPr lang="en-GB" sz="1800" dirty="0">
                <a:latin typeface="Arial"/>
                <a:cs typeface="Arial"/>
              </a:rPr>
              <a:t>Strategy is not a ‘grand plan’ – managers draw together emerging themes of strategy from lower down the organisation rather than direct strategy from the top.</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endParaRPr lang="en-GB" sz="1800" dirty="0"/>
          </a:p>
        </p:txBody>
      </p:sp>
      <p:sp>
        <p:nvSpPr>
          <p:cNvPr id="3" name="Content Placeholder 2">
            <a:extLst>
              <a:ext uri="{FF2B5EF4-FFF2-40B4-BE49-F238E27FC236}">
                <a16:creationId xmlns:a16="http://schemas.microsoft.com/office/drawing/2014/main" id="{AFEA2B2C-4A4F-C4EF-A48A-02DE6C02D38A}"/>
              </a:ext>
            </a:extLst>
          </p:cNvPr>
          <p:cNvSpPr>
            <a:spLocks noGrp="1"/>
          </p:cNvSpPr>
          <p:nvPr>
            <p:ph sz="half" idx="2"/>
          </p:nvPr>
        </p:nvSpPr>
        <p:spPr/>
        <p:txBody>
          <a:bodyPr/>
          <a:lstStyle/>
          <a:p>
            <a:endParaRPr lang="en-US"/>
          </a:p>
        </p:txBody>
      </p:sp>
      <p:pic>
        <p:nvPicPr>
          <p:cNvPr id="2" name="Picture 1">
            <a:extLst>
              <a:ext uri="{FF2B5EF4-FFF2-40B4-BE49-F238E27FC236}">
                <a16:creationId xmlns:a16="http://schemas.microsoft.com/office/drawing/2014/main" id="{FAE0E6E8-B5E7-5764-6AD1-36F1F911B8A9}"/>
              </a:ext>
            </a:extLst>
          </p:cNvPr>
          <p:cNvPicPr>
            <a:picLocks noChangeAspect="1"/>
          </p:cNvPicPr>
          <p:nvPr/>
        </p:nvPicPr>
        <p:blipFill>
          <a:blip r:embed="rId3"/>
          <a:stretch>
            <a:fillRect/>
          </a:stretch>
        </p:blipFill>
        <p:spPr>
          <a:xfrm>
            <a:off x="4466718" y="2312850"/>
            <a:ext cx="4393625" cy="21017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13FBE1B-1FCC-0246-B0CA-0181B320FF75}"/>
              </a:ext>
            </a:extLst>
          </p:cNvPr>
          <p:cNvSpPr>
            <a:spLocks noGrp="1"/>
          </p:cNvSpPr>
          <p:nvPr>
            <p:ph type="title"/>
          </p:nvPr>
        </p:nvSpPr>
        <p:spPr>
          <a:xfrm>
            <a:off x="457200" y="263525"/>
            <a:ext cx="8229600" cy="1182688"/>
          </a:xfrm>
          <a:solidFill>
            <a:srgbClr val="002060"/>
          </a:solidFill>
        </p:spPr>
        <p:txBody>
          <a:bodyPr vert="horz" lIns="91440" tIns="45720" rIns="91440" bIns="45720" rtlCol="0" anchor="ctr">
            <a:noAutofit/>
          </a:bodyPr>
          <a:lstStyle/>
          <a:p>
            <a:pPr eaLnBrk="1" hangingPunct="1"/>
            <a:r>
              <a:rPr lang="en-US" sz="3600" dirty="0">
                <a:solidFill>
                  <a:schemeClr val="bg1"/>
                </a:solidFill>
                <a:latin typeface="Arial"/>
                <a:cs typeface="Arial"/>
              </a:rPr>
              <a:t>Strategy as the outcome of</a:t>
            </a:r>
            <a:br>
              <a:rPr lang="en-US" sz="3600" dirty="0">
                <a:latin typeface="Arial"/>
              </a:rPr>
            </a:br>
            <a:r>
              <a:rPr lang="en-US" sz="3600" dirty="0">
                <a:solidFill>
                  <a:schemeClr val="bg1"/>
                </a:solidFill>
                <a:latin typeface="Arial"/>
                <a:cs typeface="Arial"/>
              </a:rPr>
              <a:t>political processes</a:t>
            </a:r>
            <a:endParaRPr sz="3600" dirty="0">
              <a:solidFill>
                <a:schemeClr val="bg1"/>
              </a:solidFill>
              <a:latin typeface="Arial"/>
              <a:cs typeface="Arial"/>
            </a:endParaRPr>
          </a:p>
        </p:txBody>
      </p:sp>
      <p:sp>
        <p:nvSpPr>
          <p:cNvPr id="19459" name="Content Placeholder 2">
            <a:extLst>
              <a:ext uri="{FF2B5EF4-FFF2-40B4-BE49-F238E27FC236}">
                <a16:creationId xmlns:a16="http://schemas.microsoft.com/office/drawing/2014/main" id="{20175377-E563-2F41-BE31-D3A93748D14F}"/>
              </a:ext>
            </a:extLst>
          </p:cNvPr>
          <p:cNvSpPr>
            <a:spLocks noGrp="1"/>
          </p:cNvSpPr>
          <p:nvPr>
            <p:ph idx="1"/>
          </p:nvPr>
        </p:nvSpPr>
        <p:spPr>
          <a:xfrm>
            <a:off x="431074" y="1547029"/>
            <a:ext cx="8380412" cy="4343400"/>
          </a:xfrm>
        </p:spPr>
        <p:txBody>
          <a:bodyPr vert="horz" lIns="91440" tIns="45720" rIns="91440" bIns="45720" rtlCol="0" anchor="t">
            <a:normAutofit/>
          </a:bodyPr>
          <a:lstStyle/>
          <a:p>
            <a:pPr marL="0" indent="0" eaLnBrk="1" hangingPunct="1">
              <a:buFont typeface="Arial" charset="0"/>
              <a:buNone/>
              <a:defRPr/>
            </a:pPr>
            <a:r>
              <a:rPr lang="en-GB" altLang="en-US" sz="1800" b="1" i="1" dirty="0">
                <a:latin typeface="Arial"/>
                <a:cs typeface="Arial"/>
              </a:rPr>
              <a:t>The political view </a:t>
            </a:r>
            <a:r>
              <a:rPr lang="en-GB" altLang="en-US" sz="1800" dirty="0">
                <a:latin typeface="Arial"/>
                <a:cs typeface="Arial"/>
              </a:rPr>
              <a:t>of strategy development is that strategies develop as the outcome of bargaining and negotiation among powerful interest groups (or stakeholders).</a:t>
            </a:r>
          </a:p>
          <a:p>
            <a:pPr marL="0" indent="0" eaLnBrk="1" hangingPunct="1">
              <a:buFont typeface="Arial" charset="0"/>
              <a:buNone/>
              <a:defRPr/>
            </a:pPr>
            <a:endParaRPr lang="en-GB" altLang="en-US" sz="1800" dirty="0">
              <a:latin typeface="Arial"/>
              <a:cs typeface="Arial"/>
            </a:endParaRPr>
          </a:p>
          <a:p>
            <a:pPr marL="0" indent="0" eaLnBrk="1" hangingPunct="1">
              <a:buFont typeface="Arial" charset="0"/>
              <a:buNone/>
              <a:defRPr/>
            </a:pPr>
            <a:r>
              <a:rPr lang="en-GB" altLang="en-US" sz="1800" dirty="0">
                <a:latin typeface="Arial"/>
                <a:cs typeface="Arial"/>
              </a:rPr>
              <a:t>In approaching strategic problems, people are influenced by:</a:t>
            </a:r>
          </a:p>
          <a:p>
            <a:pPr marL="0" indent="0" eaLnBrk="1" hangingPunct="1">
              <a:buFont typeface="Arial" charset="0"/>
              <a:buNone/>
              <a:defRPr/>
            </a:pPr>
            <a:endParaRPr lang="en-GB" altLang="en-US" sz="1800" dirty="0">
              <a:latin typeface="Arial"/>
              <a:cs typeface="Arial"/>
            </a:endParaRPr>
          </a:p>
          <a:p>
            <a:pPr marL="293370" indent="-293370">
              <a:buFont typeface="Arial" charset="0"/>
              <a:buChar char="•"/>
              <a:defRPr/>
            </a:pPr>
            <a:r>
              <a:rPr lang="en-GB" altLang="en-US" sz="1800" b="1" i="1" dirty="0">
                <a:latin typeface="Arial"/>
                <a:cs typeface="Arial"/>
              </a:rPr>
              <a:t>Position and personal experience.</a:t>
            </a:r>
            <a:r>
              <a:rPr lang="en-GB" altLang="en-US" sz="1800" b="1" dirty="0">
                <a:latin typeface="Arial"/>
                <a:cs typeface="Arial"/>
              </a:rPr>
              <a:t> </a:t>
            </a:r>
            <a:endParaRPr lang="en-GB" altLang="en-US" sz="1800" b="1" i="1" dirty="0">
              <a:latin typeface="Arial"/>
              <a:cs typeface="Arial"/>
            </a:endParaRPr>
          </a:p>
          <a:p>
            <a:pPr marL="293370" indent="-293370" eaLnBrk="1" hangingPunct="1">
              <a:buFont typeface="Arial" charset="0"/>
              <a:buChar char="•"/>
              <a:defRPr/>
            </a:pPr>
            <a:r>
              <a:rPr lang="en-GB" altLang="en-US" sz="1800" b="1" i="1" dirty="0">
                <a:latin typeface="Arial"/>
                <a:cs typeface="Arial"/>
              </a:rPr>
              <a:t>Competition for resources and influence.</a:t>
            </a:r>
          </a:p>
          <a:p>
            <a:pPr marL="293370" indent="-293370" eaLnBrk="1" hangingPunct="1">
              <a:buFont typeface="Arial" charset="0"/>
              <a:buChar char="•"/>
              <a:defRPr/>
            </a:pPr>
            <a:r>
              <a:rPr lang="en-GB" altLang="en-US" sz="1800" b="1" i="1" dirty="0">
                <a:latin typeface="Arial"/>
                <a:cs typeface="Arial"/>
              </a:rPr>
              <a:t>The relative influence of stakeholders.</a:t>
            </a:r>
          </a:p>
          <a:p>
            <a:pPr marL="293370" indent="-293370" eaLnBrk="1" hangingPunct="1">
              <a:buFont typeface="Arial" charset="0"/>
              <a:buChar char="•"/>
              <a:defRPr/>
            </a:pPr>
            <a:r>
              <a:rPr lang="en-GB" altLang="en-US" sz="1800" b="1" i="1" dirty="0">
                <a:latin typeface="Arial"/>
                <a:cs typeface="Arial"/>
              </a:rPr>
              <a:t>Different access to information.</a:t>
            </a:r>
          </a:p>
        </p:txBody>
      </p:sp>
      <p:pic>
        <p:nvPicPr>
          <p:cNvPr id="2" name="Picture 1">
            <a:extLst>
              <a:ext uri="{FF2B5EF4-FFF2-40B4-BE49-F238E27FC236}">
                <a16:creationId xmlns:a16="http://schemas.microsoft.com/office/drawing/2014/main" id="{444FD6FC-7744-A1C8-8BAC-13F2027316C2}"/>
              </a:ext>
            </a:extLst>
          </p:cNvPr>
          <p:cNvPicPr>
            <a:picLocks noChangeAspect="1"/>
          </p:cNvPicPr>
          <p:nvPr/>
        </p:nvPicPr>
        <p:blipFill>
          <a:blip r:embed="rId3"/>
          <a:stretch>
            <a:fillRect/>
          </a:stretch>
        </p:blipFill>
        <p:spPr>
          <a:xfrm>
            <a:off x="5683976" y="4004174"/>
            <a:ext cx="3028950" cy="151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9459">
                                            <p:txEl>
                                              <p:pRg st="2" end="2"/>
                                            </p:txEl>
                                          </p:spTgt>
                                        </p:tgtEl>
                                        <p:attrNameLst>
                                          <p:attrName>style.visibility</p:attrName>
                                        </p:attrNameLst>
                                      </p:cBhvr>
                                      <p:to>
                                        <p:strVal val="visible"/>
                                      </p:to>
                                    </p:set>
                                    <p:animEffect transition="in" filter="fade">
                                      <p:cBhvr>
                                        <p:cTn id="14" dur="1000"/>
                                        <p:tgtEl>
                                          <p:spTgt spid="19459">
                                            <p:txEl>
                                              <p:pRg st="2" end="2"/>
                                            </p:txEl>
                                          </p:spTgt>
                                        </p:tgtEl>
                                      </p:cBhvr>
                                    </p:animEffect>
                                    <p:anim calcmode="lin" valueType="num">
                                      <p:cBhvr>
                                        <p:cTn id="15" dur="10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94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9459">
                                            <p:txEl>
                                              <p:pRg st="4" end="4"/>
                                            </p:txEl>
                                          </p:spTgt>
                                        </p:tgtEl>
                                        <p:attrNameLst>
                                          <p:attrName>style.visibility</p:attrName>
                                        </p:attrNameLst>
                                      </p:cBhvr>
                                      <p:to>
                                        <p:strVal val="visible"/>
                                      </p:to>
                                    </p:set>
                                    <p:animEffect transition="in" filter="fade">
                                      <p:cBhvr>
                                        <p:cTn id="21" dur="1000"/>
                                        <p:tgtEl>
                                          <p:spTgt spid="19459">
                                            <p:txEl>
                                              <p:pRg st="4" end="4"/>
                                            </p:txEl>
                                          </p:spTgt>
                                        </p:tgtEl>
                                      </p:cBhvr>
                                    </p:animEffect>
                                    <p:anim calcmode="lin" valueType="num">
                                      <p:cBhvr>
                                        <p:cTn id="22" dur="10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945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9459">
                                            <p:txEl>
                                              <p:pRg st="5" end="5"/>
                                            </p:txEl>
                                          </p:spTgt>
                                        </p:tgtEl>
                                        <p:attrNameLst>
                                          <p:attrName>style.visibility</p:attrName>
                                        </p:attrNameLst>
                                      </p:cBhvr>
                                      <p:to>
                                        <p:strVal val="visible"/>
                                      </p:to>
                                    </p:set>
                                    <p:animEffect transition="in" filter="fade">
                                      <p:cBhvr>
                                        <p:cTn id="28" dur="1000"/>
                                        <p:tgtEl>
                                          <p:spTgt spid="19459">
                                            <p:txEl>
                                              <p:pRg st="5" end="5"/>
                                            </p:txEl>
                                          </p:spTgt>
                                        </p:tgtEl>
                                      </p:cBhvr>
                                    </p:animEffect>
                                    <p:anim calcmode="lin" valueType="num">
                                      <p:cBhvr>
                                        <p:cTn id="29" dur="1000" fill="hold"/>
                                        <p:tgtEl>
                                          <p:spTgt spid="19459">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945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9459">
                                            <p:txEl>
                                              <p:pRg st="6" end="6"/>
                                            </p:txEl>
                                          </p:spTgt>
                                        </p:tgtEl>
                                        <p:attrNameLst>
                                          <p:attrName>style.visibility</p:attrName>
                                        </p:attrNameLst>
                                      </p:cBhvr>
                                      <p:to>
                                        <p:strVal val="visible"/>
                                      </p:to>
                                    </p:set>
                                    <p:animEffect transition="in" filter="fade">
                                      <p:cBhvr>
                                        <p:cTn id="35" dur="1000"/>
                                        <p:tgtEl>
                                          <p:spTgt spid="19459">
                                            <p:txEl>
                                              <p:pRg st="6" end="6"/>
                                            </p:txEl>
                                          </p:spTgt>
                                        </p:tgtEl>
                                      </p:cBhvr>
                                    </p:animEffect>
                                    <p:anim calcmode="lin" valueType="num">
                                      <p:cBhvr>
                                        <p:cTn id="36" dur="1000" fill="hold"/>
                                        <p:tgtEl>
                                          <p:spTgt spid="19459">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1945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9459">
                                            <p:txEl>
                                              <p:pRg st="7" end="7"/>
                                            </p:txEl>
                                          </p:spTgt>
                                        </p:tgtEl>
                                        <p:attrNameLst>
                                          <p:attrName>style.visibility</p:attrName>
                                        </p:attrNameLst>
                                      </p:cBhvr>
                                      <p:to>
                                        <p:strVal val="visible"/>
                                      </p:to>
                                    </p:set>
                                    <p:animEffect transition="in" filter="fade">
                                      <p:cBhvr>
                                        <p:cTn id="42" dur="1000"/>
                                        <p:tgtEl>
                                          <p:spTgt spid="19459">
                                            <p:txEl>
                                              <p:pRg st="7" end="7"/>
                                            </p:txEl>
                                          </p:spTgt>
                                        </p:tgtEl>
                                      </p:cBhvr>
                                    </p:animEffect>
                                    <p:anim calcmode="lin" valueType="num">
                                      <p:cBhvr>
                                        <p:cTn id="43" dur="1000" fill="hold"/>
                                        <p:tgtEl>
                                          <p:spTgt spid="19459">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945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E8953-629B-8791-0BD2-5380558A94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1C0E4-DD70-99DD-6EBF-6F0CC7BB7088}"/>
              </a:ext>
            </a:extLst>
          </p:cNvPr>
          <p:cNvSpPr>
            <a:spLocks noGrp="1"/>
          </p:cNvSpPr>
          <p:nvPr>
            <p:ph type="ctrTitle"/>
          </p:nvPr>
        </p:nvSpPr>
        <p:spPr>
          <a:xfrm>
            <a:off x="2209401" y="1638464"/>
            <a:ext cx="6719165" cy="1470025"/>
          </a:xfrm>
        </p:spPr>
        <p:txBody>
          <a:bodyPr>
            <a:normAutofit fontScale="90000"/>
          </a:bodyPr>
          <a:lstStyle/>
          <a:p>
            <a:r>
              <a:rPr lang="en-US" sz="3600" b="1" err="1"/>
              <a:t>Wythnos</a:t>
            </a:r>
            <a:r>
              <a:rPr lang="en-US" sz="3600" b="1" dirty="0"/>
              <a:t> 3 </a:t>
            </a:r>
            <a:r>
              <a:rPr lang="en-US" sz="3600" b="1" err="1"/>
              <a:t>rhan</a:t>
            </a:r>
            <a:r>
              <a:rPr lang="en-US" sz="3600" b="1" dirty="0"/>
              <a:t> 1 – </a:t>
            </a:r>
            <a:r>
              <a:rPr lang="en-US" sz="3600" b="1" err="1"/>
              <a:t>Rheolaeth</a:t>
            </a:r>
            <a:r>
              <a:rPr lang="en-US" sz="3600" b="1" dirty="0"/>
              <a:t> </a:t>
            </a:r>
            <a:r>
              <a:rPr lang="en-US" sz="3600" b="1" err="1"/>
              <a:t>Strategol</a:t>
            </a:r>
            <a:r>
              <a:rPr lang="en-US" sz="3600" b="1" dirty="0"/>
              <a:t>:</a:t>
            </a:r>
            <a:br>
              <a:rPr lang="en-US" sz="3600" b="1" dirty="0"/>
            </a:br>
            <a:r>
              <a:rPr lang="en-US" sz="3600" b="1" err="1"/>
              <a:t>Cynllunio</a:t>
            </a:r>
            <a:r>
              <a:rPr lang="en-US" sz="3600" b="1" dirty="0"/>
              <a:t> </a:t>
            </a:r>
            <a:r>
              <a:rPr lang="en-US" sz="3600" b="1" err="1"/>
              <a:t>strategol</a:t>
            </a:r>
            <a:r>
              <a:rPr lang="en-US" sz="3600" b="1" dirty="0"/>
              <a:t> ac </a:t>
            </a:r>
            <a:r>
              <a:rPr lang="en-US" sz="3600" b="1" err="1"/>
              <a:t>ymarfer</a:t>
            </a:r>
            <a:br>
              <a:rPr lang="en-US" sz="3600" dirty="0"/>
            </a:br>
            <a:r>
              <a:rPr lang="en-US" sz="3600" b="1" dirty="0">
                <a:solidFill>
                  <a:schemeClr val="bg1"/>
                </a:solidFill>
              </a:rPr>
              <a:t>Week 3 part 1 – Strategic Management: Strategic Planning &amp; Practice </a:t>
            </a:r>
            <a:br>
              <a:rPr lang="en-US" sz="3600" dirty="0"/>
            </a:br>
            <a:endParaRPr lang="en-US" sz="3600" dirty="0"/>
          </a:p>
        </p:txBody>
      </p:sp>
      <p:sp>
        <p:nvSpPr>
          <p:cNvPr id="3" name="Subtitle 2">
            <a:extLst>
              <a:ext uri="{FF2B5EF4-FFF2-40B4-BE49-F238E27FC236}">
                <a16:creationId xmlns:a16="http://schemas.microsoft.com/office/drawing/2014/main" id="{A78EED41-D34B-9936-3D6B-F5E87FB3ED39}"/>
              </a:ext>
            </a:extLst>
          </p:cNvPr>
          <p:cNvSpPr>
            <a:spLocks noGrp="1"/>
          </p:cNvSpPr>
          <p:nvPr>
            <p:ph type="subTitle" idx="1"/>
          </p:nvPr>
        </p:nvSpPr>
        <p:spPr>
          <a:xfrm>
            <a:off x="656588" y="4532650"/>
            <a:ext cx="3540308" cy="992638"/>
          </a:xfrm>
        </p:spPr>
        <p:txBody>
          <a:bodyPr vert="horz" lIns="91440" tIns="45720" rIns="91440" bIns="45720" rtlCol="0" anchor="t">
            <a:normAutofit fontScale="62500" lnSpcReduction="20000"/>
          </a:bodyPr>
          <a:lstStyle/>
          <a:p>
            <a:r>
              <a:rPr lang="en-US" b="1" dirty="0">
                <a:solidFill>
                  <a:schemeClr val="bg1"/>
                </a:solidFill>
              </a:rPr>
              <a:t>MSc Policing (O&amp;SL)</a:t>
            </a:r>
          </a:p>
          <a:p>
            <a:r>
              <a:rPr lang="en-US" b="1" dirty="0">
                <a:solidFill>
                  <a:schemeClr val="bg1"/>
                </a:solidFill>
              </a:rPr>
              <a:t>21 May 2026</a:t>
            </a:r>
          </a:p>
          <a:p>
            <a:r>
              <a:rPr lang="en-US" b="1" dirty="0">
                <a:solidFill>
                  <a:schemeClr val="bg1"/>
                </a:solidFill>
              </a:rPr>
              <a:t>S. Thompson</a:t>
            </a:r>
          </a:p>
        </p:txBody>
      </p:sp>
    </p:spTree>
    <p:extLst>
      <p:ext uri="{BB962C8B-B14F-4D97-AF65-F5344CB8AC3E}">
        <p14:creationId xmlns:p14="http://schemas.microsoft.com/office/powerpoint/2010/main" val="3255018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C09982D-F37B-D445-ABC9-10AC2DE804AF}"/>
              </a:ext>
            </a:extLst>
          </p:cNvPr>
          <p:cNvSpPr>
            <a:spLocks noGrp="1"/>
          </p:cNvSpPr>
          <p:nvPr>
            <p:ph type="title"/>
          </p:nvPr>
        </p:nvSpPr>
        <p:spPr>
          <a:xfrm>
            <a:off x="457200" y="266700"/>
            <a:ext cx="8229600" cy="1200150"/>
          </a:xfrm>
          <a:solidFill>
            <a:srgbClr val="002060"/>
          </a:solidFill>
        </p:spPr>
        <p:txBody>
          <a:bodyPr>
            <a:normAutofit/>
          </a:bodyPr>
          <a:lstStyle/>
          <a:p>
            <a:r>
              <a:rPr sz="3600" dirty="0">
                <a:solidFill>
                  <a:schemeClr val="bg1"/>
                </a:solidFill>
                <a:latin typeface="Arial"/>
                <a:cs typeface="Arial"/>
              </a:rPr>
              <a:t>Implications for managing strategy development</a:t>
            </a:r>
            <a:r>
              <a:rPr lang="en-US" sz="3600" dirty="0">
                <a:solidFill>
                  <a:schemeClr val="bg1"/>
                </a:solidFill>
                <a:latin typeface="Arial"/>
                <a:cs typeface="Arial"/>
              </a:rPr>
              <a:t> </a:t>
            </a:r>
            <a:endParaRPr sz="3600" dirty="0">
              <a:solidFill>
                <a:schemeClr val="bg1"/>
              </a:solidFill>
            </a:endParaRPr>
          </a:p>
        </p:txBody>
      </p:sp>
      <p:sp>
        <p:nvSpPr>
          <p:cNvPr id="24579" name="Content Placeholder 2">
            <a:extLst>
              <a:ext uri="{FF2B5EF4-FFF2-40B4-BE49-F238E27FC236}">
                <a16:creationId xmlns:a16="http://schemas.microsoft.com/office/drawing/2014/main" id="{502D19AF-4360-EB40-9D9A-6B46442FB762}"/>
              </a:ext>
            </a:extLst>
          </p:cNvPr>
          <p:cNvSpPr>
            <a:spLocks noGrp="1"/>
          </p:cNvSpPr>
          <p:nvPr>
            <p:ph idx="1"/>
          </p:nvPr>
        </p:nvSpPr>
        <p:spPr>
          <a:xfrm>
            <a:off x="423364" y="1885751"/>
            <a:ext cx="4714743" cy="3081612"/>
          </a:xfrm>
        </p:spPr>
        <p:txBody>
          <a:bodyPr vert="horz" lIns="91440" tIns="45720" rIns="91440" bIns="45720" rtlCol="0" anchor="t">
            <a:normAutofit fontScale="92500"/>
          </a:bodyPr>
          <a:lstStyle/>
          <a:p>
            <a:pPr marL="301625" indent="-301625" eaLnBrk="1" fontAlgn="auto" hangingPunct="1">
              <a:spcAft>
                <a:spcPts val="0"/>
              </a:spcAft>
              <a:defRPr/>
            </a:pPr>
            <a:r>
              <a:rPr lang="en-GB" sz="1900" b="1" i="1" dirty="0">
                <a:latin typeface="Arial"/>
                <a:cs typeface="Arial"/>
              </a:rPr>
              <a:t>Multiple strategy development processes </a:t>
            </a:r>
            <a:r>
              <a:rPr lang="en-GB" sz="1900" b="1" dirty="0">
                <a:latin typeface="Arial"/>
                <a:cs typeface="Arial"/>
              </a:rPr>
              <a:t>– </a:t>
            </a:r>
            <a:r>
              <a:rPr lang="en-GB" sz="1900" dirty="0">
                <a:latin typeface="Arial"/>
                <a:cs typeface="Arial"/>
              </a:rPr>
              <a:t>most organisations develop strategy through several different processes.</a:t>
            </a:r>
          </a:p>
          <a:p>
            <a:pPr marL="301625" indent="-301625" eaLnBrk="1" fontAlgn="auto" hangingPunct="1">
              <a:spcAft>
                <a:spcPts val="0"/>
              </a:spcAft>
              <a:defRPr/>
            </a:pPr>
            <a:r>
              <a:rPr lang="en-GB" sz="1900" b="1" i="1" dirty="0">
                <a:latin typeface="Arial"/>
                <a:cs typeface="Arial"/>
              </a:rPr>
              <a:t>There is no one right </a:t>
            </a:r>
            <a:r>
              <a:rPr lang="en-GB" sz="1900" dirty="0">
                <a:latin typeface="Arial"/>
                <a:cs typeface="Arial"/>
              </a:rPr>
              <a:t>way to develop strategy but the context can be important.</a:t>
            </a:r>
          </a:p>
          <a:p>
            <a:pPr marL="301625" indent="-301625" eaLnBrk="1" fontAlgn="auto" hangingPunct="1">
              <a:spcAft>
                <a:spcPts val="0"/>
              </a:spcAft>
              <a:defRPr/>
            </a:pPr>
            <a:endParaRPr lang="en-GB" sz="1900" dirty="0">
              <a:latin typeface="Arial"/>
              <a:cs typeface="Arial"/>
            </a:endParaRPr>
          </a:p>
          <a:p>
            <a:pPr marL="0" indent="0">
              <a:buNone/>
              <a:defRPr/>
            </a:pPr>
            <a:r>
              <a:rPr lang="en-GB" sz="1900" dirty="0">
                <a:latin typeface="Arial"/>
                <a:cs typeface="Arial"/>
              </a:rPr>
              <a:t>What do you think developing strategic planning in people looks like – is it deliberate (intended)/ Prescriptive or Emergent? </a:t>
            </a:r>
          </a:p>
          <a:p>
            <a:pPr marL="0" indent="0" eaLnBrk="1" fontAlgn="auto" hangingPunct="1">
              <a:spcAft>
                <a:spcPts val="0"/>
              </a:spcAft>
              <a:buNone/>
              <a:defRPr/>
            </a:pPr>
            <a:endParaRPr lang="en-GB" sz="1900" dirty="0"/>
          </a:p>
          <a:p>
            <a:pPr marL="0" indent="0" eaLnBrk="1" fontAlgn="auto" hangingPunct="1">
              <a:spcAft>
                <a:spcPts val="0"/>
              </a:spcAft>
              <a:buNone/>
              <a:defRPr/>
            </a:pPr>
            <a:endParaRPr lang="en-GB" sz="1500" dirty="0"/>
          </a:p>
          <a:p>
            <a:pPr marL="0" indent="0" eaLnBrk="1" fontAlgn="auto" hangingPunct="1">
              <a:spcAft>
                <a:spcPts val="0"/>
              </a:spcAft>
              <a:buNone/>
              <a:defRPr/>
            </a:pPr>
            <a:endParaRPr lang="en-GB" sz="1500" dirty="0"/>
          </a:p>
        </p:txBody>
      </p:sp>
      <p:pic>
        <p:nvPicPr>
          <p:cNvPr id="2" name="Picture 1">
            <a:extLst>
              <a:ext uri="{FF2B5EF4-FFF2-40B4-BE49-F238E27FC236}">
                <a16:creationId xmlns:a16="http://schemas.microsoft.com/office/drawing/2014/main" id="{AC605CAB-2FE5-4188-87A0-AE207592C67F}"/>
              </a:ext>
            </a:extLst>
          </p:cNvPr>
          <p:cNvPicPr>
            <a:picLocks noChangeAspect="1"/>
          </p:cNvPicPr>
          <p:nvPr/>
        </p:nvPicPr>
        <p:blipFill>
          <a:blip r:embed="rId3"/>
          <a:stretch>
            <a:fillRect/>
          </a:stretch>
        </p:blipFill>
        <p:spPr>
          <a:xfrm>
            <a:off x="5298925" y="3212047"/>
            <a:ext cx="3551079" cy="21575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1000"/>
                                        <p:tgtEl>
                                          <p:spTgt spid="24579">
                                            <p:txEl>
                                              <p:pRg st="0" end="0"/>
                                            </p:txEl>
                                          </p:spTgt>
                                        </p:tgtEl>
                                      </p:cBhvr>
                                    </p:animEffect>
                                    <p:anim calcmode="lin" valueType="num">
                                      <p:cBhvr>
                                        <p:cTn id="8" dur="10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579">
                                            <p:txEl>
                                              <p:pRg st="1" end="1"/>
                                            </p:txEl>
                                          </p:spTgt>
                                        </p:tgtEl>
                                        <p:attrNameLst>
                                          <p:attrName>style.visibility</p:attrName>
                                        </p:attrNameLst>
                                      </p:cBhvr>
                                      <p:to>
                                        <p:strVal val="visible"/>
                                      </p:to>
                                    </p:set>
                                    <p:animEffect transition="in" filter="fade">
                                      <p:cBhvr>
                                        <p:cTn id="14" dur="1000"/>
                                        <p:tgtEl>
                                          <p:spTgt spid="24579">
                                            <p:txEl>
                                              <p:pRg st="1" end="1"/>
                                            </p:txEl>
                                          </p:spTgt>
                                        </p:tgtEl>
                                      </p:cBhvr>
                                    </p:animEffect>
                                    <p:anim calcmode="lin" valueType="num">
                                      <p:cBhvr>
                                        <p:cTn id="15" dur="10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457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579">
                                            <p:txEl>
                                              <p:pRg st="3" end="3"/>
                                            </p:txEl>
                                          </p:spTgt>
                                        </p:tgtEl>
                                        <p:attrNameLst>
                                          <p:attrName>style.visibility</p:attrName>
                                        </p:attrNameLst>
                                      </p:cBhvr>
                                      <p:to>
                                        <p:strVal val="visible"/>
                                      </p:to>
                                    </p:set>
                                    <p:animEffect transition="in" filter="fade">
                                      <p:cBhvr>
                                        <p:cTn id="21" dur="1000"/>
                                        <p:tgtEl>
                                          <p:spTgt spid="24579">
                                            <p:txEl>
                                              <p:pRg st="3" end="3"/>
                                            </p:txEl>
                                          </p:spTgt>
                                        </p:tgtEl>
                                      </p:cBhvr>
                                    </p:animEffect>
                                    <p:anim calcmode="lin" valueType="num">
                                      <p:cBhvr>
                                        <p:cTn id="22" dur="10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457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73FE49B-229A-9F48-9B5A-876C250E11BC}"/>
              </a:ext>
            </a:extLst>
          </p:cNvPr>
          <p:cNvSpPr>
            <a:spLocks noGrp="1"/>
          </p:cNvSpPr>
          <p:nvPr>
            <p:ph type="title"/>
          </p:nvPr>
        </p:nvSpPr>
        <p:spPr>
          <a:xfrm>
            <a:off x="457200" y="285750"/>
            <a:ext cx="8229600" cy="844815"/>
          </a:xfrm>
          <a:solidFill>
            <a:srgbClr val="002060"/>
          </a:solidFill>
        </p:spPr>
        <p:txBody>
          <a:bodyPr>
            <a:normAutofit/>
          </a:bodyPr>
          <a:lstStyle/>
          <a:p>
            <a:pPr eaLnBrk="1" hangingPunct="1"/>
            <a:r>
              <a:rPr dirty="0">
                <a:solidFill>
                  <a:schemeClr val="bg1"/>
                </a:solidFill>
              </a:rPr>
              <a:t>Strategy development contexts</a:t>
            </a:r>
          </a:p>
        </p:txBody>
      </p:sp>
      <p:pic>
        <p:nvPicPr>
          <p:cNvPr id="67587" name="Picture 1">
            <a:extLst>
              <a:ext uri="{FF2B5EF4-FFF2-40B4-BE49-F238E27FC236}">
                <a16:creationId xmlns:a16="http://schemas.microsoft.com/office/drawing/2014/main" id="{28DAD279-91A6-4B4C-89B4-1B9F8EE44D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85766" y="1493977"/>
            <a:ext cx="6521583" cy="3952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8" name="Text Box 13">
            <a:extLst>
              <a:ext uri="{FF2B5EF4-FFF2-40B4-BE49-F238E27FC236}">
                <a16:creationId xmlns:a16="http://schemas.microsoft.com/office/drawing/2014/main" id="{DE9615D5-E523-5F43-920A-CDE3342DEB4F}"/>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67589" name="Picture 8" descr="Pearson Logo">
            <a:extLst>
              <a:ext uri="{FF2B5EF4-FFF2-40B4-BE49-F238E27FC236}">
                <a16:creationId xmlns:a16="http://schemas.microsoft.com/office/drawing/2014/main" id="{51F770F6-E448-9B43-BE30-C4E9F5CFC1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3050C45D-9A03-CD4F-B97F-220D384A93EC}"/>
              </a:ext>
            </a:extLst>
          </p:cNvPr>
          <p:cNvSpPr>
            <a:spLocks noGrp="1"/>
          </p:cNvSpPr>
          <p:nvPr>
            <p:ph type="title"/>
          </p:nvPr>
        </p:nvSpPr>
        <p:spPr>
          <a:xfrm>
            <a:off x="166688" y="322263"/>
            <a:ext cx="8779008"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65539" name="Content Placeholder 2">
            <a:extLst>
              <a:ext uri="{FF2B5EF4-FFF2-40B4-BE49-F238E27FC236}">
                <a16:creationId xmlns:a16="http://schemas.microsoft.com/office/drawing/2014/main" id="{7101538F-E780-7E4C-9D65-6AE1B50EB19B}"/>
              </a:ext>
            </a:extLst>
          </p:cNvPr>
          <p:cNvSpPr>
            <a:spLocks noGrp="1"/>
          </p:cNvSpPr>
          <p:nvPr>
            <p:ph idx="1"/>
          </p:nvPr>
        </p:nvSpPr>
        <p:spPr>
          <a:xfrm>
            <a:off x="166688" y="1519238"/>
            <a:ext cx="8651875" cy="4465637"/>
          </a:xfrm>
        </p:spPr>
        <p:txBody>
          <a:bodyPr vert="horz" lIns="91440" tIns="45720" rIns="91440" bIns="45720" rtlCol="0" anchor="t">
            <a:normAutofit/>
          </a:bodyPr>
          <a:lstStyle/>
          <a:p>
            <a:pPr indent="9525" eaLnBrk="1" hangingPunct="1">
              <a:spcBef>
                <a:spcPts val="1200"/>
              </a:spcBef>
              <a:buFont typeface="Arial" panose="020B0604020202020204" pitchFamily="34" charset="0"/>
              <a:buNone/>
            </a:pPr>
            <a:r>
              <a:rPr lang="en-GB" altLang="en-US" sz="1800" dirty="0">
                <a:latin typeface="Arial"/>
                <a:cs typeface="Arial"/>
              </a:rPr>
              <a:t>Strategy development processes differ depending on context:</a:t>
            </a: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Organisational characteristics differ </a:t>
            </a:r>
            <a:r>
              <a:rPr lang="en-GB" altLang="en-US" sz="1800" b="1" dirty="0">
                <a:latin typeface="Arial"/>
                <a:cs typeface="Arial"/>
              </a:rPr>
              <a:t>– </a:t>
            </a:r>
            <a:r>
              <a:rPr lang="en-GB" altLang="en-US" sz="1800" dirty="0">
                <a:latin typeface="Arial"/>
                <a:cs typeface="Arial"/>
              </a:rPr>
              <a:t>in terms of size, form and complexity.</a:t>
            </a: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The nature of the environment differs </a:t>
            </a:r>
            <a:r>
              <a:rPr lang="en-GB" altLang="en-US" sz="1800" dirty="0">
                <a:latin typeface="Arial"/>
                <a:cs typeface="Arial"/>
              </a:rPr>
              <a:t>– it may be stable or dynamic; simple or complex.</a:t>
            </a:r>
            <a:endParaRPr lang="en-GB" altLang="en-US" sz="1800" i="1">
              <a:latin typeface="Arial"/>
              <a:cs typeface="Arial"/>
            </a:endParaRP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Life cycle effects – </a:t>
            </a:r>
            <a:r>
              <a:rPr lang="en-GB" altLang="en-US" sz="1800" dirty="0">
                <a:latin typeface="Arial"/>
                <a:cs typeface="Arial"/>
              </a:rPr>
              <a:t>development processes will evolve and change over the life cycle.</a:t>
            </a:r>
          </a:p>
        </p:txBody>
      </p:sp>
      <p:pic>
        <p:nvPicPr>
          <p:cNvPr id="2" name="Picture 1">
            <a:extLst>
              <a:ext uri="{FF2B5EF4-FFF2-40B4-BE49-F238E27FC236}">
                <a16:creationId xmlns:a16="http://schemas.microsoft.com/office/drawing/2014/main" id="{FA7D27AA-9436-D5C9-32C1-73AD1DC8FDFF}"/>
              </a:ext>
            </a:extLst>
          </p:cNvPr>
          <p:cNvPicPr>
            <a:picLocks noChangeAspect="1"/>
          </p:cNvPicPr>
          <p:nvPr/>
        </p:nvPicPr>
        <p:blipFill>
          <a:blip r:embed="rId3"/>
          <a:stretch>
            <a:fillRect/>
          </a:stretch>
        </p:blipFill>
        <p:spPr>
          <a:xfrm>
            <a:off x="5390269" y="3943553"/>
            <a:ext cx="2762250" cy="1657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animEffect transition="in" filter="fade">
                                      <p:cBhvr>
                                        <p:cTn id="7" dur="1000"/>
                                        <p:tgtEl>
                                          <p:spTgt spid="65539">
                                            <p:txEl>
                                              <p:pRg st="0" end="0"/>
                                            </p:txEl>
                                          </p:spTgt>
                                        </p:tgtEl>
                                      </p:cBhvr>
                                    </p:animEffect>
                                    <p:anim calcmode="lin" valueType="num">
                                      <p:cBhvr>
                                        <p:cTn id="8" dur="1000" fill="hold"/>
                                        <p:tgtEl>
                                          <p:spTgt spid="655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553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5539">
                                            <p:txEl>
                                              <p:pRg st="1" end="1"/>
                                            </p:txEl>
                                          </p:spTgt>
                                        </p:tgtEl>
                                        <p:attrNameLst>
                                          <p:attrName>style.visibility</p:attrName>
                                        </p:attrNameLst>
                                      </p:cBhvr>
                                      <p:to>
                                        <p:strVal val="visible"/>
                                      </p:to>
                                    </p:set>
                                    <p:animEffect transition="in" filter="fade">
                                      <p:cBhvr>
                                        <p:cTn id="12" dur="1000"/>
                                        <p:tgtEl>
                                          <p:spTgt spid="65539">
                                            <p:txEl>
                                              <p:pRg st="1" end="1"/>
                                            </p:txEl>
                                          </p:spTgt>
                                        </p:tgtEl>
                                      </p:cBhvr>
                                    </p:animEffect>
                                    <p:anim calcmode="lin" valueType="num">
                                      <p:cBhvr>
                                        <p:cTn id="13" dur="1000" fill="hold"/>
                                        <p:tgtEl>
                                          <p:spTgt spid="6553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553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5539">
                                            <p:txEl>
                                              <p:pRg st="2" end="2"/>
                                            </p:txEl>
                                          </p:spTgt>
                                        </p:tgtEl>
                                        <p:attrNameLst>
                                          <p:attrName>style.visibility</p:attrName>
                                        </p:attrNameLst>
                                      </p:cBhvr>
                                      <p:to>
                                        <p:strVal val="visible"/>
                                      </p:to>
                                    </p:set>
                                    <p:animEffect transition="in" filter="fade">
                                      <p:cBhvr>
                                        <p:cTn id="17" dur="1000"/>
                                        <p:tgtEl>
                                          <p:spTgt spid="65539">
                                            <p:txEl>
                                              <p:pRg st="2" end="2"/>
                                            </p:txEl>
                                          </p:spTgt>
                                        </p:tgtEl>
                                      </p:cBhvr>
                                    </p:animEffect>
                                    <p:anim calcmode="lin" valueType="num">
                                      <p:cBhvr>
                                        <p:cTn id="18" dur="1000" fill="hold"/>
                                        <p:tgtEl>
                                          <p:spTgt spid="6553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553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5539">
                                            <p:txEl>
                                              <p:pRg st="3" end="3"/>
                                            </p:txEl>
                                          </p:spTgt>
                                        </p:tgtEl>
                                        <p:attrNameLst>
                                          <p:attrName>style.visibility</p:attrName>
                                        </p:attrNameLst>
                                      </p:cBhvr>
                                      <p:to>
                                        <p:strVal val="visible"/>
                                      </p:to>
                                    </p:set>
                                    <p:animEffect transition="in" filter="fade">
                                      <p:cBhvr>
                                        <p:cTn id="22" dur="1000"/>
                                        <p:tgtEl>
                                          <p:spTgt spid="65539">
                                            <p:txEl>
                                              <p:pRg st="3" end="3"/>
                                            </p:txEl>
                                          </p:spTgt>
                                        </p:tgtEl>
                                      </p:cBhvr>
                                    </p:animEffect>
                                    <p:anim calcmode="lin" valueType="num">
                                      <p:cBhvr>
                                        <p:cTn id="23" dur="1000" fill="hold"/>
                                        <p:tgtEl>
                                          <p:spTgt spid="6553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553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C21C5A9-2519-AE4C-B85F-0B561BBD6C5C}"/>
              </a:ext>
            </a:extLst>
          </p:cNvPr>
          <p:cNvSpPr>
            <a:spLocks noGrp="1"/>
          </p:cNvSpPr>
          <p:nvPr>
            <p:ph type="title"/>
          </p:nvPr>
        </p:nvSpPr>
        <p:spPr>
          <a:xfrm>
            <a:off x="457200" y="312738"/>
            <a:ext cx="8229600"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27651" name="Content Placeholder 2">
            <a:extLst>
              <a:ext uri="{FF2B5EF4-FFF2-40B4-BE49-F238E27FC236}">
                <a16:creationId xmlns:a16="http://schemas.microsoft.com/office/drawing/2014/main" id="{75959537-2216-C841-A3F3-D14DB08C8E6F}"/>
              </a:ext>
            </a:extLst>
          </p:cNvPr>
          <p:cNvSpPr>
            <a:spLocks noGrp="1"/>
          </p:cNvSpPr>
          <p:nvPr>
            <p:ph idx="1"/>
          </p:nvPr>
        </p:nvSpPr>
        <p:spPr>
          <a:xfrm>
            <a:off x="415310" y="1636207"/>
            <a:ext cx="8393112" cy="3858558"/>
          </a:xfrm>
        </p:spPr>
        <p:txBody>
          <a:bodyPr vert="horz" lIns="91440" tIns="45720" rIns="91440" bIns="45720" rtlCol="0" anchor="t">
            <a:normAutofit lnSpcReduction="10000"/>
          </a:bodyPr>
          <a:lstStyle/>
          <a:p>
            <a:pPr marL="0" indent="0" algn="just" eaLnBrk="1" hangingPunct="1">
              <a:buNone/>
              <a:defRPr/>
            </a:pPr>
            <a:r>
              <a:rPr lang="en-GB" altLang="en-US" sz="1600" b="1" i="1" dirty="0">
                <a:latin typeface="Arial"/>
                <a:cs typeface="Arial"/>
              </a:rPr>
              <a:t>Simple/static conditions</a:t>
            </a:r>
          </a:p>
          <a:p>
            <a:pPr marL="577850" indent="-285750" algn="just">
              <a:defRPr/>
            </a:pPr>
            <a:r>
              <a:rPr lang="en-GB" altLang="en-US" sz="1600" dirty="0">
                <a:latin typeface="Arial"/>
                <a:cs typeface="Arial"/>
              </a:rPr>
              <a:t>Environment is straightforward and not undergoing significant change. </a:t>
            </a:r>
          </a:p>
          <a:p>
            <a:pPr marL="577850" indent="-285750" algn="just">
              <a:defRPr/>
            </a:pPr>
            <a:r>
              <a:rPr lang="en-GB" altLang="en-US" sz="1600" dirty="0">
                <a:latin typeface="Arial"/>
                <a:cs typeface="Arial"/>
              </a:rPr>
              <a:t>The organisation is not complex, for example, some public services. </a:t>
            </a:r>
          </a:p>
          <a:p>
            <a:pPr marL="577850" indent="-285750" algn="just">
              <a:defRPr/>
            </a:pPr>
            <a:r>
              <a:rPr lang="en-GB" altLang="en-US" sz="1600" dirty="0">
                <a:latin typeface="Arial"/>
                <a:cs typeface="Arial"/>
              </a:rPr>
              <a:t>Historical analysis is useful. Strategic planning from the centre is possible. </a:t>
            </a:r>
          </a:p>
          <a:p>
            <a:pPr marL="577850" indent="-285750" algn="just">
              <a:defRPr/>
            </a:pPr>
            <a:r>
              <a:rPr lang="en-GB" altLang="en-US" sz="1600" dirty="0">
                <a:latin typeface="Arial"/>
                <a:cs typeface="Arial"/>
              </a:rPr>
              <a:t>Past experience is also useful BUT there is a threat, if conditions become more dynamic.</a:t>
            </a:r>
          </a:p>
          <a:p>
            <a:pPr marL="0" indent="0" algn="just">
              <a:spcBef>
                <a:spcPts val="1200"/>
              </a:spcBef>
              <a:buNone/>
              <a:defRPr/>
            </a:pPr>
            <a:r>
              <a:rPr lang="en-GB" altLang="en-US" sz="1600" b="1" i="1" dirty="0">
                <a:latin typeface="Arial"/>
                <a:cs typeface="Arial"/>
              </a:rPr>
              <a:t>Dynamic conditions</a:t>
            </a:r>
          </a:p>
          <a:p>
            <a:pPr marL="596900" indent="-285750">
              <a:spcBef>
                <a:spcPts val="1200"/>
              </a:spcBef>
              <a:defRPr/>
            </a:pPr>
            <a:r>
              <a:rPr lang="en-GB" altLang="en-US" sz="1600" dirty="0">
                <a:latin typeface="Arial"/>
                <a:cs typeface="Arial"/>
              </a:rPr>
              <a:t>Managers need to consider the environment of the future with increasing uncertainty.</a:t>
            </a:r>
          </a:p>
          <a:p>
            <a:pPr marL="596900" indent="-285750">
              <a:spcBef>
                <a:spcPts val="1200"/>
              </a:spcBef>
              <a:defRPr/>
            </a:pPr>
            <a:r>
              <a:rPr lang="en-GB" altLang="en-US" sz="1600" dirty="0">
                <a:latin typeface="Arial"/>
                <a:cs typeface="Arial"/>
              </a:rPr>
              <a:t>Use of structured ways of making sense of the future, such as scenario planning.</a:t>
            </a:r>
          </a:p>
          <a:p>
            <a:pPr marL="596900" indent="-285750">
              <a:spcBef>
                <a:spcPts val="1200"/>
              </a:spcBef>
              <a:defRPr/>
            </a:pPr>
            <a:r>
              <a:rPr lang="en-GB" altLang="en-US" sz="1600" dirty="0">
                <a:latin typeface="Arial"/>
                <a:cs typeface="Arial"/>
              </a:rPr>
              <a:t>Encouraging active sensing of changes by people lower down in the organisation.</a:t>
            </a:r>
          </a:p>
          <a:p>
            <a:pPr marL="596900" indent="-285750">
              <a:spcBef>
                <a:spcPts val="1200"/>
              </a:spcBef>
              <a:defRPr/>
            </a:pPr>
            <a:r>
              <a:rPr lang="en-GB" altLang="en-US" sz="1600" dirty="0">
                <a:latin typeface="Arial"/>
                <a:cs typeface="Arial"/>
              </a:rPr>
              <a:t>Logical incrementalism and organisational learning are more relevant.</a:t>
            </a:r>
          </a:p>
          <a:p>
            <a:pPr marL="596900" indent="-285750" algn="just">
              <a:spcBef>
                <a:spcPts val="1200"/>
              </a:spcBef>
              <a:defRPr/>
            </a:pPr>
            <a:endParaRPr lang="en-GB" altLang="en-US" sz="1600" dirty="0"/>
          </a:p>
          <a:p>
            <a:pPr marL="301625" indent="-9525" eaLnBrk="1" hangingPunct="1">
              <a:buFont typeface="Arial" panose="020B0604020202020204" pitchFamily="34" charset="0"/>
              <a:buNone/>
              <a:defRPr/>
            </a:pPr>
            <a:endParaRPr lang="en-GB"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3D45DFA-4AF1-744F-9687-AF836630B58B}"/>
              </a:ext>
            </a:extLst>
          </p:cNvPr>
          <p:cNvSpPr>
            <a:spLocks noGrp="1"/>
          </p:cNvSpPr>
          <p:nvPr>
            <p:ph type="title"/>
          </p:nvPr>
        </p:nvSpPr>
        <p:spPr>
          <a:xfrm>
            <a:off x="391098" y="312738"/>
            <a:ext cx="8237705"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29698" name="Content Placeholder 2">
            <a:extLst>
              <a:ext uri="{FF2B5EF4-FFF2-40B4-BE49-F238E27FC236}">
                <a16:creationId xmlns:a16="http://schemas.microsoft.com/office/drawing/2014/main" id="{7617551B-7461-5949-9D3A-B08BF625925E}"/>
              </a:ext>
            </a:extLst>
          </p:cNvPr>
          <p:cNvSpPr>
            <a:spLocks noGrp="1"/>
          </p:cNvSpPr>
          <p:nvPr>
            <p:ph idx="1"/>
          </p:nvPr>
        </p:nvSpPr>
        <p:spPr>
          <a:xfrm>
            <a:off x="391099" y="1571767"/>
            <a:ext cx="8235584" cy="3928878"/>
          </a:xfrm>
        </p:spPr>
        <p:txBody>
          <a:bodyPr vert="horz" lIns="91440" tIns="45720" rIns="91440" bIns="45720" rtlCol="0" anchor="t">
            <a:normAutofit fontScale="92500" lnSpcReduction="20000"/>
          </a:bodyPr>
          <a:lstStyle/>
          <a:p>
            <a:pPr marL="0" indent="0" eaLnBrk="1" hangingPunct="1">
              <a:buNone/>
              <a:defRPr/>
            </a:pPr>
            <a:r>
              <a:rPr lang="en-GB" altLang="en-US" sz="1800" b="1" i="1" dirty="0">
                <a:latin typeface="Arial"/>
                <a:cs typeface="Arial"/>
              </a:rPr>
              <a:t>Organisations in complex situations</a:t>
            </a:r>
          </a:p>
          <a:p>
            <a:pPr marL="587375" indent="-285750">
              <a:defRPr/>
            </a:pPr>
            <a:r>
              <a:rPr lang="en-GB" altLang="en-US" sz="1800" dirty="0">
                <a:latin typeface="Arial"/>
                <a:cs typeface="Arial"/>
              </a:rPr>
              <a:t>The environment is difficult to comprehend, for example, multinational firm/major public service.</a:t>
            </a:r>
          </a:p>
          <a:p>
            <a:pPr marL="587375" indent="-285750">
              <a:defRPr/>
            </a:pPr>
            <a:r>
              <a:rPr lang="en-GB" altLang="en-US" sz="1800" dirty="0">
                <a:latin typeface="Arial"/>
                <a:cs typeface="Arial"/>
              </a:rPr>
              <a:t>Use of structural solutions, for example, sub-divide the organisation. There is a need to devolve strategy thinking and influence within the organisation.</a:t>
            </a:r>
          </a:p>
          <a:p>
            <a:pPr marL="587375" indent="-285750">
              <a:defRPr/>
            </a:pPr>
            <a:r>
              <a:rPr lang="en-GB" altLang="en-US" sz="1800" dirty="0">
                <a:latin typeface="Arial"/>
                <a:cs typeface="Arial"/>
              </a:rPr>
              <a:t>Use of the development of a portfolio of real options; corporate venturing and intrapreneurship.</a:t>
            </a:r>
          </a:p>
          <a:p>
            <a:pPr marL="301625" indent="0">
              <a:buNone/>
              <a:defRPr/>
            </a:pPr>
            <a:endParaRPr lang="en-GB" altLang="en-US" sz="1800" dirty="0">
              <a:latin typeface="Arial"/>
              <a:cs typeface="Arial"/>
            </a:endParaRPr>
          </a:p>
          <a:p>
            <a:pPr marL="0" indent="0">
              <a:buNone/>
              <a:defRPr/>
            </a:pPr>
            <a:r>
              <a:rPr lang="en-GB" altLang="en-US" sz="1800" dirty="0">
                <a:latin typeface="Arial"/>
                <a:cs typeface="Arial"/>
              </a:rPr>
              <a:t>Different contexts have implications for strategy:</a:t>
            </a:r>
          </a:p>
          <a:p>
            <a:pPr marL="301625" indent="-301625">
              <a:buFont typeface="Arial" charset="0"/>
              <a:buChar char="•"/>
              <a:defRPr/>
            </a:pPr>
            <a:r>
              <a:rPr lang="en-US" altLang="en-US" sz="1800" b="1" i="1" dirty="0">
                <a:latin typeface="Arial"/>
                <a:cs typeface="Arial"/>
              </a:rPr>
              <a:t>The top management role in strategy development</a:t>
            </a:r>
            <a:r>
              <a:rPr lang="en-GB" altLang="en-US" sz="1800" b="1" i="1" dirty="0">
                <a:latin typeface="Arial"/>
                <a:cs typeface="Arial"/>
              </a:rPr>
              <a:t>.</a:t>
            </a:r>
          </a:p>
          <a:p>
            <a:pPr marL="301625" indent="-301625">
              <a:buFont typeface="Arial" charset="0"/>
              <a:buChar char="•"/>
              <a:defRPr/>
            </a:pPr>
            <a:r>
              <a:rPr lang="en-GB" altLang="en-US" sz="1800" b="1" i="1" dirty="0">
                <a:solidFill>
                  <a:prstClr val="black"/>
                </a:solidFill>
                <a:latin typeface="Arial"/>
                <a:cs typeface="Arial"/>
              </a:rPr>
              <a:t>The roles of strategic planning.</a:t>
            </a:r>
          </a:p>
          <a:p>
            <a:pPr marL="301625" indent="-301625">
              <a:buFont typeface="Arial" charset="0"/>
              <a:buChar char="•"/>
              <a:defRPr/>
            </a:pPr>
            <a:r>
              <a:rPr lang="en-GB" altLang="en-US" sz="1800" b="1" i="1" dirty="0">
                <a:latin typeface="Arial"/>
                <a:cs typeface="Arial"/>
              </a:rPr>
              <a:t>Different strategy development roles at different organisational levels.</a:t>
            </a:r>
          </a:p>
          <a:p>
            <a:pPr marL="301625" indent="-301625">
              <a:buFont typeface="Arial" charset="0"/>
              <a:buChar char="•"/>
              <a:defRPr/>
            </a:pPr>
            <a:r>
              <a:rPr lang="en-GB" altLang="en-US" sz="1800" b="1" i="1" dirty="0">
                <a:latin typeface="Arial"/>
                <a:cs typeface="Arial"/>
              </a:rPr>
              <a:t>Strategic inflection points.</a:t>
            </a:r>
          </a:p>
          <a:p>
            <a:pPr marL="587375" indent="-285750">
              <a:defRPr/>
            </a:pPr>
            <a:endParaRPr lang="en-GB" altLang="en-US" sz="1800" b="1" i="1" dirty="0"/>
          </a:p>
          <a:p>
            <a:pPr marL="311150" indent="-9525" eaLnBrk="1" hangingPunct="1">
              <a:buFont typeface="Arial" charset="0"/>
              <a:buNone/>
              <a:defRPr/>
            </a:pPr>
            <a:r>
              <a:rPr lang="en-GB" altLang="en-US" sz="2400" b="1" dirty="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63F3210-2C63-B049-B8CE-C74402DE0520}"/>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lnSpc>
                <a:spcPct val="90000"/>
              </a:lnSpc>
            </a:pPr>
            <a:r>
              <a:rPr lang="en-US" sz="3700" dirty="0">
                <a:solidFill>
                  <a:srgbClr val="FFFFFF"/>
                </a:solidFill>
                <a:latin typeface="Arial"/>
                <a:cs typeface="Arial"/>
              </a:rPr>
              <a:t>Managing deliberate and emergent strategy</a:t>
            </a:r>
          </a:p>
        </p:txBody>
      </p:sp>
      <p:pic>
        <p:nvPicPr>
          <p:cNvPr id="2" name="Picture 1" descr="Strategic Management: thinking on an ecosystem &amp; business model level">
            <a:extLst>
              <a:ext uri="{FF2B5EF4-FFF2-40B4-BE49-F238E27FC236}">
                <a16:creationId xmlns:a16="http://schemas.microsoft.com/office/drawing/2014/main" id="{394AFDAA-9467-3DCB-76DD-8FF9EB3BD809}"/>
              </a:ext>
            </a:extLst>
          </p:cNvPr>
          <p:cNvPicPr>
            <a:picLocks noChangeAspect="1"/>
          </p:cNvPicPr>
          <p:nvPr/>
        </p:nvPicPr>
        <p:blipFill rotWithShape="1">
          <a:blip r:embed="rId3"/>
          <a:srcRect l="24917" r="22347" b="1"/>
          <a:stretch/>
        </p:blipFill>
        <p:spPr>
          <a:xfrm>
            <a:off x="457200" y="1600201"/>
            <a:ext cx="4038600" cy="3989040"/>
          </a:xfrm>
          <a:prstGeom prst="rect">
            <a:avLst/>
          </a:prstGeom>
          <a:noFill/>
        </p:spPr>
      </p:pic>
      <p:sp>
        <p:nvSpPr>
          <p:cNvPr id="32771" name="Content Placeholder 2">
            <a:extLst>
              <a:ext uri="{FF2B5EF4-FFF2-40B4-BE49-F238E27FC236}">
                <a16:creationId xmlns:a16="http://schemas.microsoft.com/office/drawing/2014/main" id="{2911D1C5-33C7-8F43-8117-9B340062CCC3}"/>
              </a:ext>
            </a:extLst>
          </p:cNvPr>
          <p:cNvSpPr>
            <a:spLocks noGrp="1"/>
          </p:cNvSpPr>
          <p:nvPr>
            <p:ph sz="half" idx="2"/>
          </p:nvPr>
        </p:nvSpPr>
        <p:spPr>
          <a:xfrm>
            <a:off x="4648200" y="1600201"/>
            <a:ext cx="4038600" cy="3989040"/>
          </a:xfrm>
        </p:spPr>
        <p:txBody>
          <a:bodyPr vert="horz" lIns="91440" tIns="45720" rIns="91440" bIns="45720" rtlCol="0" anchor="t">
            <a:normAutofit/>
          </a:bodyPr>
          <a:lstStyle/>
          <a:p>
            <a:pPr marL="0" indent="0" eaLnBrk="1" fontAlgn="auto" hangingPunct="1">
              <a:lnSpc>
                <a:spcPct val="90000"/>
              </a:lnSpc>
              <a:spcBef>
                <a:spcPts val="1200"/>
              </a:spcBef>
              <a:spcAft>
                <a:spcPts val="0"/>
              </a:spcAft>
              <a:buNone/>
              <a:tabLst>
                <a:tab pos="284163" algn="l"/>
                <a:tab pos="346075" algn="l"/>
              </a:tabLst>
              <a:defRPr/>
            </a:pPr>
            <a:r>
              <a:rPr lang="en-GB" sz="1800" b="1" i="1" dirty="0">
                <a:latin typeface="Arial"/>
                <a:cs typeface="Arial"/>
              </a:rPr>
              <a:t>Unrealised strategy</a:t>
            </a:r>
            <a:endParaRPr lang="en-GB" sz="1800" b="1" i="1">
              <a:latin typeface="Arial"/>
              <a:cs typeface="Arial"/>
            </a:endParaRPr>
          </a:p>
          <a:p>
            <a:pPr marL="292100" indent="19050" eaLnBrk="1" fontAlgn="auto" hangingPunct="1">
              <a:lnSpc>
                <a:spcPct val="90000"/>
              </a:lnSpc>
              <a:spcBef>
                <a:spcPts val="1200"/>
              </a:spcBef>
              <a:spcAft>
                <a:spcPts val="0"/>
              </a:spcAft>
              <a:buFont typeface="Arial" charset="0"/>
              <a:buNone/>
              <a:defRPr/>
            </a:pPr>
            <a:r>
              <a:rPr lang="en-GB" sz="1800" dirty="0">
                <a:latin typeface="Arial"/>
                <a:cs typeface="Arial"/>
              </a:rPr>
              <a:t>Aspects of a deliberate strategy are not realised in practice – due unworkable or unacceptable plans or an emergent strategy that comes to dominate the plan.</a:t>
            </a:r>
          </a:p>
          <a:p>
            <a:pPr marL="292100" indent="19050" eaLnBrk="1" fontAlgn="auto" hangingPunct="1">
              <a:lnSpc>
                <a:spcPct val="90000"/>
              </a:lnSpc>
              <a:spcBef>
                <a:spcPts val="1200"/>
              </a:spcBef>
              <a:spcAft>
                <a:spcPts val="0"/>
              </a:spcAft>
              <a:buFont typeface="Arial" charset="0"/>
              <a:buNone/>
              <a:defRPr/>
            </a:pPr>
            <a:r>
              <a:rPr lang="en-GB" sz="1800" dirty="0">
                <a:latin typeface="Arial"/>
                <a:cs typeface="Arial"/>
              </a:rPr>
              <a:t>Managers may espouse a deliberate strategy as a result of a strategic planning process, but the organisation may be following a different strategy in reality, for example, managers may espouse customer service but the organisation does not deliver it.</a:t>
            </a:r>
            <a:endParaRPr lang="en-GB" sz="1800">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E84F886-95F2-8E4D-B3E1-827EA6DA409E}"/>
              </a:ext>
            </a:extLst>
          </p:cNvPr>
          <p:cNvSpPr>
            <a:spLocks noGrp="1"/>
          </p:cNvSpPr>
          <p:nvPr>
            <p:ph type="title"/>
          </p:nvPr>
        </p:nvSpPr>
        <p:spPr>
          <a:solidFill>
            <a:srgbClr val="002060"/>
          </a:solidFill>
        </p:spPr>
        <p:txBody>
          <a:bodyPr>
            <a:normAutofit fontScale="90000"/>
          </a:bodyPr>
          <a:lstStyle/>
          <a:p>
            <a:pPr eaLnBrk="1" hangingPunct="1"/>
            <a:r>
              <a:rPr sz="3600" dirty="0">
                <a:solidFill>
                  <a:schemeClr val="bg1"/>
                </a:solidFill>
                <a:latin typeface="Arial"/>
                <a:cs typeface="Arial"/>
              </a:rPr>
              <a:t>Managing deliberate and emergent strategy</a:t>
            </a:r>
          </a:p>
        </p:txBody>
      </p:sp>
      <p:sp>
        <p:nvSpPr>
          <p:cNvPr id="2" name="Content Placeholder 2">
            <a:extLst>
              <a:ext uri="{FF2B5EF4-FFF2-40B4-BE49-F238E27FC236}">
                <a16:creationId xmlns:a16="http://schemas.microsoft.com/office/drawing/2014/main" id="{D95F9DD5-95DE-9744-A662-426D659B5DA6}"/>
              </a:ext>
            </a:extLst>
          </p:cNvPr>
          <p:cNvSpPr>
            <a:spLocks noGrp="1"/>
          </p:cNvSpPr>
          <p:nvPr>
            <p:ph sz="half" idx="1"/>
          </p:nvPr>
        </p:nvSpPr>
        <p:spPr>
          <a:xfrm>
            <a:off x="457200" y="1600201"/>
            <a:ext cx="4395019" cy="3989040"/>
          </a:xfrm>
        </p:spPr>
        <p:txBody>
          <a:bodyPr vert="horz" lIns="91440" tIns="45720" rIns="91440" bIns="45720" rtlCol="0" anchor="t">
            <a:normAutofit fontScale="92500" lnSpcReduction="20000"/>
          </a:bodyPr>
          <a:lstStyle/>
          <a:p>
            <a:pPr marL="0" indent="0" eaLnBrk="1" hangingPunct="1">
              <a:buNone/>
              <a:defRPr/>
            </a:pPr>
            <a:r>
              <a:rPr lang="en-GB" altLang="en-US" sz="1800" b="1" i="1" dirty="0">
                <a:latin typeface="Arial"/>
                <a:cs typeface="Arial"/>
              </a:rPr>
              <a:t>Managing deliberate strategy</a:t>
            </a:r>
          </a:p>
          <a:p>
            <a:pPr marL="301625" indent="9525" eaLnBrk="1" hangingPunct="1">
              <a:buFont typeface="Arial" charset="0"/>
              <a:buNone/>
              <a:defRPr/>
            </a:pPr>
            <a:r>
              <a:rPr lang="en-GB" altLang="en-US" sz="1800" dirty="0">
                <a:latin typeface="Arial"/>
                <a:cs typeface="Arial"/>
              </a:rPr>
              <a:t>Feedback plays an important role as it may change deliberate strategy.</a:t>
            </a:r>
          </a:p>
          <a:p>
            <a:pPr marL="9525" indent="-9525" eaLnBrk="1" hangingPunct="1">
              <a:buFont typeface="Arial" charset="0"/>
              <a:buNone/>
              <a:defRPr/>
            </a:pPr>
            <a:endParaRPr lang="en-GB" altLang="en-US" sz="1800" dirty="0">
              <a:latin typeface="Arial"/>
              <a:cs typeface="Arial"/>
            </a:endParaRPr>
          </a:p>
          <a:p>
            <a:pPr marL="301625" indent="9525" eaLnBrk="1" hangingPunct="1">
              <a:buFont typeface="Arial" charset="0"/>
              <a:buNone/>
              <a:defRPr/>
            </a:pPr>
            <a:r>
              <a:rPr lang="en-GB" altLang="en-US" sz="1800" dirty="0">
                <a:latin typeface="Arial"/>
                <a:cs typeface="Arial"/>
              </a:rPr>
              <a:t>Communication of strategy may give rise to immediate feedback from different stakeholders arguing for adjustments to that strategy.</a:t>
            </a:r>
          </a:p>
          <a:p>
            <a:pPr marL="301625" indent="9525" eaLnBrk="1" hangingPunct="1">
              <a:buFont typeface="Arial" charset="0"/>
              <a:buNone/>
              <a:defRPr/>
            </a:pPr>
            <a:endParaRPr lang="en-GB" altLang="en-US" sz="1800" dirty="0">
              <a:latin typeface="Arial"/>
              <a:cs typeface="Arial"/>
            </a:endParaRPr>
          </a:p>
          <a:p>
            <a:pPr marL="301625" indent="9525">
              <a:buNone/>
              <a:defRPr/>
            </a:pPr>
            <a:r>
              <a:rPr lang="en-GB" altLang="en-US" sz="1800" dirty="0">
                <a:latin typeface="Arial"/>
                <a:cs typeface="Arial"/>
              </a:rPr>
              <a:t>Control systems set up to monitor the strategy may</a:t>
            </a:r>
            <a:br>
              <a:rPr lang="en-GB" altLang="en-US" sz="1800" dirty="0">
                <a:latin typeface="Arial"/>
              </a:rPr>
            </a:br>
            <a:r>
              <a:rPr lang="en-GB" altLang="en-US" sz="1800" dirty="0">
                <a:latin typeface="Arial"/>
                <a:cs typeface="Arial"/>
              </a:rPr>
              <a:t>signal that key objectives are not being met. A</a:t>
            </a:r>
            <a:br>
              <a:rPr lang="en-GB" altLang="en-US" sz="1800" dirty="0">
                <a:latin typeface="Arial"/>
              </a:rPr>
            </a:br>
            <a:r>
              <a:rPr lang="en-GB" altLang="en-US" sz="1800" dirty="0">
                <a:latin typeface="Arial"/>
                <a:cs typeface="Arial"/>
              </a:rPr>
              <a:t>strategy that requires too radical cultural changes</a:t>
            </a:r>
            <a:br>
              <a:rPr lang="en-GB" altLang="en-US" sz="1800" dirty="0">
                <a:latin typeface="Arial"/>
              </a:rPr>
            </a:br>
            <a:r>
              <a:rPr lang="en-GB" altLang="en-US" sz="1800" dirty="0">
                <a:latin typeface="Arial"/>
                <a:cs typeface="Arial"/>
              </a:rPr>
              <a:t>may have to be adjusted. </a:t>
            </a:r>
          </a:p>
          <a:p>
            <a:pPr marL="57150" indent="-57150" eaLnBrk="1" hangingPunct="1">
              <a:buFont typeface="Arial" charset="0"/>
              <a:buNone/>
              <a:defRPr/>
            </a:pPr>
            <a:endParaRPr lang="en-GB" altLang="en-US" sz="2400" b="1" dirty="0"/>
          </a:p>
        </p:txBody>
      </p:sp>
      <p:pic>
        <p:nvPicPr>
          <p:cNvPr id="4" name="Content Placeholder 3" descr="Strategic Planning Process Steps | Lucidchart Blog">
            <a:extLst>
              <a:ext uri="{FF2B5EF4-FFF2-40B4-BE49-F238E27FC236}">
                <a16:creationId xmlns:a16="http://schemas.microsoft.com/office/drawing/2014/main" id="{F0CAB075-CBA0-F2BC-F588-FA2DE186B275}"/>
              </a:ext>
            </a:extLst>
          </p:cNvPr>
          <p:cNvPicPr>
            <a:picLocks noGrp="1" noChangeAspect="1"/>
          </p:cNvPicPr>
          <p:nvPr>
            <p:ph sz="half" idx="2"/>
          </p:nvPr>
        </p:nvPicPr>
        <p:blipFill>
          <a:blip r:embed="rId3"/>
          <a:stretch>
            <a:fillRect/>
          </a:stretch>
        </p:blipFill>
        <p:spPr>
          <a:xfrm>
            <a:off x="4628381" y="2599666"/>
            <a:ext cx="4182704" cy="179346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3FD9A307-03BC-704C-A46D-B01F5F02E3C4}"/>
              </a:ext>
            </a:extLst>
          </p:cNvPr>
          <p:cNvSpPr>
            <a:spLocks noGrp="1"/>
          </p:cNvSpPr>
          <p:nvPr>
            <p:ph type="title"/>
          </p:nvPr>
        </p:nvSpPr>
        <p:spPr>
          <a:xfrm>
            <a:off x="350822" y="382588"/>
            <a:ext cx="8231818" cy="957262"/>
          </a:xfrm>
          <a:solidFill>
            <a:srgbClr val="002060"/>
          </a:solidFill>
        </p:spPr>
        <p:txBody>
          <a:bodyPr>
            <a:normAutofit fontScale="90000"/>
          </a:bodyPr>
          <a:lstStyle/>
          <a:p>
            <a:pPr eaLnBrk="1" hangingPunct="1"/>
            <a:r>
              <a:rPr sz="3600" dirty="0">
                <a:solidFill>
                  <a:schemeClr val="bg1"/>
                </a:solidFill>
                <a:latin typeface="Arial"/>
                <a:cs typeface="Arial"/>
              </a:rPr>
              <a:t>Managing deliberate and emergent strategy</a:t>
            </a:r>
          </a:p>
        </p:txBody>
      </p:sp>
      <p:sp>
        <p:nvSpPr>
          <p:cNvPr id="2" name="Content Placeholder 2">
            <a:extLst>
              <a:ext uri="{FF2B5EF4-FFF2-40B4-BE49-F238E27FC236}">
                <a16:creationId xmlns:a16="http://schemas.microsoft.com/office/drawing/2014/main" id="{CCE2F8E0-BE6E-F749-BE31-9D4C0DBA47E6}"/>
              </a:ext>
            </a:extLst>
          </p:cNvPr>
          <p:cNvSpPr>
            <a:spLocks noGrp="1"/>
          </p:cNvSpPr>
          <p:nvPr>
            <p:ph idx="1"/>
          </p:nvPr>
        </p:nvSpPr>
        <p:spPr>
          <a:xfrm>
            <a:off x="350723" y="1501426"/>
            <a:ext cx="6015599" cy="3859167"/>
          </a:xfrm>
        </p:spPr>
        <p:txBody>
          <a:bodyPr vert="horz" lIns="91440" tIns="45720" rIns="91440" bIns="45720" rtlCol="0" anchor="t">
            <a:noAutofit/>
          </a:bodyPr>
          <a:lstStyle/>
          <a:p>
            <a:pPr marL="0" indent="0" eaLnBrk="1" hangingPunct="1">
              <a:buNone/>
              <a:defRPr/>
            </a:pPr>
            <a:r>
              <a:rPr lang="en-GB" altLang="en-US" sz="1800" b="1" i="1" dirty="0">
                <a:latin typeface="Myriad Pro"/>
                <a:cs typeface="Arial"/>
              </a:rPr>
              <a:t>Managing emergent strategy</a:t>
            </a:r>
            <a:endParaRPr lang="en-US" altLang="en-US" sz="1800" b="1" i="1">
              <a:latin typeface="Myriad Pro"/>
            </a:endParaRPr>
          </a:p>
          <a:p>
            <a:pPr marL="292100" indent="9525" eaLnBrk="1" hangingPunct="1">
              <a:buFont typeface="Arial" charset="0"/>
              <a:buNone/>
              <a:defRPr/>
            </a:pPr>
            <a:r>
              <a:rPr lang="en-GB" altLang="en-US" sz="1800" dirty="0">
                <a:latin typeface="Myriad Pro"/>
                <a:cs typeface="Arial"/>
              </a:rPr>
              <a:t>The processes of strategy development that give rise to emergent strategy are not unmanageable.</a:t>
            </a:r>
          </a:p>
          <a:p>
            <a:pPr marL="9525"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Political processes can be analysed and managed.</a:t>
            </a:r>
          </a:p>
          <a:p>
            <a:pPr marL="292100"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Organisational structures and resource allocation can be changed.</a:t>
            </a:r>
          </a:p>
          <a:p>
            <a:pPr marL="292100"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A clear mission or vision can help direct the </a:t>
            </a:r>
            <a:br>
              <a:rPr lang="en-GB" altLang="en-US" sz="1800" dirty="0"/>
            </a:br>
            <a:r>
              <a:rPr lang="en-GB" altLang="en-US" sz="1800" dirty="0">
                <a:latin typeface="Myriad Pro"/>
                <a:cs typeface="Arial"/>
              </a:rPr>
              <a:t>bottom-up strategy development and strategic</a:t>
            </a:r>
            <a:br>
              <a:rPr lang="en-GB" altLang="en-US" sz="1800" dirty="0"/>
            </a:br>
            <a:r>
              <a:rPr lang="en-GB" altLang="en-US" sz="1800" dirty="0">
                <a:latin typeface="Myriad Pro"/>
                <a:cs typeface="Arial"/>
              </a:rPr>
              <a:t>planning systems can help coordinate the</a:t>
            </a:r>
            <a:br>
              <a:rPr lang="en-GB" altLang="en-US" sz="1800" dirty="0"/>
            </a:br>
            <a:r>
              <a:rPr lang="en-GB" altLang="en-US" sz="1800" dirty="0">
                <a:latin typeface="Myriad Pro"/>
                <a:cs typeface="Arial"/>
              </a:rPr>
              <a:t>outcomes of such processes.</a:t>
            </a:r>
            <a:endParaRPr lang="en-GB" altLang="en-US" sz="1800" b="1">
              <a:latin typeface="Myriad Pro"/>
              <a:cs typeface="Arial"/>
            </a:endParaRPr>
          </a:p>
        </p:txBody>
      </p:sp>
      <p:pic>
        <p:nvPicPr>
          <p:cNvPr id="4" name="Content Placeholder 3" descr="Strategic Planning Process Steps | Lucidchart Blog">
            <a:extLst>
              <a:ext uri="{FF2B5EF4-FFF2-40B4-BE49-F238E27FC236}">
                <a16:creationId xmlns:a16="http://schemas.microsoft.com/office/drawing/2014/main" id="{E9473AB7-974F-3350-CCB8-5BF070E4F757}"/>
              </a:ext>
            </a:extLst>
          </p:cNvPr>
          <p:cNvPicPr>
            <a:picLocks noChangeAspect="1"/>
          </p:cNvPicPr>
          <p:nvPr/>
        </p:nvPicPr>
        <p:blipFill>
          <a:blip r:embed="rId3"/>
          <a:stretch>
            <a:fillRect/>
          </a:stretch>
        </p:blipFill>
        <p:spPr>
          <a:xfrm>
            <a:off x="5717522" y="3898258"/>
            <a:ext cx="3123485" cy="134464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73377BB3-15AC-DC42-A563-C7C15BAFF464}"/>
              </a:ext>
            </a:extLst>
          </p:cNvPr>
          <p:cNvSpPr>
            <a:spLocks noGrp="1"/>
          </p:cNvSpPr>
          <p:nvPr>
            <p:ph type="title"/>
          </p:nvPr>
        </p:nvSpPr>
        <p:spPr>
          <a:xfrm>
            <a:off x="457200" y="257174"/>
            <a:ext cx="8229600" cy="1049111"/>
          </a:xfrm>
          <a:solidFill>
            <a:srgbClr val="002060"/>
          </a:solidFill>
        </p:spPr>
        <p:txBody>
          <a:bodyPr>
            <a:normAutofit/>
          </a:bodyPr>
          <a:lstStyle/>
          <a:p>
            <a:pPr eaLnBrk="1" hangingPunct="1"/>
            <a:r>
              <a:rPr sz="3600" dirty="0">
                <a:solidFill>
                  <a:schemeClr val="bg1"/>
                </a:solidFill>
                <a:latin typeface="Arial"/>
                <a:cs typeface="Arial"/>
              </a:rPr>
              <a:t>The challenge of strategic drift</a:t>
            </a:r>
          </a:p>
        </p:txBody>
      </p:sp>
      <p:sp>
        <p:nvSpPr>
          <p:cNvPr id="34819" name="Content Placeholder 2">
            <a:extLst>
              <a:ext uri="{FF2B5EF4-FFF2-40B4-BE49-F238E27FC236}">
                <a16:creationId xmlns:a16="http://schemas.microsoft.com/office/drawing/2014/main" id="{033D21D9-27B7-014E-9738-EC61FB9D7C9B}"/>
              </a:ext>
            </a:extLst>
          </p:cNvPr>
          <p:cNvSpPr>
            <a:spLocks noGrp="1"/>
          </p:cNvSpPr>
          <p:nvPr>
            <p:ph idx="1"/>
          </p:nvPr>
        </p:nvSpPr>
        <p:spPr>
          <a:xfrm>
            <a:off x="519113" y="1509713"/>
            <a:ext cx="4638650" cy="3639481"/>
          </a:xfrm>
        </p:spPr>
        <p:txBody>
          <a:bodyPr vert="horz" lIns="91440" tIns="45720" rIns="91440" bIns="45720" rtlCol="0" anchor="t">
            <a:normAutofit/>
          </a:bodyPr>
          <a:lstStyle/>
          <a:p>
            <a:pPr marL="0" indent="0" eaLnBrk="1" hangingPunct="1">
              <a:spcBef>
                <a:spcPts val="1200"/>
              </a:spcBef>
              <a:buFont typeface="Arial" charset="0"/>
              <a:buNone/>
              <a:defRPr/>
            </a:pPr>
            <a:r>
              <a:rPr lang="en-GB" altLang="en-US" sz="1800" b="1" i="1" dirty="0">
                <a:latin typeface="Arial"/>
                <a:cs typeface="Arial"/>
              </a:rPr>
              <a:t>Strategic drift </a:t>
            </a:r>
            <a:r>
              <a:rPr lang="en-GB" altLang="en-US" sz="1800" dirty="0">
                <a:latin typeface="Arial"/>
                <a:cs typeface="Arial"/>
              </a:rPr>
              <a:t>may be a natural outcome of the influence of political processes, organisational structure and systems and prior strategic decisions.</a:t>
            </a:r>
          </a:p>
          <a:p>
            <a:pPr marL="0" indent="0" eaLnBrk="1" hangingPunct="1">
              <a:spcBef>
                <a:spcPts val="1200"/>
              </a:spcBef>
              <a:buFont typeface="Arial" charset="0"/>
              <a:buNone/>
              <a:defRPr/>
            </a:pPr>
            <a:r>
              <a:rPr lang="en-GB" altLang="en-US" sz="1800" dirty="0">
                <a:latin typeface="Arial"/>
                <a:cs typeface="Arial"/>
              </a:rPr>
              <a:t>Strategy development processes in organisations need to encourage people to have the capacity and willingness to challenge and change their core assumptions and ways of doing things</a:t>
            </a:r>
            <a:r>
              <a:rPr lang="en-GB" altLang="en-US" sz="2800" dirty="0">
                <a:latin typeface="Arial"/>
                <a:cs typeface="Arial"/>
              </a:rPr>
              <a:t>.</a:t>
            </a:r>
          </a:p>
          <a:p>
            <a:pPr eaLnBrk="1" hangingPunct="1">
              <a:spcBef>
                <a:spcPts val="1200"/>
              </a:spcBef>
              <a:buFont typeface="Arial" charset="0"/>
              <a:buNone/>
              <a:defRPr/>
            </a:pPr>
            <a:endParaRPr lang="en-GB" altLang="en-US" sz="2800" dirty="0"/>
          </a:p>
        </p:txBody>
      </p:sp>
      <p:pic>
        <p:nvPicPr>
          <p:cNvPr id="2" name="Picture 1">
            <a:extLst>
              <a:ext uri="{FF2B5EF4-FFF2-40B4-BE49-F238E27FC236}">
                <a16:creationId xmlns:a16="http://schemas.microsoft.com/office/drawing/2014/main" id="{64235004-C59C-EFD8-8F1B-1F334ECED8B0}"/>
              </a:ext>
            </a:extLst>
          </p:cNvPr>
          <p:cNvPicPr>
            <a:picLocks noChangeAspect="1"/>
          </p:cNvPicPr>
          <p:nvPr/>
        </p:nvPicPr>
        <p:blipFill>
          <a:blip r:embed="rId3"/>
          <a:stretch>
            <a:fillRect/>
          </a:stretch>
        </p:blipFill>
        <p:spPr>
          <a:xfrm>
            <a:off x="5342216" y="2034660"/>
            <a:ext cx="3398081" cy="253604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9B52C97-C34E-4149-B546-B055B1474B33}"/>
              </a:ext>
            </a:extLst>
          </p:cNvPr>
          <p:cNvSpPr>
            <a:spLocks noGrp="1" noChangeArrowheads="1"/>
          </p:cNvSpPr>
          <p:nvPr>
            <p:ph type="title"/>
          </p:nvPr>
        </p:nvSpPr>
        <p:spPr>
          <a:xfrm>
            <a:off x="173515" y="197767"/>
            <a:ext cx="8796969" cy="1143000"/>
          </a:xfrm>
          <a:solidFill>
            <a:srgbClr val="002060"/>
          </a:solidFill>
        </p:spPr>
        <p:txBody>
          <a:bodyPr>
            <a:noAutofit/>
          </a:bodyPr>
          <a:lstStyle/>
          <a:p>
            <a:r>
              <a:rPr lang="en-US" altLang="en-US" sz="3600" dirty="0">
                <a:solidFill>
                  <a:schemeClr val="bg1"/>
                </a:solidFill>
                <a:latin typeface="Arial"/>
                <a:cs typeface="Arial"/>
              </a:rPr>
              <a:t>Lessons Learned About  Strategic Planning</a:t>
            </a:r>
          </a:p>
        </p:txBody>
      </p:sp>
      <p:sp>
        <p:nvSpPr>
          <p:cNvPr id="19459" name="Rectangle 3">
            <a:extLst>
              <a:ext uri="{FF2B5EF4-FFF2-40B4-BE49-F238E27FC236}">
                <a16:creationId xmlns:a16="http://schemas.microsoft.com/office/drawing/2014/main" id="{51C989C3-89F2-1742-B924-209AA9E14520}"/>
              </a:ext>
            </a:extLst>
          </p:cNvPr>
          <p:cNvSpPr>
            <a:spLocks noGrp="1" noChangeArrowheads="1"/>
          </p:cNvSpPr>
          <p:nvPr>
            <p:ph type="body" idx="1"/>
          </p:nvPr>
        </p:nvSpPr>
        <p:spPr>
          <a:xfrm>
            <a:off x="457200" y="1600201"/>
            <a:ext cx="4794069" cy="3917032"/>
          </a:xfrm>
        </p:spPr>
        <p:txBody>
          <a:bodyPr vert="horz" lIns="91440" tIns="45720" rIns="91440" bIns="45720" rtlCol="0" anchor="t">
            <a:normAutofit/>
          </a:bodyPr>
          <a:lstStyle/>
          <a:p>
            <a:r>
              <a:rPr lang="en-US" altLang="en-US" sz="1800" dirty="0">
                <a:latin typeface="Arial"/>
                <a:cs typeface="Arial"/>
              </a:rPr>
              <a:t>Plans must be tailored to the </a:t>
            </a:r>
            <a:r>
              <a:rPr lang="en-US" altLang="en-US" sz="1800" err="1">
                <a:latin typeface="Arial"/>
                <a:cs typeface="Arial"/>
              </a:rPr>
              <a:t>organisation</a:t>
            </a:r>
            <a:r>
              <a:rPr lang="en-US" altLang="en-US" sz="1800" dirty="0">
                <a:latin typeface="Arial"/>
                <a:cs typeface="Arial"/>
              </a:rPr>
              <a:t>.</a:t>
            </a:r>
          </a:p>
          <a:p>
            <a:r>
              <a:rPr lang="en-US" altLang="en-US" sz="1800" dirty="0">
                <a:latin typeface="Arial"/>
                <a:cs typeface="Arial"/>
              </a:rPr>
              <a:t>No one size ‘fits’ all – each is unique</a:t>
            </a:r>
          </a:p>
          <a:p>
            <a:r>
              <a:rPr lang="en-US" altLang="en-US" sz="1800" dirty="0">
                <a:latin typeface="Arial"/>
                <a:cs typeface="Arial"/>
              </a:rPr>
              <a:t>Time to complete takes longer – expect 50% more time than planned.</a:t>
            </a:r>
          </a:p>
          <a:p>
            <a:r>
              <a:rPr lang="en-US" altLang="en-US" sz="1800" dirty="0">
                <a:latin typeface="Arial"/>
                <a:cs typeface="Arial"/>
              </a:rPr>
              <a:t>Process needs a </a:t>
            </a:r>
          </a:p>
          <a:p>
            <a:r>
              <a:rPr lang="en-US" altLang="en-US" sz="1800" dirty="0">
                <a:latin typeface="Arial"/>
                <a:cs typeface="Arial"/>
              </a:rPr>
              <a:t>Visionaries needed at the beginning and detail type people thereafter.</a:t>
            </a:r>
          </a:p>
        </p:txBody>
      </p:sp>
      <p:pic>
        <p:nvPicPr>
          <p:cNvPr id="2" name="Picture 1">
            <a:extLst>
              <a:ext uri="{FF2B5EF4-FFF2-40B4-BE49-F238E27FC236}">
                <a16:creationId xmlns:a16="http://schemas.microsoft.com/office/drawing/2014/main" id="{BEFF8AAB-5A2A-487F-B35D-719D493E781D}"/>
              </a:ext>
            </a:extLst>
          </p:cNvPr>
          <p:cNvPicPr>
            <a:picLocks noChangeAspect="1"/>
          </p:cNvPicPr>
          <p:nvPr/>
        </p:nvPicPr>
        <p:blipFill>
          <a:blip r:embed="rId3"/>
          <a:stretch>
            <a:fillRect/>
          </a:stretch>
        </p:blipFill>
        <p:spPr>
          <a:xfrm>
            <a:off x="5060884" y="2638614"/>
            <a:ext cx="3840170" cy="2544970"/>
          </a:xfrm>
          <a:prstGeom prst="rect">
            <a:avLst/>
          </a:prstGeom>
        </p:spPr>
      </p:pic>
    </p:spTree>
    <p:extLst>
      <p:ext uri="{BB962C8B-B14F-4D97-AF65-F5344CB8AC3E}">
        <p14:creationId xmlns:p14="http://schemas.microsoft.com/office/powerpoint/2010/main" val="810437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8408DA5B-23E2-874B-A5A8-AC41F703D27A}"/>
              </a:ext>
            </a:extLst>
          </p:cNvPr>
          <p:cNvSpPr>
            <a:spLocks noGrp="1"/>
          </p:cNvSpPr>
          <p:nvPr>
            <p:ph type="title"/>
          </p:nvPr>
        </p:nvSpPr>
        <p:spPr>
          <a:xfrm>
            <a:off x="457200" y="266700"/>
            <a:ext cx="8229600" cy="868753"/>
          </a:xfrm>
          <a:solidFill>
            <a:srgbClr val="002060"/>
          </a:solidFill>
        </p:spPr>
        <p:txBody>
          <a:bodyPr>
            <a:normAutofit/>
          </a:bodyPr>
          <a:lstStyle/>
          <a:p>
            <a:pPr eaLnBrk="1" hangingPunct="1"/>
            <a:r>
              <a:rPr sz="3600" dirty="0">
                <a:solidFill>
                  <a:schemeClr val="bg1"/>
                </a:solidFill>
                <a:latin typeface="Arial"/>
                <a:cs typeface="Arial"/>
              </a:rPr>
              <a:t>Summary</a:t>
            </a:r>
          </a:p>
        </p:txBody>
      </p:sp>
      <p:sp>
        <p:nvSpPr>
          <p:cNvPr id="86019" name="Content Placeholder 2">
            <a:extLst>
              <a:ext uri="{FF2B5EF4-FFF2-40B4-BE49-F238E27FC236}">
                <a16:creationId xmlns:a16="http://schemas.microsoft.com/office/drawing/2014/main" id="{E2EE533C-A380-6A4F-A313-1523E139208D}"/>
              </a:ext>
            </a:extLst>
          </p:cNvPr>
          <p:cNvSpPr>
            <a:spLocks noGrp="1"/>
          </p:cNvSpPr>
          <p:nvPr>
            <p:ph idx="1"/>
          </p:nvPr>
        </p:nvSpPr>
        <p:spPr>
          <a:xfrm>
            <a:off x="457200" y="1356872"/>
            <a:ext cx="8229600" cy="4142669"/>
          </a:xfrm>
        </p:spPr>
        <p:txBody>
          <a:bodyPr vert="horz" lIns="91440" tIns="45720" rIns="91440" bIns="45720" rtlCol="0" anchor="t">
            <a:normAutofit/>
          </a:bodyPr>
          <a:lstStyle/>
          <a:p>
            <a:pPr marL="285750" indent="-285750" eaLnBrk="1" hangingPunct="1"/>
            <a:r>
              <a:rPr lang="en-GB" altLang="en-US" sz="1800" dirty="0">
                <a:latin typeface="Arial"/>
                <a:cs typeface="Arial"/>
              </a:rPr>
              <a:t>It is important to distinguish between </a:t>
            </a:r>
            <a:r>
              <a:rPr lang="en-GB" altLang="en-US" sz="1800" b="1" i="1" dirty="0">
                <a:latin typeface="Arial"/>
                <a:cs typeface="Arial"/>
              </a:rPr>
              <a:t>deliberate strategy</a:t>
            </a:r>
            <a:r>
              <a:rPr lang="en-GB" altLang="en-US" sz="1800" b="1" dirty="0">
                <a:latin typeface="Arial"/>
                <a:cs typeface="Arial"/>
              </a:rPr>
              <a:t> </a:t>
            </a:r>
            <a:r>
              <a:rPr lang="en-GB" altLang="en-US" sz="1800" dirty="0">
                <a:latin typeface="Arial"/>
                <a:cs typeface="Arial"/>
              </a:rPr>
              <a:t>– the desired strategic direction deliberately planned by managers – and </a:t>
            </a:r>
            <a:r>
              <a:rPr lang="en-GB" altLang="en-US" sz="1800" b="1" i="1" dirty="0">
                <a:latin typeface="Arial"/>
                <a:cs typeface="Arial"/>
              </a:rPr>
              <a:t>emergent strategy</a:t>
            </a:r>
            <a:r>
              <a:rPr lang="en-GB" altLang="en-US" sz="1800" dirty="0">
                <a:latin typeface="Arial"/>
                <a:cs typeface="Arial"/>
              </a:rPr>
              <a:t>, which may develop in a less deliberate way from the behaviours and activities inherent within an organisation.</a:t>
            </a:r>
          </a:p>
          <a:p>
            <a:pPr marL="285750" indent="-285750" eaLnBrk="1" hangingPunct="1"/>
            <a:endParaRPr lang="en-GB" altLang="en-US" sz="1800" dirty="0">
              <a:latin typeface="Arial"/>
              <a:cs typeface="Arial"/>
            </a:endParaRPr>
          </a:p>
          <a:p>
            <a:pPr marL="285750" indent="-285750" eaLnBrk="1" hangingPunct="1"/>
            <a:r>
              <a:rPr lang="en-GB" altLang="en-US" sz="1800" dirty="0">
                <a:latin typeface="Arial"/>
                <a:cs typeface="Arial"/>
              </a:rPr>
              <a:t>Most often the process of strategy development is described in terms of a deliberately formulated intended strategy as a result of </a:t>
            </a:r>
            <a:r>
              <a:rPr lang="en-GB" altLang="en-US" sz="1800" b="1" i="1" dirty="0">
                <a:latin typeface="Arial"/>
                <a:cs typeface="Arial"/>
              </a:rPr>
              <a:t>planning systems</a:t>
            </a:r>
            <a:r>
              <a:rPr lang="en-GB" altLang="en-US" sz="1800" b="1" dirty="0">
                <a:latin typeface="Arial"/>
                <a:cs typeface="Arial"/>
              </a:rPr>
              <a:t> </a:t>
            </a:r>
            <a:r>
              <a:rPr lang="en-GB" altLang="en-US" sz="1800" dirty="0">
                <a:latin typeface="Arial"/>
                <a:cs typeface="Arial"/>
              </a:rPr>
              <a:t>carried out objectively and dispassionately. There are advantages and disadvantages of formal strategic planning systems.</a:t>
            </a:r>
          </a:p>
          <a:p>
            <a:pPr marL="285750" indent="-285750" eaLnBrk="1" hangingPunct="1"/>
            <a:endParaRPr lang="en-GB" altLang="en-US" sz="1800" dirty="0">
              <a:latin typeface="Arial"/>
              <a:cs typeface="Arial"/>
            </a:endParaRPr>
          </a:p>
          <a:p>
            <a:pPr marL="285750" indent="-285750" eaLnBrk="1" hangingPunct="1"/>
            <a:r>
              <a:rPr lang="en-GB" altLang="en-US" sz="1800" dirty="0">
                <a:latin typeface="Arial"/>
                <a:cs typeface="Arial"/>
              </a:rPr>
              <a:t>Deliberate strategy may also come about on the basis of central command,</a:t>
            </a:r>
            <a:r>
              <a:rPr lang="en-GB" altLang="en-US" sz="1800" i="1" dirty="0">
                <a:latin typeface="Arial"/>
                <a:cs typeface="Arial"/>
              </a:rPr>
              <a:t> </a:t>
            </a:r>
            <a:r>
              <a:rPr lang="en-GB" altLang="en-US" sz="1800" dirty="0">
                <a:latin typeface="Arial"/>
                <a:cs typeface="Arial"/>
              </a:rPr>
              <a:t>the</a:t>
            </a:r>
            <a:r>
              <a:rPr lang="en-GB" altLang="en-US" sz="1800" i="1" dirty="0">
                <a:latin typeface="Arial"/>
                <a:cs typeface="Arial"/>
              </a:rPr>
              <a:t> </a:t>
            </a:r>
            <a:r>
              <a:rPr lang="en-GB" altLang="en-US" sz="1800" b="1" i="1" dirty="0">
                <a:latin typeface="Arial"/>
                <a:cs typeface="Arial"/>
              </a:rPr>
              <a:t>vision of strategic leaders </a:t>
            </a:r>
            <a:r>
              <a:rPr lang="en-GB" altLang="en-US" sz="1800" dirty="0">
                <a:latin typeface="Arial"/>
                <a:cs typeface="Arial"/>
              </a:rPr>
              <a:t>or the</a:t>
            </a:r>
            <a:r>
              <a:rPr lang="en-GB" altLang="en-US" sz="1800" i="1" dirty="0">
                <a:latin typeface="Arial"/>
                <a:cs typeface="Arial"/>
              </a:rPr>
              <a:t> </a:t>
            </a:r>
            <a:r>
              <a:rPr lang="en-GB" altLang="en-US" sz="1800" b="1" i="1" dirty="0">
                <a:latin typeface="Arial"/>
                <a:cs typeface="Arial"/>
              </a:rPr>
              <a:t>imposition of strategies </a:t>
            </a:r>
            <a:r>
              <a:rPr lang="en-GB" altLang="en-US" sz="1800" dirty="0">
                <a:latin typeface="Arial"/>
                <a:cs typeface="Arial"/>
              </a:rPr>
              <a:t>by external stakeholders.</a:t>
            </a:r>
          </a:p>
        </p:txBody>
      </p:sp>
    </p:spTree>
    <p:extLst>
      <p:ext uri="{BB962C8B-B14F-4D97-AF65-F5344CB8AC3E}">
        <p14:creationId xmlns:p14="http://schemas.microsoft.com/office/powerpoint/2010/main" val="2293469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7D2F8623-0DC2-EF4B-A860-BEDD3E4C29EC}"/>
              </a:ext>
            </a:extLst>
          </p:cNvPr>
          <p:cNvSpPr>
            <a:spLocks noGrp="1"/>
          </p:cNvSpPr>
          <p:nvPr>
            <p:ph type="title"/>
          </p:nvPr>
        </p:nvSpPr>
        <p:spPr>
          <a:xfrm>
            <a:off x="457200" y="266700"/>
            <a:ext cx="8229600" cy="761035"/>
          </a:xfrm>
          <a:solidFill>
            <a:srgbClr val="002060"/>
          </a:solidFill>
        </p:spPr>
        <p:txBody>
          <a:bodyPr>
            <a:normAutofit/>
          </a:bodyPr>
          <a:lstStyle/>
          <a:p>
            <a:pPr eaLnBrk="1" hangingPunct="1"/>
            <a:r>
              <a:rPr sz="3600" dirty="0">
                <a:solidFill>
                  <a:srgbClr val="FFFFFF"/>
                </a:solidFill>
              </a:rPr>
              <a:t>Summary</a:t>
            </a:r>
          </a:p>
        </p:txBody>
      </p:sp>
      <p:sp>
        <p:nvSpPr>
          <p:cNvPr id="37891" name="Content Placeholder 2">
            <a:extLst>
              <a:ext uri="{FF2B5EF4-FFF2-40B4-BE49-F238E27FC236}">
                <a16:creationId xmlns:a16="http://schemas.microsoft.com/office/drawing/2014/main" id="{DAF2A607-E06C-7746-B7A6-C5767F20F250}"/>
              </a:ext>
            </a:extLst>
          </p:cNvPr>
          <p:cNvSpPr>
            <a:spLocks noGrp="1"/>
          </p:cNvSpPr>
          <p:nvPr>
            <p:ph idx="1"/>
          </p:nvPr>
        </p:nvSpPr>
        <p:spPr>
          <a:xfrm>
            <a:off x="458758" y="1183327"/>
            <a:ext cx="8239132" cy="4462040"/>
          </a:xfrm>
        </p:spPr>
        <p:txBody>
          <a:bodyPr vert="horz" lIns="91440" tIns="45720" rIns="91440" bIns="45720" rtlCol="0" anchor="t">
            <a:normAutofit fontScale="92500" lnSpcReduction="10000"/>
          </a:bodyPr>
          <a:lstStyle/>
          <a:p>
            <a:pPr marL="0" indent="0" algn="just" eaLnBrk="1" fontAlgn="auto" hangingPunct="1">
              <a:spcBef>
                <a:spcPts val="1000"/>
              </a:spcBef>
              <a:spcAft>
                <a:spcPts val="0"/>
              </a:spcAft>
              <a:buFont typeface="Arial" charset="0"/>
              <a:buNone/>
              <a:defRPr/>
            </a:pPr>
            <a:r>
              <a:rPr lang="en-GB" sz="1800" dirty="0">
                <a:latin typeface="Arial"/>
                <a:cs typeface="Arial"/>
              </a:rPr>
              <a:t>Strategies may emerge from within organisations. This may be explained in terms of:</a:t>
            </a:r>
          </a:p>
          <a:p>
            <a:pPr marL="295275" indent="-295275" algn="just" eaLnBrk="1" fontAlgn="auto" hangingPunct="1">
              <a:spcBef>
                <a:spcPts val="1000"/>
              </a:spcBef>
              <a:spcAft>
                <a:spcPts val="0"/>
              </a:spcAft>
              <a:defRPr/>
            </a:pPr>
            <a:r>
              <a:rPr lang="en-GB" sz="1800" dirty="0">
                <a:latin typeface="Arial"/>
                <a:cs typeface="Arial"/>
              </a:rPr>
              <a:t>How organisations may proactively try to cope through processes of </a:t>
            </a:r>
            <a:r>
              <a:rPr lang="en-GB" sz="1800" b="1" i="1" dirty="0">
                <a:latin typeface="Arial"/>
                <a:cs typeface="Arial"/>
              </a:rPr>
              <a:t>logical incrementalism </a:t>
            </a:r>
            <a:r>
              <a:rPr lang="en-GB" sz="1800" i="1" dirty="0">
                <a:latin typeface="Arial"/>
                <a:cs typeface="Arial"/>
              </a:rPr>
              <a:t>and </a:t>
            </a:r>
            <a:r>
              <a:rPr lang="en-GB" sz="1800" b="1" i="1" dirty="0">
                <a:latin typeface="Arial"/>
                <a:cs typeface="Arial"/>
              </a:rPr>
              <a:t>organisational learning.</a:t>
            </a:r>
            <a:endParaRPr lang="en-GB" sz="1800" b="1" dirty="0">
              <a:latin typeface="Arial"/>
              <a:cs typeface="Arial"/>
            </a:endParaRPr>
          </a:p>
          <a:p>
            <a:pPr marL="295275" indent="-295275" algn="just" eaLnBrk="1" fontAlgn="auto" hangingPunct="1">
              <a:spcBef>
                <a:spcPts val="1000"/>
              </a:spcBef>
              <a:spcAft>
                <a:spcPts val="0"/>
              </a:spcAft>
              <a:defRPr/>
            </a:pPr>
            <a:r>
              <a:rPr lang="en-GB" sz="1800" dirty="0">
                <a:latin typeface="Arial"/>
                <a:cs typeface="Arial"/>
              </a:rPr>
              <a:t>The outcome of the bargaining associated with </a:t>
            </a:r>
            <a:r>
              <a:rPr lang="en-GB" sz="1800" b="1" i="1" dirty="0">
                <a:latin typeface="Arial"/>
                <a:cs typeface="Arial"/>
              </a:rPr>
              <a:t>political activity</a:t>
            </a:r>
            <a:r>
              <a:rPr lang="en-GB" sz="1800" dirty="0">
                <a:latin typeface="Arial"/>
                <a:cs typeface="Arial"/>
              </a:rPr>
              <a:t> resulting in a negotiated strategy.</a:t>
            </a:r>
          </a:p>
          <a:p>
            <a:pPr marL="295275" indent="-295275" algn="just" eaLnBrk="1" fontAlgn="auto" hangingPunct="1">
              <a:spcBef>
                <a:spcPts val="1000"/>
              </a:spcBef>
              <a:spcAft>
                <a:spcPts val="0"/>
              </a:spcAft>
              <a:defRPr/>
            </a:pPr>
            <a:r>
              <a:rPr lang="en-GB" sz="1800" dirty="0">
                <a:latin typeface="Arial"/>
                <a:cs typeface="Arial"/>
              </a:rPr>
              <a:t>Strategies developing because </a:t>
            </a:r>
            <a:r>
              <a:rPr lang="en-GB" sz="1800" b="1" i="1" dirty="0">
                <a:latin typeface="Arial"/>
                <a:cs typeface="Arial"/>
              </a:rPr>
              <a:t>organisational structures and systems</a:t>
            </a:r>
            <a:r>
              <a:rPr lang="en-GB" sz="1800" dirty="0">
                <a:latin typeface="Arial"/>
                <a:cs typeface="Arial"/>
              </a:rPr>
              <a:t> favour some strategy projects over others and strategies often develop on the basis of </a:t>
            </a:r>
            <a:r>
              <a:rPr lang="en-GB" sz="1800" b="1" i="1" dirty="0">
                <a:latin typeface="Arial"/>
                <a:cs typeface="Arial"/>
              </a:rPr>
              <a:t>continuity or organisational culture</a:t>
            </a:r>
            <a:r>
              <a:rPr lang="en-GB" sz="1800" dirty="0">
                <a:latin typeface="Arial"/>
                <a:cs typeface="Arial"/>
              </a:rPr>
              <a:t>.</a:t>
            </a:r>
          </a:p>
          <a:p>
            <a:pPr marL="0" indent="0" algn="just">
              <a:spcBef>
                <a:spcPts val="1000"/>
              </a:spcBef>
              <a:buNone/>
              <a:defRPr/>
            </a:pPr>
            <a:r>
              <a:rPr lang="en-GB" sz="1800" dirty="0">
                <a:latin typeface="Arial"/>
                <a:cs typeface="Arial"/>
              </a:rPr>
              <a:t>In managing strategy development processes, managers face challenges including:</a:t>
            </a:r>
          </a:p>
          <a:p>
            <a:pPr marL="293370" indent="-293370" algn="just">
              <a:spcBef>
                <a:spcPts val="1000"/>
              </a:spcBef>
              <a:defRPr/>
            </a:pPr>
            <a:r>
              <a:rPr lang="en-GB" sz="1800" dirty="0">
                <a:latin typeface="Arial"/>
                <a:cs typeface="Arial"/>
              </a:rPr>
              <a:t>Recognising that different processes of strategy development may be needed </a:t>
            </a:r>
            <a:r>
              <a:rPr lang="en-GB" sz="1800" i="1" dirty="0">
                <a:latin typeface="Arial"/>
                <a:cs typeface="Arial"/>
              </a:rPr>
              <a:t>in </a:t>
            </a:r>
            <a:r>
              <a:rPr lang="en-GB" sz="1800" b="1" i="1" dirty="0">
                <a:latin typeface="Arial"/>
                <a:cs typeface="Arial"/>
              </a:rPr>
              <a:t>different contexts</a:t>
            </a:r>
            <a:r>
              <a:rPr lang="en-GB" sz="1800" dirty="0">
                <a:latin typeface="Arial"/>
                <a:cs typeface="Arial"/>
              </a:rPr>
              <a:t>.</a:t>
            </a:r>
          </a:p>
          <a:p>
            <a:pPr marL="293370" indent="-293370" algn="just">
              <a:spcBef>
                <a:spcPts val="1000"/>
              </a:spcBef>
              <a:defRPr/>
            </a:pPr>
            <a:r>
              <a:rPr lang="en-GB" sz="1800" dirty="0">
                <a:latin typeface="Arial"/>
                <a:cs typeface="Arial"/>
              </a:rPr>
              <a:t>Managing the processes that may give rise to </a:t>
            </a:r>
            <a:r>
              <a:rPr lang="en-GB" sz="1800" b="1" i="1" dirty="0">
                <a:latin typeface="Arial"/>
                <a:cs typeface="Arial"/>
              </a:rPr>
              <a:t>emergent strategy</a:t>
            </a:r>
            <a:r>
              <a:rPr lang="en-GB" sz="1800" b="1" dirty="0">
                <a:latin typeface="Arial"/>
                <a:cs typeface="Arial"/>
              </a:rPr>
              <a:t> </a:t>
            </a:r>
            <a:r>
              <a:rPr lang="en-GB" sz="1800" dirty="0">
                <a:latin typeface="Arial"/>
                <a:cs typeface="Arial"/>
              </a:rPr>
              <a:t>as well as </a:t>
            </a:r>
            <a:r>
              <a:rPr lang="en-GB" sz="1800" b="1" i="1" dirty="0">
                <a:latin typeface="Arial"/>
                <a:cs typeface="Arial"/>
              </a:rPr>
              <a:t>deliberate strategy</a:t>
            </a:r>
            <a:r>
              <a:rPr lang="en-GB" sz="1800" b="1" dirty="0">
                <a:latin typeface="Arial"/>
                <a:cs typeface="Arial"/>
              </a:rPr>
              <a:t>.</a:t>
            </a:r>
          </a:p>
          <a:p>
            <a:pPr marL="0" indent="301625" eaLnBrk="1" fontAlgn="auto" hangingPunct="1">
              <a:spcBef>
                <a:spcPts val="0"/>
              </a:spcBef>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569662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5F639187-2320-F44F-B36D-FD23DA38B8CE}"/>
              </a:ext>
            </a:extLst>
          </p:cNvPr>
          <p:cNvSpPr>
            <a:spLocks noGrp="1"/>
          </p:cNvSpPr>
          <p:nvPr>
            <p:ph type="title"/>
          </p:nvPr>
        </p:nvSpPr>
        <p:spPr>
          <a:xfrm>
            <a:off x="457200" y="260350"/>
            <a:ext cx="8229600" cy="750779"/>
          </a:xfrm>
          <a:solidFill>
            <a:srgbClr val="002060"/>
          </a:solidFill>
        </p:spPr>
        <p:txBody>
          <a:bodyPr>
            <a:normAutofit/>
          </a:bodyPr>
          <a:lstStyle/>
          <a:p>
            <a:pPr eaLnBrk="1" hangingPunct="1"/>
            <a:r>
              <a:rPr sz="3600" dirty="0">
                <a:solidFill>
                  <a:schemeClr val="bg1"/>
                </a:solidFill>
              </a:rPr>
              <a:t>Summary</a:t>
            </a:r>
          </a:p>
        </p:txBody>
      </p:sp>
      <p:sp>
        <p:nvSpPr>
          <p:cNvPr id="83971" name="Content Placeholder 2">
            <a:extLst>
              <a:ext uri="{FF2B5EF4-FFF2-40B4-BE49-F238E27FC236}">
                <a16:creationId xmlns:a16="http://schemas.microsoft.com/office/drawing/2014/main" id="{CE6E25E1-3DD4-4640-9966-0F612A61AF04}"/>
              </a:ext>
            </a:extLst>
          </p:cNvPr>
          <p:cNvSpPr>
            <a:spLocks noGrp="1"/>
          </p:cNvSpPr>
          <p:nvPr>
            <p:ph idx="1"/>
          </p:nvPr>
        </p:nvSpPr>
        <p:spPr>
          <a:xfrm>
            <a:off x="612792" y="1156372"/>
            <a:ext cx="7930326" cy="4570346"/>
          </a:xfrm>
        </p:spPr>
        <p:txBody>
          <a:bodyPr vert="horz" lIns="91440" tIns="45720" rIns="91440" bIns="45720" rtlCol="0" anchor="t">
            <a:normAutofit fontScale="85000" lnSpcReduction="10000"/>
          </a:bodyPr>
          <a:lstStyle/>
          <a:p>
            <a:pPr marL="295275" indent="-295275" eaLnBrk="1" hangingPunct="1">
              <a:lnSpc>
                <a:spcPts val="3200"/>
              </a:lnSpc>
              <a:spcBef>
                <a:spcPts val="1200"/>
              </a:spcBef>
            </a:pPr>
            <a:r>
              <a:rPr lang="en-GB" altLang="en-US" sz="1800" dirty="0">
                <a:latin typeface="Arial"/>
                <a:cs typeface="Arial"/>
              </a:rPr>
              <a:t>The practice of strategy involves critical choices about </a:t>
            </a:r>
            <a:r>
              <a:rPr lang="en-GB" altLang="en-US" sz="1800" b="1" i="1" dirty="0">
                <a:latin typeface="Arial"/>
                <a:cs typeface="Arial"/>
              </a:rPr>
              <a:t>who to involve </a:t>
            </a:r>
            <a:r>
              <a:rPr lang="en-GB" altLang="en-US" sz="1800" dirty="0">
                <a:latin typeface="Arial"/>
                <a:cs typeface="Arial"/>
              </a:rPr>
              <a:t>in strategy, </a:t>
            </a:r>
            <a:r>
              <a:rPr lang="en-GB" altLang="en-US" sz="1800" b="1" i="1" dirty="0">
                <a:latin typeface="Arial"/>
                <a:cs typeface="Arial"/>
              </a:rPr>
              <a:t>what to do </a:t>
            </a:r>
            <a:r>
              <a:rPr lang="en-GB" altLang="en-US" sz="1800" dirty="0">
                <a:latin typeface="Arial"/>
                <a:cs typeface="Arial"/>
              </a:rPr>
              <a:t>in </a:t>
            </a:r>
            <a:r>
              <a:rPr lang="en-GB" altLang="en-US" sz="1800" err="1">
                <a:latin typeface="Arial"/>
                <a:cs typeface="Arial"/>
              </a:rPr>
              <a:t>strategising</a:t>
            </a:r>
            <a:r>
              <a:rPr lang="en-GB" altLang="en-US" sz="1800" dirty="0">
                <a:latin typeface="Arial"/>
                <a:cs typeface="Arial"/>
              </a:rPr>
              <a:t> activity, and which </a:t>
            </a:r>
            <a:r>
              <a:rPr lang="en-GB" altLang="en-US" sz="1800" err="1">
                <a:latin typeface="Arial"/>
                <a:cs typeface="Arial"/>
              </a:rPr>
              <a:t>strategising</a:t>
            </a:r>
            <a:r>
              <a:rPr lang="en-GB" altLang="en-US" sz="1800" dirty="0">
                <a:latin typeface="Arial"/>
                <a:cs typeface="Arial"/>
              </a:rPr>
              <a:t> </a:t>
            </a:r>
            <a:r>
              <a:rPr lang="en-GB" altLang="en-US" sz="1800" b="1" i="1" dirty="0">
                <a:latin typeface="Arial"/>
                <a:cs typeface="Arial"/>
              </a:rPr>
              <a:t>methodologies to use </a:t>
            </a:r>
            <a:r>
              <a:rPr lang="en-GB" altLang="en-US" sz="1800" dirty="0">
                <a:latin typeface="Arial"/>
                <a:cs typeface="Arial"/>
              </a:rPr>
              <a:t>in order to guide this activity.</a:t>
            </a:r>
          </a:p>
          <a:p>
            <a:pPr marL="295275" indent="-295275" eaLnBrk="1" hangingPunct="1">
              <a:lnSpc>
                <a:spcPts val="3200"/>
              </a:lnSpc>
              <a:spcBef>
                <a:spcPts val="1200"/>
              </a:spcBef>
            </a:pPr>
            <a:r>
              <a:rPr lang="en-GB" altLang="en-US" sz="1800" dirty="0">
                <a:latin typeface="Arial"/>
                <a:cs typeface="Arial"/>
              </a:rPr>
              <a:t>Chief executive officers, senior managers, non-executive directors, strategic planners, strategy consultants and middle managers are all involved in </a:t>
            </a:r>
            <a:r>
              <a:rPr lang="en-GB" altLang="en-US" sz="1800" err="1">
                <a:latin typeface="Arial"/>
                <a:cs typeface="Arial"/>
              </a:rPr>
              <a:t>strategising</a:t>
            </a:r>
            <a:r>
              <a:rPr lang="en-GB" altLang="en-US" sz="1800" dirty="0">
                <a:latin typeface="Arial"/>
                <a:cs typeface="Arial"/>
              </a:rPr>
              <a:t>. Their </a:t>
            </a:r>
            <a:r>
              <a:rPr lang="en-GB" altLang="en-US" sz="1800" b="1" i="1" dirty="0">
                <a:latin typeface="Arial"/>
                <a:cs typeface="Arial"/>
              </a:rPr>
              <a:t>degree of appropriate involvement </a:t>
            </a:r>
            <a:r>
              <a:rPr lang="en-GB" altLang="en-US" sz="1800" dirty="0">
                <a:latin typeface="Arial"/>
                <a:cs typeface="Arial"/>
              </a:rPr>
              <a:t>should depend</a:t>
            </a:r>
            <a:br>
              <a:rPr lang="en-GB" altLang="en-US" sz="1800" dirty="0">
                <a:latin typeface="Arial"/>
              </a:rPr>
            </a:br>
            <a:r>
              <a:rPr lang="en-GB" altLang="en-US" sz="1800" dirty="0">
                <a:latin typeface="Arial"/>
                <a:cs typeface="Arial"/>
              </a:rPr>
              <a:t>on the nature of strategic issues.</a:t>
            </a:r>
          </a:p>
          <a:p>
            <a:pPr marL="298450" indent="-298450"/>
            <a:r>
              <a:rPr lang="en-GB" altLang="en-US" sz="1800" err="1">
                <a:latin typeface="Arial"/>
                <a:cs typeface="Arial"/>
              </a:rPr>
              <a:t>Strategising</a:t>
            </a:r>
            <a:r>
              <a:rPr lang="en-GB" altLang="en-US" sz="1800" dirty="0">
                <a:latin typeface="Arial"/>
                <a:cs typeface="Arial"/>
              </a:rPr>
              <a:t> activity can </a:t>
            </a:r>
            <a:r>
              <a:rPr lang="en-GB" altLang="en-US" sz="1800" b="1" i="1" dirty="0">
                <a:latin typeface="Arial"/>
                <a:cs typeface="Arial"/>
              </a:rPr>
              <a:t>involve analysing</a:t>
            </a:r>
            <a:r>
              <a:rPr lang="en-GB" altLang="en-US" sz="1800" dirty="0">
                <a:latin typeface="Arial"/>
                <a:cs typeface="Arial"/>
              </a:rPr>
              <a:t>,</a:t>
            </a:r>
            <a:r>
              <a:rPr lang="en-GB" altLang="en-US" sz="1800" b="1" i="1" dirty="0">
                <a:latin typeface="Arial"/>
                <a:cs typeface="Arial"/>
              </a:rPr>
              <a:t> decision-making </a:t>
            </a:r>
            <a:r>
              <a:rPr lang="en-GB" altLang="en-US" sz="1800" dirty="0">
                <a:latin typeface="Arial"/>
                <a:cs typeface="Arial"/>
              </a:rPr>
              <a:t>and</a:t>
            </a:r>
            <a:r>
              <a:rPr lang="en-GB" altLang="en-US" sz="1800" b="1" i="1" dirty="0">
                <a:latin typeface="Arial"/>
                <a:cs typeface="Arial"/>
              </a:rPr>
              <a:t> communicating</a:t>
            </a:r>
            <a:r>
              <a:rPr lang="en-GB" altLang="en-US" sz="1800" dirty="0">
                <a:latin typeface="Arial"/>
                <a:cs typeface="Arial"/>
              </a:rPr>
              <a:t>.</a:t>
            </a:r>
            <a:r>
              <a:rPr lang="en-GB" altLang="en-US" sz="1800" b="1" i="1" dirty="0">
                <a:latin typeface="Arial"/>
                <a:cs typeface="Arial"/>
              </a:rPr>
              <a:t> </a:t>
            </a:r>
          </a:p>
          <a:p>
            <a:pPr marL="298450" indent="-298450"/>
            <a:endParaRPr lang="en-GB" altLang="en-US" sz="1800" b="1" i="1" dirty="0">
              <a:latin typeface="Arial"/>
              <a:cs typeface="Arial"/>
            </a:endParaRPr>
          </a:p>
          <a:p>
            <a:pPr marL="298450" indent="-298450"/>
            <a:r>
              <a:rPr lang="en-GB" altLang="en-US" sz="1800" b="1" i="1" dirty="0">
                <a:latin typeface="Arial"/>
                <a:cs typeface="Arial"/>
              </a:rPr>
              <a:t>Practical methodologies </a:t>
            </a:r>
            <a:r>
              <a:rPr lang="en-GB" altLang="en-US" sz="1800" dirty="0">
                <a:latin typeface="Arial"/>
                <a:cs typeface="Arial"/>
              </a:rPr>
              <a:t>to guide </a:t>
            </a:r>
            <a:r>
              <a:rPr lang="en-GB" altLang="en-US" sz="1800" err="1">
                <a:latin typeface="Arial"/>
                <a:cs typeface="Arial"/>
              </a:rPr>
              <a:t>strategising</a:t>
            </a:r>
            <a:r>
              <a:rPr lang="en-GB" altLang="en-US" sz="1800" dirty="0">
                <a:latin typeface="Arial"/>
                <a:cs typeface="Arial"/>
              </a:rPr>
              <a:t> activity include strategy workshops, and creating business cases and strategic plans.</a:t>
            </a:r>
          </a:p>
          <a:p>
            <a:pPr marL="295275" indent="-295275" eaLnBrk="1" hangingPunct="1">
              <a:lnSpc>
                <a:spcPts val="3200"/>
              </a:lnSpc>
              <a:spcBef>
                <a:spcPts val="1200"/>
              </a:spcBef>
            </a:pPr>
            <a:r>
              <a:rPr lang="en-GB" altLang="en-US" sz="1800" dirty="0">
                <a:latin typeface="Arial"/>
                <a:cs typeface="Arial"/>
              </a:rPr>
              <a:t>Outline the </a:t>
            </a:r>
            <a:r>
              <a:rPr lang="en-GB" altLang="en-US" sz="1800" b="1" dirty="0">
                <a:latin typeface="Arial"/>
                <a:cs typeface="Arial"/>
              </a:rPr>
              <a:t>strategic lenses </a:t>
            </a:r>
            <a:r>
              <a:rPr lang="en-GB" altLang="en-US" sz="1800" dirty="0">
                <a:latin typeface="Arial"/>
                <a:cs typeface="Arial"/>
              </a:rPr>
              <a:t>in relation to different ways at looking at strategic issues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a:xfrm>
            <a:off x="457200" y="274638"/>
            <a:ext cx="8229600" cy="963472"/>
          </a:xfrm>
          <a:solidFill>
            <a:srgbClr val="002060"/>
          </a:solidFill>
        </p:spPr>
        <p:txBody>
          <a:bodyPr>
            <a:normAutofit/>
          </a:bodyPr>
          <a:lstStyle/>
          <a:p>
            <a:r>
              <a:rPr lang="en-US" sz="3600" dirty="0">
                <a:solidFill>
                  <a:schemeClr val="bg1"/>
                </a:solidFill>
                <a:latin typeface="Arial"/>
                <a:cs typeface="Arial"/>
              </a:rPr>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1603820"/>
            <a:ext cx="8587648" cy="4201036"/>
          </a:xfrm>
        </p:spPr>
        <p:txBody>
          <a:bodyPr vert="horz" lIns="91440" tIns="45720" rIns="91440" bIns="45720" rtlCol="0" anchor="t">
            <a:normAutofit fontScale="32500" lnSpcReduction="20000"/>
          </a:bodyPr>
          <a:lstStyle/>
          <a:p>
            <a:pPr marL="0" indent="0" algn="just">
              <a:buNone/>
            </a:pPr>
            <a:r>
              <a:rPr lang="en-GB" sz="3700" dirty="0">
                <a:solidFill>
                  <a:srgbClr val="333333"/>
                </a:solidFill>
              </a:rPr>
              <a:t>BEER, </a:t>
            </a:r>
            <a:r>
              <a:rPr lang="en-GB" sz="3700" dirty="0">
                <a:solidFill>
                  <a:srgbClr val="181818"/>
                </a:solidFill>
              </a:rPr>
              <a:t>M., &amp;,  EINSTAT, R (2004) How to have an Honest conversation about your strategy. Harvard Business Review 82, no. 2 (February 2004): 82–89. </a:t>
            </a:r>
            <a:r>
              <a:rPr lang="en-GB" sz="3700" dirty="0">
                <a:solidFill>
                  <a:srgbClr val="333333"/>
                </a:solidFill>
              </a:rPr>
              <a:t>https://hbr.org/2004/02/how-to-have-an-honest-conversation-about-your-business-strategy</a:t>
            </a:r>
          </a:p>
          <a:p>
            <a:pPr marL="0" indent="0" algn="just">
              <a:buNone/>
            </a:pPr>
            <a:endParaRPr lang="en-GB" sz="3700" dirty="0">
              <a:solidFill>
                <a:srgbClr val="333333"/>
              </a:solidFill>
            </a:endParaRPr>
          </a:p>
          <a:p>
            <a:pPr marL="0" indent="0" algn="just">
              <a:buNone/>
            </a:pPr>
            <a:r>
              <a:rPr lang="en-GB" sz="3700" dirty="0">
                <a:solidFill>
                  <a:srgbClr val="333333"/>
                </a:solidFill>
              </a:rPr>
              <a:t>BRYSON, J. M. (2011) </a:t>
            </a:r>
            <a:r>
              <a:rPr lang="en-GB" sz="3700" i="1" dirty="0">
                <a:solidFill>
                  <a:srgbClr val="333333"/>
                </a:solidFill>
              </a:rPr>
              <a:t>Strategic Planning for Public and Nonprofit Organizations</a:t>
            </a:r>
            <a:r>
              <a:rPr lang="en-GB" sz="3700" dirty="0">
                <a:solidFill>
                  <a:srgbClr val="333333"/>
                </a:solidFill>
              </a:rPr>
              <a:t>. 4th ed. New York: Wiley</a:t>
            </a:r>
          </a:p>
          <a:p>
            <a:pPr marL="0" indent="0">
              <a:buNone/>
            </a:pPr>
            <a:endParaRPr lang="en-GB" sz="3700" dirty="0"/>
          </a:p>
          <a:p>
            <a:pPr marL="0" indent="0">
              <a:buNone/>
            </a:pPr>
            <a:r>
              <a:rPr lang="en-GB" sz="3700" dirty="0"/>
              <a:t>BRYSON, J and George, B (2020) Strategic Management in Public Administration. Subject: Policy, Administration, and Bureaucracy Online Publication Date: Mar 2020 DOI: 10.1093/</a:t>
            </a:r>
            <a:r>
              <a:rPr lang="en-GB" sz="3700" dirty="0" err="1"/>
              <a:t>acrefore</a:t>
            </a:r>
            <a:r>
              <a:rPr lang="en-GB" sz="3700" dirty="0"/>
              <a:t>/9780190228637.013.1396 </a:t>
            </a:r>
          </a:p>
          <a:p>
            <a:pPr marL="0" indent="0" algn="just">
              <a:buNone/>
            </a:pPr>
            <a:endParaRPr lang="en-GB" sz="3700"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FERLIE, E., &amp; ONGARO, E. (2015). </a:t>
            </a:r>
            <a:r>
              <a:rPr lang="en-GB" sz="37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3700" i="1"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LYNCH, R. L. (2021). </a:t>
            </a:r>
            <a:r>
              <a:rPr lang="en-GB" sz="3700" i="1" dirty="0">
                <a:solidFill>
                  <a:srgbClr val="000000"/>
                </a:solidFill>
                <a:ea typeface="Arial Unicode MS" panose="020B0604020202020204" pitchFamily="34" charset="-128"/>
              </a:rPr>
              <a:t>Strategic management</a:t>
            </a:r>
            <a:r>
              <a:rPr lang="en-GB" sz="3700" dirty="0">
                <a:solidFill>
                  <a:srgbClr val="000000"/>
                </a:solidFill>
                <a:ea typeface="Arial Unicode MS" panose="020B0604020202020204" pitchFamily="34" charset="-128"/>
              </a:rPr>
              <a:t>.</a:t>
            </a:r>
          </a:p>
          <a:p>
            <a:pPr marL="0" indent="0" algn="just">
              <a:buNone/>
            </a:pPr>
            <a:endParaRPr lang="en-GB" sz="3700" dirty="0"/>
          </a:p>
          <a:p>
            <a:pPr marL="0" indent="0" algn="just">
              <a:buNone/>
            </a:pPr>
            <a:r>
              <a:rPr lang="en-US" altLang="en-US" sz="3700" dirty="0"/>
              <a:t>MAXWELL , J (1993) </a:t>
            </a:r>
            <a:r>
              <a:rPr lang="en-US" altLang="en-US" sz="3700" i="1" dirty="0"/>
              <a:t>Developing The Leader Within You. Nashville. T Nelson</a:t>
            </a:r>
          </a:p>
          <a:p>
            <a:pPr marL="0" indent="0" algn="just">
              <a:buNone/>
            </a:pPr>
            <a:endParaRPr lang="en-US" altLang="en-US" sz="3700" i="1" dirty="0"/>
          </a:p>
          <a:p>
            <a:pPr marL="0" indent="0" algn="just">
              <a:buNone/>
            </a:pPr>
            <a:r>
              <a:rPr lang="en-GB" sz="3700" dirty="0">
                <a:solidFill>
                  <a:srgbClr val="333333"/>
                </a:solidFill>
              </a:rPr>
              <a:t>ROBERTSON, C.J.  (2008) An Analysis of 10 years of Business Ethics Research in </a:t>
            </a:r>
            <a:r>
              <a:rPr lang="en-GB" sz="3700" i="1" dirty="0">
                <a:solidFill>
                  <a:srgbClr val="333333"/>
                </a:solidFill>
              </a:rPr>
              <a:t>Strategic Management Journal</a:t>
            </a:r>
            <a:r>
              <a:rPr lang="en-GB" sz="3700" dirty="0">
                <a:solidFill>
                  <a:srgbClr val="333333"/>
                </a:solidFill>
              </a:rPr>
              <a:t>: 1996–2005. </a:t>
            </a:r>
            <a:r>
              <a:rPr lang="en-GB" sz="3700" i="1" dirty="0">
                <a:solidFill>
                  <a:srgbClr val="333333"/>
                </a:solidFill>
              </a:rPr>
              <a:t>J Bus Ethics</a:t>
            </a:r>
            <a:r>
              <a:rPr lang="en-GB" sz="3700" dirty="0">
                <a:solidFill>
                  <a:srgbClr val="333333"/>
                </a:solidFill>
              </a:rPr>
              <a:t> </a:t>
            </a:r>
            <a:r>
              <a:rPr lang="en-GB" sz="3700" b="1" dirty="0">
                <a:solidFill>
                  <a:srgbClr val="333333"/>
                </a:solidFill>
              </a:rPr>
              <a:t>80, </a:t>
            </a:r>
            <a:r>
              <a:rPr lang="en-GB" sz="3700" dirty="0">
                <a:solidFill>
                  <a:srgbClr val="333333"/>
                </a:solidFill>
              </a:rPr>
              <a:t>745–753 (2008). https://doi.org/10.1007/s10551-007-9466-5</a:t>
            </a:r>
            <a:endParaRPr lang="en-US" altLang="en-US" sz="3700" i="1" dirty="0"/>
          </a:p>
          <a:p>
            <a:pPr marL="0" indent="0" algn="just">
              <a:buNone/>
            </a:pPr>
            <a:endParaRPr lang="en-GB" sz="3700" dirty="0"/>
          </a:p>
          <a:p>
            <a:pPr marL="0" indent="0" algn="just">
              <a:buNone/>
            </a:pPr>
            <a:r>
              <a:rPr lang="en-GB" sz="3700" dirty="0"/>
              <a:t>WHITTINGTON, R., REGNÉR, P., ANGWIN, D., JOHNSON, G., &amp; SCHOLES, K. (2020). </a:t>
            </a:r>
            <a:r>
              <a:rPr lang="en-GB" sz="3700" i="1" dirty="0"/>
              <a:t>Exploring strategy: text and cases</a:t>
            </a:r>
            <a:r>
              <a:rPr lang="en-GB" sz="3700" dirty="0"/>
              <a:t>. New York Prentice Hall. </a:t>
            </a:r>
          </a:p>
          <a:p>
            <a:pPr marL="0" indent="0" algn="just">
              <a:buNone/>
            </a:pPr>
            <a:endParaRPr lang="en-GB" sz="3700" dirty="0"/>
          </a:p>
          <a:p>
            <a:pPr marL="0" indent="0" algn="just">
              <a:buNone/>
            </a:pPr>
            <a:r>
              <a:rPr lang="en-GB" sz="3700" dirty="0"/>
              <a:t>WHITTINGTON, R., REGNÉR, P., ANGWIN, D., JOHNSON, G., &amp; SCHOLES, K. (2021). </a:t>
            </a:r>
            <a:r>
              <a:rPr lang="en-GB" sz="3700" i="1" dirty="0"/>
              <a:t>Fundamentals of strategy</a:t>
            </a:r>
            <a:r>
              <a:rPr lang="en-GB" sz="3700" dirty="0"/>
              <a:t>.</a:t>
            </a:r>
          </a:p>
          <a:p>
            <a:pPr marL="0" indent="0">
              <a:buNone/>
            </a:pPr>
            <a:endParaRPr lang="en-GB" sz="3700" dirty="0"/>
          </a:p>
          <a:p>
            <a:pPr marL="0" indent="0">
              <a:buNone/>
            </a:pPr>
            <a:endParaRPr lang="en-GB" u="sng"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91719-FA9A-509B-01E7-3943749898BB}"/>
              </a:ext>
            </a:extLst>
          </p:cNvPr>
          <p:cNvSpPr>
            <a:spLocks noGrp="1"/>
          </p:cNvSpPr>
          <p:nvPr>
            <p:ph type="title"/>
          </p:nvPr>
        </p:nvSpPr>
        <p:spPr>
          <a:solidFill>
            <a:srgbClr val="002060"/>
          </a:solidFill>
        </p:spPr>
        <p:txBody>
          <a:bodyPr/>
          <a:lstStyle/>
          <a:p>
            <a:r>
              <a:rPr lang="en-US" dirty="0">
                <a:solidFill>
                  <a:srgbClr val="FFFFFF"/>
                </a:solidFill>
              </a:rPr>
              <a:t>Any Questions?</a:t>
            </a:r>
          </a:p>
        </p:txBody>
      </p:sp>
      <p:pic>
        <p:nvPicPr>
          <p:cNvPr id="4" name="Content Placeholder 3" descr="Any Questions&quot; Images – Browse 390 Stock Photos, Vectors, and Video | Adobe  Stock">
            <a:extLst>
              <a:ext uri="{FF2B5EF4-FFF2-40B4-BE49-F238E27FC236}">
                <a16:creationId xmlns:a16="http://schemas.microsoft.com/office/drawing/2014/main" id="{950CC1E6-E982-DFF0-750F-594B054B0408}"/>
              </a:ext>
            </a:extLst>
          </p:cNvPr>
          <p:cNvPicPr>
            <a:picLocks noGrp="1" noChangeAspect="1"/>
          </p:cNvPicPr>
          <p:nvPr>
            <p:ph idx="1"/>
          </p:nvPr>
        </p:nvPicPr>
        <p:blipFill>
          <a:blip r:embed="rId2"/>
          <a:stretch>
            <a:fillRect/>
          </a:stretch>
        </p:blipFill>
        <p:spPr>
          <a:xfrm>
            <a:off x="1951677" y="2415542"/>
            <a:ext cx="5725372" cy="2130757"/>
          </a:xfrm>
        </p:spPr>
      </p:pic>
    </p:spTree>
    <p:extLst>
      <p:ext uri="{BB962C8B-B14F-4D97-AF65-F5344CB8AC3E}">
        <p14:creationId xmlns:p14="http://schemas.microsoft.com/office/powerpoint/2010/main" val="112679681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3963</Words>
  <Application>Microsoft Office PowerPoint</Application>
  <PresentationFormat>On-screen Show (4:3)</PresentationFormat>
  <Paragraphs>377</Paragraphs>
  <Slides>30</Slides>
  <Notes>26</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 Unicode MS</vt:lpstr>
      <vt:lpstr>Myriad Pro</vt:lpstr>
      <vt:lpstr>Trade Gothic W01 Roman</vt:lpstr>
      <vt:lpstr>Arial</vt:lpstr>
      <vt:lpstr>Calibri</vt:lpstr>
      <vt:lpstr>Theme1.thmx first page pp</vt:lpstr>
      <vt:lpstr>Wythnos 3 rhan 1 – Rheolaeth Strategol: Cynllunio strategol ac ymarfer Week 3 part 1 – Strategic Management: Strategic Planning &amp; Practice  </vt:lpstr>
      <vt:lpstr>Week 2 - Recap</vt:lpstr>
      <vt:lpstr>  Learning outcomes </vt:lpstr>
      <vt:lpstr>What is Strategic Planning?</vt:lpstr>
      <vt:lpstr>  Deliberate (Intended) and emergent strategy development  </vt:lpstr>
      <vt:lpstr>Prescriptive Strategy</vt:lpstr>
      <vt:lpstr>Deliberate strategy </vt:lpstr>
      <vt:lpstr>Strategic leadership</vt:lpstr>
      <vt:lpstr>Strategic planning systems</vt:lpstr>
      <vt:lpstr>Benefits of planning</vt:lpstr>
      <vt:lpstr>Challenges of planning</vt:lpstr>
      <vt:lpstr>Externally imposed strategy</vt:lpstr>
      <vt:lpstr>Emergent strategy </vt:lpstr>
      <vt:lpstr>Strategy as the outcome of political processes</vt:lpstr>
      <vt:lpstr>Wythnos 3 rhan 1 – Rheolaeth Strategol: Cynllunio strategol ac ymarfer Week 3 part 1 – Strategic Management: Strategic Planning &amp; Practice  </vt:lpstr>
      <vt:lpstr>Implications for managing strategy development </vt:lpstr>
      <vt:lpstr>Strategy development contexts</vt:lpstr>
      <vt:lpstr>Strategy development in different contexts</vt:lpstr>
      <vt:lpstr>Strategy development in different contexts</vt:lpstr>
      <vt:lpstr>Strategy development in different contexts</vt:lpstr>
      <vt:lpstr>Managing deliberate and emergent strategy</vt:lpstr>
      <vt:lpstr>Managing deliberate and emergent strategy</vt:lpstr>
      <vt:lpstr>Managing deliberate and emergent strategy</vt:lpstr>
      <vt:lpstr>The challenge of strategic drift</vt:lpstr>
      <vt:lpstr>Lessons Learned About  Strategic Planning</vt:lpstr>
      <vt:lpstr>Summary</vt:lpstr>
      <vt:lpstr>Summary</vt:lpstr>
      <vt:lpstr>Summary</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STRATEGIC MANAGEMENT – PLANNING </dc:title>
  <dc:creator>joneds@me.com</dc:creator>
  <cp:lastModifiedBy>Steven Thompson</cp:lastModifiedBy>
  <cp:revision>238</cp:revision>
  <cp:lastPrinted>2021-10-11T22:14:27Z</cp:lastPrinted>
  <dcterms:created xsi:type="dcterms:W3CDTF">2021-10-03T13:07:33Z</dcterms:created>
  <dcterms:modified xsi:type="dcterms:W3CDTF">2026-05-14T14:12:58Z</dcterms:modified>
</cp:coreProperties>
</file>