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C80"/>
    <a:srgbClr val="5C0C4D"/>
    <a:srgbClr val="130662"/>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578DEF-6CCF-4EED-96E0-55CAE65A8021}" v="21" dt="2023-09-06T15:30:41.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9" d="100"/>
          <a:sy n="89" d="100"/>
        </p:scale>
        <p:origin x="4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7E6D7-D59F-42DE-BEDA-5CDD8DA58D48}" type="datetimeFigureOut">
              <a:rPr lang="en-GB" smtClean="0"/>
              <a:t>28/09/2023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046740-D487-4C82-970C-D35C885603BD}" type="slidenum">
              <a:rPr lang="en-GB" smtClean="0"/>
              <a:t>‹#›</a:t>
            </a:fld>
            <a:endParaRPr lang="en-GB"/>
          </a:p>
        </p:txBody>
      </p:sp>
    </p:spTree>
    <p:extLst>
      <p:ext uri="{BB962C8B-B14F-4D97-AF65-F5344CB8AC3E}">
        <p14:creationId xmlns:p14="http://schemas.microsoft.com/office/powerpoint/2010/main" val="3194689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2F6D-98BC-3631-06CD-D4679C695B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DE3E0F-D5C1-38EF-78E0-C571E182AE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EF9269-EC1D-465F-6A76-AB95733A3AB2}"/>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5" name="Footer Placeholder 4">
            <a:extLst>
              <a:ext uri="{FF2B5EF4-FFF2-40B4-BE49-F238E27FC236}">
                <a16:creationId xmlns:a16="http://schemas.microsoft.com/office/drawing/2014/main" id="{D60ABFB1-3DA0-8325-ADC4-421B96F6C6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4957C-C911-C43D-728F-858D961EBF7E}"/>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380569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2CDB1-342C-5EB8-59A3-E87DFF34E3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C58327-E31B-3BB6-F02E-5867B76C25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55F451-09D0-ABEB-5936-27F439BBAC24}"/>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5" name="Footer Placeholder 4">
            <a:extLst>
              <a:ext uri="{FF2B5EF4-FFF2-40B4-BE49-F238E27FC236}">
                <a16:creationId xmlns:a16="http://schemas.microsoft.com/office/drawing/2014/main" id="{9B19CF10-04CB-BC0B-505C-B3EF30E83B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A696F4-1EED-ECC8-F1D0-D1C0B658650E}"/>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3435705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CDC01-02DF-6344-0E02-185D41B83F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E9E6F37-29FF-B4B1-87A4-C3276563E8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9533CC-DDF5-8C29-4787-F0636B052923}"/>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5" name="Footer Placeholder 4">
            <a:extLst>
              <a:ext uri="{FF2B5EF4-FFF2-40B4-BE49-F238E27FC236}">
                <a16:creationId xmlns:a16="http://schemas.microsoft.com/office/drawing/2014/main" id="{014171A5-A343-04BB-4E08-D3138365F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513B22-3043-B79A-D088-398F3E95A1C3}"/>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3134132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5BA4-31F4-4AF9-B965-FA94251F51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630306-EBBF-73FB-48A8-EDB700FCDF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08CA0A-7F6E-8C99-BE82-B39B26A170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BAF118-B931-262D-B260-4F628805EC1B}"/>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6" name="Footer Placeholder 5">
            <a:extLst>
              <a:ext uri="{FF2B5EF4-FFF2-40B4-BE49-F238E27FC236}">
                <a16:creationId xmlns:a16="http://schemas.microsoft.com/office/drawing/2014/main" id="{A86C8B63-2609-E8B6-1B76-044EF9E951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D4B841-1101-2164-80C4-76E78403ED4D}"/>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2704169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6C034-8F34-C36A-0960-FB9C39A45A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2DD381-E488-4EEB-6B70-3556A3452D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269143-4369-69D6-B2AD-522A23A246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390F3C-38CF-F334-FCA6-B4444516EF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8539F6-81A3-A458-E60D-432B39BCF4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7D16C8-5DCB-B0A3-67C1-A4B2A431FB61}"/>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8" name="Footer Placeholder 7">
            <a:extLst>
              <a:ext uri="{FF2B5EF4-FFF2-40B4-BE49-F238E27FC236}">
                <a16:creationId xmlns:a16="http://schemas.microsoft.com/office/drawing/2014/main" id="{96FFFA8D-3846-D60C-BD98-ABF8A75057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AF5F61-A521-0A82-2286-9AF1BE9B61F1}"/>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437330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EA9C5-E081-D903-AA4C-181AC6D16F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C41EFE-77B4-ED9A-D1A1-3E4921901043}"/>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4" name="Footer Placeholder 3">
            <a:extLst>
              <a:ext uri="{FF2B5EF4-FFF2-40B4-BE49-F238E27FC236}">
                <a16:creationId xmlns:a16="http://schemas.microsoft.com/office/drawing/2014/main" id="{B2AF31AE-AFBE-4736-1B39-C80B8D38A7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C9DC2A-FE9C-01E0-3A57-AD8A403F9E99}"/>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701800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7E9DD9-BF8A-2A01-B6F7-986611285872}"/>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3" name="Footer Placeholder 2">
            <a:extLst>
              <a:ext uri="{FF2B5EF4-FFF2-40B4-BE49-F238E27FC236}">
                <a16:creationId xmlns:a16="http://schemas.microsoft.com/office/drawing/2014/main" id="{B38B0189-AFBB-4CE8-9F4C-49E5BD0605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A431E3-A4F8-B195-1442-D7347E5B677B}"/>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287054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FEF87-9D74-751C-DD0E-9803CEC6B7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1A7B47-123A-FE9F-2D72-5BC733010D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0392CA-1B99-F1AB-42D0-2EC0FB49E8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CE6566-98EB-3CF0-02D6-BDF7845EA81F}"/>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6" name="Footer Placeholder 5">
            <a:extLst>
              <a:ext uri="{FF2B5EF4-FFF2-40B4-BE49-F238E27FC236}">
                <a16:creationId xmlns:a16="http://schemas.microsoft.com/office/drawing/2014/main" id="{A2C9E31D-5D23-1821-4C05-3A717B3A6C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780888-2E87-60DC-6919-0CDFC7B19FB3}"/>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2496523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DEF6-A2A8-ABC0-D7E4-262811C3A4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9B98C8-583B-000A-FEF1-FEA0873135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9C25D3-7A00-D4CB-263E-FC4F7EA54B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DB0137-8561-E22B-DDCB-A990D9E2E1CB}"/>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6" name="Footer Placeholder 5">
            <a:extLst>
              <a:ext uri="{FF2B5EF4-FFF2-40B4-BE49-F238E27FC236}">
                <a16:creationId xmlns:a16="http://schemas.microsoft.com/office/drawing/2014/main" id="{C081025B-0993-3D6E-B2F6-F4481EC04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57C25-CBF3-5B62-AB17-D6B833415439}"/>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2832431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264FE-7668-2420-9486-DB66843FC8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ED586D-EB8F-A6B5-F68F-97B891DCB1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800762-147A-B3F6-79D0-92C81310D9BA}"/>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5" name="Footer Placeholder 4">
            <a:extLst>
              <a:ext uri="{FF2B5EF4-FFF2-40B4-BE49-F238E27FC236}">
                <a16:creationId xmlns:a16="http://schemas.microsoft.com/office/drawing/2014/main" id="{41792332-6606-0FC2-0897-602F6D895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B71382-94FA-677E-B20D-08647FBAAB96}"/>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4167680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523863-49A6-2719-FF2E-D21C8E274D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637E35-6E10-67D8-9DCC-598240C383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68AE8A-A074-0A38-DCEF-7013FAF2D827}"/>
              </a:ext>
            </a:extLst>
          </p:cNvPr>
          <p:cNvSpPr>
            <a:spLocks noGrp="1"/>
          </p:cNvSpPr>
          <p:nvPr>
            <p:ph type="dt" sz="half" idx="10"/>
          </p:nvPr>
        </p:nvSpPr>
        <p:spPr/>
        <p:txBody>
          <a:bodyPr/>
          <a:lstStyle/>
          <a:p>
            <a:fld id="{BE1E2DB7-A0D6-4BF1-99A5-BCF728026354}" type="datetimeFigureOut">
              <a:rPr lang="en-GB" smtClean="0"/>
              <a:t>28/09/2023</a:t>
            </a:fld>
            <a:endParaRPr lang="en-GB"/>
          </a:p>
        </p:txBody>
      </p:sp>
      <p:sp>
        <p:nvSpPr>
          <p:cNvPr id="5" name="Footer Placeholder 4">
            <a:extLst>
              <a:ext uri="{FF2B5EF4-FFF2-40B4-BE49-F238E27FC236}">
                <a16:creationId xmlns:a16="http://schemas.microsoft.com/office/drawing/2014/main" id="{BF78844D-3D4E-FE8B-24D3-EECA217B4D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0A5A3-30B8-D690-AA7C-C48E48E8E1D1}"/>
              </a:ext>
            </a:extLst>
          </p:cNvPr>
          <p:cNvSpPr>
            <a:spLocks noGrp="1"/>
          </p:cNvSpPr>
          <p:nvPr>
            <p:ph type="sldNum" sz="quarter" idx="12"/>
          </p:nvPr>
        </p:nvSpPr>
        <p:spPr/>
        <p:txBody>
          <a:bodyPr/>
          <a:lstStyle/>
          <a:p>
            <a:fld id="{83DE9005-F5AC-417D-AB18-83531BEB085D}" type="slidenum">
              <a:rPr lang="en-GB" smtClean="0"/>
              <a:t>‹#›</a:t>
            </a:fld>
            <a:endParaRPr lang="en-GB"/>
          </a:p>
        </p:txBody>
      </p:sp>
    </p:spTree>
    <p:extLst>
      <p:ext uri="{BB962C8B-B14F-4D97-AF65-F5344CB8AC3E}">
        <p14:creationId xmlns:p14="http://schemas.microsoft.com/office/powerpoint/2010/main" val="383302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351363-AB06-32FB-D2FE-50FCA76B8F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961855-8EDD-2DA8-F6AB-1C6F865157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CB90A6-8F18-7822-DC73-C03E847B5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1E2DB7-A0D6-4BF1-99A5-BCF728026354}" type="datetimeFigureOut">
              <a:rPr lang="en-GB" smtClean="0"/>
              <a:t>28/09/2023</a:t>
            </a:fld>
            <a:endParaRPr lang="en-GB"/>
          </a:p>
        </p:txBody>
      </p:sp>
      <p:sp>
        <p:nvSpPr>
          <p:cNvPr id="5" name="Footer Placeholder 4">
            <a:extLst>
              <a:ext uri="{FF2B5EF4-FFF2-40B4-BE49-F238E27FC236}">
                <a16:creationId xmlns:a16="http://schemas.microsoft.com/office/drawing/2014/main" id="{094E199F-C66C-FF83-AEF5-939EEF7DF9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45A2A1-74B7-0902-EE4D-9C68FA076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DE9005-F5AC-417D-AB18-83531BEB085D}" type="slidenum">
              <a:rPr lang="en-GB" smtClean="0"/>
              <a:t>‹#›</a:t>
            </a:fld>
            <a:endParaRPr lang="en-GB"/>
          </a:p>
        </p:txBody>
      </p:sp>
    </p:spTree>
    <p:extLst>
      <p:ext uri="{BB962C8B-B14F-4D97-AF65-F5344CB8AC3E}">
        <p14:creationId xmlns:p14="http://schemas.microsoft.com/office/powerpoint/2010/main" val="7769572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insidehighered.com/sites/default/files/media/thinking-vector-id516547349_0.jpg" TargetMode="External"/><Relationship Id="rId2" Type="http://schemas.openxmlformats.org/officeDocument/2006/relationships/hyperlink" Target="https://www.sciencedirect.com/topics/engineering/pareto-principle#:~:text=The%2080%2F20%20Rule&amp;text=This%20principle%20was%20formulated%20by,life%20where%20Pareto's%20principle%20appli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AFDC53-432B-C6F2-0656-F7FE8B5C605F}"/>
              </a:ext>
            </a:extLst>
          </p:cNvPr>
          <p:cNvSpPr txBox="1"/>
          <p:nvPr/>
        </p:nvSpPr>
        <p:spPr>
          <a:xfrm>
            <a:off x="1186478" y="142543"/>
            <a:ext cx="6478438" cy="646331"/>
          </a:xfrm>
          <a:prstGeom prst="rect">
            <a:avLst/>
          </a:prstGeom>
          <a:noFill/>
        </p:spPr>
        <p:txBody>
          <a:bodyPr wrap="square" rtlCol="0">
            <a:spAutoFit/>
          </a:bodyPr>
          <a:lstStyle/>
          <a:p>
            <a:r>
              <a:rPr lang="en-GB" b="1" u="sng" dirty="0">
                <a:solidFill>
                  <a:srgbClr val="7030A0"/>
                </a:solidFill>
              </a:rPr>
              <a:t>Skills and personal qualities that build up to the development of academic writing </a:t>
            </a:r>
          </a:p>
        </p:txBody>
      </p:sp>
      <p:sp>
        <p:nvSpPr>
          <p:cNvPr id="5" name="Rectangle 4">
            <a:extLst>
              <a:ext uri="{FF2B5EF4-FFF2-40B4-BE49-F238E27FC236}">
                <a16:creationId xmlns:a16="http://schemas.microsoft.com/office/drawing/2014/main" id="{3509C66C-ADB0-378B-AD7C-EB34104E2A50}"/>
              </a:ext>
            </a:extLst>
          </p:cNvPr>
          <p:cNvSpPr/>
          <p:nvPr/>
        </p:nvSpPr>
        <p:spPr>
          <a:xfrm>
            <a:off x="1186478" y="72782"/>
            <a:ext cx="6478438" cy="746727"/>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5A4A442-7028-0BDD-BB1D-C53B20EF1B10}"/>
              </a:ext>
            </a:extLst>
          </p:cNvPr>
          <p:cNvSpPr/>
          <p:nvPr/>
        </p:nvSpPr>
        <p:spPr>
          <a:xfrm>
            <a:off x="95361" y="952966"/>
            <a:ext cx="3030665" cy="402698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8C8A7B68-AEFE-1A1B-0DAF-50EF1228B9A1}"/>
              </a:ext>
            </a:extLst>
          </p:cNvPr>
          <p:cNvSpPr/>
          <p:nvPr/>
        </p:nvSpPr>
        <p:spPr>
          <a:xfrm>
            <a:off x="3501068" y="1534658"/>
            <a:ext cx="3905815" cy="28931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6119D69D-6470-BCC8-571E-4866BD2D1BB2}"/>
              </a:ext>
            </a:extLst>
          </p:cNvPr>
          <p:cNvSpPr/>
          <p:nvPr/>
        </p:nvSpPr>
        <p:spPr>
          <a:xfrm>
            <a:off x="8509754" y="1791334"/>
            <a:ext cx="3621004" cy="3328205"/>
          </a:xfrm>
          <a:prstGeom prst="rect">
            <a:avLst/>
          </a:prstGeom>
          <a:noFill/>
          <a:ln>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0" descr="Alarm clock outline">
            <a:extLst>
              <a:ext uri="{FF2B5EF4-FFF2-40B4-BE49-F238E27FC236}">
                <a16:creationId xmlns:a16="http://schemas.microsoft.com/office/drawing/2014/main" id="{B7B80264-0594-7F67-EE40-1FA6C188CA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5814" y="0"/>
            <a:ext cx="914400" cy="914400"/>
          </a:xfrm>
          <a:prstGeom prst="rect">
            <a:avLst/>
          </a:prstGeom>
        </p:spPr>
      </p:pic>
      <p:sp>
        <p:nvSpPr>
          <p:cNvPr id="2" name="TextBox 1">
            <a:extLst>
              <a:ext uri="{FF2B5EF4-FFF2-40B4-BE49-F238E27FC236}">
                <a16:creationId xmlns:a16="http://schemas.microsoft.com/office/drawing/2014/main" id="{51582F58-0095-47BE-0620-CAB31AFF1FFD}"/>
              </a:ext>
            </a:extLst>
          </p:cNvPr>
          <p:cNvSpPr txBox="1"/>
          <p:nvPr/>
        </p:nvSpPr>
        <p:spPr>
          <a:xfrm>
            <a:off x="3472286" y="1592255"/>
            <a:ext cx="3852745" cy="2708434"/>
          </a:xfrm>
          <a:prstGeom prst="rect">
            <a:avLst/>
          </a:prstGeom>
          <a:noFill/>
        </p:spPr>
        <p:txBody>
          <a:bodyPr wrap="square" rtlCol="0">
            <a:spAutoFit/>
          </a:bodyPr>
          <a:lstStyle/>
          <a:p>
            <a:r>
              <a:rPr lang="en-GB" sz="1400" b="1" u="sng" dirty="0">
                <a:latin typeface="Calibri" panose="020F0502020204030204" pitchFamily="34" charset="0"/>
                <a:ea typeface="Calibri" panose="020F0502020204030204" pitchFamily="34" charset="0"/>
                <a:cs typeface="Calibri" panose="020F0502020204030204" pitchFamily="34" charset="0"/>
              </a:rPr>
              <a:t>CRICTICAL THINKING :</a:t>
            </a:r>
            <a:endParaRPr lang="en-GB" sz="1200" b="1" u="sng"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Cottrell (2019) said our brains have a tendency to look for short cuts and easy answers and are quite easy to fool unless we use systematic methods to analyse information, situations and even our own thought process.</a:t>
            </a:r>
          </a:p>
          <a:p>
            <a:r>
              <a:rPr lang="en-GB" sz="1200" dirty="0">
                <a:latin typeface="Calibri" panose="020F0502020204030204" pitchFamily="34" charset="0"/>
                <a:ea typeface="Calibri" panose="020F0502020204030204" pitchFamily="34" charset="0"/>
                <a:cs typeface="Calibri" panose="020F0502020204030204" pitchFamily="34" charset="0"/>
              </a:rPr>
              <a:t> Glaser (1971) had believed that persistent effort to examine to any belief or supported form of knowledge in light of evidence that supports it further conclusions to which tends for in other words,</a:t>
            </a:r>
          </a:p>
          <a:p>
            <a:r>
              <a:rPr lang="en-GB" sz="1200" dirty="0">
                <a:latin typeface="Calibri" panose="020F0502020204030204" pitchFamily="34" charset="0"/>
                <a:ea typeface="Calibri" panose="020F0502020204030204" pitchFamily="34" charset="0"/>
                <a:cs typeface="Calibri" panose="020F0502020204030204" pitchFamily="34" charset="0"/>
              </a:rPr>
              <a:t>Persistence/constant  re-examining ,</a:t>
            </a:r>
          </a:p>
          <a:p>
            <a:r>
              <a:rPr lang="en-GB" sz="1200" dirty="0">
                <a:latin typeface="Calibri" panose="020F0502020204030204" pitchFamily="34" charset="0"/>
                <a:ea typeface="Calibri" panose="020F0502020204030204" pitchFamily="34" charset="0"/>
                <a:cs typeface="Calibri" panose="020F0502020204030204" pitchFamily="34" charset="0"/>
              </a:rPr>
              <a:t>Use of solid evidence evaluating basis of current beliefs or positions on any given issues. Sometimes our brain will make assumptions and jump to ideas or conclusions and think they are right Kahneman (2011)</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pic>
        <p:nvPicPr>
          <p:cNvPr id="10" name="Graphic 9" descr="Brain outline">
            <a:extLst>
              <a:ext uri="{FF2B5EF4-FFF2-40B4-BE49-F238E27FC236}">
                <a16:creationId xmlns:a16="http://schemas.microsoft.com/office/drawing/2014/main" id="{3CB08D4B-06F3-5DB7-6444-5BF258E8F7D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84107" y="858635"/>
            <a:ext cx="718658" cy="704822"/>
          </a:xfrm>
          <a:prstGeom prst="rect">
            <a:avLst/>
          </a:prstGeom>
        </p:spPr>
      </p:pic>
      <p:sp>
        <p:nvSpPr>
          <p:cNvPr id="13" name="TextBox 12">
            <a:extLst>
              <a:ext uri="{FF2B5EF4-FFF2-40B4-BE49-F238E27FC236}">
                <a16:creationId xmlns:a16="http://schemas.microsoft.com/office/drawing/2014/main" id="{CF571716-4099-1909-A783-12BDF6FAF25A}"/>
              </a:ext>
            </a:extLst>
          </p:cNvPr>
          <p:cNvSpPr txBox="1"/>
          <p:nvPr/>
        </p:nvSpPr>
        <p:spPr>
          <a:xfrm>
            <a:off x="8427902" y="1860863"/>
            <a:ext cx="3735237" cy="3354765"/>
          </a:xfrm>
          <a:prstGeom prst="rect">
            <a:avLst/>
          </a:prstGeom>
          <a:noFill/>
        </p:spPr>
        <p:txBody>
          <a:bodyPr wrap="square" rtlCol="0">
            <a:sp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Effective reading and note taking:</a:t>
            </a:r>
          </a:p>
          <a:p>
            <a:r>
              <a:rPr lang="en-GB" sz="1200" dirty="0">
                <a:latin typeface="Calibri" panose="020F0502020204030204" pitchFamily="34" charset="0"/>
                <a:ea typeface="Calibri" panose="020F0502020204030204" pitchFamily="34" charset="0"/>
                <a:cs typeface="Calibri" panose="020F0502020204030204" pitchFamily="34" charset="0"/>
              </a:rPr>
              <a:t>It is important for us to develop knowledge of the subject at hand day(2018) says as reading plays a major part in your university programme, finding ways to improve your reading efficiency yields great benefits.</a:t>
            </a:r>
          </a:p>
          <a:p>
            <a:r>
              <a:rPr lang="en-GB" sz="1200" dirty="0">
                <a:latin typeface="Calibri" panose="020F0502020204030204" pitchFamily="34" charset="0"/>
                <a:ea typeface="Calibri" panose="020F0502020204030204" pitchFamily="34" charset="0"/>
                <a:cs typeface="Calibri" panose="020F0502020204030204" pitchFamily="34" charset="0"/>
              </a:rPr>
              <a:t>Cottrell (2019) says the way you take notes can have significant effect to find ,recall and apply information in practical contexts such as exams, the workplace, the lab or studio.</a:t>
            </a:r>
          </a:p>
          <a:p>
            <a:r>
              <a:rPr lang="en-GB" sz="1200" dirty="0">
                <a:latin typeface="Calibri" panose="020F0502020204030204" pitchFamily="34" charset="0"/>
                <a:ea typeface="Calibri" panose="020F0502020204030204" pitchFamily="34" charset="0"/>
                <a:cs typeface="Calibri" panose="020F0502020204030204" pitchFamily="34" charset="0"/>
              </a:rPr>
              <a:t>Palgrave (2013) said the mental and physical process of making notes helps you to understand ,think and reflect on what you have read. Making notes also helps you to formulate your own thoughts and ideas. Making connections in your mind with other pieces of knowledge. </a:t>
            </a:r>
          </a:p>
          <a:p>
            <a:endParaRPr lang="en-GB" sz="1400" dirty="0">
              <a:latin typeface="Calibri" panose="020F0502020204030204" pitchFamily="34" charset="0"/>
              <a:ea typeface="Calibri" panose="020F0502020204030204" pitchFamily="34" charset="0"/>
              <a:cs typeface="Calibri" panose="020F0502020204030204" pitchFamily="34" charset="0"/>
            </a:endParaRPr>
          </a:p>
          <a:p>
            <a:endParaRPr lang="en-GB" sz="1200" dirty="0"/>
          </a:p>
        </p:txBody>
      </p:sp>
      <p:pic>
        <p:nvPicPr>
          <p:cNvPr id="15" name="Graphic 14" descr="Books with solid fill">
            <a:extLst>
              <a:ext uri="{FF2B5EF4-FFF2-40B4-BE49-F238E27FC236}">
                <a16:creationId xmlns:a16="http://schemas.microsoft.com/office/drawing/2014/main" id="{1783E6C5-32F7-0F2A-3AF2-3AFAE7363ED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41045" y="1131578"/>
            <a:ext cx="708949" cy="611545"/>
          </a:xfrm>
          <a:prstGeom prst="rect">
            <a:avLst/>
          </a:prstGeom>
        </p:spPr>
      </p:pic>
      <p:sp>
        <p:nvSpPr>
          <p:cNvPr id="3" name="Rectangle 2">
            <a:extLst>
              <a:ext uri="{FF2B5EF4-FFF2-40B4-BE49-F238E27FC236}">
                <a16:creationId xmlns:a16="http://schemas.microsoft.com/office/drawing/2014/main" id="{B059BAD2-E80F-2151-4105-5749E1EC002A}"/>
              </a:ext>
            </a:extLst>
          </p:cNvPr>
          <p:cNvSpPr/>
          <p:nvPr/>
        </p:nvSpPr>
        <p:spPr>
          <a:xfrm>
            <a:off x="20679" y="5173401"/>
            <a:ext cx="6626320" cy="1542056"/>
          </a:xfrm>
          <a:prstGeom prst="rect">
            <a:avLst/>
          </a:prstGeom>
          <a:noFill/>
          <a:ln>
            <a:solidFill>
              <a:srgbClr val="13066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09895957-06AD-BC3A-90A6-01EB6BC9FCF6}"/>
              </a:ext>
            </a:extLst>
          </p:cNvPr>
          <p:cNvSpPr txBox="1"/>
          <p:nvPr/>
        </p:nvSpPr>
        <p:spPr>
          <a:xfrm>
            <a:off x="-18486" y="5215628"/>
            <a:ext cx="6703958" cy="1292662"/>
          </a:xfrm>
          <a:prstGeom prst="rect">
            <a:avLst/>
          </a:prstGeom>
          <a:noFill/>
        </p:spPr>
        <p:txBody>
          <a:bodyPr wrap="square" rtlCol="0">
            <a:sp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Conclusion:</a:t>
            </a:r>
          </a:p>
          <a:p>
            <a:r>
              <a:rPr lang="en-GB" sz="1200" dirty="0">
                <a:latin typeface="Calibri" panose="020F0502020204030204" pitchFamily="34" charset="0"/>
                <a:ea typeface="Calibri" panose="020F0502020204030204" pitchFamily="34" charset="0"/>
                <a:cs typeface="Calibri" panose="020F0502020204030204" pitchFamily="34" charset="0"/>
              </a:rPr>
              <a:t>Coming away from researching these ways to develop study skills I will take away about critical thinking and not jump to the answers and Take time to investigate and if I encounter something difficult, I will use the resources provided and ask for the help as needed. I like to think I have good time management skills but will spread time evenly for my academic skills I will defiantly use Pareto's 80/20 theory to assist my studies</a:t>
            </a:r>
            <a:r>
              <a:rPr lang="en-GB" sz="1200" dirty="0">
                <a:latin typeface="Arial" panose="020B0604020202020204" pitchFamily="34" charset="0"/>
                <a:cs typeface="Arial" panose="020B0604020202020204" pitchFamily="34" charset="0"/>
              </a:rPr>
              <a:t>.</a:t>
            </a:r>
          </a:p>
        </p:txBody>
      </p:sp>
      <p:sp>
        <p:nvSpPr>
          <p:cNvPr id="14" name="TextBox 13">
            <a:extLst>
              <a:ext uri="{FF2B5EF4-FFF2-40B4-BE49-F238E27FC236}">
                <a16:creationId xmlns:a16="http://schemas.microsoft.com/office/drawing/2014/main" id="{9C376B96-69CF-1F04-3976-1F7480D6DFE2}"/>
              </a:ext>
            </a:extLst>
          </p:cNvPr>
          <p:cNvSpPr txBox="1"/>
          <p:nvPr/>
        </p:nvSpPr>
        <p:spPr>
          <a:xfrm>
            <a:off x="8208380" y="94555"/>
            <a:ext cx="4019910" cy="1015663"/>
          </a:xfrm>
          <a:prstGeom prst="rect">
            <a:avLst/>
          </a:prstGeom>
          <a:noFill/>
        </p:spPr>
        <p:txBody>
          <a:bodyPr wrap="square" rtlCol="0">
            <a:spAutoFit/>
          </a:bodyPr>
          <a:lstStyle/>
          <a:p>
            <a:r>
              <a:rPr lang="en-US" sz="1200" b="1" u="sng" dirty="0">
                <a:cs typeface="Arial" panose="020B0604020202020204" pitchFamily="34" charset="0"/>
              </a:rPr>
              <a:t>Introduction:</a:t>
            </a:r>
          </a:p>
          <a:p>
            <a:r>
              <a:rPr lang="en-US" sz="1200" dirty="0">
                <a:cs typeface="Arial" panose="020B0604020202020204" pitchFamily="34" charset="0"/>
              </a:rPr>
              <a:t>Hello my name is katie Thomas  my student number is 2307138 and today I am going to be talking about the skills I think make and support the development of academic writing.</a:t>
            </a:r>
            <a:endParaRPr lang="en-GB" sz="1200" dirty="0">
              <a:cs typeface="Arial" panose="020B0604020202020204" pitchFamily="34" charset="0"/>
            </a:endParaRPr>
          </a:p>
        </p:txBody>
      </p:sp>
      <p:sp>
        <p:nvSpPr>
          <p:cNvPr id="16" name="Rectangle 15">
            <a:extLst>
              <a:ext uri="{FF2B5EF4-FFF2-40B4-BE49-F238E27FC236}">
                <a16:creationId xmlns:a16="http://schemas.microsoft.com/office/drawing/2014/main" id="{2E3ED2FA-CE9A-F57C-A812-8F3A091B6765}"/>
              </a:ext>
            </a:extLst>
          </p:cNvPr>
          <p:cNvSpPr/>
          <p:nvPr/>
        </p:nvSpPr>
        <p:spPr>
          <a:xfrm>
            <a:off x="8279504" y="93612"/>
            <a:ext cx="3883635" cy="1015663"/>
          </a:xfrm>
          <a:prstGeom prst="rect">
            <a:avLst/>
          </a:prstGeom>
          <a:noFill/>
          <a:ln>
            <a:solidFill>
              <a:srgbClr val="5C0C4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AB023823-9D13-1D17-4CFB-20691DF03E28}"/>
              </a:ext>
            </a:extLst>
          </p:cNvPr>
          <p:cNvSpPr txBox="1"/>
          <p:nvPr/>
        </p:nvSpPr>
        <p:spPr>
          <a:xfrm>
            <a:off x="-161093" y="1121164"/>
            <a:ext cx="3125222" cy="276999"/>
          </a:xfrm>
          <a:prstGeom prst="rect">
            <a:avLst/>
          </a:prstGeom>
          <a:noFill/>
        </p:spPr>
        <p:txBody>
          <a:bodyPr wrap="square" rtlCol="0">
            <a:spAutoFit/>
          </a:bodyPr>
          <a:lstStyle/>
          <a:p>
            <a:endParaRPr lang="en-GB" sz="1200" dirty="0"/>
          </a:p>
        </p:txBody>
      </p:sp>
      <p:sp>
        <p:nvSpPr>
          <p:cNvPr id="7" name="TextBox 6">
            <a:extLst>
              <a:ext uri="{FF2B5EF4-FFF2-40B4-BE49-F238E27FC236}">
                <a16:creationId xmlns:a16="http://schemas.microsoft.com/office/drawing/2014/main" id="{4FBCE66E-8DF3-223A-DD45-4A4101429CA9}"/>
              </a:ext>
            </a:extLst>
          </p:cNvPr>
          <p:cNvSpPr txBox="1"/>
          <p:nvPr/>
        </p:nvSpPr>
        <p:spPr>
          <a:xfrm>
            <a:off x="95361" y="996049"/>
            <a:ext cx="2840008" cy="3970318"/>
          </a:xfrm>
          <a:prstGeom prst="rect">
            <a:avLst/>
          </a:prstGeom>
          <a:noFill/>
        </p:spPr>
        <p:txBody>
          <a:bodyPr wrap="square" rtlCol="0">
            <a:spAutoFit/>
          </a:bodyPr>
          <a:lstStyle/>
          <a:p>
            <a:r>
              <a:rPr lang="en-US" sz="1200" b="1" u="sng" dirty="0">
                <a:latin typeface="Calibri" panose="020F0502020204030204" pitchFamily="34" charset="0"/>
                <a:ea typeface="Calibri" panose="020F0502020204030204" pitchFamily="34" charset="0"/>
                <a:cs typeface="Calibri" panose="020F0502020204030204" pitchFamily="34" charset="0"/>
              </a:rPr>
              <a:t>Time management </a:t>
            </a:r>
          </a:p>
          <a:p>
            <a:r>
              <a:rPr lang="en-GB" sz="1200" dirty="0">
                <a:latin typeface="Calibri" panose="020F0502020204030204" pitchFamily="34" charset="0"/>
                <a:ea typeface="Calibri" panose="020F0502020204030204" pitchFamily="34" charset="0"/>
                <a:cs typeface="Calibri" panose="020F0502020204030204" pitchFamily="34" charset="0"/>
              </a:rPr>
              <a:t>According to Cottrell(2019) taking time to manage your studies it will help you build your success as a student due to having that little extra time to prepare you for your exams and to achieve better grades. This does not mean not having a social life or having time to yourself it means dividing your time equally this is where Vilfredo Pareto theory 80/20 which is splitting your time to 20% a day for studies it will add up to 80% of the results needed making time to study will make all the difference to the grades you get Pareto(1996).</a:t>
            </a:r>
          </a:p>
          <a:p>
            <a:r>
              <a:rPr lang="en-GB" sz="1200" dirty="0">
                <a:latin typeface="Calibri" panose="020F0502020204030204" pitchFamily="34" charset="0"/>
                <a:ea typeface="Calibri" panose="020F0502020204030204" pitchFamily="34" charset="0"/>
                <a:cs typeface="Calibri" panose="020F0502020204030204" pitchFamily="34" charset="0"/>
              </a:rPr>
              <a:t>Taraban et al (1999) found that many students tended to concentrate their work close to academic deadlines and failed to make use of their full learning time and the learning support and resources provided earlier in the semester.</a:t>
            </a:r>
          </a:p>
        </p:txBody>
      </p:sp>
      <p:pic>
        <p:nvPicPr>
          <p:cNvPr id="1028" name="Picture 4" descr="Teaching students to think critically (opinion)">
            <a:extLst>
              <a:ext uri="{FF2B5EF4-FFF2-40B4-BE49-F238E27FC236}">
                <a16:creationId xmlns:a16="http://schemas.microsoft.com/office/drawing/2014/main" id="{637FE672-0138-9F30-2DDE-85BC67A6E9C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flipH="1">
            <a:off x="7408498" y="5112173"/>
            <a:ext cx="1254784" cy="1673045"/>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BF558866-5A4F-9306-6ECD-E00A5043B5B2}"/>
              </a:ext>
            </a:extLst>
          </p:cNvPr>
          <p:cNvSpPr txBox="1"/>
          <p:nvPr/>
        </p:nvSpPr>
        <p:spPr>
          <a:xfrm>
            <a:off x="8694668" y="5535493"/>
            <a:ext cx="2314883"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This picture was found on IHE (2020) it shows the brain critically thinking .</a:t>
            </a:r>
          </a:p>
        </p:txBody>
      </p:sp>
      <p:sp>
        <p:nvSpPr>
          <p:cNvPr id="19" name="Rectangle 18">
            <a:extLst>
              <a:ext uri="{FF2B5EF4-FFF2-40B4-BE49-F238E27FC236}">
                <a16:creationId xmlns:a16="http://schemas.microsoft.com/office/drawing/2014/main" id="{1485AC69-B568-53A5-38FC-69B50A9C7637}"/>
              </a:ext>
            </a:extLst>
          </p:cNvPr>
          <p:cNvSpPr/>
          <p:nvPr/>
        </p:nvSpPr>
        <p:spPr>
          <a:xfrm>
            <a:off x="8606159" y="5445959"/>
            <a:ext cx="2434779" cy="108984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692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79B04DB-2DEC-7E21-24C2-EA8F7EDC9905}"/>
              </a:ext>
            </a:extLst>
          </p:cNvPr>
          <p:cNvSpPr/>
          <p:nvPr/>
        </p:nvSpPr>
        <p:spPr>
          <a:xfrm>
            <a:off x="304800" y="375138"/>
            <a:ext cx="11582400" cy="6142893"/>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1FCCD73-C763-1FBD-0223-88C3DECFB4A9}"/>
              </a:ext>
            </a:extLst>
          </p:cNvPr>
          <p:cNvSpPr txBox="1"/>
          <p:nvPr/>
        </p:nvSpPr>
        <p:spPr>
          <a:xfrm>
            <a:off x="451318" y="728043"/>
            <a:ext cx="10810240" cy="584775"/>
          </a:xfrm>
          <a:prstGeom prst="rect">
            <a:avLst/>
          </a:prstGeom>
          <a:noFill/>
        </p:spPr>
        <p:txBody>
          <a:bodyPr wrap="square" rtlCol="0">
            <a:spAutoFit/>
          </a:bodyPr>
          <a:lstStyle/>
          <a:p>
            <a:r>
              <a:rPr lang="en-GB" sz="2000" b="1" u="sng" dirty="0"/>
              <a:t>Reference list:</a:t>
            </a:r>
          </a:p>
          <a:p>
            <a:endParaRPr lang="en-GB"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F3D3EF3-DF66-2358-2998-AE49EB11EA28}"/>
              </a:ext>
            </a:extLst>
          </p:cNvPr>
          <p:cNvSpPr txBox="1"/>
          <p:nvPr/>
        </p:nvSpPr>
        <p:spPr>
          <a:xfrm>
            <a:off x="845388" y="1380226"/>
            <a:ext cx="8971472" cy="2677656"/>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Cottrell,S (2019) </a:t>
            </a:r>
            <a:r>
              <a:rPr lang="en-US" sz="1200" i="1" dirty="0">
                <a:latin typeface="Arial" panose="020B0604020202020204" pitchFamily="34" charset="0"/>
                <a:cs typeface="Arial" panose="020B0604020202020204" pitchFamily="34" charset="0"/>
              </a:rPr>
              <a:t>The study skills handbook </a:t>
            </a:r>
            <a:r>
              <a:rPr lang="en-US" sz="1200" dirty="0">
                <a:latin typeface="Arial" panose="020B0604020202020204" pitchFamily="34" charset="0"/>
                <a:cs typeface="Arial" panose="020B0604020202020204" pitchFamily="34" charset="0"/>
              </a:rPr>
              <a:t>5</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ed London: Bloomsbury.</a:t>
            </a:r>
          </a:p>
          <a:p>
            <a:r>
              <a:rPr lang="en-US" sz="1200" b="0" i="0" dirty="0">
                <a:solidFill>
                  <a:srgbClr val="3A3A3A"/>
                </a:solidFill>
                <a:effectLst/>
                <a:latin typeface="Arial" panose="020B0604020202020204" pitchFamily="34" charset="0"/>
                <a:cs typeface="Arial" panose="020B0604020202020204" pitchFamily="34" charset="0"/>
              </a:rPr>
              <a:t>Day. (2018). </a:t>
            </a:r>
            <a:r>
              <a:rPr lang="en-US" sz="1200" b="0" i="1" dirty="0">
                <a:solidFill>
                  <a:srgbClr val="3A3A3A"/>
                </a:solidFill>
                <a:effectLst/>
                <a:latin typeface="Arial" panose="020B0604020202020204" pitchFamily="34" charset="0"/>
                <a:cs typeface="Arial" panose="020B0604020202020204" pitchFamily="34" charset="0"/>
              </a:rPr>
              <a:t>Success in academic writing</a:t>
            </a:r>
            <a:r>
              <a:rPr lang="en-US" sz="1200" b="0" i="0" dirty="0">
                <a:solidFill>
                  <a:srgbClr val="3A3A3A"/>
                </a:solidFill>
                <a:effectLst/>
                <a:latin typeface="Arial" panose="020B0604020202020204" pitchFamily="34" charset="0"/>
                <a:cs typeface="Arial" panose="020B0604020202020204" pitchFamily="34" charset="0"/>
              </a:rPr>
              <a:t> 2</a:t>
            </a:r>
            <a:r>
              <a:rPr lang="en-US" sz="1200" b="0" i="0" baseline="30000" dirty="0">
                <a:solidFill>
                  <a:srgbClr val="3A3A3A"/>
                </a:solidFill>
                <a:effectLst/>
                <a:latin typeface="Arial" panose="020B0604020202020204" pitchFamily="34" charset="0"/>
                <a:cs typeface="Arial" panose="020B0604020202020204" pitchFamily="34" charset="0"/>
              </a:rPr>
              <a:t>nd</a:t>
            </a:r>
            <a:r>
              <a:rPr lang="en-US" sz="1200" b="0" i="0" dirty="0">
                <a:solidFill>
                  <a:srgbClr val="3A3A3A"/>
                </a:solidFill>
                <a:effectLst/>
                <a:latin typeface="Arial" panose="020B0604020202020204" pitchFamily="34" charset="0"/>
                <a:cs typeface="Arial" panose="020B0604020202020204" pitchFamily="34" charset="0"/>
              </a:rPr>
              <a:t> ed Palgrave Macmillan.</a:t>
            </a:r>
          </a:p>
          <a:p>
            <a:r>
              <a:rPr lang="en-US" sz="1200" dirty="0">
                <a:solidFill>
                  <a:srgbClr val="3A3A3A"/>
                </a:solidFill>
                <a:latin typeface="Arial" panose="020B0604020202020204" pitchFamily="34" charset="0"/>
                <a:cs typeface="Arial" panose="020B0604020202020204" pitchFamily="34" charset="0"/>
              </a:rPr>
              <a:t>Glaser, E(1991) </a:t>
            </a:r>
            <a:r>
              <a:rPr lang="en-US" sz="1200" i="1" dirty="0">
                <a:solidFill>
                  <a:srgbClr val="3A3A3A"/>
                </a:solidFill>
                <a:latin typeface="Arial" panose="020B0604020202020204" pitchFamily="34" charset="0"/>
                <a:cs typeface="Arial" panose="020B0604020202020204" pitchFamily="34" charset="0"/>
              </a:rPr>
              <a:t>An experiment in the development of critical thinking New York teachers</a:t>
            </a:r>
            <a:r>
              <a:rPr lang="en-US" sz="1200" dirty="0">
                <a:solidFill>
                  <a:srgbClr val="3A3A3A"/>
                </a:solidFill>
                <a:latin typeface="Arial" panose="020B0604020202020204" pitchFamily="34" charset="0"/>
                <a:cs typeface="Arial" panose="020B0604020202020204" pitchFamily="34" charset="0"/>
              </a:rPr>
              <a:t>: college Columbia university .</a:t>
            </a:r>
          </a:p>
          <a:p>
            <a:r>
              <a:rPr lang="en-US" sz="1200" b="0" i="0" dirty="0">
                <a:solidFill>
                  <a:srgbClr val="3A3A3A"/>
                </a:solidFill>
                <a:effectLst/>
                <a:latin typeface="Arial" panose="020B0604020202020204" pitchFamily="34" charset="0"/>
                <a:cs typeface="Arial" panose="020B0604020202020204" pitchFamily="34" charset="0"/>
              </a:rPr>
              <a:t>Godfrey. (2013).</a:t>
            </a:r>
            <a:r>
              <a:rPr lang="en-US" sz="1200" b="0" i="1" dirty="0">
                <a:solidFill>
                  <a:srgbClr val="3A3A3A"/>
                </a:solidFill>
                <a:effectLst/>
                <a:latin typeface="Arial" panose="020B0604020202020204" pitchFamily="34" charset="0"/>
                <a:cs typeface="Arial" panose="020B0604020202020204" pitchFamily="34" charset="0"/>
              </a:rPr>
              <a:t> How to use your reading in your essays </a:t>
            </a:r>
            <a:r>
              <a:rPr lang="en-US" sz="1200" b="0" i="0" dirty="0">
                <a:solidFill>
                  <a:srgbClr val="3A3A3A"/>
                </a:solidFill>
                <a:effectLst/>
                <a:latin typeface="Arial" panose="020B0604020202020204" pitchFamily="34" charset="0"/>
                <a:cs typeface="Arial" panose="020B0604020202020204" pitchFamily="34" charset="0"/>
              </a:rPr>
              <a:t>2nd ed Palgrave Macmillan.</a:t>
            </a:r>
          </a:p>
          <a:p>
            <a:r>
              <a:rPr lang="en-US" sz="1200" b="0" i="0" dirty="0" err="1">
                <a:solidFill>
                  <a:srgbClr val="3A3A3A"/>
                </a:solidFill>
                <a:effectLst/>
                <a:latin typeface="Arial" panose="020B0604020202020204" pitchFamily="34" charset="0"/>
                <a:cs typeface="Arial" panose="020B0604020202020204" pitchFamily="34" charset="0"/>
              </a:rPr>
              <a:t>Kahnem,D</a:t>
            </a:r>
            <a:r>
              <a:rPr lang="en-US" sz="1200" b="0" i="0" dirty="0">
                <a:solidFill>
                  <a:srgbClr val="3A3A3A"/>
                </a:solidFill>
                <a:effectLst/>
                <a:latin typeface="Arial" panose="020B0604020202020204" pitchFamily="34" charset="0"/>
                <a:cs typeface="Arial" panose="020B0604020202020204" pitchFamily="34" charset="0"/>
              </a:rPr>
              <a:t> (2011) </a:t>
            </a:r>
            <a:r>
              <a:rPr lang="en-US" sz="1200" i="1" dirty="0">
                <a:solidFill>
                  <a:srgbClr val="3A3A3A"/>
                </a:solidFill>
                <a:latin typeface="Arial" panose="020B0604020202020204" pitchFamily="34" charset="0"/>
                <a:cs typeface="Arial" panose="020B0604020202020204" pitchFamily="34" charset="0"/>
              </a:rPr>
              <a:t>T</a:t>
            </a:r>
            <a:r>
              <a:rPr lang="en-US" sz="1200" b="0" i="1" dirty="0">
                <a:solidFill>
                  <a:srgbClr val="3A3A3A"/>
                </a:solidFill>
                <a:effectLst/>
                <a:latin typeface="Arial" panose="020B0604020202020204" pitchFamily="34" charset="0"/>
                <a:cs typeface="Arial" panose="020B0604020202020204" pitchFamily="34" charset="0"/>
              </a:rPr>
              <a:t>hinking fast and slow</a:t>
            </a:r>
            <a:r>
              <a:rPr lang="en-US" sz="1200" b="0" i="0" dirty="0">
                <a:solidFill>
                  <a:srgbClr val="3A3A3A"/>
                </a:solidFill>
                <a:effectLst/>
                <a:latin typeface="Arial" panose="020B0604020202020204" pitchFamily="34" charset="0"/>
                <a:cs typeface="Arial" panose="020B0604020202020204" pitchFamily="34" charset="0"/>
              </a:rPr>
              <a:t> (London </a:t>
            </a:r>
            <a:r>
              <a:rPr lang="en-US" sz="1200" dirty="0">
                <a:solidFill>
                  <a:srgbClr val="3A3A3A"/>
                </a:solidFill>
                <a:latin typeface="Arial" panose="020B0604020202020204" pitchFamily="34" charset="0"/>
                <a:cs typeface="Arial" panose="020B0604020202020204" pitchFamily="34" charset="0"/>
              </a:rPr>
              <a:t>penguin)</a:t>
            </a:r>
          </a:p>
          <a:p>
            <a:r>
              <a:rPr lang="en-US" sz="1200" b="0" i="0" dirty="0" err="1">
                <a:solidFill>
                  <a:srgbClr val="3A3A3A"/>
                </a:solidFill>
                <a:effectLst/>
                <a:latin typeface="Arial" panose="020B0604020202020204" pitchFamily="34" charset="0"/>
                <a:cs typeface="Arial" panose="020B0604020202020204" pitchFamily="34" charset="0"/>
              </a:rPr>
              <a:t>Pareto,v</a:t>
            </a:r>
            <a:r>
              <a:rPr lang="en-US" sz="1200" b="0" i="0" dirty="0">
                <a:solidFill>
                  <a:srgbClr val="3A3A3A"/>
                </a:solidFill>
                <a:effectLst/>
                <a:latin typeface="Arial" panose="020B0604020202020204" pitchFamily="34" charset="0"/>
                <a:cs typeface="Arial" panose="020B0604020202020204" pitchFamily="34" charset="0"/>
              </a:rPr>
              <a:t>(1996) </a:t>
            </a:r>
            <a:r>
              <a:rPr lang="en-US" sz="1200" dirty="0">
                <a:solidFill>
                  <a:srgbClr val="3A3A3A"/>
                </a:solidFill>
                <a:latin typeface="Arial" panose="020B0604020202020204" pitchFamily="34" charset="0"/>
                <a:cs typeface="Arial" panose="020B0604020202020204" pitchFamily="34" charset="0"/>
              </a:rPr>
              <a:t>science direct 2017 website </a:t>
            </a:r>
            <a:r>
              <a:rPr lang="en-US" sz="1200" dirty="0">
                <a:solidFill>
                  <a:srgbClr val="3A3A3A"/>
                </a:solidFill>
                <a:latin typeface="Arial" panose="020B0604020202020204" pitchFamily="34" charset="0"/>
                <a:cs typeface="Arial" panose="020B0604020202020204" pitchFamily="34" charset="0"/>
                <a:hlinkClick r:id="rId2"/>
              </a:rPr>
              <a:t>https://www.sciencedirect.com/topics/engineering/pareto-principle#:~:text=The%2080%2F20%20Rule&amp;text=This%20principle%20was%20formulated%20by,life%20where%20Pareto's%20principle%20applies</a:t>
            </a:r>
            <a:r>
              <a:rPr lang="en-US" sz="1200" dirty="0">
                <a:solidFill>
                  <a:srgbClr val="3A3A3A"/>
                </a:solidFill>
                <a:latin typeface="Arial" panose="020B0604020202020204" pitchFamily="34" charset="0"/>
                <a:cs typeface="Arial" panose="020B0604020202020204" pitchFamily="34" charset="0"/>
              </a:rPr>
              <a:t>.</a:t>
            </a:r>
          </a:p>
          <a:p>
            <a:r>
              <a:rPr lang="en-US" sz="1200" b="0" i="0" dirty="0">
                <a:solidFill>
                  <a:srgbClr val="3A3A3A"/>
                </a:solidFill>
                <a:effectLst/>
                <a:latin typeface="Arial" panose="020B0604020202020204" pitchFamily="34" charset="0"/>
                <a:cs typeface="Arial" panose="020B0604020202020204" pitchFamily="34" charset="0"/>
              </a:rPr>
              <a:t>Pictur</a:t>
            </a:r>
            <a:r>
              <a:rPr lang="en-US" sz="1200" dirty="0">
                <a:solidFill>
                  <a:srgbClr val="3A3A3A"/>
                </a:solidFill>
                <a:latin typeface="Arial" panose="020B0604020202020204" pitchFamily="34" charset="0"/>
                <a:cs typeface="Arial" panose="020B0604020202020204" pitchFamily="34" charset="0"/>
              </a:rPr>
              <a:t>e </a:t>
            </a:r>
            <a:r>
              <a:rPr lang="en-US" sz="1200" dirty="0" err="1">
                <a:solidFill>
                  <a:srgbClr val="3A3A3A"/>
                </a:solidFill>
                <a:latin typeface="Arial" panose="020B0604020202020204" pitchFamily="34" charset="0"/>
                <a:cs typeface="Arial" panose="020B0604020202020204" pitchFamily="34" charset="0"/>
              </a:rPr>
              <a:t>ihe</a:t>
            </a:r>
            <a:r>
              <a:rPr lang="en-US" sz="1200" dirty="0">
                <a:solidFill>
                  <a:srgbClr val="3A3A3A"/>
                </a:solidFill>
                <a:latin typeface="Arial" panose="020B0604020202020204" pitchFamily="34" charset="0"/>
                <a:cs typeface="Arial" panose="020B0604020202020204" pitchFamily="34" charset="0"/>
              </a:rPr>
              <a:t> </a:t>
            </a:r>
            <a:r>
              <a:rPr lang="en-US" sz="1200" i="1" dirty="0">
                <a:solidFill>
                  <a:srgbClr val="3A3A3A"/>
                </a:solidFill>
                <a:latin typeface="Arial" panose="020B0604020202020204" pitchFamily="34" charset="0"/>
                <a:cs typeface="Arial" panose="020B0604020202020204" pitchFamily="34" charset="0"/>
              </a:rPr>
              <a:t>inside higher ed </a:t>
            </a:r>
            <a:r>
              <a:rPr lang="en-US" sz="1200" dirty="0">
                <a:solidFill>
                  <a:srgbClr val="3A3A3A"/>
                </a:solidFill>
                <a:latin typeface="Arial" panose="020B0604020202020204" pitchFamily="34" charset="0"/>
                <a:cs typeface="Arial" panose="020B0604020202020204" pitchFamily="34" charset="0"/>
              </a:rPr>
              <a:t>(2020) brain critically thinking </a:t>
            </a:r>
            <a:r>
              <a:rPr lang="en-US" sz="1200" dirty="0">
                <a:solidFill>
                  <a:srgbClr val="3A3A3A"/>
                </a:solidFill>
                <a:latin typeface="Arial" panose="020B0604020202020204" pitchFamily="34" charset="0"/>
                <a:cs typeface="Arial" panose="020B0604020202020204" pitchFamily="34" charset="0"/>
                <a:hlinkClick r:id="rId3"/>
              </a:rPr>
              <a:t>https://www.insidehighered.com/sites/default/files/media/thinking-vector-id516547349_0.jpg</a:t>
            </a:r>
            <a:r>
              <a:rPr lang="en-US" sz="1200" dirty="0">
                <a:solidFill>
                  <a:srgbClr val="3A3A3A"/>
                </a:solidFill>
                <a:latin typeface="Arial" panose="020B0604020202020204" pitchFamily="34" charset="0"/>
                <a:cs typeface="Arial" panose="020B0604020202020204" pitchFamily="34" charset="0"/>
              </a:rPr>
              <a:t> date accessed 21.09.2023</a:t>
            </a:r>
            <a:endParaRPr lang="en-US" sz="1200" b="0" i="0" dirty="0">
              <a:solidFill>
                <a:srgbClr val="3A3A3A"/>
              </a:solidFill>
              <a:effectLst/>
              <a:latin typeface="Arial" panose="020B0604020202020204" pitchFamily="34" charset="0"/>
              <a:cs typeface="Arial" panose="020B0604020202020204" pitchFamily="34" charset="0"/>
            </a:endParaRPr>
          </a:p>
          <a:p>
            <a:r>
              <a:rPr lang="en-US" sz="1200" b="0" i="0" dirty="0" err="1">
                <a:solidFill>
                  <a:srgbClr val="333333"/>
                </a:solidFill>
                <a:effectLst/>
                <a:latin typeface="Arial" panose="020B0604020202020204" pitchFamily="34" charset="0"/>
                <a:cs typeface="Arial" panose="020B0604020202020204" pitchFamily="34" charset="0"/>
              </a:rPr>
              <a:t>Taraban</a:t>
            </a:r>
            <a:r>
              <a:rPr lang="en-US" sz="1200" b="0" i="0" dirty="0">
                <a:solidFill>
                  <a:srgbClr val="333333"/>
                </a:solidFill>
                <a:effectLst/>
                <a:latin typeface="Arial" panose="020B0604020202020204" pitchFamily="34" charset="0"/>
                <a:cs typeface="Arial" panose="020B0604020202020204" pitchFamily="34" charset="0"/>
              </a:rPr>
              <a:t>, R</a:t>
            </a:r>
            <a:r>
              <a:rPr lang="en-US" sz="1200" b="0" i="1" dirty="0">
                <a:solidFill>
                  <a:srgbClr val="333333"/>
                </a:solidFill>
                <a:effectLst/>
                <a:latin typeface="Arial" panose="020B0604020202020204" pitchFamily="34" charset="0"/>
                <a:cs typeface="Arial" panose="020B0604020202020204" pitchFamily="34" charset="0"/>
              </a:rPr>
              <a:t>.. Measuring study time distributions</a:t>
            </a:r>
            <a:r>
              <a:rPr lang="en-US" sz="1200" b="0" i="0" dirty="0">
                <a:solidFill>
                  <a:srgbClr val="333333"/>
                </a:solidFill>
                <a:effectLst/>
                <a:latin typeface="Arial" panose="020B0604020202020204" pitchFamily="34" charset="0"/>
                <a:cs typeface="Arial" panose="020B0604020202020204" pitchFamily="34" charset="0"/>
              </a:rPr>
              <a:t>: Implications for designing computer-based courses. </a:t>
            </a:r>
            <a:r>
              <a:rPr lang="en-US" sz="1200" b="0" i="1" dirty="0">
                <a:solidFill>
                  <a:srgbClr val="333333"/>
                </a:solidFill>
                <a:effectLst/>
                <a:latin typeface="Arial" panose="020B0604020202020204" pitchFamily="34" charset="0"/>
                <a:cs typeface="Arial" panose="020B0604020202020204" pitchFamily="34" charset="0"/>
              </a:rPr>
              <a:t>Behavior Research Methods, Instruments, &amp; Computers</a:t>
            </a:r>
            <a:r>
              <a:rPr lang="en-US" sz="1200" b="0" i="0" dirty="0">
                <a:solidFill>
                  <a:srgbClr val="333333"/>
                </a:solidFill>
                <a:effectLst/>
                <a:latin typeface="Arial" panose="020B0604020202020204" pitchFamily="34" charset="0"/>
                <a:cs typeface="Arial" panose="020B0604020202020204" pitchFamily="34" charset="0"/>
              </a:rPr>
              <a:t> </a:t>
            </a:r>
            <a:r>
              <a:rPr lang="en-US" sz="1200" dirty="0">
                <a:solidFill>
                  <a:srgbClr val="333333"/>
                </a:solidFill>
                <a:latin typeface="Arial" panose="020B0604020202020204" pitchFamily="34" charset="0"/>
                <a:cs typeface="Arial" panose="020B0604020202020204" pitchFamily="34" charset="0"/>
              </a:rPr>
              <a:t>31</a:t>
            </a:r>
            <a:r>
              <a:rPr lang="en-US" sz="1200" b="0" i="0" dirty="0">
                <a:solidFill>
                  <a:srgbClr val="333333"/>
                </a:solidFill>
                <a:effectLst/>
                <a:latin typeface="Arial" panose="020B0604020202020204" pitchFamily="34" charset="0"/>
                <a:cs typeface="Arial" panose="020B0604020202020204" pitchFamily="34" charset="0"/>
              </a:rPr>
              <a:t>, 263–269 (1999).</a:t>
            </a:r>
          </a:p>
          <a:p>
            <a:endParaRPr lang="en-US" sz="1200" b="0" i="0" dirty="0">
              <a:solidFill>
                <a:srgbClr val="3A3A3A"/>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8783802"/>
      </p:ext>
    </p:extLst>
  </p:cSld>
  <p:clrMapOvr>
    <a:masterClrMapping/>
  </p:clrMapOvr>
</p:sld>
</file>

<file path=ppt/theme/theme1.xml><?xml version="1.0" encoding="utf-8"?>
<a:theme xmlns:a="http://schemas.openxmlformats.org/drawingml/2006/main" name="Office Them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1111</TotalTime>
  <Words>755</Words>
  <Application>Microsoft Office PowerPoint</Application>
  <PresentationFormat>Widescreen</PresentationFormat>
  <Paragraphs>27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thomas</dc:creator>
  <cp:lastModifiedBy>katie thomas</cp:lastModifiedBy>
  <cp:revision>27</cp:revision>
  <dcterms:created xsi:type="dcterms:W3CDTF">2023-09-04T20:27:21Z</dcterms:created>
  <dcterms:modified xsi:type="dcterms:W3CDTF">2023-09-28T15:30:55Z</dcterms:modified>
</cp:coreProperties>
</file>