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70" r:id="rId2"/>
    <p:sldId id="273" r:id="rId3"/>
    <p:sldId id="257" r:id="rId4"/>
    <p:sldId id="274" r:id="rId5"/>
    <p:sldId id="275" r:id="rId6"/>
    <p:sldId id="277" r:id="rId7"/>
    <p:sldId id="276" r:id="rId8"/>
    <p:sldId id="279" r:id="rId9"/>
    <p:sldId id="280" r:id="rId10"/>
    <p:sldId id="282" r:id="rId11"/>
    <p:sldId id="283" r:id="rId12"/>
    <p:sldId id="284" r:id="rId13"/>
    <p:sldId id="281" r:id="rId14"/>
    <p:sldId id="287" r:id="rId15"/>
    <p:sldId id="289" r:id="rId16"/>
    <p:sldId id="285" r:id="rId17"/>
    <p:sldId id="291" r:id="rId18"/>
    <p:sldId id="294" r:id="rId19"/>
    <p:sldId id="286" r:id="rId20"/>
    <p:sldId id="292" r:id="rId21"/>
    <p:sldId id="293" r:id="rId22"/>
    <p:sldId id="260" r:id="rId23"/>
    <p:sldId id="271" r:id="rId24"/>
    <p:sldId id="290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1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6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EAF541-9AC6-42DF-9A89-81F8116243B1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E83E02-DBF0-41CD-84F3-A6ED3AF547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7983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0BFA70-D210-449B-A036-7D660B969FC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478655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0679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8909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947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6656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946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270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9340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88970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416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508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50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801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psychology-tools.com/test/empathy-quotient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pages/article/ei-quiz.htm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2</a:t>
            </a:r>
            <a:br>
              <a:rPr lang="en-GB" sz="3200" b="1" dirty="0">
                <a:solidFill>
                  <a:srgbClr val="FF0000"/>
                </a:solidFill>
              </a:rPr>
            </a:br>
            <a:r>
              <a:rPr lang="en-GB" sz="73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Components of Emotional Intelligence</a:t>
            </a:r>
            <a:endParaRPr lang="en-GB" altLang="en-US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6963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Understand the components of Emotional Intelligence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the major components of Emotional Intelligence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91055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743200" y="1981200"/>
            <a:ext cx="73914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6000" b="1" dirty="0">
                <a:solidFill>
                  <a:srgbClr val="FF0000"/>
                </a:solidFill>
              </a:rPr>
              <a:t>What are the components of EI?</a:t>
            </a:r>
          </a:p>
        </p:txBody>
      </p:sp>
    </p:spTree>
    <p:extLst>
      <p:ext uri="{BB962C8B-B14F-4D97-AF65-F5344CB8AC3E}">
        <p14:creationId xmlns:p14="http://schemas.microsoft.com/office/powerpoint/2010/main" val="551924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448" y="0"/>
            <a:ext cx="10972800" cy="1143000"/>
          </a:xfrm>
        </p:spPr>
        <p:txBody>
          <a:bodyPr/>
          <a:lstStyle/>
          <a:p>
            <a:r>
              <a:rPr lang="en-GB" dirty="0"/>
              <a:t>The Components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04638"/>
            <a:ext cx="109728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Refers to the various parts of Emotional Intelligence. There are various perspectives- see Daniel Goleman domains </a:t>
            </a:r>
          </a:p>
          <a:p>
            <a:endParaRPr lang="en-GB" dirty="0"/>
          </a:p>
          <a:p>
            <a:r>
              <a:rPr lang="en-GB" dirty="0"/>
              <a:t>1998-five domains (Self-awareness, Self-regulation, Self-motivation, Empathy, Social skill)</a:t>
            </a:r>
          </a:p>
          <a:p>
            <a:endParaRPr lang="en-GB" dirty="0"/>
          </a:p>
          <a:p>
            <a:r>
              <a:rPr lang="en-GB" dirty="0"/>
              <a:t>2002-four domains (Self-awareness, Self-management, Social awareness and Relationship management)</a:t>
            </a:r>
          </a:p>
        </p:txBody>
      </p:sp>
    </p:spTree>
    <p:extLst>
      <p:ext uri="{BB962C8B-B14F-4D97-AF65-F5344CB8AC3E}">
        <p14:creationId xmlns:p14="http://schemas.microsoft.com/office/powerpoint/2010/main" val="1685406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35864" y="110046"/>
            <a:ext cx="10972800" cy="1143000"/>
          </a:xfrm>
        </p:spPr>
        <p:txBody>
          <a:bodyPr/>
          <a:lstStyle/>
          <a:p>
            <a:r>
              <a:rPr lang="en-GB" dirty="0"/>
              <a:t>Self-awareness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ability to understand one’s modes, emotions, and drives as well as its impact on others.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Assessing personal strengths and weaknesses along with a healthy sense of confidence.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957941"/>
            <a:ext cx="5384800" cy="3015488"/>
          </a:xfrm>
        </p:spPr>
      </p:pic>
    </p:spTree>
    <p:extLst>
      <p:ext uri="{BB962C8B-B14F-4D97-AF65-F5344CB8AC3E}">
        <p14:creationId xmlns:p14="http://schemas.microsoft.com/office/powerpoint/2010/main" val="11627106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18930" y="1341783"/>
            <a:ext cx="10972800" cy="391703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According to Goleman, by observing the reaction of someone else, you know how you are perceived by them. Is this true, false or not really?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Share your thoughts with the class.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5501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Self-Awareness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Self-confidence</a:t>
            </a:r>
          </a:p>
          <a:p>
            <a:endParaRPr lang="en-GB" dirty="0"/>
          </a:p>
          <a:p>
            <a:r>
              <a:rPr lang="en-GB" dirty="0"/>
              <a:t>Realistic self-assessment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Modest sense of humour</a:t>
            </a:r>
          </a:p>
        </p:txBody>
      </p:sp>
    </p:spTree>
    <p:extLst>
      <p:ext uri="{BB962C8B-B14F-4D97-AF65-F5344CB8AC3E}">
        <p14:creationId xmlns:p14="http://schemas.microsoft.com/office/powerpoint/2010/main" val="2369746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3931" y="546652"/>
            <a:ext cx="7325140" cy="5009322"/>
          </a:xfrm>
        </p:spPr>
      </p:pic>
    </p:spTree>
    <p:extLst>
      <p:ext uri="{BB962C8B-B14F-4D97-AF65-F5344CB8AC3E}">
        <p14:creationId xmlns:p14="http://schemas.microsoft.com/office/powerpoint/2010/main" val="3169697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Self-regulation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Ability to control or redirect impulses or moods especially those with ‘disruptive’ tendencies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Propensities to suspend judgment, think before acting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ability to think before you speak/react, and the ability to express yourself appropriately</a:t>
            </a:r>
          </a:p>
        </p:txBody>
      </p:sp>
    </p:spTree>
    <p:extLst>
      <p:ext uri="{BB962C8B-B14F-4D97-AF65-F5344CB8AC3E}">
        <p14:creationId xmlns:p14="http://schemas.microsoft.com/office/powerpoint/2010/main" val="2398655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930" y="1490869"/>
            <a:ext cx="4213915" cy="3607905"/>
          </a:xfr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DE4F7-A787-FFCE-3F53-F040EBE3B1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47757" y="1214308"/>
            <a:ext cx="5384800" cy="3989040"/>
          </a:xfrm>
        </p:spPr>
        <p:txBody>
          <a:bodyPr/>
          <a:lstStyle/>
          <a:p>
            <a:r>
              <a:rPr lang="en-GB" dirty="0"/>
              <a:t>Use the activity provided by the lecturer. </a:t>
            </a:r>
          </a:p>
        </p:txBody>
      </p:sp>
    </p:spTree>
    <p:extLst>
      <p:ext uri="{BB962C8B-B14F-4D97-AF65-F5344CB8AC3E}">
        <p14:creationId xmlns:p14="http://schemas.microsoft.com/office/powerpoint/2010/main" val="13033182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Self-Regulation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Comfort with ambiguity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Openness to change</a:t>
            </a:r>
          </a:p>
          <a:p>
            <a:endParaRPr lang="en-GB" dirty="0"/>
          </a:p>
          <a:p>
            <a:r>
              <a:rPr lang="en-GB" dirty="0"/>
              <a:t>Transparency </a:t>
            </a:r>
          </a:p>
        </p:txBody>
      </p:sp>
    </p:spTree>
    <p:extLst>
      <p:ext uri="{BB962C8B-B14F-4D97-AF65-F5344CB8AC3E}">
        <p14:creationId xmlns:p14="http://schemas.microsoft.com/office/powerpoint/2010/main" val="14701967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7522" y="1033669"/>
            <a:ext cx="8020878" cy="3806688"/>
          </a:xfrm>
          <a:prstGeom prst="rect">
            <a:avLst/>
          </a:prstGeom>
          <a:ln w="76200">
            <a:solidFill>
              <a:srgbClr val="0070C0"/>
            </a:solidFill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337172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Self-motivation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92200"/>
            <a:ext cx="10972800" cy="43941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Tendency to pursue own goals with energy and persistence. </a:t>
            </a:r>
          </a:p>
          <a:p>
            <a:endParaRPr lang="en-GB" dirty="0"/>
          </a:p>
          <a:p>
            <a:r>
              <a:rPr lang="en-GB" dirty="0"/>
              <a:t>The strength to keep going when there are obstacles in life.</a:t>
            </a:r>
          </a:p>
          <a:p>
            <a:endParaRPr lang="en-GB" dirty="0"/>
          </a:p>
          <a:p>
            <a:r>
              <a:rPr lang="en-GB" dirty="0"/>
              <a:t>Setting goals and following through with them.</a:t>
            </a:r>
          </a:p>
          <a:p>
            <a:endParaRPr lang="en-GB" dirty="0"/>
          </a:p>
          <a:p>
            <a:r>
              <a:rPr lang="en-GB" dirty="0"/>
              <a:t>Having an interest in learning and self-improvement.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323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Self-Motivation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Strong drive to achieve or improve standards</a:t>
            </a:r>
          </a:p>
          <a:p>
            <a:endParaRPr lang="en-GB" dirty="0"/>
          </a:p>
          <a:p>
            <a:r>
              <a:rPr lang="en-GB" dirty="0"/>
              <a:t>Commitment to personal or organisational goals</a:t>
            </a:r>
          </a:p>
          <a:p>
            <a:endParaRPr lang="en-GB" dirty="0"/>
          </a:p>
          <a:p>
            <a:r>
              <a:rPr lang="en-GB" dirty="0"/>
              <a:t>Ability to keep going and pursue goals in the face of setbacks (Optimism/ resilience)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070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7454" y="489527"/>
            <a:ext cx="6123709" cy="4839855"/>
          </a:xfrm>
        </p:spPr>
      </p:pic>
    </p:spTree>
    <p:extLst>
      <p:ext uri="{BB962C8B-B14F-4D97-AF65-F5344CB8AC3E}">
        <p14:creationId xmlns:p14="http://schemas.microsoft.com/office/powerpoint/2010/main" val="16651942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30747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Empathy is defined as the ability to understand the emotional makeup of other people- </a:t>
            </a:r>
            <a:r>
              <a:rPr lang="en-GB" i="1" dirty="0"/>
              <a:t>a link between you &amp; others</a:t>
            </a:r>
          </a:p>
          <a:p>
            <a:endParaRPr lang="en-GB" dirty="0"/>
          </a:p>
          <a:p>
            <a:r>
              <a:rPr lang="en-GB" dirty="0"/>
              <a:t>Key skill in treating people according to their emotional reactions. </a:t>
            </a:r>
          </a:p>
          <a:p>
            <a:endParaRPr lang="en-GB" dirty="0"/>
          </a:p>
          <a:p>
            <a:r>
              <a:rPr lang="en-GB" dirty="0"/>
              <a:t>Empathy vs Sympathy??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027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Recognition of perspectives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Cross-cultural sensitivity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‘Political’ awareness </a:t>
            </a:r>
          </a:p>
        </p:txBody>
      </p:sp>
    </p:spTree>
    <p:extLst>
      <p:ext uri="{BB962C8B-B14F-4D97-AF65-F5344CB8AC3E}">
        <p14:creationId xmlns:p14="http://schemas.microsoft.com/office/powerpoint/2010/main" val="14291403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F8C65-8460-0DF9-38C8-20C44F1733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7E04D-2B88-5BB9-D174-2A49BE9C9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</a:t>
            </a:r>
            <a:r>
              <a:rPr lang="en-GB" b="0" i="0" u="none" strike="noStrike" dirty="0">
                <a:solidFill>
                  <a:srgbClr val="EEEEEE"/>
                </a:solidFill>
                <a:effectLst/>
                <a:latin typeface="noto sans" panose="020B0502040204020203" pitchFamily="34" charset="0"/>
                <a:hlinkClick r:id="rId2"/>
              </a:rPr>
              <a:t>Empathy Quotient (EQ</a:t>
            </a:r>
            <a:r>
              <a:rPr lang="en-GB" b="0" i="0" u="none" strike="noStrike">
                <a:solidFill>
                  <a:srgbClr val="EEEEEE"/>
                </a:solidFill>
                <a:effectLst/>
                <a:latin typeface="noto sans" panose="020B0502040204020203" pitchFamily="34" charset="0"/>
                <a:hlinkClick r:id="rId2"/>
              </a:rPr>
              <a:t>)</a:t>
            </a:r>
            <a:r>
              <a:rPr lang="en-GB" u="none" strike="noStrike">
                <a:solidFill>
                  <a:srgbClr val="222222"/>
                </a:solidFill>
                <a:latin typeface="noto sans" panose="020B0502040204020203" pitchFamily="34" charset="0"/>
              </a:rPr>
              <a:t> test </a:t>
            </a:r>
            <a:r>
              <a:rPr lang="en-GB"/>
              <a:t>on </a:t>
            </a:r>
            <a:r>
              <a:rPr lang="en-GB" dirty="0"/>
              <a:t>the Moodle week 2. </a:t>
            </a:r>
          </a:p>
        </p:txBody>
      </p:sp>
    </p:spTree>
    <p:extLst>
      <p:ext uri="{BB962C8B-B14F-4D97-AF65-F5344CB8AC3E}">
        <p14:creationId xmlns:p14="http://schemas.microsoft.com/office/powerpoint/2010/main" val="12764804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Social skill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4255" y="1055255"/>
            <a:ext cx="10972800" cy="4403436"/>
          </a:xfrm>
        </p:spPr>
        <p:txBody>
          <a:bodyPr>
            <a:noAutofit/>
          </a:bodyPr>
          <a:lstStyle/>
          <a:p>
            <a:r>
              <a:rPr lang="en-GB" dirty="0"/>
              <a:t>Proficiency in managing relationships and building networks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Achieved through communication,  good time management, leadership, conflict resolution, negotiation or persuasion.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An ability to find common ground and build rapport</a:t>
            </a:r>
          </a:p>
        </p:txBody>
      </p:sp>
    </p:spTree>
    <p:extLst>
      <p:ext uri="{BB962C8B-B14F-4D97-AF65-F5344CB8AC3E}">
        <p14:creationId xmlns:p14="http://schemas.microsoft.com/office/powerpoint/2010/main" val="31459318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Social Skills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Effectiveness in leading change</a:t>
            </a:r>
          </a:p>
          <a:p>
            <a:endParaRPr lang="en-GB" sz="3200" dirty="0"/>
          </a:p>
          <a:p>
            <a:r>
              <a:rPr lang="en-GB" sz="3200" dirty="0"/>
              <a:t>Persuasiveness</a:t>
            </a:r>
          </a:p>
          <a:p>
            <a:endParaRPr lang="en-GB" sz="3200" dirty="0"/>
          </a:p>
          <a:p>
            <a:r>
              <a:rPr lang="en-GB" sz="3200" dirty="0"/>
              <a:t>Proficiency in building and leading teams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58182" y="1718296"/>
            <a:ext cx="4645891" cy="3546431"/>
          </a:xfrm>
        </p:spPr>
      </p:pic>
    </p:spTree>
    <p:extLst>
      <p:ext uri="{BB962C8B-B14F-4D97-AF65-F5344CB8AC3E}">
        <p14:creationId xmlns:p14="http://schemas.microsoft.com/office/powerpoint/2010/main" val="255601574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COMPONENTS OF EMOTIONAL INTELLIGENCE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80641" y="1600200"/>
            <a:ext cx="7230718" cy="3916363"/>
          </a:xfrm>
          <a:prstGeom prst="rect">
            <a:avLst/>
          </a:prstGeom>
        </p:spPr>
      </p:pic>
      <p:sp>
        <p:nvSpPr>
          <p:cNvPr id="4" name="Title 4">
            <a:extLst>
              <a:ext uri="{FF2B5EF4-FFF2-40B4-BE49-F238E27FC236}">
                <a16:creationId xmlns:a16="http://schemas.microsoft.com/office/drawing/2014/main" id="{28E32845-735E-4540-AC12-11C560A584C4}"/>
              </a:ext>
            </a:extLst>
          </p:cNvPr>
          <p:cNvSpPr txBox="1">
            <a:spLocks/>
          </p:cNvSpPr>
          <p:nvPr/>
        </p:nvSpPr>
        <p:spPr>
          <a:xfrm>
            <a:off x="5764696" y="4388817"/>
            <a:ext cx="9577168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200" dirty="0"/>
              <a:t>Goleman 2002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5665325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-67108"/>
            <a:ext cx="10972800" cy="1143000"/>
          </a:xfrm>
        </p:spPr>
        <p:txBody>
          <a:bodyPr/>
          <a:lstStyle/>
          <a:p>
            <a:r>
              <a:rPr lang="en-GB" dirty="0"/>
              <a:t>Components of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75892"/>
            <a:ext cx="10972800" cy="4588162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sz="3500" b="1" dirty="0"/>
              <a:t>Self-Awareness: </a:t>
            </a:r>
            <a:r>
              <a:rPr lang="en-GB" sz="3500" dirty="0"/>
              <a:t>the ability to recognize and understand your own emotions and how they affect your life and work.</a:t>
            </a:r>
          </a:p>
          <a:p>
            <a:pPr algn="just"/>
            <a:r>
              <a:rPr lang="en-GB" sz="3500" b="1" dirty="0"/>
              <a:t>Self-Management: </a:t>
            </a:r>
            <a:r>
              <a:rPr lang="en-GB" sz="3500" dirty="0"/>
              <a:t>the ability to control disruptive, unproductive or harmful emotions.</a:t>
            </a:r>
          </a:p>
          <a:p>
            <a:pPr algn="just"/>
            <a:r>
              <a:rPr lang="en-US" sz="3500" b="1" dirty="0"/>
              <a:t>Social Awareness: </a:t>
            </a:r>
            <a:r>
              <a:rPr lang="en-US" sz="3500" dirty="0"/>
              <a:t>the ability to understand others, displaying “Professional intimacy”, organizational awareness and service orientation</a:t>
            </a:r>
          </a:p>
          <a:p>
            <a:pPr algn="just"/>
            <a:r>
              <a:rPr lang="en-US" sz="3500" b="1" dirty="0"/>
              <a:t>Relationship Management: </a:t>
            </a:r>
            <a:r>
              <a:rPr lang="en-US" sz="3500" dirty="0"/>
              <a:t>the ability to connect with others and build positive relationships.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793920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440" y="804672"/>
            <a:ext cx="10972800" cy="48737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Do you recognize the practical explanations of the Emotional Intelligence components?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do you incorporate them in your professional and personal life?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2"/>
              </a:rPr>
              <a:t>How Emotionally Intelligent Are You?</a:t>
            </a:r>
            <a:endParaRPr lang="en-GB" dirty="0"/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Be prepared to share your experience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1069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should now be able to: </a:t>
            </a:r>
          </a:p>
          <a:p>
            <a:endParaRPr lang="en-GB" dirty="0"/>
          </a:p>
          <a:p>
            <a:r>
              <a:rPr lang="en-GB" dirty="0"/>
              <a:t>Explain the components of Emotional Intelligence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Discuss the major components of Emotional Intelligence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016639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1896</TotalTime>
  <Words>575</Words>
  <Application>Microsoft Office PowerPoint</Application>
  <PresentationFormat>Widescreen</PresentationFormat>
  <Paragraphs>107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Myriad Pro</vt:lpstr>
      <vt:lpstr>Arial</vt:lpstr>
      <vt:lpstr>Calibri</vt:lpstr>
      <vt:lpstr>noto sans</vt:lpstr>
      <vt:lpstr>Wingdings</vt:lpstr>
      <vt:lpstr>20140311PresentationUWTSDTemplate</vt:lpstr>
      <vt:lpstr> BA Leadership and Management Skills for the Workplace   Developing Emotional Intelligence Skills for the Workplace  (BMSW6106) Session 2 Components of Emotional Intelligence</vt:lpstr>
      <vt:lpstr>Agenda </vt:lpstr>
      <vt:lpstr>PowerPoint Presentation</vt:lpstr>
      <vt:lpstr>The Components of Emotional Intelligence </vt:lpstr>
      <vt:lpstr>Self-awareness </vt:lpstr>
      <vt:lpstr>Activity </vt:lpstr>
      <vt:lpstr>Characteristics of Self-Awareness </vt:lpstr>
      <vt:lpstr>PowerPoint Presentation</vt:lpstr>
      <vt:lpstr>Self-regulation </vt:lpstr>
      <vt:lpstr>Activity </vt:lpstr>
      <vt:lpstr>Characteristics of Self-Regulation</vt:lpstr>
      <vt:lpstr>PowerPoint Presentation</vt:lpstr>
      <vt:lpstr>Self-motivation </vt:lpstr>
      <vt:lpstr>Characteristics of Self-Motivation</vt:lpstr>
      <vt:lpstr>PowerPoint Presentation</vt:lpstr>
      <vt:lpstr>Empathy </vt:lpstr>
      <vt:lpstr>Characteristics of Empathy </vt:lpstr>
      <vt:lpstr>Activity</vt:lpstr>
      <vt:lpstr>Social skill </vt:lpstr>
      <vt:lpstr>Characteristics of Social Skills </vt:lpstr>
      <vt:lpstr>COMPONENTS OF EMOTIONAL INTELLIGENCE</vt:lpstr>
      <vt:lpstr>Components of Emotional Intelligence </vt:lpstr>
      <vt:lpstr>Activity </vt:lpstr>
      <vt:lpstr>Summary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1 Components of Emotional Intelligence</dc:title>
  <dc:creator>Tarila Zuofa</dc:creator>
  <cp:lastModifiedBy>Sujeewa Herath</cp:lastModifiedBy>
  <cp:revision>17</cp:revision>
  <dcterms:created xsi:type="dcterms:W3CDTF">2020-05-10T07:51:19Z</dcterms:created>
  <dcterms:modified xsi:type="dcterms:W3CDTF">2023-01-24T13:41:44Z</dcterms:modified>
</cp:coreProperties>
</file>