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4"/>
  </p:notesMasterIdLst>
  <p:sldIdLst>
    <p:sldId id="256" r:id="rId2"/>
    <p:sldId id="272" r:id="rId3"/>
    <p:sldId id="257" r:id="rId4"/>
    <p:sldId id="282" r:id="rId5"/>
    <p:sldId id="270" r:id="rId6"/>
    <p:sldId id="264" r:id="rId7"/>
    <p:sldId id="271" r:id="rId8"/>
    <p:sldId id="266" r:id="rId9"/>
    <p:sldId id="273" r:id="rId10"/>
    <p:sldId id="267" r:id="rId11"/>
    <p:sldId id="265" r:id="rId12"/>
    <p:sldId id="268" r:id="rId13"/>
    <p:sldId id="269" r:id="rId14"/>
    <p:sldId id="275" r:id="rId15"/>
    <p:sldId id="274" r:id="rId16"/>
    <p:sldId id="277" r:id="rId17"/>
    <p:sldId id="278" r:id="rId18"/>
    <p:sldId id="276" r:id="rId19"/>
    <p:sldId id="279" r:id="rId20"/>
    <p:sldId id="281" r:id="rId21"/>
    <p:sldId id="280" r:id="rId22"/>
    <p:sldId id="25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iana Dede" userId="8dd45ad8a454f417" providerId="LiveId" clId="{71847B2B-888A-41D8-874E-264FE5FD366F}"/>
    <pc:docChg chg="undo custSel addSld delSld modSld">
      <pc:chgData name="Joliana Dede" userId="8dd45ad8a454f417" providerId="LiveId" clId="{71847B2B-888A-41D8-874E-264FE5FD366F}" dt="2024-02-18T23:30:49.461" v="136" actId="113"/>
      <pc:docMkLst>
        <pc:docMk/>
      </pc:docMkLst>
      <pc:sldChg chg="delSp modSp del mod modClrScheme chgLayout">
        <pc:chgData name="Joliana Dede" userId="8dd45ad8a454f417" providerId="LiveId" clId="{71847B2B-888A-41D8-874E-264FE5FD366F}" dt="2024-02-18T23:23:57.604" v="133" actId="2696"/>
        <pc:sldMkLst>
          <pc:docMk/>
          <pc:sldMk cId="1961537826" sldId="262"/>
        </pc:sldMkLst>
        <pc:spChg chg="mod ord">
          <ac:chgData name="Joliana Dede" userId="8dd45ad8a454f417" providerId="LiveId" clId="{71847B2B-888A-41D8-874E-264FE5FD366F}" dt="2024-02-18T23:21:00.367" v="111" actId="27636"/>
          <ac:spMkLst>
            <pc:docMk/>
            <pc:sldMk cId="1961537826" sldId="262"/>
            <ac:spMk id="4" creationId="{1A94D583-1876-50E8-2F72-83AB1ABE52BC}"/>
          </ac:spMkLst>
        </pc:spChg>
        <pc:spChg chg="mod ord">
          <ac:chgData name="Joliana Dede" userId="8dd45ad8a454f417" providerId="LiveId" clId="{71847B2B-888A-41D8-874E-264FE5FD366F}" dt="2024-02-18T23:21:00.257" v="110" actId="700"/>
          <ac:spMkLst>
            <pc:docMk/>
            <pc:sldMk cId="1961537826" sldId="262"/>
            <ac:spMk id="6" creationId="{866C7769-4F1F-7E92-8092-796982BF98B7}"/>
          </ac:spMkLst>
        </pc:spChg>
        <pc:spChg chg="mod ord">
          <ac:chgData name="Joliana Dede" userId="8dd45ad8a454f417" providerId="LiveId" clId="{71847B2B-888A-41D8-874E-264FE5FD366F}" dt="2024-02-18T23:21:00.257" v="110" actId="700"/>
          <ac:spMkLst>
            <pc:docMk/>
            <pc:sldMk cId="1961537826" sldId="262"/>
            <ac:spMk id="8" creationId="{A696C5D7-F9EF-3118-31D8-D70A3AC42259}"/>
          </ac:spMkLst>
        </pc:spChg>
        <pc:cxnChg chg="del mod">
          <ac:chgData name="Joliana Dede" userId="8dd45ad8a454f417" providerId="LiveId" clId="{71847B2B-888A-41D8-874E-264FE5FD366F}" dt="2024-02-18T23:20:39.858" v="109" actId="21"/>
          <ac:cxnSpMkLst>
            <pc:docMk/>
            <pc:sldMk cId="1961537826" sldId="262"/>
            <ac:cxnSpMk id="10" creationId="{34FB05BF-2B9C-54E3-8202-4523F3CAF51C}"/>
          </ac:cxnSpMkLst>
        </pc:cxnChg>
      </pc:sldChg>
      <pc:sldChg chg="modSp mod">
        <pc:chgData name="Joliana Dede" userId="8dd45ad8a454f417" providerId="LiveId" clId="{71847B2B-888A-41D8-874E-264FE5FD366F}" dt="2024-02-18T23:17:48.467" v="95" actId="1076"/>
        <pc:sldMkLst>
          <pc:docMk/>
          <pc:sldMk cId="1963898285" sldId="268"/>
        </pc:sldMkLst>
        <pc:spChg chg="mod">
          <ac:chgData name="Joliana Dede" userId="8dd45ad8a454f417" providerId="LiveId" clId="{71847B2B-888A-41D8-874E-264FE5FD366F}" dt="2024-02-18T23:17:48.467" v="95" actId="1076"/>
          <ac:spMkLst>
            <pc:docMk/>
            <pc:sldMk cId="1963898285" sldId="268"/>
            <ac:spMk id="18" creationId="{95FF2E50-CE1E-73D0-9539-0E605F97794A}"/>
          </ac:spMkLst>
        </pc:spChg>
        <pc:spChg chg="mod">
          <ac:chgData name="Joliana Dede" userId="8dd45ad8a454f417" providerId="LiveId" clId="{71847B2B-888A-41D8-874E-264FE5FD366F}" dt="2024-02-18T23:17:43.453" v="94" actId="255"/>
          <ac:spMkLst>
            <pc:docMk/>
            <pc:sldMk cId="1963898285" sldId="268"/>
            <ac:spMk id="22" creationId="{7E52F200-4CA8-BB60-D9A3-8D3A81E35EB9}"/>
          </ac:spMkLst>
        </pc:spChg>
        <pc:picChg chg="mod">
          <ac:chgData name="Joliana Dede" userId="8dd45ad8a454f417" providerId="LiveId" clId="{71847B2B-888A-41D8-874E-264FE5FD366F}" dt="2024-02-18T23:13:33.927" v="32" actId="1076"/>
          <ac:picMkLst>
            <pc:docMk/>
            <pc:sldMk cId="1963898285" sldId="268"/>
            <ac:picMk id="13" creationId="{6D44C763-35B6-D360-EEA2-8FBA3AD26ADE}"/>
          </ac:picMkLst>
        </pc:picChg>
      </pc:sldChg>
      <pc:sldChg chg="modSp mod">
        <pc:chgData name="Joliana Dede" userId="8dd45ad8a454f417" providerId="LiveId" clId="{71847B2B-888A-41D8-874E-264FE5FD366F}" dt="2024-02-18T23:16:57.871" v="91" actId="14100"/>
        <pc:sldMkLst>
          <pc:docMk/>
          <pc:sldMk cId="3184992736" sldId="269"/>
        </pc:sldMkLst>
        <pc:spChg chg="mod">
          <ac:chgData name="Joliana Dede" userId="8dd45ad8a454f417" providerId="LiveId" clId="{71847B2B-888A-41D8-874E-264FE5FD366F}" dt="2024-02-18T23:16:57.871" v="91" actId="14100"/>
          <ac:spMkLst>
            <pc:docMk/>
            <pc:sldMk cId="3184992736" sldId="269"/>
            <ac:spMk id="7" creationId="{B2540D0C-7338-6DE2-3279-E49B5CC5AF99}"/>
          </ac:spMkLst>
        </pc:spChg>
        <pc:spChg chg="mod">
          <ac:chgData name="Joliana Dede" userId="8dd45ad8a454f417" providerId="LiveId" clId="{71847B2B-888A-41D8-874E-264FE5FD366F}" dt="2024-02-18T23:15:35.696" v="82" actId="1076"/>
          <ac:spMkLst>
            <pc:docMk/>
            <pc:sldMk cId="3184992736" sldId="269"/>
            <ac:spMk id="9" creationId="{A19C1D3A-5C2C-6335-CFDC-658271696788}"/>
          </ac:spMkLst>
        </pc:spChg>
        <pc:picChg chg="mod">
          <ac:chgData name="Joliana Dede" userId="8dd45ad8a454f417" providerId="LiveId" clId="{71847B2B-888A-41D8-874E-264FE5FD366F}" dt="2024-02-18T23:15:31.667" v="81" actId="1076"/>
          <ac:picMkLst>
            <pc:docMk/>
            <pc:sldMk cId="3184992736" sldId="269"/>
            <ac:picMk id="3" creationId="{F88CF6FB-4C35-1BC5-D698-C61DDC58E81F}"/>
          </ac:picMkLst>
        </pc:picChg>
        <pc:picChg chg="mod">
          <ac:chgData name="Joliana Dede" userId="8dd45ad8a454f417" providerId="LiveId" clId="{71847B2B-888A-41D8-874E-264FE5FD366F}" dt="2024-02-18T23:16:45.905" v="90" actId="1076"/>
          <ac:picMkLst>
            <pc:docMk/>
            <pc:sldMk cId="3184992736" sldId="269"/>
            <ac:picMk id="8" creationId="{7AFA5105-EA73-A743-5D52-C4FAAA0FF8D2}"/>
          </ac:picMkLst>
        </pc:picChg>
      </pc:sldChg>
      <pc:sldChg chg="delSp modSp mod">
        <pc:chgData name="Joliana Dede" userId="8dd45ad8a454f417" providerId="LiveId" clId="{71847B2B-888A-41D8-874E-264FE5FD366F}" dt="2024-02-18T23:30:34.667" v="135" actId="21"/>
        <pc:sldMkLst>
          <pc:docMk/>
          <pc:sldMk cId="3694672556" sldId="270"/>
        </pc:sldMkLst>
        <pc:spChg chg="mod">
          <ac:chgData name="Joliana Dede" userId="8dd45ad8a454f417" providerId="LiveId" clId="{71847B2B-888A-41D8-874E-264FE5FD366F}" dt="2024-02-18T23:13:10.040" v="30" actId="14100"/>
          <ac:spMkLst>
            <pc:docMk/>
            <pc:sldMk cId="3694672556" sldId="270"/>
            <ac:spMk id="4" creationId="{DC0E0564-CF6E-F214-7DD8-73ED41462FB7}"/>
          </ac:spMkLst>
        </pc:spChg>
        <pc:cxnChg chg="del mod">
          <ac:chgData name="Joliana Dede" userId="8dd45ad8a454f417" providerId="LiveId" clId="{71847B2B-888A-41D8-874E-264FE5FD366F}" dt="2024-02-18T23:30:34.667" v="135" actId="21"/>
          <ac:cxnSpMkLst>
            <pc:docMk/>
            <pc:sldMk cId="3694672556" sldId="270"/>
            <ac:cxnSpMk id="6" creationId="{FC4E61DB-B399-F487-2804-D466E2503031}"/>
          </ac:cxnSpMkLst>
        </pc:cxnChg>
      </pc:sldChg>
      <pc:sldChg chg="delSp modSp mod">
        <pc:chgData name="Joliana Dede" userId="8dd45ad8a454f417" providerId="LiveId" clId="{71847B2B-888A-41D8-874E-264FE5FD366F}" dt="2024-02-18T23:30:49.461" v="136" actId="113"/>
        <pc:sldMkLst>
          <pc:docMk/>
          <pc:sldMk cId="2900656699" sldId="271"/>
        </pc:sldMkLst>
        <pc:spChg chg="mod">
          <ac:chgData name="Joliana Dede" userId="8dd45ad8a454f417" providerId="LiveId" clId="{71847B2B-888A-41D8-874E-264FE5FD366F}" dt="2024-02-18T23:30:49.461" v="136" actId="113"/>
          <ac:spMkLst>
            <pc:docMk/>
            <pc:sldMk cId="2900656699" sldId="271"/>
            <ac:spMk id="7" creationId="{6AD31211-532E-7F95-33B0-0765D324D60C}"/>
          </ac:spMkLst>
        </pc:spChg>
        <pc:spChg chg="del">
          <ac:chgData name="Joliana Dede" userId="8dd45ad8a454f417" providerId="LiveId" clId="{71847B2B-888A-41D8-874E-264FE5FD366F}" dt="2024-02-18T23:24:35.110" v="134" actId="21"/>
          <ac:spMkLst>
            <pc:docMk/>
            <pc:sldMk cId="2900656699" sldId="271"/>
            <ac:spMk id="10" creationId="{FF79DBEA-AB64-AF01-24D2-4E9E6E3D1B9D}"/>
          </ac:spMkLst>
        </pc:spChg>
      </pc:sldChg>
      <pc:sldChg chg="modSp mod">
        <pc:chgData name="Joliana Dede" userId="8dd45ad8a454f417" providerId="LiveId" clId="{71847B2B-888A-41D8-874E-264FE5FD366F}" dt="2024-02-18T23:09:11.794" v="1" actId="2711"/>
        <pc:sldMkLst>
          <pc:docMk/>
          <pc:sldMk cId="2909487392" sldId="272"/>
        </pc:sldMkLst>
        <pc:spChg chg="mod">
          <ac:chgData name="Joliana Dede" userId="8dd45ad8a454f417" providerId="LiveId" clId="{71847B2B-888A-41D8-874E-264FE5FD366F}" dt="2024-02-18T23:09:11.794" v="1" actId="2711"/>
          <ac:spMkLst>
            <pc:docMk/>
            <pc:sldMk cId="2909487392" sldId="272"/>
            <ac:spMk id="3" creationId="{43575017-B63F-A750-4830-70E6AB0C6129}"/>
          </ac:spMkLst>
        </pc:spChg>
      </pc:sldChg>
      <pc:sldChg chg="modSp mod">
        <pc:chgData name="Joliana Dede" userId="8dd45ad8a454f417" providerId="LiveId" clId="{71847B2B-888A-41D8-874E-264FE5FD366F}" dt="2024-02-18T23:18:32.692" v="99" actId="1076"/>
        <pc:sldMkLst>
          <pc:docMk/>
          <pc:sldMk cId="3178779999" sldId="275"/>
        </pc:sldMkLst>
        <pc:spChg chg="mod">
          <ac:chgData name="Joliana Dede" userId="8dd45ad8a454f417" providerId="LiveId" clId="{71847B2B-888A-41D8-874E-264FE5FD366F}" dt="2024-02-18T23:18:32.692" v="99" actId="1076"/>
          <ac:spMkLst>
            <pc:docMk/>
            <pc:sldMk cId="3178779999" sldId="275"/>
            <ac:spMk id="9" creationId="{C5D315A3-E7D7-5E14-4444-1D6E1FFEDF48}"/>
          </ac:spMkLst>
        </pc:spChg>
        <pc:spChg chg="mod">
          <ac:chgData name="Joliana Dede" userId="8dd45ad8a454f417" providerId="LiveId" clId="{71847B2B-888A-41D8-874E-264FE5FD366F}" dt="2024-02-18T23:18:23.335" v="98" actId="1076"/>
          <ac:spMkLst>
            <pc:docMk/>
            <pc:sldMk cId="3178779999" sldId="275"/>
            <ac:spMk id="10" creationId="{D351A102-65B4-CF30-B029-EBCAF4B74EAF}"/>
          </ac:spMkLst>
        </pc:spChg>
      </pc:sldChg>
      <pc:sldChg chg="modSp mod">
        <pc:chgData name="Joliana Dede" userId="8dd45ad8a454f417" providerId="LiveId" clId="{71847B2B-888A-41D8-874E-264FE5FD366F}" dt="2024-02-18T23:18:55.888" v="102" actId="115"/>
        <pc:sldMkLst>
          <pc:docMk/>
          <pc:sldMk cId="1140295422" sldId="277"/>
        </pc:sldMkLst>
        <pc:spChg chg="mod">
          <ac:chgData name="Joliana Dede" userId="8dd45ad8a454f417" providerId="LiveId" clId="{71847B2B-888A-41D8-874E-264FE5FD366F}" dt="2024-02-18T23:18:55.888" v="102" actId="115"/>
          <ac:spMkLst>
            <pc:docMk/>
            <pc:sldMk cId="1140295422" sldId="277"/>
            <ac:spMk id="3" creationId="{C71F4D70-9D22-1453-9BC7-BE9B14CC126E}"/>
          </ac:spMkLst>
        </pc:spChg>
        <pc:picChg chg="mod">
          <ac:chgData name="Joliana Dede" userId="8dd45ad8a454f417" providerId="LiveId" clId="{71847B2B-888A-41D8-874E-264FE5FD366F}" dt="2024-02-18T23:18:49.890" v="101" actId="1076"/>
          <ac:picMkLst>
            <pc:docMk/>
            <pc:sldMk cId="1140295422" sldId="277"/>
            <ac:picMk id="4" creationId="{9862BBCC-8B8C-BBB9-013E-49531501536B}"/>
          </ac:picMkLst>
        </pc:picChg>
      </pc:sldChg>
      <pc:sldChg chg="modSp mod">
        <pc:chgData name="Joliana Dede" userId="8dd45ad8a454f417" providerId="LiveId" clId="{71847B2B-888A-41D8-874E-264FE5FD366F}" dt="2024-02-18T23:19:12.024" v="103" actId="1076"/>
        <pc:sldMkLst>
          <pc:docMk/>
          <pc:sldMk cId="1952172418" sldId="278"/>
        </pc:sldMkLst>
        <pc:spChg chg="mod">
          <ac:chgData name="Joliana Dede" userId="8dd45ad8a454f417" providerId="LiveId" clId="{71847B2B-888A-41D8-874E-264FE5FD366F}" dt="2024-02-18T23:19:12.024" v="103" actId="1076"/>
          <ac:spMkLst>
            <pc:docMk/>
            <pc:sldMk cId="1952172418" sldId="278"/>
            <ac:spMk id="3" creationId="{7E9FC9D2-78C0-216D-A28A-6F8DC19E4FA6}"/>
          </ac:spMkLst>
        </pc:spChg>
      </pc:sldChg>
      <pc:sldChg chg="modSp mod">
        <pc:chgData name="Joliana Dede" userId="8dd45ad8a454f417" providerId="LiveId" clId="{71847B2B-888A-41D8-874E-264FE5FD366F}" dt="2024-02-18T22:52:29.272" v="0" actId="1076"/>
        <pc:sldMkLst>
          <pc:docMk/>
          <pc:sldMk cId="1119407948" sldId="279"/>
        </pc:sldMkLst>
        <pc:picChg chg="mod">
          <ac:chgData name="Joliana Dede" userId="8dd45ad8a454f417" providerId="LiveId" clId="{71847B2B-888A-41D8-874E-264FE5FD366F}" dt="2024-02-18T22:52:29.272" v="0" actId="1076"/>
          <ac:picMkLst>
            <pc:docMk/>
            <pc:sldMk cId="1119407948" sldId="279"/>
            <ac:picMk id="4" creationId="{8AC038A5-E5E0-1281-C12D-EB6B3F76B630}"/>
          </ac:picMkLst>
        </pc:picChg>
      </pc:sldChg>
      <pc:sldChg chg="modSp mod">
        <pc:chgData name="Joliana Dede" userId="8dd45ad8a454f417" providerId="LiveId" clId="{71847B2B-888A-41D8-874E-264FE5FD366F}" dt="2024-02-18T23:20:13.991" v="108" actId="1076"/>
        <pc:sldMkLst>
          <pc:docMk/>
          <pc:sldMk cId="2949459683" sldId="281"/>
        </pc:sldMkLst>
        <pc:spChg chg="mod">
          <ac:chgData name="Joliana Dede" userId="8dd45ad8a454f417" providerId="LiveId" clId="{71847B2B-888A-41D8-874E-264FE5FD366F}" dt="2024-02-18T23:20:13.991" v="108" actId="1076"/>
          <ac:spMkLst>
            <pc:docMk/>
            <pc:sldMk cId="2949459683" sldId="281"/>
            <ac:spMk id="4" creationId="{12A3DE33-5AC0-C8F3-C57C-F608637FBC2E}"/>
          </ac:spMkLst>
        </pc:spChg>
      </pc:sldChg>
      <pc:sldChg chg="modSp new mod">
        <pc:chgData name="Joliana Dede" userId="8dd45ad8a454f417" providerId="LiveId" clId="{71847B2B-888A-41D8-874E-264FE5FD366F}" dt="2024-02-18T23:23:41.953" v="132" actId="1076"/>
        <pc:sldMkLst>
          <pc:docMk/>
          <pc:sldMk cId="1762342051" sldId="282"/>
        </pc:sldMkLst>
        <pc:spChg chg="mod">
          <ac:chgData name="Joliana Dede" userId="8dd45ad8a454f417" providerId="LiveId" clId="{71847B2B-888A-41D8-874E-264FE5FD366F}" dt="2024-02-18T23:23:41.953" v="132" actId="1076"/>
          <ac:spMkLst>
            <pc:docMk/>
            <pc:sldMk cId="1762342051" sldId="282"/>
            <ac:spMk id="2" creationId="{9B93055F-7672-DD7C-3252-A02C8E87AA2A}"/>
          </ac:spMkLst>
        </pc:spChg>
        <pc:spChg chg="mod">
          <ac:chgData name="Joliana Dede" userId="8dd45ad8a454f417" providerId="LiveId" clId="{71847B2B-888A-41D8-874E-264FE5FD366F}" dt="2024-02-18T23:23:09.678" v="127" actId="113"/>
          <ac:spMkLst>
            <pc:docMk/>
            <pc:sldMk cId="1762342051" sldId="282"/>
            <ac:spMk id="3" creationId="{8F7C2ED4-5B7A-8B24-E806-600A2465F4B6}"/>
          </ac:spMkLst>
        </pc:spChg>
        <pc:spChg chg="mod">
          <ac:chgData name="Joliana Dede" userId="8dd45ad8a454f417" providerId="LiveId" clId="{71847B2B-888A-41D8-874E-264FE5FD366F}" dt="2024-02-18T23:23:14.958" v="128" actId="113"/>
          <ac:spMkLst>
            <pc:docMk/>
            <pc:sldMk cId="1762342051" sldId="282"/>
            <ac:spMk id="4" creationId="{FFC62726-CB0A-7C30-B46C-0A1EE219F33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37062-A2FC-49B8-B8DF-3C4647A11DD0}" type="datetimeFigureOut">
              <a:rPr lang="en-GB" smtClean="0"/>
              <a:t>18/02/2024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4D9B67-C21C-47E7-A688-33BBE9CBB649}" type="slidenum">
              <a:rPr lang="en-GB" smtClean="0"/>
              <a:t>‹#›</a:t>
            </a:fld>
            <a:endParaRPr lang="en-GB"/>
          </a:p>
        </p:txBody>
      </p:sp>
    </p:spTree>
    <p:extLst>
      <p:ext uri="{BB962C8B-B14F-4D97-AF65-F5344CB8AC3E}">
        <p14:creationId xmlns:p14="http://schemas.microsoft.com/office/powerpoint/2010/main" val="317283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4D9B67-C21C-47E7-A688-33BBE9CBB649}" type="slidenum">
              <a:rPr lang="en-GB" smtClean="0"/>
              <a:t>2</a:t>
            </a:fld>
            <a:endParaRPr lang="en-GB"/>
          </a:p>
        </p:txBody>
      </p:sp>
    </p:spTree>
    <p:extLst>
      <p:ext uri="{BB962C8B-B14F-4D97-AF65-F5344CB8AC3E}">
        <p14:creationId xmlns:p14="http://schemas.microsoft.com/office/powerpoint/2010/main" val="242882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4D9B67-C21C-47E7-A688-33BBE9CBB649}" type="slidenum">
              <a:rPr lang="en-GB" smtClean="0"/>
              <a:t>12</a:t>
            </a:fld>
            <a:endParaRPr lang="en-GB"/>
          </a:p>
        </p:txBody>
      </p:sp>
    </p:spTree>
    <p:extLst>
      <p:ext uri="{BB962C8B-B14F-4D97-AF65-F5344CB8AC3E}">
        <p14:creationId xmlns:p14="http://schemas.microsoft.com/office/powerpoint/2010/main" val="3333635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4016-44BD-09DD-F3A2-307356806A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BA4BD81-B086-FD38-CC66-F8F0DC7D93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7F57B77-D30E-819F-C997-8121F4005E00}"/>
              </a:ext>
            </a:extLst>
          </p:cNvPr>
          <p:cNvSpPr>
            <a:spLocks noGrp="1"/>
          </p:cNvSpPr>
          <p:nvPr>
            <p:ph type="dt" sz="half" idx="10"/>
          </p:nvPr>
        </p:nvSpPr>
        <p:spPr/>
        <p:txBody>
          <a:bodyPr/>
          <a:lstStyle/>
          <a:p>
            <a:fld id="{9184DA70-C731-4C70-880D-CCD4705E623C}" type="datetime1">
              <a:rPr lang="en-US" smtClean="0"/>
              <a:t>2/18/2024</a:t>
            </a:fld>
            <a:endParaRPr lang="en-US"/>
          </a:p>
        </p:txBody>
      </p:sp>
      <p:sp>
        <p:nvSpPr>
          <p:cNvPr id="5" name="Footer Placeholder 4">
            <a:extLst>
              <a:ext uri="{FF2B5EF4-FFF2-40B4-BE49-F238E27FC236}">
                <a16:creationId xmlns:a16="http://schemas.microsoft.com/office/drawing/2014/main" id="{0A6BD583-5733-F791-5E39-F3B2044B8A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CC1612-A282-A123-7891-4177B8B40EE4}"/>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915549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A8396-9D0F-33F8-03B6-BC25A7B1D41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1D1A9DE-48AD-3335-51DC-9836F3807AA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5BA8A1-8EB5-6C8C-EC8F-143198DBCECE}"/>
              </a:ext>
            </a:extLst>
          </p:cNvPr>
          <p:cNvSpPr>
            <a:spLocks noGrp="1"/>
          </p:cNvSpPr>
          <p:nvPr>
            <p:ph type="dt" sz="half" idx="10"/>
          </p:nvPr>
        </p:nvSpPr>
        <p:spPr/>
        <p:txBody>
          <a:bodyPr/>
          <a:lstStyle/>
          <a:p>
            <a:fld id="{4BE1D723-8F53-4F53-90B0-1982A396982E}" type="datetime1">
              <a:rPr lang="en-US" smtClean="0"/>
              <a:t>2/18/2024</a:t>
            </a:fld>
            <a:endParaRPr lang="en-US"/>
          </a:p>
        </p:txBody>
      </p:sp>
      <p:sp>
        <p:nvSpPr>
          <p:cNvPr id="5" name="Footer Placeholder 4">
            <a:extLst>
              <a:ext uri="{FF2B5EF4-FFF2-40B4-BE49-F238E27FC236}">
                <a16:creationId xmlns:a16="http://schemas.microsoft.com/office/drawing/2014/main" id="{CF3A1A45-A47D-6FA3-9B3A-D233884B3D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8988B3-0611-EB69-2719-49A2789FABF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788198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8BDD9-CCB1-D0B5-CA85-9E9AEB3B63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C6C29B3-94B4-016B-4CDB-FB4BDE589E1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7397AA4-2993-8D06-E537-01EBD0E29233}"/>
              </a:ext>
            </a:extLst>
          </p:cNvPr>
          <p:cNvSpPr>
            <a:spLocks noGrp="1"/>
          </p:cNvSpPr>
          <p:nvPr>
            <p:ph type="dt" sz="half" idx="10"/>
          </p:nvPr>
        </p:nvSpPr>
        <p:spPr/>
        <p:txBody>
          <a:bodyPr/>
          <a:lstStyle/>
          <a:p>
            <a:fld id="{97669AF7-7BEB-44E4-9852-375E34362B5B}" type="datetime1">
              <a:rPr lang="en-US" smtClean="0"/>
              <a:t>2/18/2024</a:t>
            </a:fld>
            <a:endParaRPr lang="en-US"/>
          </a:p>
        </p:txBody>
      </p:sp>
      <p:sp>
        <p:nvSpPr>
          <p:cNvPr id="5" name="Footer Placeholder 4">
            <a:extLst>
              <a:ext uri="{FF2B5EF4-FFF2-40B4-BE49-F238E27FC236}">
                <a16:creationId xmlns:a16="http://schemas.microsoft.com/office/drawing/2014/main" id="{40A72C23-EF52-0143-7D5D-E855A5C9AC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BADE7E-1C7D-3035-85E6-7A421053352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45886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CB627-079D-2C6C-2C92-D181702B364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13B18-8564-C0A4-D875-F2FDA86D3D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9335CE2-B078-DBA4-601B-DAA41F958D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FC99058-34E4-2155-EC1E-EF8D05FF5041}"/>
              </a:ext>
            </a:extLst>
          </p:cNvPr>
          <p:cNvSpPr>
            <a:spLocks noGrp="1"/>
          </p:cNvSpPr>
          <p:nvPr>
            <p:ph type="dt" sz="half" idx="10"/>
          </p:nvPr>
        </p:nvSpPr>
        <p:spPr/>
        <p:txBody>
          <a:bodyPr/>
          <a:lstStyle/>
          <a:p>
            <a:fld id="{BAAAC38D-0552-4C82-B593-E6124DFADBE2}" type="datetime1">
              <a:rPr lang="en-US" smtClean="0"/>
              <a:t>2/18/2024</a:t>
            </a:fld>
            <a:endParaRPr lang="en-US"/>
          </a:p>
        </p:txBody>
      </p:sp>
      <p:sp>
        <p:nvSpPr>
          <p:cNvPr id="6" name="Footer Placeholder 5">
            <a:extLst>
              <a:ext uri="{FF2B5EF4-FFF2-40B4-BE49-F238E27FC236}">
                <a16:creationId xmlns:a16="http://schemas.microsoft.com/office/drawing/2014/main" id="{F176D68A-2DFE-A646-2867-315A70616B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5A0181-DE3B-9B83-63CA-B79805BE5ADE}"/>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88846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B7902-B3DD-F8B7-7DC5-31D4B5CFE2D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8E5D057-7092-2BF1-24C5-C5E255F3EA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546DF0-9887-3811-D320-225B3B26CE6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7D358F4-DB97-BF58-98E5-76FC96C641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273EA87-DF09-62DC-7C7B-DF13F46198F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653E71-850A-21FF-D0E4-645CDEB9E536}"/>
              </a:ext>
            </a:extLst>
          </p:cNvPr>
          <p:cNvSpPr>
            <a:spLocks noGrp="1"/>
          </p:cNvSpPr>
          <p:nvPr>
            <p:ph type="dt" sz="half" idx="10"/>
          </p:nvPr>
        </p:nvSpPr>
        <p:spPr/>
        <p:txBody>
          <a:bodyPr/>
          <a:lstStyle/>
          <a:p>
            <a:fld id="{D9DF0F1C-5577-4ACB-BB62-DF8F3C494C7E}" type="datetime1">
              <a:rPr lang="en-US" smtClean="0"/>
              <a:t>2/18/2024</a:t>
            </a:fld>
            <a:endParaRPr lang="en-US"/>
          </a:p>
        </p:txBody>
      </p:sp>
      <p:sp>
        <p:nvSpPr>
          <p:cNvPr id="8" name="Footer Placeholder 7">
            <a:extLst>
              <a:ext uri="{FF2B5EF4-FFF2-40B4-BE49-F238E27FC236}">
                <a16:creationId xmlns:a16="http://schemas.microsoft.com/office/drawing/2014/main" id="{236C3DFA-CC4F-E3B0-7161-F71C07A3F0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5776600-0278-1272-DA91-D5977BE9A4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96249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F7C52-A599-37F1-0DB8-2D195B26955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188A7C1-4277-B8A1-E8DE-2E3481809484}"/>
              </a:ext>
            </a:extLst>
          </p:cNvPr>
          <p:cNvSpPr>
            <a:spLocks noGrp="1"/>
          </p:cNvSpPr>
          <p:nvPr>
            <p:ph type="dt" sz="half" idx="10"/>
          </p:nvPr>
        </p:nvSpPr>
        <p:spPr/>
        <p:txBody>
          <a:bodyPr/>
          <a:lstStyle/>
          <a:p>
            <a:fld id="{1775B394-D9F9-4F0C-B15D-605F45CB9E9F}" type="datetime1">
              <a:rPr lang="en-US" smtClean="0"/>
              <a:t>2/18/2024</a:t>
            </a:fld>
            <a:endParaRPr lang="en-US"/>
          </a:p>
        </p:txBody>
      </p:sp>
      <p:sp>
        <p:nvSpPr>
          <p:cNvPr id="4" name="Footer Placeholder 3">
            <a:extLst>
              <a:ext uri="{FF2B5EF4-FFF2-40B4-BE49-F238E27FC236}">
                <a16:creationId xmlns:a16="http://schemas.microsoft.com/office/drawing/2014/main" id="{37F36513-03CA-F3CB-A2F6-956C8C5896D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BDBD3A-19EB-EEB9-E3CB-817A79A6734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37088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21A872-DEF3-09D2-55C7-3FC7590E5B10}"/>
              </a:ext>
            </a:extLst>
          </p:cNvPr>
          <p:cNvSpPr>
            <a:spLocks noGrp="1"/>
          </p:cNvSpPr>
          <p:nvPr>
            <p:ph type="dt" sz="half" idx="10"/>
          </p:nvPr>
        </p:nvSpPr>
        <p:spPr/>
        <p:txBody>
          <a:bodyPr/>
          <a:lstStyle/>
          <a:p>
            <a:fld id="{39667345-2558-425A-8533-9BFDBCE15005}" type="datetime1">
              <a:rPr lang="en-US" smtClean="0"/>
              <a:t>2/18/2024</a:t>
            </a:fld>
            <a:endParaRPr lang="en-US"/>
          </a:p>
        </p:txBody>
      </p:sp>
      <p:sp>
        <p:nvSpPr>
          <p:cNvPr id="3" name="Footer Placeholder 2">
            <a:extLst>
              <a:ext uri="{FF2B5EF4-FFF2-40B4-BE49-F238E27FC236}">
                <a16:creationId xmlns:a16="http://schemas.microsoft.com/office/drawing/2014/main" id="{5669F144-851A-4CA6-2976-F94149427C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0B4149-6755-9333-3CFE-2B1332B5D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7522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3E94D-D525-C055-D729-A050A481B3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55529DA-C51C-5148-D2E2-654EE76C2B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5371232-E9F3-86C2-F62D-5711ACE07B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F90E38-AA30-79F9-D6EF-DB34E4AC9B53}"/>
              </a:ext>
            </a:extLst>
          </p:cNvPr>
          <p:cNvSpPr>
            <a:spLocks noGrp="1"/>
          </p:cNvSpPr>
          <p:nvPr>
            <p:ph type="dt" sz="half" idx="10"/>
          </p:nvPr>
        </p:nvSpPr>
        <p:spPr/>
        <p:txBody>
          <a:bodyPr/>
          <a:lstStyle/>
          <a:p>
            <a:fld id="{92BEA474-078D-4E9B-9B14-09A87B19DC46}" type="datetime1">
              <a:rPr lang="en-US" smtClean="0"/>
              <a:t>2/18/2024</a:t>
            </a:fld>
            <a:endParaRPr lang="en-US"/>
          </a:p>
        </p:txBody>
      </p:sp>
      <p:sp>
        <p:nvSpPr>
          <p:cNvPr id="6" name="Footer Placeholder 5">
            <a:extLst>
              <a:ext uri="{FF2B5EF4-FFF2-40B4-BE49-F238E27FC236}">
                <a16:creationId xmlns:a16="http://schemas.microsoft.com/office/drawing/2014/main" id="{37684540-2715-5C63-5360-7EA873CD7C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E464BD-1893-DEB6-4F9F-C7993A08F1D5}"/>
              </a:ext>
            </a:extLst>
          </p:cNvPr>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367028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1F46E-24EE-F239-F640-9AFC8482D6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5DF8CC9-22C3-1409-8E18-C42A27A62D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9F6B32-583D-2404-F447-F91054AE6A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4EDAAA-4DE7-F187-A5CD-E643BD88F043}"/>
              </a:ext>
            </a:extLst>
          </p:cNvPr>
          <p:cNvSpPr>
            <a:spLocks noGrp="1"/>
          </p:cNvSpPr>
          <p:nvPr>
            <p:ph type="dt" sz="half" idx="10"/>
          </p:nvPr>
        </p:nvSpPr>
        <p:spPr/>
        <p:txBody>
          <a:bodyPr/>
          <a:lstStyle/>
          <a:p>
            <a:fld id="{4907D986-8816-4272-A432-0437A28A9828}" type="datetime1">
              <a:rPr lang="en-US" smtClean="0"/>
              <a:t>2/18/2024</a:t>
            </a:fld>
            <a:endParaRPr lang="en-US"/>
          </a:p>
        </p:txBody>
      </p:sp>
      <p:sp>
        <p:nvSpPr>
          <p:cNvPr id="6" name="Footer Placeholder 5">
            <a:extLst>
              <a:ext uri="{FF2B5EF4-FFF2-40B4-BE49-F238E27FC236}">
                <a16:creationId xmlns:a16="http://schemas.microsoft.com/office/drawing/2014/main" id="{46DE9093-4582-322E-25F3-9AC117AE471F}"/>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AA25E393-8724-58C7-45E3-F23C789821A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51067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72BAD-62FF-0994-C7B4-ADCE01B43A9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B0E663-9844-DF3D-8D82-5A9A85FC7B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CA2E62-63E3-D3B6-9146-831B63C8BC88}"/>
              </a:ext>
            </a:extLst>
          </p:cNvPr>
          <p:cNvSpPr>
            <a:spLocks noGrp="1"/>
          </p:cNvSpPr>
          <p:nvPr>
            <p:ph type="dt" sz="half" idx="10"/>
          </p:nvPr>
        </p:nvSpPr>
        <p:spPr/>
        <p:txBody>
          <a:bodyPr/>
          <a:lstStyle/>
          <a:p>
            <a:fld id="{B612A279-0833-481D-8C56-F67FD0AC6C50}" type="datetime1">
              <a:rPr lang="en-US" smtClean="0"/>
              <a:t>2/18/2024</a:t>
            </a:fld>
            <a:endParaRPr lang="en-US"/>
          </a:p>
        </p:txBody>
      </p:sp>
      <p:sp>
        <p:nvSpPr>
          <p:cNvPr id="5" name="Footer Placeholder 4">
            <a:extLst>
              <a:ext uri="{FF2B5EF4-FFF2-40B4-BE49-F238E27FC236}">
                <a16:creationId xmlns:a16="http://schemas.microsoft.com/office/drawing/2014/main" id="{A8F86937-AD39-0703-2402-E3EF218E6E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F6BA4F-A0D3-EEF4-1FD3-048658391EA2}"/>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2173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C84B47-A32B-68B6-AE39-73F31DB0F4C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CF97A42-D07E-29B9-81EE-1F90C25EF8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A40352-258C-BD8C-CABC-D39F06901BCC}"/>
              </a:ext>
            </a:extLst>
          </p:cNvPr>
          <p:cNvSpPr>
            <a:spLocks noGrp="1"/>
          </p:cNvSpPr>
          <p:nvPr>
            <p:ph type="dt" sz="half" idx="10"/>
          </p:nvPr>
        </p:nvSpPr>
        <p:spPr/>
        <p:txBody>
          <a:bodyPr/>
          <a:lstStyle/>
          <a:p>
            <a:fld id="{6587DA83-5663-4C9C-B9AA-0B40A3DAFF81}" type="datetime1">
              <a:rPr lang="en-US" smtClean="0"/>
              <a:t>2/18/2024</a:t>
            </a:fld>
            <a:endParaRPr lang="en-US"/>
          </a:p>
        </p:txBody>
      </p:sp>
      <p:sp>
        <p:nvSpPr>
          <p:cNvPr id="5" name="Footer Placeholder 4">
            <a:extLst>
              <a:ext uri="{FF2B5EF4-FFF2-40B4-BE49-F238E27FC236}">
                <a16:creationId xmlns:a16="http://schemas.microsoft.com/office/drawing/2014/main" id="{A6C1CDF6-ACFF-6482-35E8-651EB7DF89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79A6F2-526A-D4A5-4A22-A728D552ABC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57524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D9D4E2-5276-9367-0839-A5C69F3BCB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1B45832-5112-0347-AED1-08C3D81A18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EDC7F5-C58E-CB59-B0B6-96293C9A8E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D6E202-B606-4609-B914-27C9371A1F6D}" type="datetime1">
              <a:rPr lang="en-US" smtClean="0"/>
              <a:t>2/18/2024</a:t>
            </a:fld>
            <a:endParaRPr lang="en-US"/>
          </a:p>
        </p:txBody>
      </p:sp>
      <p:sp>
        <p:nvSpPr>
          <p:cNvPr id="5" name="Footer Placeholder 4">
            <a:extLst>
              <a:ext uri="{FF2B5EF4-FFF2-40B4-BE49-F238E27FC236}">
                <a16:creationId xmlns:a16="http://schemas.microsoft.com/office/drawing/2014/main" id="{E07BEE63-9296-F8FC-3A19-B11D49FDB3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AA095F6-BF82-7376-F4FF-8A16CA914D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4177587542"/>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agingnonviolence.org/feature/child-care-meets-elderly-care/" TargetMode="External"/><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hyperlink" Target="https://www.publicdomainpictures.net/view-image.php?image=8394&amp;picture=old-nursing-home" TargetMode="Externa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16/12/elderly-parents-how-can-technology-assist-them-cheaply-and-efficiently/" TargetMode="External"/><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hyperlink" Target="https://www.trentu.ca/online-legacy/modules/Psych/Modules/Independent_dependent_variables/Independent_dependent2.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s://www.publicdomainpictures.net/fr/view-image.php?image=263438&amp;picture=silhouette-cerveau-logique-mental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commons.wikimedia.org/wiki/file:background-clouds.jpg" TargetMode="External"/><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journalistsresource.org/health/palliative-care-covid-19/" TargetMode="External"/><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hyperlink" Target="http://www.pixnio.com/people/female-women/portrait-of-elderly-woman-in-kitchen-pictured-while-preparing-a-meal" TargetMode="Externa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hyperlink" Target="https://www.thebluediamondgallery.com/handwriting/t/theory.html" TargetMode="External"/><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ukcareguide.co.uk/domiciliary-care/" TargetMode="External"/><Relationship Id="rId2" Type="http://schemas.openxmlformats.org/officeDocument/2006/relationships/image" Target="../media/image21.jpeg"/><Relationship Id="rId1" Type="http://schemas.openxmlformats.org/officeDocument/2006/relationships/slideLayout" Target="../slideLayouts/slideLayout7.xml"/><Relationship Id="rId6" Type="http://schemas.openxmlformats.org/officeDocument/2006/relationships/hyperlink" Target="https://doi.org/10.5937/MegRev2301107R" TargetMode="External"/><Relationship Id="rId5" Type="http://schemas.openxmlformats.org/officeDocument/2006/relationships/hyperlink" Target="https://www.nia.nih.gov/health/end-life/providing-care-and-comfort-end-life" TargetMode="External"/><Relationship Id="rId4" Type="http://schemas.openxmlformats.org/officeDocument/2006/relationships/hyperlink" Target="https://www.nhs.uk/conditions/end-of-life-care/what-to-expect-from-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76F0E-AD5D-9698-A322-800D43E6BE54}"/>
              </a:ext>
            </a:extLst>
          </p:cNvPr>
          <p:cNvSpPr>
            <a:spLocks noGrp="1"/>
          </p:cNvSpPr>
          <p:nvPr>
            <p:ph type="ctrTitle"/>
          </p:nvPr>
        </p:nvSpPr>
        <p:spPr>
          <a:xfrm>
            <a:off x="4810544" y="2040712"/>
            <a:ext cx="6253317" cy="1966037"/>
          </a:xfrm>
        </p:spPr>
        <p:txBody>
          <a:bodyPr>
            <a:normAutofit/>
          </a:bodyPr>
          <a:lstStyle/>
          <a:p>
            <a:r>
              <a:rPr lang="en-GB" sz="4000">
                <a:latin typeface="Arial" panose="020B0604020202020204" pitchFamily="34" charset="0"/>
                <a:cs typeface="Arial" panose="020B0604020202020204" pitchFamily="34" charset="0"/>
              </a:rPr>
              <a:t>Debate topic – “Remaining in your own home is best for everyone</a:t>
            </a:r>
          </a:p>
        </p:txBody>
      </p:sp>
      <p:pic>
        <p:nvPicPr>
          <p:cNvPr id="4" name="Picture 3" descr="Isolated twigs and flowers on a white surface">
            <a:extLst>
              <a:ext uri="{FF2B5EF4-FFF2-40B4-BE49-F238E27FC236}">
                <a16:creationId xmlns:a16="http://schemas.microsoft.com/office/drawing/2014/main" id="{A35675DF-14DB-9225-C0F1-F97CD352BCA5}"/>
              </a:ext>
            </a:extLst>
          </p:cNvPr>
          <p:cNvPicPr>
            <a:picLocks noChangeAspect="1"/>
          </p:cNvPicPr>
          <p:nvPr/>
        </p:nvPicPr>
        <p:blipFill rotWithShape="1">
          <a:blip r:embed="rId2"/>
          <a:srcRect l="33377" r="19479" b="1"/>
          <a:stretch/>
        </p:blipFill>
        <p:spPr>
          <a:xfrm>
            <a:off x="-1" y="1"/>
            <a:ext cx="4635315" cy="6857999"/>
          </a:xfrm>
          <a:prstGeom prst="rect">
            <a:avLst/>
          </a:prstGeom>
        </p:spPr>
      </p:pic>
      <p:sp>
        <p:nvSpPr>
          <p:cNvPr id="5" name="TextBox 4">
            <a:extLst>
              <a:ext uri="{FF2B5EF4-FFF2-40B4-BE49-F238E27FC236}">
                <a16:creationId xmlns:a16="http://schemas.microsoft.com/office/drawing/2014/main" id="{395AD536-9CC0-ADD9-962B-B9A406BCD3A7}"/>
              </a:ext>
            </a:extLst>
          </p:cNvPr>
          <p:cNvSpPr txBox="1"/>
          <p:nvPr/>
        </p:nvSpPr>
        <p:spPr>
          <a:xfrm>
            <a:off x="2119745" y="173814"/>
            <a:ext cx="8271164" cy="646331"/>
          </a:xfrm>
          <a:prstGeom prst="rect">
            <a:avLst/>
          </a:prstGeom>
          <a:noFill/>
        </p:spPr>
        <p:txBody>
          <a:bodyPr wrap="square" rtlCol="0">
            <a:spAutoFit/>
          </a:bodyPr>
          <a:lstStyle/>
          <a:p>
            <a:r>
              <a:rPr lang="en-GB" sz="3600" u="sng">
                <a:latin typeface="Arial" panose="020B0604020202020204" pitchFamily="34" charset="0"/>
                <a:cs typeface="Arial" panose="020B0604020202020204" pitchFamily="34" charset="0"/>
              </a:rPr>
              <a:t>Living with Care: The Older Person </a:t>
            </a:r>
          </a:p>
        </p:txBody>
      </p:sp>
      <p:sp>
        <p:nvSpPr>
          <p:cNvPr id="10" name="Rectangle 9">
            <a:extLst>
              <a:ext uri="{FF2B5EF4-FFF2-40B4-BE49-F238E27FC236}">
                <a16:creationId xmlns:a16="http://schemas.microsoft.com/office/drawing/2014/main" id="{AB24C401-4634-525A-473D-DD8B67F5D5C4}"/>
              </a:ext>
            </a:extLst>
          </p:cNvPr>
          <p:cNvSpPr/>
          <p:nvPr/>
        </p:nvSpPr>
        <p:spPr>
          <a:xfrm>
            <a:off x="4635314" y="4817288"/>
            <a:ext cx="7394262" cy="1966037"/>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r>
              <a:rPr lang="en-GB" sz="2800" b="1">
                <a:latin typeface="Arial"/>
                <a:cs typeface="Arial"/>
              </a:rPr>
              <a:t>Student name: </a:t>
            </a:r>
            <a:r>
              <a:rPr lang="en-GB" sz="2800">
                <a:latin typeface="Arial"/>
                <a:cs typeface="Arial"/>
              </a:rPr>
              <a:t>Joliana Dede (2121171)</a:t>
            </a:r>
          </a:p>
          <a:p>
            <a:r>
              <a:rPr lang="en-GB" sz="2800">
                <a:latin typeface="Arial"/>
                <a:cs typeface="Arial"/>
              </a:rPr>
              <a:t>                          Carolina Griza (2115255)</a:t>
            </a:r>
          </a:p>
          <a:p>
            <a:r>
              <a:rPr lang="en-GB" sz="2800" b="1">
                <a:latin typeface="Arial"/>
                <a:cs typeface="Arial"/>
              </a:rPr>
              <a:t>Module: </a:t>
            </a:r>
            <a:r>
              <a:rPr lang="en-GB" sz="2800">
                <a:latin typeface="Arial"/>
                <a:cs typeface="Arial"/>
              </a:rPr>
              <a:t>Living with Care: The Older Person </a:t>
            </a:r>
            <a:endParaRPr lang="en-GB" sz="2800">
              <a:latin typeface="Arial" panose="020B0604020202020204" pitchFamily="34" charset="0"/>
              <a:cs typeface="Arial" panose="020B0604020202020204" pitchFamily="34" charset="0"/>
            </a:endParaRPr>
          </a:p>
          <a:p>
            <a:r>
              <a:rPr lang="en-GB" sz="2800" b="1">
                <a:latin typeface="Arial"/>
                <a:cs typeface="Arial"/>
              </a:rPr>
              <a:t>Module code: </a:t>
            </a:r>
            <a:r>
              <a:rPr lang="en-GB" sz="2800">
                <a:latin typeface="Arial"/>
                <a:cs typeface="Arial"/>
              </a:rPr>
              <a:t>BMHP6009</a:t>
            </a:r>
          </a:p>
          <a:p>
            <a:r>
              <a:rPr lang="en-GB" sz="2800" b="1">
                <a:latin typeface="Arial"/>
                <a:cs typeface="Arial"/>
              </a:rPr>
              <a:t>Lecturer name: </a:t>
            </a:r>
            <a:r>
              <a:rPr lang="en-GB" sz="2800">
                <a:latin typeface="Arial"/>
                <a:cs typeface="Arial"/>
              </a:rPr>
              <a:t>Rebecca Stewart</a:t>
            </a:r>
            <a:endParaRPr lang="en-GB">
              <a:latin typeface="Arial"/>
              <a:cs typeface="Arial"/>
            </a:endParaRPr>
          </a:p>
        </p:txBody>
      </p:sp>
    </p:spTree>
    <p:extLst>
      <p:ext uri="{BB962C8B-B14F-4D97-AF65-F5344CB8AC3E}">
        <p14:creationId xmlns:p14="http://schemas.microsoft.com/office/powerpoint/2010/main" val="795534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EB3D9-5FF8-7972-1EDD-9FF49B43B69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43575017-B63F-A750-4830-70E6AB0C6129}"/>
              </a:ext>
            </a:extLst>
          </p:cNvPr>
          <p:cNvSpPr>
            <a:spLocks noGrp="1"/>
          </p:cNvSpPr>
          <p:nvPr>
            <p:ph idx="1"/>
          </p:nvPr>
        </p:nvSpPr>
        <p:spPr/>
        <p:txBody>
          <a:bodyPr vert="horz" lIns="91440" tIns="45720" rIns="91440" bIns="45720" rtlCol="0" anchor="t">
            <a:normAutofit/>
          </a:bodyPr>
          <a:lstStyle/>
          <a:p>
            <a:r>
              <a:rPr lang="en-GB">
                <a:latin typeface="Arial" panose="020B0604020202020204" pitchFamily="34" charset="0"/>
                <a:cs typeface="Arial" panose="020B0604020202020204" pitchFamily="34" charset="0"/>
              </a:rPr>
              <a:t>Definition of domiciliary care and residential home.</a:t>
            </a:r>
          </a:p>
          <a:p>
            <a:r>
              <a:rPr lang="en-GB">
                <a:latin typeface="Arial" panose="020B0604020202020204" pitchFamily="34" charset="0"/>
                <a:cs typeface="Arial" panose="020B0604020202020204" pitchFamily="34" charset="0"/>
              </a:rPr>
              <a:t>Funding options for care in the UK.</a:t>
            </a:r>
          </a:p>
          <a:p>
            <a:r>
              <a:rPr lang="en-GB">
                <a:latin typeface="Arial" panose="020B0604020202020204" pitchFamily="34" charset="0"/>
                <a:cs typeface="Arial" panose="020B0604020202020204" pitchFamily="34" charset="0"/>
              </a:rPr>
              <a:t>End-of-life and palliative.</a:t>
            </a:r>
          </a:p>
          <a:p>
            <a:r>
              <a:rPr lang="en-GB">
                <a:latin typeface="Arial" panose="020B0604020202020204" pitchFamily="34" charset="0"/>
                <a:cs typeface="Arial" panose="020B0604020202020204" pitchFamily="34" charset="0"/>
              </a:rPr>
              <a:t>The gap between need and availability of care for older people.</a:t>
            </a:r>
          </a:p>
          <a:p>
            <a:r>
              <a:rPr lang="en-GB">
                <a:latin typeface="Arial" panose="020B0604020202020204" pitchFamily="34" charset="0"/>
                <a:cs typeface="Arial" panose="020B0604020202020204" pitchFamily="34" charset="0"/>
              </a:rPr>
              <a:t>Legislation, policy and theories of ageing, which are relevant to older people approaching the end of their life.</a:t>
            </a:r>
          </a:p>
          <a:p>
            <a:r>
              <a:rPr lang="en-GB">
                <a:latin typeface="Arial" panose="020B0604020202020204" pitchFamily="34" charset="0"/>
                <a:cs typeface="Arial" panose="020B0604020202020204" pitchFamily="34" charset="0"/>
              </a:rPr>
              <a:t>Conclusion</a:t>
            </a:r>
          </a:p>
          <a:p>
            <a:pPr marL="0" indent="0">
              <a:buNone/>
            </a:pPr>
            <a:endParaRPr lang="en-GB"/>
          </a:p>
          <a:p>
            <a:endParaRPr lang="en-GB"/>
          </a:p>
        </p:txBody>
      </p:sp>
    </p:spTree>
    <p:extLst>
      <p:ext uri="{BB962C8B-B14F-4D97-AF65-F5344CB8AC3E}">
        <p14:creationId xmlns:p14="http://schemas.microsoft.com/office/powerpoint/2010/main" val="2909487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6F12F-92A8-0A98-C0E1-E0F2B0CBBB89}"/>
              </a:ext>
            </a:extLst>
          </p:cNvPr>
          <p:cNvSpPr>
            <a:spLocks noGrp="1"/>
          </p:cNvSpPr>
          <p:nvPr>
            <p:ph type="title"/>
          </p:nvPr>
        </p:nvSpPr>
        <p:spPr/>
        <p:txBody>
          <a:bodyPr/>
          <a:lstStyle/>
          <a:p>
            <a:r>
              <a:rPr lang="en-GB"/>
              <a:t>What age is considered ‘old’?</a:t>
            </a:r>
          </a:p>
        </p:txBody>
      </p:sp>
      <p:sp>
        <p:nvSpPr>
          <p:cNvPr id="3" name="Content Placeholder 2">
            <a:extLst>
              <a:ext uri="{FF2B5EF4-FFF2-40B4-BE49-F238E27FC236}">
                <a16:creationId xmlns:a16="http://schemas.microsoft.com/office/drawing/2014/main" id="{EF2BA239-5099-4E9C-0726-A8767A74D9D1}"/>
              </a:ext>
            </a:extLst>
          </p:cNvPr>
          <p:cNvSpPr>
            <a:spLocks noGrp="1"/>
          </p:cNvSpPr>
          <p:nvPr>
            <p:ph idx="1"/>
          </p:nvPr>
        </p:nvSpPr>
        <p:spPr>
          <a:xfrm>
            <a:off x="1170432" y="2108201"/>
            <a:ext cx="10058400" cy="3760891"/>
          </a:xfrm>
        </p:spPr>
        <p:txBody>
          <a:bodyPr>
            <a:normAutofit lnSpcReduction="10000"/>
          </a:bodyPr>
          <a:lstStyle/>
          <a:p>
            <a:pPr>
              <a:buFont typeface="Arial" panose="020B0604020202020204" pitchFamily="34" charset="0"/>
              <a:buChar char="•"/>
            </a:pPr>
            <a:r>
              <a:rPr lang="en-GB">
                <a:latin typeface="Arial" panose="020B0604020202020204" pitchFamily="34" charset="0"/>
                <a:cs typeface="Arial" panose="020B0604020202020204" pitchFamily="34" charset="0"/>
              </a:rPr>
              <a:t>In many countries, considered "old" when you start getting your age pension </a:t>
            </a:r>
          </a:p>
          <a:p>
            <a:pPr>
              <a:buFont typeface="Arial" panose="020B0604020202020204" pitchFamily="34" charset="0"/>
              <a:buChar char="•"/>
            </a:pPr>
            <a:r>
              <a:rPr lang="en-GB">
                <a:latin typeface="Arial" panose="020B0604020202020204" pitchFamily="34" charset="0"/>
                <a:cs typeface="Arial" panose="020B0604020202020204" pitchFamily="34" charset="0"/>
              </a:rPr>
              <a:t>The representation of the old age  in the media and news focuses on the most vulnerable and frail, and “news often forgets to remind people that majority of older people live at home and stay at home“ </a:t>
            </a:r>
            <a:r>
              <a:rPr lang="en-GB">
                <a:solidFill>
                  <a:srgbClr val="00B0F0"/>
                </a:solidFill>
                <a:latin typeface="Arial" panose="020B0604020202020204" pitchFamily="34" charset="0"/>
                <a:cs typeface="Arial" panose="020B0604020202020204" pitchFamily="34" charset="0"/>
              </a:rPr>
              <a:t>(Aged Care Guide, 2020) </a:t>
            </a:r>
          </a:p>
          <a:p>
            <a:pPr>
              <a:buFont typeface="Arial" panose="020B0604020202020204" pitchFamily="34" charset="0"/>
              <a:buChar char="•"/>
            </a:pPr>
            <a:r>
              <a:rPr lang="en-GB">
                <a:latin typeface="Arial" panose="020B0604020202020204" pitchFamily="34" charset="0"/>
                <a:cs typeface="Arial" panose="020B0604020202020204" pitchFamily="34" charset="0"/>
              </a:rPr>
              <a:t>Ageing and what is considered old can be different from person to person, and thoughts the years our perception and feeling about age can change by personal experience, culture and context. </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7923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3055F-7672-DD7C-3252-A02C8E87AA2A}"/>
              </a:ext>
            </a:extLst>
          </p:cNvPr>
          <p:cNvSpPr>
            <a:spLocks noGrp="1"/>
          </p:cNvSpPr>
          <p:nvPr>
            <p:ph type="title"/>
          </p:nvPr>
        </p:nvSpPr>
        <p:spPr>
          <a:xfrm>
            <a:off x="1225062" y="18255"/>
            <a:ext cx="10966938" cy="1325563"/>
          </a:xfrm>
        </p:spPr>
        <p:txBody>
          <a:bodyPr>
            <a:normAutofit/>
          </a:bodyPr>
          <a:lstStyle/>
          <a:p>
            <a:r>
              <a:rPr lang="en-GB" sz="4000"/>
              <a:t>Definition of domiciliary care and residential care</a:t>
            </a:r>
          </a:p>
        </p:txBody>
      </p:sp>
      <p:sp>
        <p:nvSpPr>
          <p:cNvPr id="3" name="Content Placeholder 2">
            <a:extLst>
              <a:ext uri="{FF2B5EF4-FFF2-40B4-BE49-F238E27FC236}">
                <a16:creationId xmlns:a16="http://schemas.microsoft.com/office/drawing/2014/main" id="{8F7C2ED4-5B7A-8B24-E806-600A2465F4B6}"/>
              </a:ext>
            </a:extLst>
          </p:cNvPr>
          <p:cNvSpPr>
            <a:spLocks noGrp="1"/>
          </p:cNvSpPr>
          <p:nvPr>
            <p:ph sz="half" idx="1"/>
          </p:nvPr>
        </p:nvSpPr>
        <p:spPr/>
        <p:txBody>
          <a:bodyPr>
            <a:normAutofit fontScale="47500" lnSpcReduction="20000"/>
          </a:bodyPr>
          <a:lstStyle/>
          <a:p>
            <a:endParaRPr lang="en-GB" sz="2900" b="1"/>
          </a:p>
          <a:p>
            <a:endParaRPr lang="en-GB" sz="2900" b="1"/>
          </a:p>
          <a:p>
            <a:pPr marL="0" indent="0">
              <a:buNone/>
            </a:pPr>
            <a:r>
              <a:rPr lang="en-GB" sz="2900" b="1"/>
              <a:t>Domiciliary Care</a:t>
            </a:r>
            <a:r>
              <a:rPr lang="en-GB" sz="2900"/>
              <a:t>:</a:t>
            </a:r>
          </a:p>
          <a:p>
            <a:pPr marL="0" indent="0">
              <a:buNone/>
            </a:pPr>
            <a:r>
              <a:rPr lang="en-GB" sz="2900"/>
              <a:t>Domiciliary care, also known as home care, refers to care provided to individuals in their own homes. It enables those with varying care needs (due to illness, long-term medical issues, or old age) to remain in their familiar environment.</a:t>
            </a:r>
          </a:p>
          <a:p>
            <a:r>
              <a:rPr lang="en-GB" sz="2900"/>
              <a:t>Trained individuals or nurses visit the person’s home periodically to administer care.</a:t>
            </a:r>
          </a:p>
          <a:p>
            <a:r>
              <a:rPr lang="en-GB" sz="2900" b="1"/>
              <a:t>Services Provided: </a:t>
            </a:r>
            <a:r>
              <a:rPr lang="en-GB" sz="2900"/>
              <a:t>Companionship and assistance with everyday tasks, such as cleaning, grocery shopping, and other essential activities.</a:t>
            </a:r>
          </a:p>
          <a:p>
            <a:r>
              <a:rPr lang="en-GB" sz="2900" b="1"/>
              <a:t>Flexibility</a:t>
            </a:r>
            <a:r>
              <a:rPr lang="en-GB" sz="2900"/>
              <a:t>: Home visits depend on individual circumstances and care needs. Some require domiciliary intensive care for short periods, while others need low and long-term care</a:t>
            </a:r>
          </a:p>
          <a:p>
            <a:endParaRPr lang="en-GB"/>
          </a:p>
        </p:txBody>
      </p:sp>
      <p:sp>
        <p:nvSpPr>
          <p:cNvPr id="4" name="Content Placeholder 3">
            <a:extLst>
              <a:ext uri="{FF2B5EF4-FFF2-40B4-BE49-F238E27FC236}">
                <a16:creationId xmlns:a16="http://schemas.microsoft.com/office/drawing/2014/main" id="{FFC62726-CB0A-7C30-B46C-0A1EE219F330}"/>
              </a:ext>
            </a:extLst>
          </p:cNvPr>
          <p:cNvSpPr>
            <a:spLocks noGrp="1"/>
          </p:cNvSpPr>
          <p:nvPr>
            <p:ph sz="half" idx="2"/>
          </p:nvPr>
        </p:nvSpPr>
        <p:spPr/>
        <p:txBody>
          <a:bodyPr>
            <a:normAutofit fontScale="47500" lnSpcReduction="20000"/>
          </a:bodyPr>
          <a:lstStyle/>
          <a:p>
            <a:r>
              <a:rPr lang="en-GB" b="1"/>
              <a:t>Residential Care:</a:t>
            </a:r>
          </a:p>
          <a:p>
            <a:r>
              <a:rPr lang="en-GB"/>
              <a:t>A residential care home provides accommodation and 24-hour personal care and support to older people and others who struggle to manage daily life at home.</a:t>
            </a:r>
          </a:p>
          <a:p>
            <a:r>
              <a:rPr lang="en-GB"/>
              <a:t>Residents receive care in a communal living environment.</a:t>
            </a:r>
          </a:p>
          <a:p>
            <a:r>
              <a:rPr lang="en-GB"/>
              <a:t>Services Provided: Assistance with tasks such as washing, dressing, toileting, medication administration, and mobility.</a:t>
            </a:r>
          </a:p>
          <a:p>
            <a:r>
              <a:rPr lang="en-GB"/>
              <a:t>Setting: Residents treat the home as their own, with access to services available on-site.</a:t>
            </a:r>
          </a:p>
          <a:p>
            <a:r>
              <a:rPr lang="en-GB"/>
              <a:t>Purpose: Residential care homes cater to individuals who cannot live independently but do not require nursing care. They aim to ensure residents lead meaningful lives.</a:t>
            </a:r>
          </a:p>
          <a:p>
            <a:r>
              <a:rPr lang="en-GB"/>
              <a:t>Funding: Local councils may provide funding for residential care.</a:t>
            </a:r>
          </a:p>
          <a:p>
            <a:r>
              <a:rPr lang="en-GB"/>
              <a:t>Age Range: While mainly for older people, residential care homes also support individuals over 18 with various care needs.</a:t>
            </a:r>
          </a:p>
          <a:p>
            <a:r>
              <a:rPr lang="en-GB"/>
              <a:t>Additional Amenities: Some residential homes offer amenities like hair salons, cafes, bars, and landscaped gardens </a:t>
            </a:r>
          </a:p>
          <a:p>
            <a:pPr marL="0" indent="0">
              <a:buNone/>
            </a:pPr>
            <a:endParaRPr lang="en-GB"/>
          </a:p>
        </p:txBody>
      </p:sp>
    </p:spTree>
    <p:extLst>
      <p:ext uri="{BB962C8B-B14F-4D97-AF65-F5344CB8AC3E}">
        <p14:creationId xmlns:p14="http://schemas.microsoft.com/office/powerpoint/2010/main" val="1762342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0E0564-CF6E-F214-7DD8-73ED41462FB7}"/>
              </a:ext>
            </a:extLst>
          </p:cNvPr>
          <p:cNvSpPr txBox="1"/>
          <p:nvPr/>
        </p:nvSpPr>
        <p:spPr>
          <a:xfrm>
            <a:off x="571499" y="538843"/>
            <a:ext cx="7658101" cy="2862322"/>
          </a:xfrm>
          <a:prstGeom prst="rect">
            <a:avLst/>
          </a:prstGeom>
          <a:noFill/>
        </p:spPr>
        <p:txBody>
          <a:bodyPr wrap="square" rtlCol="0">
            <a:spAutoFit/>
          </a:bodyPr>
          <a:lstStyle/>
          <a:p>
            <a:pPr marL="285750" indent="-285750">
              <a:buFont typeface="Arial" panose="020B0604020202020204" pitchFamily="34" charset="0"/>
              <a:buChar char="•"/>
            </a:pPr>
            <a:r>
              <a:rPr lang="en-GB"/>
              <a:t>They are socially isolated or not doing the things they enjoyed before.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Family and friends visiting.</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The house is a place filled with memories, comfort and familiarity. Older people often feel emotionally attached to their space, which contributes to their wellbeing.</a:t>
            </a:r>
          </a:p>
          <a:p>
            <a:endParaRPr lang="en-GB"/>
          </a:p>
          <a:p>
            <a:r>
              <a:rPr lang="en-GB"/>
              <a:t>Everyone has the right to choose where to live with the right to life and the right to live that life with the dignity of a human being </a:t>
            </a:r>
            <a:r>
              <a:rPr lang="en-GB">
                <a:solidFill>
                  <a:srgbClr val="00B0F0"/>
                </a:solidFill>
              </a:rPr>
              <a:t>(</a:t>
            </a:r>
            <a:r>
              <a:rPr lang="en-GB" err="1">
                <a:solidFill>
                  <a:srgbClr val="00B0F0"/>
                </a:solidFill>
              </a:rPr>
              <a:t>Račić</a:t>
            </a:r>
            <a:r>
              <a:rPr lang="en-GB">
                <a:solidFill>
                  <a:srgbClr val="00B0F0"/>
                </a:solidFill>
              </a:rPr>
              <a:t> </a:t>
            </a:r>
            <a:r>
              <a:rPr lang="en-GB" err="1">
                <a:solidFill>
                  <a:srgbClr val="00B0F0"/>
                </a:solidFill>
              </a:rPr>
              <a:t>Anđelka</a:t>
            </a:r>
            <a:r>
              <a:rPr lang="en-GB">
                <a:solidFill>
                  <a:srgbClr val="00B0F0"/>
                </a:solidFill>
              </a:rPr>
              <a:t> 2023)</a:t>
            </a:r>
          </a:p>
        </p:txBody>
      </p:sp>
      <p:pic>
        <p:nvPicPr>
          <p:cNvPr id="9" name="Picture 8" descr="An old person holding a baby&#10;&#10;Description automatically generated">
            <a:extLst>
              <a:ext uri="{FF2B5EF4-FFF2-40B4-BE49-F238E27FC236}">
                <a16:creationId xmlns:a16="http://schemas.microsoft.com/office/drawing/2014/main" id="{ACDECFA3-299D-11AA-A589-EEB4759304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76343" y="538843"/>
            <a:ext cx="3037114" cy="2270416"/>
          </a:xfrm>
          <a:prstGeom prst="rect">
            <a:avLst/>
          </a:prstGeom>
        </p:spPr>
      </p:pic>
      <p:pic>
        <p:nvPicPr>
          <p:cNvPr id="12" name="Picture 11" descr="A nurse helping an elderly person in a wheelchair&#10;&#10;Description automatically generated">
            <a:extLst>
              <a:ext uri="{FF2B5EF4-FFF2-40B4-BE49-F238E27FC236}">
                <a16:creationId xmlns:a16="http://schemas.microsoft.com/office/drawing/2014/main" id="{AD952041-595F-B193-0B79-31E01FD9111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2291" y="3694830"/>
            <a:ext cx="3611880" cy="2698278"/>
          </a:xfrm>
          <a:prstGeom prst="rect">
            <a:avLst/>
          </a:prstGeom>
        </p:spPr>
      </p:pic>
      <p:sp>
        <p:nvSpPr>
          <p:cNvPr id="13" name="TextBox 12">
            <a:extLst>
              <a:ext uri="{FF2B5EF4-FFF2-40B4-BE49-F238E27FC236}">
                <a16:creationId xmlns:a16="http://schemas.microsoft.com/office/drawing/2014/main" id="{F0A88F7F-7DDC-7996-E025-4D312077744B}"/>
              </a:ext>
            </a:extLst>
          </p:cNvPr>
          <p:cNvSpPr txBox="1"/>
          <p:nvPr/>
        </p:nvSpPr>
        <p:spPr>
          <a:xfrm>
            <a:off x="4523920" y="4549676"/>
            <a:ext cx="7736378" cy="2308324"/>
          </a:xfrm>
          <a:prstGeom prst="rect">
            <a:avLst/>
          </a:prstGeom>
          <a:noFill/>
        </p:spPr>
        <p:txBody>
          <a:bodyPr wrap="square" lIns="91440" tIns="45720" rIns="91440" bIns="45720" rtlCol="0" anchor="t">
            <a:spAutoFit/>
          </a:bodyPr>
          <a:lstStyle/>
          <a:p>
            <a:r>
              <a:rPr lang="en-GB">
                <a:cs typeface="Calibri"/>
              </a:rPr>
              <a:t>This type of care mainly promotes the state of independence and enables the individuals to maintain the control level that are associated with their daily activities and the base of the decision-making process</a:t>
            </a:r>
            <a:r>
              <a:rPr lang="en-GB">
                <a:solidFill>
                  <a:srgbClr val="00B0F0"/>
                </a:solidFill>
                <a:cs typeface="Calibri"/>
              </a:rPr>
              <a:t>(Pollock et al. 2021) . </a:t>
            </a:r>
            <a:r>
              <a:rPr lang="en-GB">
                <a:cs typeface="Calibri"/>
              </a:rPr>
              <a:t>The framework  of a residential care is mainly a long-term care facility that is provided to both the children and adults. Nursing facilities are generally associated with the residential form of care. This type of care involve providing personal care to the residents mainly assisting them with the needs of the medication procedures. </a:t>
            </a:r>
          </a:p>
        </p:txBody>
      </p:sp>
      <p:sp>
        <p:nvSpPr>
          <p:cNvPr id="2" name="TextBox 1">
            <a:extLst>
              <a:ext uri="{FF2B5EF4-FFF2-40B4-BE49-F238E27FC236}">
                <a16:creationId xmlns:a16="http://schemas.microsoft.com/office/drawing/2014/main" id="{5DE2440E-8DFA-5522-4188-F64D6AD3D083}"/>
              </a:ext>
            </a:extLst>
          </p:cNvPr>
          <p:cNvSpPr txBox="1"/>
          <p:nvPr/>
        </p:nvSpPr>
        <p:spPr>
          <a:xfrm>
            <a:off x="6620933" y="3877733"/>
            <a:ext cx="3302000" cy="369332"/>
          </a:xfrm>
          <a:prstGeom prst="rect">
            <a:avLst/>
          </a:prstGeom>
          <a:noFill/>
        </p:spPr>
        <p:txBody>
          <a:bodyPr wrap="square" rtlCol="0">
            <a:spAutoFit/>
          </a:bodyPr>
          <a:lstStyle/>
          <a:p>
            <a:r>
              <a:rPr lang="en-GB" b="1"/>
              <a:t>Residential care  </a:t>
            </a:r>
          </a:p>
        </p:txBody>
      </p:sp>
      <p:sp>
        <p:nvSpPr>
          <p:cNvPr id="3" name="TextBox 2">
            <a:extLst>
              <a:ext uri="{FF2B5EF4-FFF2-40B4-BE49-F238E27FC236}">
                <a16:creationId xmlns:a16="http://schemas.microsoft.com/office/drawing/2014/main" id="{4E183046-E1D6-5F45-BB3D-6EB1B00F5BB3}"/>
              </a:ext>
            </a:extLst>
          </p:cNvPr>
          <p:cNvSpPr txBox="1"/>
          <p:nvPr/>
        </p:nvSpPr>
        <p:spPr>
          <a:xfrm>
            <a:off x="2544838" y="86738"/>
            <a:ext cx="2878666" cy="369332"/>
          </a:xfrm>
          <a:prstGeom prst="rect">
            <a:avLst/>
          </a:prstGeom>
          <a:noFill/>
        </p:spPr>
        <p:txBody>
          <a:bodyPr wrap="square" rtlCol="0">
            <a:spAutoFit/>
          </a:bodyPr>
          <a:lstStyle/>
          <a:p>
            <a:r>
              <a:rPr lang="en-GB" b="1"/>
              <a:t>Domiciliary care </a:t>
            </a:r>
          </a:p>
        </p:txBody>
      </p:sp>
    </p:spTree>
    <p:extLst>
      <p:ext uri="{BB962C8B-B14F-4D97-AF65-F5344CB8AC3E}">
        <p14:creationId xmlns:p14="http://schemas.microsoft.com/office/powerpoint/2010/main" val="3694672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B51E50-374A-5F85-A64E-77604466DF11}"/>
              </a:ext>
            </a:extLst>
          </p:cNvPr>
          <p:cNvSpPr txBox="1"/>
          <p:nvPr/>
        </p:nvSpPr>
        <p:spPr>
          <a:xfrm>
            <a:off x="484910" y="572926"/>
            <a:ext cx="4987636" cy="1323439"/>
          </a:xfrm>
          <a:prstGeom prst="rect">
            <a:avLst/>
          </a:prstGeom>
          <a:noFill/>
        </p:spPr>
        <p:txBody>
          <a:bodyPr wrap="square" rtlCol="0">
            <a:spAutoFit/>
          </a:bodyPr>
          <a:lstStyle/>
          <a:p>
            <a:r>
              <a:rPr lang="en-GB" sz="4000">
                <a:latin typeface="Arial" panose="020B0604020202020204" pitchFamily="34" charset="0"/>
                <a:cs typeface="Arial" panose="020B0604020202020204" pitchFamily="34" charset="0"/>
              </a:rPr>
              <a:t>Funding options for care in the UK.</a:t>
            </a:r>
          </a:p>
        </p:txBody>
      </p:sp>
      <p:sp>
        <p:nvSpPr>
          <p:cNvPr id="4" name="TextBox 3">
            <a:extLst>
              <a:ext uri="{FF2B5EF4-FFF2-40B4-BE49-F238E27FC236}">
                <a16:creationId xmlns:a16="http://schemas.microsoft.com/office/drawing/2014/main" id="{AF3A6694-A13F-9E93-551D-AC0EE0A99DEE}"/>
              </a:ext>
            </a:extLst>
          </p:cNvPr>
          <p:cNvSpPr txBox="1"/>
          <p:nvPr/>
        </p:nvSpPr>
        <p:spPr>
          <a:xfrm>
            <a:off x="5392271" y="788894"/>
            <a:ext cx="6314819" cy="5078313"/>
          </a:xfrm>
          <a:prstGeom prst="rect">
            <a:avLst/>
          </a:prstGeom>
          <a:noFill/>
        </p:spPr>
        <p:txBody>
          <a:bodyPr wrap="square" rtlCol="0">
            <a:spAutoFit/>
          </a:bodyPr>
          <a:lstStyle/>
          <a:p>
            <a:r>
              <a:rPr lang="en-GB" b="1"/>
              <a:t>Self-Funding</a:t>
            </a:r>
            <a:r>
              <a:rPr lang="en-GB"/>
              <a:t>: Individuals pay for their care directly from their own resources includes using savings this income to cover care costs.</a:t>
            </a:r>
          </a:p>
          <a:p>
            <a:endParaRPr lang="en-GB"/>
          </a:p>
          <a:p>
            <a:r>
              <a:rPr lang="en-GB" b="1"/>
              <a:t>NHS Continuing Healthcare: </a:t>
            </a:r>
            <a:r>
              <a:rPr lang="en-GB"/>
              <a:t>For individuals with complex health needs, the NHS may cover the cost of care.</a:t>
            </a:r>
          </a:p>
          <a:p>
            <a:endParaRPr lang="en-GB"/>
          </a:p>
          <a:p>
            <a:r>
              <a:rPr lang="en-GB" b="1"/>
              <a:t>Personal Expenses Allowance (PEA): </a:t>
            </a:r>
            <a:r>
              <a:rPr lang="en-GB"/>
              <a:t>For care home residents, this allowance helps retain some of their income.</a:t>
            </a:r>
          </a:p>
          <a:p>
            <a:endParaRPr lang="en-GB"/>
          </a:p>
          <a:p>
            <a:r>
              <a:rPr lang="en-GB" b="1"/>
              <a:t>Minimum Income Guarantee (MIG): </a:t>
            </a:r>
            <a:r>
              <a:rPr lang="en-GB"/>
              <a:t>Helps people receiving means-tested support keep more of their own income.</a:t>
            </a:r>
          </a:p>
          <a:p>
            <a:endParaRPr lang="en-GB"/>
          </a:p>
          <a:p>
            <a:r>
              <a:rPr lang="en-GB" b="1"/>
              <a:t>Balancing Public and Private Funding: </a:t>
            </a:r>
            <a:r>
              <a:rPr lang="en-GB"/>
              <a:t>Some countries strike a balance between public and private funding. Canada, has a publicly funded health system but allows private insurance for additional coverage. This systems are meant to provide accessible care, while accommodating individual preferences.</a:t>
            </a:r>
          </a:p>
          <a:p>
            <a:endParaRPr lang="en-GB"/>
          </a:p>
        </p:txBody>
      </p:sp>
      <p:pic>
        <p:nvPicPr>
          <p:cNvPr id="10" name="Picture 9">
            <a:extLst>
              <a:ext uri="{FF2B5EF4-FFF2-40B4-BE49-F238E27FC236}">
                <a16:creationId xmlns:a16="http://schemas.microsoft.com/office/drawing/2014/main" id="{A42327AB-D405-C4EE-4CF8-A5185F1B582A}"/>
              </a:ext>
            </a:extLst>
          </p:cNvPr>
          <p:cNvPicPr>
            <a:picLocks noChangeAspect="1"/>
          </p:cNvPicPr>
          <p:nvPr/>
        </p:nvPicPr>
        <p:blipFill>
          <a:blip r:embed="rId2"/>
          <a:stretch>
            <a:fillRect/>
          </a:stretch>
        </p:blipFill>
        <p:spPr>
          <a:xfrm>
            <a:off x="476760" y="2286964"/>
            <a:ext cx="4671446" cy="3871789"/>
          </a:xfrm>
          <a:prstGeom prst="rect">
            <a:avLst/>
          </a:prstGeom>
        </p:spPr>
      </p:pic>
    </p:spTree>
    <p:extLst>
      <p:ext uri="{BB962C8B-B14F-4D97-AF65-F5344CB8AC3E}">
        <p14:creationId xmlns:p14="http://schemas.microsoft.com/office/powerpoint/2010/main" val="2934370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09F4D7-9CA1-F259-15DF-C1496D9262EE}"/>
              </a:ext>
            </a:extLst>
          </p:cNvPr>
          <p:cNvSpPr>
            <a:spLocks noGrp="1"/>
          </p:cNvSpPr>
          <p:nvPr>
            <p:ph sz="half" idx="1"/>
          </p:nvPr>
        </p:nvSpPr>
        <p:spPr>
          <a:xfrm>
            <a:off x="1097280" y="2120900"/>
            <a:ext cx="4570342" cy="4100018"/>
          </a:xfrm>
        </p:spPr>
        <p:txBody>
          <a:bodyPr>
            <a:normAutofit fontScale="62500" lnSpcReduction="20000"/>
          </a:bodyPr>
          <a:lstStyle/>
          <a:p>
            <a:r>
              <a:rPr lang="en-GB"/>
              <a:t>Provide </a:t>
            </a:r>
            <a:r>
              <a:rPr lang="en-GB" b="1"/>
              <a:t>financial support </a:t>
            </a:r>
            <a:r>
              <a:rPr lang="en-GB"/>
              <a:t>for home care services.</a:t>
            </a:r>
          </a:p>
          <a:p>
            <a:r>
              <a:rPr lang="en-GB" b="1"/>
              <a:t>Local authorities </a:t>
            </a:r>
            <a:r>
              <a:rPr lang="en-GB"/>
              <a:t>or </a:t>
            </a:r>
            <a:r>
              <a:rPr lang="en-GB" b="1"/>
              <a:t>NHS funding </a:t>
            </a:r>
            <a:r>
              <a:rPr lang="en-GB"/>
              <a:t>may cover some or all a person’s care and support costs.</a:t>
            </a:r>
          </a:p>
          <a:p>
            <a:r>
              <a:rPr lang="en-GB"/>
              <a:t>If you </a:t>
            </a:r>
            <a:r>
              <a:rPr lang="en-GB" b="1"/>
              <a:t>run out of money </a:t>
            </a:r>
            <a:r>
              <a:rPr lang="en-GB"/>
              <a:t>Local authority has a duty to contribute to the cost of your care. </a:t>
            </a:r>
          </a:p>
          <a:p>
            <a:r>
              <a:rPr lang="en-GB"/>
              <a:t>Individuals in </a:t>
            </a:r>
            <a:r>
              <a:rPr lang="en-GB" b="1"/>
              <a:t>supported living </a:t>
            </a:r>
            <a:r>
              <a:rPr lang="en-GB"/>
              <a:t>have their own tenancy agreement and handle </a:t>
            </a:r>
            <a:r>
              <a:rPr lang="en-GB" b="1"/>
              <a:t>their own bills </a:t>
            </a:r>
            <a:r>
              <a:rPr lang="en-GB"/>
              <a:t>and living costs.</a:t>
            </a:r>
          </a:p>
          <a:p>
            <a:r>
              <a:rPr lang="en-GB" b="1"/>
              <a:t>Funding</a:t>
            </a:r>
            <a:r>
              <a:rPr lang="en-GB"/>
              <a:t>, including </a:t>
            </a:r>
            <a:r>
              <a:rPr lang="en-GB" b="1"/>
              <a:t>housing benefits</a:t>
            </a:r>
            <a:r>
              <a:rPr lang="en-GB"/>
              <a:t>, </a:t>
            </a:r>
            <a:r>
              <a:rPr lang="en-GB" u="sng"/>
              <a:t>Personal Independence Payments (PIP), Employment and Support Allowance (ESA), and Attendance Allowance (AA</a:t>
            </a:r>
            <a:r>
              <a:rPr lang="en-GB"/>
              <a:t>) </a:t>
            </a:r>
          </a:p>
          <a:p>
            <a:r>
              <a:rPr lang="en-GB">
                <a:solidFill>
                  <a:srgbClr val="00B0F0"/>
                </a:solidFill>
              </a:rPr>
              <a:t>(GOV.UK 2024)</a:t>
            </a:r>
          </a:p>
        </p:txBody>
      </p:sp>
      <p:sp>
        <p:nvSpPr>
          <p:cNvPr id="4" name="Content Placeholder 3">
            <a:extLst>
              <a:ext uri="{FF2B5EF4-FFF2-40B4-BE49-F238E27FC236}">
                <a16:creationId xmlns:a16="http://schemas.microsoft.com/office/drawing/2014/main" id="{F0AB8FF2-EBD1-8300-5820-FDE0845D6A47}"/>
              </a:ext>
            </a:extLst>
          </p:cNvPr>
          <p:cNvSpPr>
            <a:spLocks noGrp="1"/>
          </p:cNvSpPr>
          <p:nvPr>
            <p:ph sz="half" idx="2"/>
          </p:nvPr>
        </p:nvSpPr>
        <p:spPr>
          <a:xfrm>
            <a:off x="6515944" y="2120900"/>
            <a:ext cx="5530162" cy="3748194"/>
          </a:xfrm>
        </p:spPr>
        <p:txBody>
          <a:bodyPr vert="horz" lIns="0" tIns="45720" rIns="0" bIns="45720" rtlCol="0" anchor="t">
            <a:noAutofit/>
          </a:bodyPr>
          <a:lstStyle/>
          <a:p>
            <a:pPr marL="200660" lvl="1" indent="0">
              <a:buNone/>
            </a:pPr>
            <a:r>
              <a:rPr lang="en-GB" sz="2000">
                <a:cs typeface="Calibri"/>
              </a:rPr>
              <a:t>The UK a national health service known as the NHS. This health care service fulfils clinical need for that individual not able to pay. People access emergency, primary, and compulsory psychiatric care services without charges. Social care is funded through local revenue-raising mechanisms that are council tax, rates of business social care precept etc (Rand, 2014).</a:t>
            </a:r>
          </a:p>
          <a:p>
            <a:pPr marL="200660" lvl="1" indent="0">
              <a:buNone/>
            </a:pPr>
            <a:r>
              <a:rPr lang="en-GB" sz="2000">
                <a:cs typeface="Calibri"/>
              </a:rPr>
              <a:t>The local revenue raising mechanisms also assists in the generation of the adequate streams of fund. Tax which are paid by the employees of the organisations originating in the UK also associates in the activity of fund raising.</a:t>
            </a:r>
          </a:p>
        </p:txBody>
      </p:sp>
      <p:cxnSp>
        <p:nvCxnSpPr>
          <p:cNvPr id="6" name="Straight Connector 5">
            <a:extLst>
              <a:ext uri="{FF2B5EF4-FFF2-40B4-BE49-F238E27FC236}">
                <a16:creationId xmlns:a16="http://schemas.microsoft.com/office/drawing/2014/main" id="{746582E3-03B9-DDB8-E1EB-ED8981C300C3}"/>
              </a:ext>
            </a:extLst>
          </p:cNvPr>
          <p:cNvCxnSpPr/>
          <p:nvPr/>
        </p:nvCxnSpPr>
        <p:spPr>
          <a:xfrm>
            <a:off x="6091783" y="149902"/>
            <a:ext cx="0" cy="6175948"/>
          </a:xfrm>
          <a:prstGeom prst="line">
            <a:avLst/>
          </a:prstGeom>
          <a:ln w="76200">
            <a:solidFill>
              <a:schemeClr val="bg2">
                <a:lumMod val="75000"/>
              </a:schemeClr>
            </a:solidFill>
          </a:ln>
          <a:scene3d>
            <a:camera prst="isometricOffAxis1Left"/>
            <a:lightRig rig="threePt" dir="t"/>
          </a:scene3d>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AD31211-532E-7F95-33B0-0765D324D60C}"/>
              </a:ext>
            </a:extLst>
          </p:cNvPr>
          <p:cNvSpPr txBox="1"/>
          <p:nvPr/>
        </p:nvSpPr>
        <p:spPr>
          <a:xfrm>
            <a:off x="6653744" y="1244184"/>
            <a:ext cx="4364136" cy="461665"/>
          </a:xfrm>
          <a:prstGeom prst="rect">
            <a:avLst/>
          </a:prstGeom>
          <a:noFill/>
        </p:spPr>
        <p:txBody>
          <a:bodyPr wrap="square" rtlCol="0">
            <a:spAutoFit/>
          </a:bodyPr>
          <a:lstStyle/>
          <a:p>
            <a:r>
              <a:rPr lang="en-GB" sz="2400" b="1" dirty="0"/>
              <a:t>Funding support at care home </a:t>
            </a:r>
          </a:p>
        </p:txBody>
      </p:sp>
      <p:pic>
        <p:nvPicPr>
          <p:cNvPr id="9" name="Picture 8" descr="An old person and person looking at a computer&#10;&#10;Description automatically generated">
            <a:extLst>
              <a:ext uri="{FF2B5EF4-FFF2-40B4-BE49-F238E27FC236}">
                <a16:creationId xmlns:a16="http://schemas.microsoft.com/office/drawing/2014/main" id="{6DF2FA2B-CAED-71D9-1635-2D53ADB982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923081" cy="1943264"/>
          </a:xfrm>
          <a:prstGeom prst="rect">
            <a:avLst/>
          </a:prstGeom>
        </p:spPr>
      </p:pic>
      <p:sp>
        <p:nvSpPr>
          <p:cNvPr id="11" name="Rectangle 10">
            <a:extLst>
              <a:ext uri="{FF2B5EF4-FFF2-40B4-BE49-F238E27FC236}">
                <a16:creationId xmlns:a16="http://schemas.microsoft.com/office/drawing/2014/main" id="{1FF24D96-ACEB-559F-7CED-9173DFB89649}"/>
              </a:ext>
            </a:extLst>
          </p:cNvPr>
          <p:cNvSpPr/>
          <p:nvPr/>
        </p:nvSpPr>
        <p:spPr>
          <a:xfrm>
            <a:off x="1977154" y="1103021"/>
            <a:ext cx="3507696" cy="719527"/>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126BC418-39C6-BE36-8D92-C0016E86CED2}"/>
              </a:ext>
            </a:extLst>
          </p:cNvPr>
          <p:cNvPicPr>
            <a:picLocks noChangeAspect="1"/>
          </p:cNvPicPr>
          <p:nvPr/>
        </p:nvPicPr>
        <p:blipFill>
          <a:blip r:embed="rId4"/>
          <a:stretch>
            <a:fillRect/>
          </a:stretch>
        </p:blipFill>
        <p:spPr>
          <a:xfrm>
            <a:off x="2128603" y="1103021"/>
            <a:ext cx="3356246" cy="826547"/>
          </a:xfrm>
          <a:prstGeom prst="rect">
            <a:avLst/>
          </a:prstGeom>
        </p:spPr>
      </p:pic>
    </p:spTree>
    <p:extLst>
      <p:ext uri="{BB962C8B-B14F-4D97-AF65-F5344CB8AC3E}">
        <p14:creationId xmlns:p14="http://schemas.microsoft.com/office/powerpoint/2010/main" val="2900656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B86F7836-C8DB-E9AD-5B36-69F223C841EA}"/>
              </a:ext>
            </a:extLst>
          </p:cNvPr>
          <p:cNvSpPr>
            <a:spLocks noGrp="1"/>
          </p:cNvSpPr>
          <p:nvPr>
            <p:ph type="title"/>
          </p:nvPr>
        </p:nvSpPr>
        <p:spPr>
          <a:xfrm>
            <a:off x="1137033" y="670559"/>
            <a:ext cx="4683321" cy="2148841"/>
          </a:xfrm>
        </p:spPr>
        <p:txBody>
          <a:bodyPr anchor="t">
            <a:normAutofit/>
          </a:bodyPr>
          <a:lstStyle/>
          <a:p>
            <a:r>
              <a:rPr lang="en-GB"/>
              <a:t>The gap between need and availability.</a:t>
            </a:r>
          </a:p>
        </p:txBody>
      </p:sp>
      <p:pic>
        <p:nvPicPr>
          <p:cNvPr id="8" name="Picture 7" descr="A drawing of a person's head with gears&#10;&#10;Description automatically generated">
            <a:extLst>
              <a:ext uri="{FF2B5EF4-FFF2-40B4-BE49-F238E27FC236}">
                <a16:creationId xmlns:a16="http://schemas.microsoft.com/office/drawing/2014/main" id="{122ABC21-4B21-973D-0CCA-34F91724356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9" r="2759"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10" name="Content Placeholder 9">
            <a:extLst>
              <a:ext uri="{FF2B5EF4-FFF2-40B4-BE49-F238E27FC236}">
                <a16:creationId xmlns:a16="http://schemas.microsoft.com/office/drawing/2014/main" id="{50EB44BE-EC8C-E5F3-8437-10F8ECEFF48B}"/>
              </a:ext>
            </a:extLst>
          </p:cNvPr>
          <p:cNvSpPr>
            <a:spLocks noGrp="1" noRot="1" noMove="1" noResize="1" noEditPoints="1" noAdjustHandles="1" noChangeArrowheads="1" noChangeShapeType="1"/>
          </p:cNvSpPr>
          <p:nvPr>
            <p:ph idx="1"/>
          </p:nvPr>
        </p:nvSpPr>
        <p:spPr>
          <a:xfrm>
            <a:off x="6797004" y="670559"/>
            <a:ext cx="4555782" cy="5445076"/>
          </a:xfrm>
        </p:spPr>
        <p:txBody>
          <a:bodyPr vert="horz" lIns="0" tIns="45720" rIns="0" bIns="45720" rtlCol="0" anchor="t">
            <a:normAutofit/>
          </a:bodyPr>
          <a:lstStyle/>
          <a:p>
            <a:r>
              <a:rPr lang="en-GB" sz="1700">
                <a:latin typeface="Arial" panose="020B0604020202020204" pitchFamily="34" charset="0"/>
                <a:cs typeface="Arial" panose="020B0604020202020204" pitchFamily="34" charset="0"/>
              </a:rPr>
              <a:t>Between 2017 and 2040, the population of people aged over 65 is projected to increase by 49%. The aged over 85, who are most likely to require health and care services, is projected to nearly double, rising from 1.4 million to 2.7 million over the same period. </a:t>
            </a:r>
          </a:p>
          <a:p>
            <a:r>
              <a:rPr lang="en-GB" sz="1700">
                <a:latin typeface="Arial" panose="020B0604020202020204" pitchFamily="34" charset="0"/>
                <a:cs typeface="Arial" panose="020B0604020202020204" pitchFamily="34" charset="0"/>
              </a:rPr>
              <a:t> Health and Care Needs care and support, long-term conditions and multimorbidity increases and Frailty . </a:t>
            </a:r>
          </a:p>
          <a:p>
            <a:r>
              <a:rPr lang="en-GB" sz="1700">
                <a:latin typeface="Arial" panose="020B0604020202020204" pitchFamily="34" charset="0"/>
                <a:cs typeface="Arial" panose="020B0604020202020204" pitchFamily="34" charset="0"/>
              </a:rPr>
              <a:t>Bridging the gap between the need for care and its availability is essential for ensuring the well-being of our ageing population. </a:t>
            </a:r>
          </a:p>
          <a:p>
            <a:r>
              <a:rPr lang="en-GB" sz="1700">
                <a:latin typeface="Arial" panose="020B0604020202020204" pitchFamily="34" charset="0"/>
                <a:cs typeface="Arial" panose="020B0604020202020204" pitchFamily="34" charset="0"/>
              </a:rPr>
              <a:t> Therefore, the ageing population finds consequent demands on health care services that face challenges. </a:t>
            </a:r>
          </a:p>
          <a:p>
            <a:r>
              <a:rPr lang="en-GB" sz="1700">
                <a:latin typeface="Arial" panose="020B0604020202020204" pitchFamily="34" charset="0"/>
                <a:cs typeface="Arial" panose="020B0604020202020204" pitchFamily="34" charset="0"/>
              </a:rPr>
              <a:t> The Social Care needs of older people are driven by an inability to live independently and self-care for daily activities.</a:t>
            </a:r>
          </a:p>
          <a:p>
            <a:endParaRPr lang="en-GB" sz="1700"/>
          </a:p>
          <a:p>
            <a:endParaRPr lang="en-GB" sz="1700"/>
          </a:p>
          <a:p>
            <a:endParaRPr lang="en-GB" sz="1700"/>
          </a:p>
        </p:txBody>
      </p:sp>
    </p:spTree>
    <p:extLst>
      <p:ext uri="{BB962C8B-B14F-4D97-AF65-F5344CB8AC3E}">
        <p14:creationId xmlns:p14="http://schemas.microsoft.com/office/powerpoint/2010/main" val="156702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5BE78B6-EB58-E495-26AD-58828E75126B}"/>
              </a:ext>
            </a:extLst>
          </p:cNvPr>
          <p:cNvSpPr>
            <a:spLocks noGrp="1"/>
          </p:cNvSpPr>
          <p:nvPr>
            <p:ph sz="half" idx="1"/>
          </p:nvPr>
        </p:nvSpPr>
        <p:spPr/>
        <p:txBody>
          <a:bodyPr>
            <a:normAutofit fontScale="70000" lnSpcReduction="20000"/>
          </a:bodyPr>
          <a:lstStyle/>
          <a:p>
            <a:r>
              <a:rPr lang="en-GB"/>
              <a:t>Visiting Nurses: provide medical care and assist with personal care.</a:t>
            </a:r>
          </a:p>
          <a:p>
            <a:r>
              <a:rPr lang="en-GB"/>
              <a:t>Special Equipment: hospital beds or wheelchair whatever need to make them confutable  in their home.</a:t>
            </a:r>
          </a:p>
          <a:p>
            <a:r>
              <a:rPr lang="en-GB" b="1"/>
              <a:t>support for Activities of Daily Living:</a:t>
            </a:r>
          </a:p>
          <a:p>
            <a:r>
              <a:rPr lang="en-GB"/>
              <a:t>Personal Care: Help with bathing, dressing, grooming, and other daily tasks.</a:t>
            </a:r>
          </a:p>
          <a:p>
            <a:r>
              <a:rPr lang="en-GB"/>
              <a:t>Emotional Support: Loneliness and mental well-being are crucial. Regular visits from family, friends. </a:t>
            </a:r>
          </a:p>
          <a:p>
            <a:r>
              <a:rPr lang="en-GB" b="1"/>
              <a:t>Planning Ahead:</a:t>
            </a:r>
          </a:p>
          <a:p>
            <a:r>
              <a:rPr lang="en-GB"/>
              <a:t>Advance Directives: Discuss end-of-life wishes, including medical decisions, with family members and healthcare providers.</a:t>
            </a:r>
          </a:p>
          <a:p>
            <a:endParaRPr lang="en-GB"/>
          </a:p>
        </p:txBody>
      </p:sp>
      <p:sp>
        <p:nvSpPr>
          <p:cNvPr id="2" name="TextBox 1">
            <a:extLst>
              <a:ext uri="{FF2B5EF4-FFF2-40B4-BE49-F238E27FC236}">
                <a16:creationId xmlns:a16="http://schemas.microsoft.com/office/drawing/2014/main" id="{7678A95A-4EDF-D2C1-D9F8-7655F56E2DAC}"/>
              </a:ext>
            </a:extLst>
          </p:cNvPr>
          <p:cNvSpPr txBox="1"/>
          <p:nvPr/>
        </p:nvSpPr>
        <p:spPr>
          <a:xfrm>
            <a:off x="838200" y="173205"/>
            <a:ext cx="4626543" cy="1015663"/>
          </a:xfrm>
          <a:prstGeom prst="rect">
            <a:avLst/>
          </a:prstGeom>
          <a:noFill/>
        </p:spPr>
        <p:txBody>
          <a:bodyPr wrap="square" rtlCol="0">
            <a:spAutoFit/>
          </a:bodyPr>
          <a:lstStyle/>
          <a:p>
            <a:r>
              <a:rPr lang="en-GB" sz="2000">
                <a:latin typeface="Arial Rounded MT Bold" panose="020F0704030504030204" pitchFamily="34" charset="0"/>
              </a:rPr>
              <a:t>Staying at home needs to ensure a comfortable and supportive home environment:</a:t>
            </a:r>
          </a:p>
        </p:txBody>
      </p:sp>
      <p:pic>
        <p:nvPicPr>
          <p:cNvPr id="7" name="Picture 6">
            <a:extLst>
              <a:ext uri="{FF2B5EF4-FFF2-40B4-BE49-F238E27FC236}">
                <a16:creationId xmlns:a16="http://schemas.microsoft.com/office/drawing/2014/main" id="{F5664AB4-8402-FEA9-5E63-CCE70F520EC5}"/>
              </a:ext>
            </a:extLst>
          </p:cNvPr>
          <p:cNvPicPr>
            <a:picLocks noChangeAspect="1"/>
          </p:cNvPicPr>
          <p:nvPr/>
        </p:nvPicPr>
        <p:blipFill>
          <a:blip r:embed="rId2"/>
          <a:stretch>
            <a:fillRect/>
          </a:stretch>
        </p:blipFill>
        <p:spPr>
          <a:xfrm>
            <a:off x="6019800" y="846931"/>
            <a:ext cx="6090951" cy="4351338"/>
          </a:xfrm>
          <a:prstGeom prst="rect">
            <a:avLst/>
          </a:prstGeom>
        </p:spPr>
      </p:pic>
    </p:spTree>
    <p:extLst>
      <p:ext uri="{BB962C8B-B14F-4D97-AF65-F5344CB8AC3E}">
        <p14:creationId xmlns:p14="http://schemas.microsoft.com/office/powerpoint/2010/main" val="3766048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silhouette of a head with a puzzle piece in the middle&#10;&#10;Description automatically generated">
            <a:extLst>
              <a:ext uri="{FF2B5EF4-FFF2-40B4-BE49-F238E27FC236}">
                <a16:creationId xmlns:a16="http://schemas.microsoft.com/office/drawing/2014/main" id="{248D7FD3-CE12-ED31-6DA7-AA537BA5C7AE}"/>
              </a:ext>
            </a:extLst>
          </p:cNvPr>
          <p:cNvPicPr>
            <a:picLocks noChangeAspect="1"/>
          </p:cNvPicPr>
          <p:nvPr/>
        </p:nvPicPr>
        <p:blipFill>
          <a:blip r:embed="rId2">
            <a:extLst>
              <a:ext uri="{BEBA8EAE-BF5A-486C-A8C5-ECC9F3942E4B}">
                <a14:imgProps xmlns:a14="http://schemas.microsoft.com/office/drawing/2010/main">
                  <a14:imgLayer r:embed="rId3">
                    <a14:imgEffect>
                      <a14:artisticMosiaicBubble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61021" y="0"/>
            <a:ext cx="3030979" cy="2859243"/>
          </a:xfrm>
          <a:prstGeom prst="rect">
            <a:avLst/>
          </a:prstGeom>
        </p:spPr>
      </p:pic>
      <p:sp>
        <p:nvSpPr>
          <p:cNvPr id="14" name="TextBox 13">
            <a:extLst>
              <a:ext uri="{FF2B5EF4-FFF2-40B4-BE49-F238E27FC236}">
                <a16:creationId xmlns:a16="http://schemas.microsoft.com/office/drawing/2014/main" id="{243D005C-E4ED-6E46-0BA8-DB9C1F7D07CF}"/>
              </a:ext>
            </a:extLst>
          </p:cNvPr>
          <p:cNvSpPr txBox="1"/>
          <p:nvPr/>
        </p:nvSpPr>
        <p:spPr>
          <a:xfrm>
            <a:off x="6351537" y="1362356"/>
            <a:ext cx="2947361" cy="954107"/>
          </a:xfrm>
          <a:prstGeom prst="rect">
            <a:avLst/>
          </a:prstGeom>
          <a:noFill/>
        </p:spPr>
        <p:txBody>
          <a:bodyPr wrap="square" rtlCol="0">
            <a:spAutoFit/>
          </a:bodyPr>
          <a:lstStyle/>
          <a:p>
            <a:r>
              <a:rPr lang="en-GB" sz="2800"/>
              <a:t>Mental Capacity Act 2005</a:t>
            </a:r>
          </a:p>
        </p:txBody>
      </p:sp>
      <p:sp>
        <p:nvSpPr>
          <p:cNvPr id="17" name="TextBox 16">
            <a:extLst>
              <a:ext uri="{FF2B5EF4-FFF2-40B4-BE49-F238E27FC236}">
                <a16:creationId xmlns:a16="http://schemas.microsoft.com/office/drawing/2014/main" id="{7CFA5236-DA1C-B6DC-0E4C-A7EE73A187D9}"/>
              </a:ext>
            </a:extLst>
          </p:cNvPr>
          <p:cNvSpPr txBox="1"/>
          <p:nvPr/>
        </p:nvSpPr>
        <p:spPr>
          <a:xfrm>
            <a:off x="233829" y="2959398"/>
            <a:ext cx="11468314" cy="3090020"/>
          </a:xfrm>
          <a:prstGeom prst="rect">
            <a:avLst/>
          </a:prstGeom>
          <a:solidFill>
            <a:schemeClr val="bg1"/>
          </a:solidFill>
        </p:spPr>
        <p:txBody>
          <a:bodyPr vert="horz" lIns="0" tIns="45720" rIns="0" bIns="45720" rtlCol="0">
            <a:noAutofit/>
          </a:bodyPr>
          <a:lstStyle/>
          <a:p>
            <a:pPr>
              <a:lnSpc>
                <a:spcPct val="90000"/>
              </a:lnSpc>
              <a:spcAft>
                <a:spcPts val="600"/>
              </a:spcAft>
              <a:buFont typeface="Calibri" panose="020F0502020204030204" pitchFamily="34" charset="0"/>
            </a:pPr>
            <a:r>
              <a:rPr lang="en-GB" sz="2400">
                <a:cs typeface="Arial" panose="020B0604020202020204" pitchFamily="34" charset="0"/>
              </a:rPr>
              <a:t>The </a:t>
            </a:r>
            <a:r>
              <a:rPr lang="en-GB" sz="2400" b="1">
                <a:cs typeface="Arial" panose="020B0604020202020204" pitchFamily="34" charset="0"/>
              </a:rPr>
              <a:t>Mental Capacity Act 2005 </a:t>
            </a:r>
            <a:r>
              <a:rPr lang="en-GB" sz="2400">
                <a:cs typeface="Arial" panose="020B0604020202020204" pitchFamily="34" charset="0"/>
              </a:rPr>
              <a:t>(referred to as “the Act”) serves as a crucial legal framework in the United Kingdom. Its primary purpose is to empower and safeguard individuals who are unable to make decisions for themselves due to mental incapacity.</a:t>
            </a:r>
          </a:p>
          <a:p>
            <a:pPr>
              <a:lnSpc>
                <a:spcPct val="90000"/>
              </a:lnSpc>
              <a:spcAft>
                <a:spcPts val="600"/>
              </a:spcAft>
              <a:buFont typeface="Calibri" panose="020F0502020204030204" pitchFamily="34" charset="0"/>
            </a:pPr>
            <a:r>
              <a:rPr lang="en-GB" sz="2400">
                <a:cs typeface="Arial" panose="020B0604020202020204" pitchFamily="34" charset="0"/>
              </a:rPr>
              <a:t> The Code of Practice provides practical guidance on applying </a:t>
            </a:r>
            <a:r>
              <a:rPr lang="en-GB" sz="2400" b="1">
                <a:cs typeface="Arial" panose="020B0604020202020204" pitchFamily="34" charset="0"/>
              </a:rPr>
              <a:t>the Act</a:t>
            </a:r>
            <a:r>
              <a:rPr lang="en-GB" sz="2400">
                <a:cs typeface="Arial" panose="020B0604020202020204" pitchFamily="34" charset="0"/>
              </a:rPr>
              <a:t> in everyday scenarios, ensuring that decisions are made ethically and in the best interests of those affected. It’s a vital tool for protecting vulnerable individuals and promoting their well-being. </a:t>
            </a:r>
          </a:p>
          <a:p>
            <a:pPr>
              <a:lnSpc>
                <a:spcPct val="90000"/>
              </a:lnSpc>
              <a:spcAft>
                <a:spcPts val="600"/>
              </a:spcAft>
              <a:buFont typeface="Calibri" panose="020F0502020204030204" pitchFamily="34" charset="0"/>
            </a:pPr>
            <a:endParaRPr lang="en-GB" sz="2400">
              <a:solidFill>
                <a:schemeClr val="bg1"/>
              </a:solidFill>
              <a:cs typeface="Arial" panose="020B0604020202020204" pitchFamily="34" charset="0"/>
            </a:endParaRPr>
          </a:p>
          <a:p>
            <a:pPr>
              <a:lnSpc>
                <a:spcPct val="90000"/>
              </a:lnSpc>
              <a:spcAft>
                <a:spcPts val="600"/>
              </a:spcAft>
              <a:buFont typeface="Calibri" panose="020F0502020204030204" pitchFamily="34" charset="0"/>
            </a:pPr>
            <a:endParaRPr lang="en-GB" sz="2400">
              <a:solidFill>
                <a:schemeClr val="bg1"/>
              </a:solidFill>
              <a:cs typeface="Arial" panose="020B0604020202020204" pitchFamily="34" charset="0"/>
            </a:endParaRPr>
          </a:p>
        </p:txBody>
      </p:sp>
      <p:sp>
        <p:nvSpPr>
          <p:cNvPr id="2" name="Rectangle 1">
            <a:extLst>
              <a:ext uri="{FF2B5EF4-FFF2-40B4-BE49-F238E27FC236}">
                <a16:creationId xmlns:a16="http://schemas.microsoft.com/office/drawing/2014/main" id="{4CAC81F6-C575-BBCD-E873-417C8F58E010}"/>
              </a:ext>
            </a:extLst>
          </p:cNvPr>
          <p:cNvSpPr/>
          <p:nvPr/>
        </p:nvSpPr>
        <p:spPr>
          <a:xfrm>
            <a:off x="0" y="291437"/>
            <a:ext cx="9298898" cy="77948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The Mental Capacity Act 2005 (‘the Act’) aims to empower and protect </a:t>
            </a:r>
          </a:p>
          <a:p>
            <a:pPr algn="ctr"/>
            <a:r>
              <a:rPr lang="en-GB"/>
              <a:t>people who cannot make decisions for themselves</a:t>
            </a:r>
          </a:p>
        </p:txBody>
      </p:sp>
    </p:spTree>
    <p:extLst>
      <p:ext uri="{BB962C8B-B14F-4D97-AF65-F5344CB8AC3E}">
        <p14:creationId xmlns:p14="http://schemas.microsoft.com/office/powerpoint/2010/main" val="1498104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sky with clouds&#10;&#10;Description automatically generated">
            <a:extLst>
              <a:ext uri="{FF2B5EF4-FFF2-40B4-BE49-F238E27FC236}">
                <a16:creationId xmlns:a16="http://schemas.microsoft.com/office/drawing/2014/main" id="{43B7A471-0F58-E246-76AA-F505CB042D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5727033" cy="6858000"/>
          </a:xfrm>
          <a:prstGeom prst="rect">
            <a:avLst/>
          </a:prstGeom>
        </p:spPr>
      </p:pic>
      <p:sp>
        <p:nvSpPr>
          <p:cNvPr id="3" name="TextBox 2">
            <a:extLst>
              <a:ext uri="{FF2B5EF4-FFF2-40B4-BE49-F238E27FC236}">
                <a16:creationId xmlns:a16="http://schemas.microsoft.com/office/drawing/2014/main" id="{C0F1B136-323B-B273-F18A-73B97A30270B}"/>
              </a:ext>
            </a:extLst>
          </p:cNvPr>
          <p:cNvSpPr txBox="1"/>
          <p:nvPr/>
        </p:nvSpPr>
        <p:spPr>
          <a:xfrm>
            <a:off x="527236" y="1259540"/>
            <a:ext cx="11137527" cy="3785652"/>
          </a:xfrm>
          <a:prstGeom prst="rect">
            <a:avLst/>
          </a:prstGeom>
          <a:noFill/>
        </p:spPr>
        <p:txBody>
          <a:bodyPr wrap="square" lIns="91440" tIns="45720" rIns="91440" bIns="45720" anchor="t">
            <a:spAutoFit/>
          </a:bodyPr>
          <a:lstStyle/>
          <a:p>
            <a:endParaRPr lang="en-GB" sz="2400">
              <a:latin typeface="Arial"/>
              <a:cs typeface="Arial"/>
            </a:endParaRPr>
          </a:p>
          <a:p>
            <a:endParaRPr lang="en-GB" sz="2400">
              <a:latin typeface="Arial"/>
              <a:cs typeface="Arial"/>
            </a:endParaRPr>
          </a:p>
          <a:p>
            <a:r>
              <a:rPr lang="en-GB" sz="2400">
                <a:latin typeface="Arial"/>
                <a:cs typeface="Arial"/>
              </a:rPr>
              <a:t>End-of-life care and palliative care are components of healthcare that focus on providing comfort, symptom management, and emotional support to individuals who are nearing the end of their lives or dealing with serious illnesses </a:t>
            </a:r>
          </a:p>
          <a:p>
            <a:r>
              <a:rPr lang="en-GB" sz="2400">
                <a:solidFill>
                  <a:srgbClr val="00B0F0"/>
                </a:solidFill>
                <a:latin typeface="Arial"/>
                <a:cs typeface="Arial"/>
              </a:rPr>
              <a:t>(End of Life, 2022)</a:t>
            </a:r>
          </a:p>
          <a:p>
            <a:endParaRPr lang="en-GB" sz="2400">
              <a:latin typeface="Arial"/>
              <a:cs typeface="Arial"/>
            </a:endParaRPr>
          </a:p>
          <a:p>
            <a:r>
              <a:rPr lang="en-GB" sz="2400">
                <a:latin typeface="Arial"/>
                <a:cs typeface="Arial"/>
              </a:rPr>
              <a:t>The objective of end-of-life care is to help patients live as fully as possible until their passing and to do so with dignity </a:t>
            </a:r>
            <a:r>
              <a:rPr lang="en-GB" sz="2400">
                <a:solidFill>
                  <a:srgbClr val="00B0F0"/>
                </a:solidFill>
                <a:latin typeface="Arial"/>
                <a:cs typeface="Arial"/>
              </a:rPr>
              <a:t>(Hui and </a:t>
            </a:r>
            <a:r>
              <a:rPr lang="en-GB" sz="2400" err="1">
                <a:solidFill>
                  <a:srgbClr val="00B0F0"/>
                </a:solidFill>
                <a:latin typeface="Arial"/>
                <a:cs typeface="Arial"/>
              </a:rPr>
              <a:t>Bruera</a:t>
            </a:r>
            <a:r>
              <a:rPr lang="en-GB" sz="2400">
                <a:solidFill>
                  <a:srgbClr val="00B0F0"/>
                </a:solidFill>
                <a:latin typeface="Arial"/>
                <a:cs typeface="Arial"/>
              </a:rPr>
              <a:t>, 2020).</a:t>
            </a:r>
          </a:p>
          <a:p>
            <a:endParaRPr lang="en-GB" sz="2400">
              <a:solidFill>
                <a:schemeClr val="tx1">
                  <a:lumMod val="95000"/>
                  <a:lumOff val="5000"/>
                </a:schemeClr>
              </a:solidFill>
              <a:latin typeface="Arial" panose="020B0604020202020204" pitchFamily="34" charset="0"/>
              <a:cs typeface="Arial" panose="020B0604020202020204" pitchFamily="34" charset="0"/>
            </a:endParaRPr>
          </a:p>
        </p:txBody>
      </p:sp>
      <p:sp>
        <p:nvSpPr>
          <p:cNvPr id="2" name="CasetăText 1">
            <a:extLst>
              <a:ext uri="{FF2B5EF4-FFF2-40B4-BE49-F238E27FC236}">
                <a16:creationId xmlns:a16="http://schemas.microsoft.com/office/drawing/2014/main" id="{FB057997-9C39-F332-E97C-E005E361A5E3}"/>
              </a:ext>
            </a:extLst>
          </p:cNvPr>
          <p:cNvSpPr txBox="1"/>
          <p:nvPr/>
        </p:nvSpPr>
        <p:spPr>
          <a:xfrm>
            <a:off x="3935183" y="387534"/>
            <a:ext cx="56370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3600" b="1">
                <a:ea typeface="Calibri"/>
                <a:cs typeface="Calibri"/>
              </a:rPr>
              <a:t>End -of –Life  and Palliative care</a:t>
            </a:r>
          </a:p>
        </p:txBody>
      </p:sp>
    </p:spTree>
    <p:extLst>
      <p:ext uri="{BB962C8B-B14F-4D97-AF65-F5344CB8AC3E}">
        <p14:creationId xmlns:p14="http://schemas.microsoft.com/office/powerpoint/2010/main" val="641330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DFF291-11FB-37DA-FCB5-206905BFC93D}"/>
              </a:ext>
            </a:extLst>
          </p:cNvPr>
          <p:cNvSpPr/>
          <p:nvPr/>
        </p:nvSpPr>
        <p:spPr>
          <a:xfrm>
            <a:off x="904229" y="591518"/>
            <a:ext cx="2515459" cy="56882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859536">
              <a:spcAft>
                <a:spcPts val="600"/>
              </a:spcAft>
            </a:pPr>
            <a:r>
              <a:rPr lang="en-GB" sz="1692" kern="1200">
                <a:solidFill>
                  <a:schemeClr val="dk1"/>
                </a:solidFill>
                <a:latin typeface="+mn-lt"/>
                <a:ea typeface="+mn-ea"/>
                <a:cs typeface="+mn-cs"/>
              </a:rPr>
              <a:t>End of life </a:t>
            </a:r>
            <a:endParaRPr lang="en-GB"/>
          </a:p>
        </p:txBody>
      </p:sp>
      <p:sp>
        <p:nvSpPr>
          <p:cNvPr id="9" name="Rectangle 8">
            <a:extLst>
              <a:ext uri="{FF2B5EF4-FFF2-40B4-BE49-F238E27FC236}">
                <a16:creationId xmlns:a16="http://schemas.microsoft.com/office/drawing/2014/main" id="{6CEC2511-DF1A-9925-4E7A-943798406BA7}"/>
              </a:ext>
            </a:extLst>
          </p:cNvPr>
          <p:cNvSpPr/>
          <p:nvPr/>
        </p:nvSpPr>
        <p:spPr>
          <a:xfrm>
            <a:off x="7235393" y="719609"/>
            <a:ext cx="2515459" cy="56882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859536">
              <a:spcAft>
                <a:spcPts val="600"/>
              </a:spcAft>
            </a:pPr>
            <a:r>
              <a:rPr lang="en-GB" sz="1692" kern="1200">
                <a:solidFill>
                  <a:schemeClr val="dk1"/>
                </a:solidFill>
                <a:latin typeface="+mn-lt"/>
                <a:ea typeface="+mn-ea"/>
                <a:cs typeface="+mn-cs"/>
              </a:rPr>
              <a:t>Palliative care </a:t>
            </a:r>
            <a:endParaRPr lang="en-GB"/>
          </a:p>
        </p:txBody>
      </p:sp>
      <p:sp>
        <p:nvSpPr>
          <p:cNvPr id="18" name="TextBox 17">
            <a:extLst>
              <a:ext uri="{FF2B5EF4-FFF2-40B4-BE49-F238E27FC236}">
                <a16:creationId xmlns:a16="http://schemas.microsoft.com/office/drawing/2014/main" id="{95FF2E50-CE1E-73D0-9539-0E605F97794A}"/>
              </a:ext>
            </a:extLst>
          </p:cNvPr>
          <p:cNvSpPr txBox="1"/>
          <p:nvPr/>
        </p:nvSpPr>
        <p:spPr>
          <a:xfrm>
            <a:off x="6096000" y="1645552"/>
            <a:ext cx="5109204" cy="2068964"/>
          </a:xfrm>
          <a:prstGeom prst="rect">
            <a:avLst/>
          </a:prstGeom>
          <a:noFill/>
        </p:spPr>
        <p:txBody>
          <a:bodyPr wrap="square" rtlCol="0">
            <a:spAutoFit/>
          </a:bodyPr>
          <a:lstStyle/>
          <a:p>
            <a:pPr defTabSz="859536">
              <a:spcAft>
                <a:spcPts val="600"/>
              </a:spcAft>
            </a:pPr>
            <a:r>
              <a:rPr lang="en-GB" sz="1692" b="1" kern="1200">
                <a:solidFill>
                  <a:schemeClr val="tx1"/>
                </a:solidFill>
                <a:latin typeface="+mn-lt"/>
                <a:ea typeface="+mn-ea"/>
                <a:cs typeface="+mn-cs"/>
              </a:rPr>
              <a:t>Symptom Management: </a:t>
            </a:r>
            <a:r>
              <a:rPr lang="en-GB" sz="1692" kern="1200">
                <a:solidFill>
                  <a:schemeClr val="tx1"/>
                </a:solidFill>
                <a:latin typeface="+mn-lt"/>
                <a:ea typeface="+mn-ea"/>
                <a:cs typeface="+mn-cs"/>
              </a:rPr>
              <a:t>Palliative care teams work closely with patients to alleviate symptoms such as pain, nausea, fatigue, and shortness of breath.</a:t>
            </a:r>
          </a:p>
          <a:p>
            <a:pPr defTabSz="859536">
              <a:spcAft>
                <a:spcPts val="600"/>
              </a:spcAft>
            </a:pPr>
            <a:r>
              <a:rPr lang="en-GB" sz="1692" b="1" kern="1200">
                <a:solidFill>
                  <a:schemeClr val="tx1"/>
                </a:solidFill>
                <a:latin typeface="+mn-lt"/>
                <a:ea typeface="+mn-ea"/>
                <a:cs typeface="+mn-cs"/>
              </a:rPr>
              <a:t>Holistic Approach: </a:t>
            </a:r>
            <a:r>
              <a:rPr lang="en-GB" sz="1692" kern="1200">
                <a:solidFill>
                  <a:schemeClr val="tx1"/>
                </a:solidFill>
                <a:latin typeface="+mn-lt"/>
                <a:ea typeface="+mn-ea"/>
                <a:cs typeface="+mn-cs"/>
              </a:rPr>
              <a:t>They consider the whole person, including physical, emotional, and social aspects.</a:t>
            </a:r>
          </a:p>
          <a:p>
            <a:pPr defTabSz="859536">
              <a:spcAft>
                <a:spcPts val="600"/>
              </a:spcAft>
            </a:pPr>
            <a:r>
              <a:rPr lang="en-GB" sz="1692" b="1" kern="1200">
                <a:solidFill>
                  <a:schemeClr val="tx1"/>
                </a:solidFill>
                <a:latin typeface="+mn-lt"/>
                <a:ea typeface="+mn-ea"/>
                <a:cs typeface="+mn-cs"/>
              </a:rPr>
              <a:t>Enhancing Quality of Life</a:t>
            </a:r>
            <a:r>
              <a:rPr lang="en-GB" sz="1692" kern="1200">
                <a:solidFill>
                  <a:schemeClr val="tx1"/>
                </a:solidFill>
                <a:latin typeface="+mn-lt"/>
                <a:ea typeface="+mn-ea"/>
                <a:cs typeface="+mn-cs"/>
              </a:rPr>
              <a:t>: Palliative care aims to enhance the patient’s overall well-being.</a:t>
            </a:r>
            <a:endParaRPr lang="en-GB"/>
          </a:p>
        </p:txBody>
      </p:sp>
      <p:sp>
        <p:nvSpPr>
          <p:cNvPr id="22" name="TextBox 21">
            <a:extLst>
              <a:ext uri="{FF2B5EF4-FFF2-40B4-BE49-F238E27FC236}">
                <a16:creationId xmlns:a16="http://schemas.microsoft.com/office/drawing/2014/main" id="{7E52F200-4CA8-BB60-D9A3-8D3A81E35EB9}"/>
              </a:ext>
            </a:extLst>
          </p:cNvPr>
          <p:cNvSpPr txBox="1"/>
          <p:nvPr/>
        </p:nvSpPr>
        <p:spPr>
          <a:xfrm>
            <a:off x="588286" y="1069606"/>
            <a:ext cx="4259847" cy="3076548"/>
          </a:xfrm>
          <a:prstGeom prst="rect">
            <a:avLst/>
          </a:prstGeom>
          <a:noFill/>
        </p:spPr>
        <p:txBody>
          <a:bodyPr wrap="square" rtlCol="0">
            <a:spAutoFit/>
          </a:bodyPr>
          <a:lstStyle/>
          <a:p>
            <a:pPr defTabSz="859536">
              <a:spcAft>
                <a:spcPts val="600"/>
              </a:spcAft>
            </a:pPr>
            <a:endParaRPr lang="en-GB" sz="1692" kern="1200">
              <a:solidFill>
                <a:schemeClr val="tx1"/>
              </a:solidFill>
              <a:latin typeface="+mn-lt"/>
              <a:ea typeface="+mn-ea"/>
              <a:cs typeface="+mn-cs"/>
            </a:endParaRPr>
          </a:p>
          <a:p>
            <a:pPr algn="ctr" defTabSz="859536">
              <a:spcAft>
                <a:spcPts val="600"/>
              </a:spcAft>
            </a:pPr>
            <a:r>
              <a:rPr lang="en-GB" kern="1200">
                <a:solidFill>
                  <a:schemeClr val="tx1"/>
                </a:solidFill>
              </a:rPr>
              <a:t>End-of-life care is provided in the hours, days, or months before a person’s death.</a:t>
            </a:r>
          </a:p>
          <a:p>
            <a:pPr algn="ctr" defTabSz="859536">
              <a:spcAft>
                <a:spcPts val="600"/>
              </a:spcAft>
            </a:pPr>
            <a:r>
              <a:rPr lang="en-GB" kern="1200">
                <a:solidFill>
                  <a:schemeClr val="tx1"/>
                </a:solidFill>
              </a:rPr>
              <a:t>It includes support for mental and emotional needs, ensuring physical comfort, addressing spiritual needs, and managing practical tasks.</a:t>
            </a:r>
          </a:p>
          <a:p>
            <a:pPr algn="ctr" defTabSz="859536">
              <a:spcAft>
                <a:spcPts val="600"/>
              </a:spcAft>
            </a:pPr>
            <a:r>
              <a:rPr lang="en-GB" u="sng" kern="1200">
                <a:solidFill>
                  <a:schemeClr val="tx1"/>
                </a:solidFill>
              </a:rPr>
              <a:t>The goal is to enable individuals to live as well as possible until they pass away and to do so with dignity </a:t>
            </a:r>
            <a:r>
              <a:rPr lang="en-GB" kern="1200">
                <a:solidFill>
                  <a:srgbClr val="00B0F0"/>
                </a:solidFill>
              </a:rPr>
              <a:t>(NHS 2022)</a:t>
            </a:r>
            <a:endParaRPr lang="en-GB">
              <a:solidFill>
                <a:srgbClr val="00B0F0"/>
              </a:solidFill>
            </a:endParaRPr>
          </a:p>
        </p:txBody>
      </p:sp>
      <p:pic>
        <p:nvPicPr>
          <p:cNvPr id="13" name="Picture 12">
            <a:extLst>
              <a:ext uri="{FF2B5EF4-FFF2-40B4-BE49-F238E27FC236}">
                <a16:creationId xmlns:a16="http://schemas.microsoft.com/office/drawing/2014/main" id="{6D44C763-35B6-D360-EEA2-8FBA3AD26ADE}"/>
              </a:ext>
            </a:extLst>
          </p:cNvPr>
          <p:cNvPicPr>
            <a:picLocks noChangeAspect="1"/>
          </p:cNvPicPr>
          <p:nvPr/>
        </p:nvPicPr>
        <p:blipFill>
          <a:blip r:embed="rId3"/>
          <a:stretch>
            <a:fillRect/>
          </a:stretch>
        </p:blipFill>
        <p:spPr>
          <a:xfrm>
            <a:off x="298063" y="4503274"/>
            <a:ext cx="11146536" cy="1912582"/>
          </a:xfrm>
          <a:prstGeom prst="rect">
            <a:avLst/>
          </a:prstGeom>
        </p:spPr>
      </p:pic>
    </p:spTree>
    <p:extLst>
      <p:ext uri="{BB962C8B-B14F-4D97-AF65-F5344CB8AC3E}">
        <p14:creationId xmlns:p14="http://schemas.microsoft.com/office/powerpoint/2010/main" val="1963898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2540D0C-7338-6DE2-3279-E49B5CC5AF99}"/>
              </a:ext>
            </a:extLst>
          </p:cNvPr>
          <p:cNvSpPr txBox="1"/>
          <p:nvPr/>
        </p:nvSpPr>
        <p:spPr>
          <a:xfrm>
            <a:off x="173837" y="287867"/>
            <a:ext cx="7067309" cy="3970318"/>
          </a:xfrm>
          <a:prstGeom prst="rect">
            <a:avLst/>
          </a:prstGeom>
          <a:noFill/>
        </p:spPr>
        <p:txBody>
          <a:bodyPr wrap="square">
            <a:spAutoFit/>
          </a:bodyPr>
          <a:lstStyle/>
          <a:p>
            <a:r>
              <a:rPr lang="en-GB">
                <a:solidFill>
                  <a:schemeClr val="tx1">
                    <a:lumMod val="95000"/>
                    <a:lumOff val="5000"/>
                  </a:schemeClr>
                </a:solidFill>
              </a:rPr>
              <a:t>                           </a:t>
            </a:r>
            <a:r>
              <a:rPr lang="en-GB" b="1">
                <a:solidFill>
                  <a:schemeClr val="tx1">
                    <a:lumMod val="95000"/>
                    <a:lumOff val="5000"/>
                  </a:schemeClr>
                </a:solidFill>
              </a:rPr>
              <a:t>Care and support  for End of life</a:t>
            </a:r>
          </a:p>
          <a:p>
            <a:endParaRPr lang="en-GB" b="1">
              <a:solidFill>
                <a:schemeClr val="tx1">
                  <a:lumMod val="95000"/>
                  <a:lumOff val="5000"/>
                </a:schemeClr>
              </a:solidFill>
            </a:endParaRPr>
          </a:p>
          <a:p>
            <a:pPr marL="285750" indent="-285750">
              <a:buFont typeface="Arial" panose="020B0604020202020204" pitchFamily="34" charset="0"/>
              <a:buChar char="•"/>
            </a:pPr>
            <a:r>
              <a:rPr lang="en-GB">
                <a:solidFill>
                  <a:schemeClr val="tx1">
                    <a:lumMod val="95000"/>
                    <a:lumOff val="5000"/>
                  </a:schemeClr>
                </a:solidFill>
                <a:latin typeface="Arial" panose="020B0604020202020204" pitchFamily="34" charset="0"/>
                <a:cs typeface="Arial" panose="020B0604020202020204" pitchFamily="34" charset="0"/>
              </a:rPr>
              <a:t>You should be seen by a doctor regularly. If they believe you will die very soon, they must explain this to you and the people close to you.</a:t>
            </a:r>
          </a:p>
          <a:p>
            <a:pPr marL="285750" indent="-285750">
              <a:buFont typeface="Arial" panose="020B0604020202020204" pitchFamily="34" charset="0"/>
              <a:buChar char="•"/>
            </a:pPr>
            <a:r>
              <a:rPr lang="en-GB">
                <a:solidFill>
                  <a:schemeClr val="tx1">
                    <a:lumMod val="95000"/>
                    <a:lumOff val="5000"/>
                  </a:schemeClr>
                </a:solidFill>
                <a:latin typeface="Arial" panose="020B0604020202020204" pitchFamily="34" charset="0"/>
                <a:cs typeface="Arial" panose="020B0604020202020204" pitchFamily="34" charset="0"/>
              </a:rPr>
              <a:t>The staff involved in your care should talk sensitively and honestly to you and your loved ones.</a:t>
            </a:r>
          </a:p>
          <a:p>
            <a:pPr marL="285750" indent="-285750">
              <a:buFont typeface="Arial" panose="020B0604020202020204" pitchFamily="34" charset="0"/>
              <a:buChar char="•"/>
            </a:pPr>
            <a:r>
              <a:rPr lang="en-GB">
                <a:solidFill>
                  <a:schemeClr val="tx1">
                    <a:lumMod val="95000"/>
                    <a:lumOff val="5000"/>
                  </a:schemeClr>
                </a:solidFill>
                <a:latin typeface="Arial" panose="020B0604020202020204" pitchFamily="34" charset="0"/>
                <a:cs typeface="Arial" panose="020B0604020202020204" pitchFamily="34" charset="0"/>
              </a:rPr>
              <a:t>You and your close ones should be actively involved in decisions about how you are treated and cared for, if this is your preference.</a:t>
            </a:r>
          </a:p>
          <a:p>
            <a:pPr marL="285750" indent="-285750">
              <a:buFont typeface="Arial" panose="020B0604020202020204" pitchFamily="34" charset="0"/>
              <a:buChar char="•"/>
            </a:pPr>
            <a:r>
              <a:rPr lang="en-GB">
                <a:solidFill>
                  <a:schemeClr val="tx1">
                    <a:lumMod val="95000"/>
                    <a:lumOff val="5000"/>
                  </a:schemeClr>
                </a:solidFill>
                <a:latin typeface="Arial" panose="020B0604020202020204" pitchFamily="34" charset="0"/>
                <a:cs typeface="Arial" panose="020B0604020202020204" pitchFamily="34" charset="0"/>
              </a:rPr>
              <a:t>The needs of your family and other close individuals should be met as far as possible.</a:t>
            </a:r>
          </a:p>
          <a:p>
            <a:pPr marL="285750" indent="-285750">
              <a:buFont typeface="Arial" panose="020B0604020202020204" pitchFamily="34" charset="0"/>
              <a:buChar char="•"/>
            </a:pPr>
            <a:r>
              <a:rPr lang="en-GB">
                <a:solidFill>
                  <a:schemeClr val="tx1">
                    <a:lumMod val="95000"/>
                    <a:lumOff val="5000"/>
                  </a:schemeClr>
                </a:solidFill>
                <a:latin typeface="Arial" panose="020B0604020202020204" pitchFamily="34" charset="0"/>
                <a:cs typeface="Arial" panose="020B0604020202020204" pitchFamily="34" charset="0"/>
              </a:rPr>
              <a:t>An individual plan of care should be agreed upon with you and delivered with compassion </a:t>
            </a:r>
            <a:r>
              <a:rPr lang="en-GB">
                <a:solidFill>
                  <a:srgbClr val="00B0F0"/>
                </a:solidFill>
                <a:latin typeface="Arial" panose="020B0604020202020204" pitchFamily="34" charset="0"/>
                <a:cs typeface="Arial" panose="020B0604020202020204" pitchFamily="34" charset="0"/>
              </a:rPr>
              <a:t>(NHS, 2022) </a:t>
            </a:r>
          </a:p>
        </p:txBody>
      </p:sp>
      <p:pic>
        <p:nvPicPr>
          <p:cNvPr id="3" name="Picture 2" descr="A group of people standing next to a person in a hospital bed&#10;&#10;Description automatically generated">
            <a:extLst>
              <a:ext uri="{FF2B5EF4-FFF2-40B4-BE49-F238E27FC236}">
                <a16:creationId xmlns:a16="http://schemas.microsoft.com/office/drawing/2014/main" id="{F88CF6FB-4C35-1BC5-D698-C61DDC58E8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3838" y="4742165"/>
            <a:ext cx="4202243" cy="1967459"/>
          </a:xfrm>
          <a:prstGeom prst="rect">
            <a:avLst/>
          </a:prstGeom>
        </p:spPr>
      </p:pic>
      <p:pic>
        <p:nvPicPr>
          <p:cNvPr id="8" name="Picture 7" descr="An old person washing vegetables in a kitchen&#10;&#10;Description automatically generated">
            <a:extLst>
              <a:ext uri="{FF2B5EF4-FFF2-40B4-BE49-F238E27FC236}">
                <a16:creationId xmlns:a16="http://schemas.microsoft.com/office/drawing/2014/main" id="{7AFA5105-EA73-A743-5D52-C4FAAA0FF8D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41147" y="1632512"/>
            <a:ext cx="4608023" cy="2259766"/>
          </a:xfrm>
          <a:prstGeom prst="rect">
            <a:avLst/>
          </a:prstGeom>
        </p:spPr>
      </p:pic>
      <p:sp>
        <p:nvSpPr>
          <p:cNvPr id="9" name="TextBox 8">
            <a:extLst>
              <a:ext uri="{FF2B5EF4-FFF2-40B4-BE49-F238E27FC236}">
                <a16:creationId xmlns:a16="http://schemas.microsoft.com/office/drawing/2014/main" id="{A19C1D3A-5C2C-6335-CFDC-658271696788}"/>
              </a:ext>
            </a:extLst>
          </p:cNvPr>
          <p:cNvSpPr txBox="1"/>
          <p:nvPr/>
        </p:nvSpPr>
        <p:spPr>
          <a:xfrm>
            <a:off x="5103595" y="4549676"/>
            <a:ext cx="6745575" cy="2308324"/>
          </a:xfrm>
          <a:prstGeom prst="rect">
            <a:avLst/>
          </a:prstGeom>
          <a:noFill/>
        </p:spPr>
        <p:txBody>
          <a:bodyPr wrap="square" lIns="91440" tIns="45720" rIns="91440" bIns="45720" rtlCol="0" anchor="t">
            <a:spAutoFit/>
          </a:bodyPr>
          <a:lstStyle/>
          <a:p>
            <a:r>
              <a:rPr lang="en-GB">
                <a:ea typeface="Calibri"/>
                <a:cs typeface="Calibri"/>
              </a:rPr>
              <a:t>The mental health of the senior people is improved because they can communicate with older communities which helps to reduce depression due to enhancement of the social connection. Therefore, the process increases satisfaction and independence for old age people. During the old age if the situation is provided to the old people, then a state of mental satisfaction will generate among them. This will improve the condition of their health status.</a:t>
            </a:r>
            <a:endParaRPr lang="en-GB">
              <a:solidFill>
                <a:srgbClr val="808080"/>
              </a:solidFill>
              <a:ea typeface="Calibri"/>
              <a:cs typeface="Calibri"/>
            </a:endParaRPr>
          </a:p>
          <a:p>
            <a:endParaRPr lang="en-GB">
              <a:ea typeface="Calibri"/>
              <a:cs typeface="Calibri"/>
            </a:endParaRPr>
          </a:p>
        </p:txBody>
      </p:sp>
    </p:spTree>
    <p:extLst>
      <p:ext uri="{BB962C8B-B14F-4D97-AF65-F5344CB8AC3E}">
        <p14:creationId xmlns:p14="http://schemas.microsoft.com/office/powerpoint/2010/main" val="3184992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hand writing on a white board&#10;&#10;Description automatically generated">
            <a:extLst>
              <a:ext uri="{FF2B5EF4-FFF2-40B4-BE49-F238E27FC236}">
                <a16:creationId xmlns:a16="http://schemas.microsoft.com/office/drawing/2014/main" id="{FDFFA77E-F899-1225-9943-D08A999343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2191999" cy="6858000"/>
          </a:xfrm>
          <a:prstGeom prst="rect">
            <a:avLst/>
          </a:prstGeom>
        </p:spPr>
      </p:pic>
      <p:sp>
        <p:nvSpPr>
          <p:cNvPr id="9" name="TextBox 8">
            <a:extLst>
              <a:ext uri="{FF2B5EF4-FFF2-40B4-BE49-F238E27FC236}">
                <a16:creationId xmlns:a16="http://schemas.microsoft.com/office/drawing/2014/main" id="{C5D315A3-E7D7-5E14-4444-1D6E1FFEDF48}"/>
              </a:ext>
            </a:extLst>
          </p:cNvPr>
          <p:cNvSpPr txBox="1"/>
          <p:nvPr/>
        </p:nvSpPr>
        <p:spPr>
          <a:xfrm>
            <a:off x="0" y="3903345"/>
            <a:ext cx="9076266" cy="2954655"/>
          </a:xfrm>
          <a:prstGeom prst="rect">
            <a:avLst/>
          </a:prstGeom>
          <a:noFill/>
        </p:spPr>
        <p:txBody>
          <a:bodyPr wrap="square" lIns="91440" tIns="45720" rIns="91440" bIns="45720" rtlCol="0" anchor="t">
            <a:spAutoFit/>
          </a:bodyPr>
          <a:lstStyle/>
          <a:p>
            <a:r>
              <a:rPr lang="en-GB" sz="2400"/>
              <a:t>According  the theory of ageing In your home is best for everyone.</a:t>
            </a:r>
          </a:p>
          <a:p>
            <a:endParaRPr lang="en-GB" sz="2400"/>
          </a:p>
          <a:p>
            <a:pPr marL="285750" indent="-285750">
              <a:buFont typeface="Arial" panose="020B0604020202020204" pitchFamily="34" charset="0"/>
              <a:buChar char="•"/>
            </a:pPr>
            <a:r>
              <a:rPr lang="en-GB" sz="2400"/>
              <a:t>Old people get more activity and more satisfied.</a:t>
            </a:r>
          </a:p>
          <a:p>
            <a:pPr marL="285750" indent="-285750">
              <a:buFont typeface="Arial" panose="020B0604020202020204" pitchFamily="34" charset="0"/>
              <a:buChar char="•"/>
            </a:pPr>
            <a:r>
              <a:rPr lang="en-GB" sz="2400"/>
              <a:t>Telling the people about their family and what they have done so far .</a:t>
            </a:r>
          </a:p>
          <a:p>
            <a:pPr marL="285750" indent="-285750">
              <a:buFont typeface="Arial" panose="020B0604020202020204" pitchFamily="34" charset="0"/>
              <a:buChar char="•"/>
            </a:pPr>
            <a:r>
              <a:rPr lang="en-GB" sz="2400"/>
              <a:t>Is natural and predictive  having chat with other  people during the day. </a:t>
            </a:r>
          </a:p>
          <a:p>
            <a:endParaRPr lang="en-GB"/>
          </a:p>
        </p:txBody>
      </p:sp>
      <p:sp>
        <p:nvSpPr>
          <p:cNvPr id="10" name="TextBox 9">
            <a:extLst>
              <a:ext uri="{FF2B5EF4-FFF2-40B4-BE49-F238E27FC236}">
                <a16:creationId xmlns:a16="http://schemas.microsoft.com/office/drawing/2014/main" id="{D351A102-65B4-CF30-B029-EBCAF4B74EAF}"/>
              </a:ext>
            </a:extLst>
          </p:cNvPr>
          <p:cNvSpPr txBox="1"/>
          <p:nvPr/>
        </p:nvSpPr>
        <p:spPr>
          <a:xfrm>
            <a:off x="10603832" y="6488667"/>
            <a:ext cx="3176336" cy="369332"/>
          </a:xfrm>
          <a:prstGeom prst="rect">
            <a:avLst/>
          </a:prstGeom>
          <a:noFill/>
        </p:spPr>
        <p:txBody>
          <a:bodyPr wrap="square" rtlCol="0">
            <a:spAutoFit/>
          </a:bodyPr>
          <a:lstStyle/>
          <a:p>
            <a:r>
              <a:rPr lang="en-GB">
                <a:solidFill>
                  <a:srgbClr val="00B0F0"/>
                </a:solidFill>
              </a:rPr>
              <a:t>(Maulk, 2010)</a:t>
            </a:r>
          </a:p>
        </p:txBody>
      </p:sp>
    </p:spTree>
    <p:extLst>
      <p:ext uri="{BB962C8B-B14F-4D97-AF65-F5344CB8AC3E}">
        <p14:creationId xmlns:p14="http://schemas.microsoft.com/office/powerpoint/2010/main" val="3178779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A3866A-8F6F-FCA9-6B7E-F1F936253F81}"/>
              </a:ext>
            </a:extLst>
          </p:cNvPr>
          <p:cNvSpPr txBox="1"/>
          <p:nvPr/>
        </p:nvSpPr>
        <p:spPr>
          <a:xfrm>
            <a:off x="2780451" y="260255"/>
            <a:ext cx="6221226" cy="830997"/>
          </a:xfrm>
          <a:prstGeom prst="rect">
            <a:avLst/>
          </a:prstGeom>
          <a:noFill/>
        </p:spPr>
        <p:txBody>
          <a:bodyPr wrap="square" lIns="91440" tIns="45720" rIns="91440" bIns="45720" rtlCol="0" anchor="t">
            <a:spAutoFit/>
          </a:bodyPr>
          <a:lstStyle/>
          <a:p>
            <a:r>
              <a:rPr lang="en-GB" sz="2400" b="1" u="sng">
                <a:ea typeface="Calibri"/>
                <a:cs typeface="Calibri"/>
              </a:rPr>
              <a:t>Legislation, Policy and Theories of ageing , which are relevant to older  people</a:t>
            </a:r>
            <a:endParaRPr lang="ro-RO"/>
          </a:p>
        </p:txBody>
      </p:sp>
      <p:sp>
        <p:nvSpPr>
          <p:cNvPr id="4" name="TextBox 3">
            <a:extLst>
              <a:ext uri="{FF2B5EF4-FFF2-40B4-BE49-F238E27FC236}">
                <a16:creationId xmlns:a16="http://schemas.microsoft.com/office/drawing/2014/main" id="{EBFCB0F8-FEC0-7DF1-C166-58B69C6B2CDF}"/>
              </a:ext>
            </a:extLst>
          </p:cNvPr>
          <p:cNvSpPr txBox="1"/>
          <p:nvPr/>
        </p:nvSpPr>
        <p:spPr>
          <a:xfrm>
            <a:off x="539646" y="1558977"/>
            <a:ext cx="10256582" cy="4524315"/>
          </a:xfrm>
          <a:prstGeom prst="rect">
            <a:avLst/>
          </a:prstGeom>
          <a:noFill/>
        </p:spPr>
        <p:txBody>
          <a:bodyPr wrap="square" lIns="91440" tIns="45720" rIns="91440" bIns="45720" rtlCol="0" anchor="t">
            <a:spAutoFit/>
          </a:bodyPr>
          <a:lstStyle/>
          <a:p>
            <a:r>
              <a:rPr lang="ro-RO" sz="2000">
                <a:latin typeface="Arial" panose="020B0604020202020204" pitchFamily="34" charset="0"/>
                <a:ea typeface="Calibri"/>
                <a:cs typeface="Arial" panose="020B0604020202020204" pitchFamily="34" charset="0"/>
              </a:rPr>
              <a:t>There are certain health care policies which usually provide with the measure of technique. All these techniques enable the old people to face any kind of critical situation in their own residence. In this context, the activity theory of aging proposes with the fact that in their own residence older people continue with their level of social interaction in their own residence which provides them pleasant peace of mind status. </a:t>
            </a:r>
          </a:p>
          <a:p>
            <a:endParaRPr lang="en-GB" sz="1600" b="1">
              <a:latin typeface="Arial" panose="020B0604020202020204" pitchFamily="34" charset="0"/>
              <a:ea typeface="Calibri"/>
              <a:cs typeface="Arial" panose="020B0604020202020204" pitchFamily="34" charset="0"/>
            </a:endParaRPr>
          </a:p>
          <a:p>
            <a:endParaRPr lang="en-GB" sz="1600" b="1">
              <a:latin typeface="Arial" panose="020B0604020202020204" pitchFamily="34" charset="0"/>
              <a:ea typeface="Calibri"/>
              <a:cs typeface="Arial" panose="020B0604020202020204" pitchFamily="34" charset="0"/>
            </a:endParaRPr>
          </a:p>
          <a:p>
            <a:r>
              <a:rPr lang="ro-RO" sz="1600" b="1">
                <a:latin typeface="Arial" panose="020B0604020202020204" pitchFamily="34" charset="0"/>
                <a:ea typeface="Calibri"/>
                <a:cs typeface="Arial" panose="020B0604020202020204" pitchFamily="34" charset="0"/>
              </a:rPr>
              <a:t>Against:</a:t>
            </a:r>
          </a:p>
          <a:p>
            <a:r>
              <a:rPr lang="ro-RO" sz="2000">
                <a:latin typeface="Arial" panose="020B0604020202020204" pitchFamily="34" charset="0"/>
                <a:ea typeface="Calibri"/>
                <a:cs typeface="Arial" panose="020B0604020202020204" pitchFamily="34" charset="0"/>
              </a:rPr>
              <a:t>Social isolation and loneliness impact adult care services. As per report ,13.8 million adults live alone. Some people are lonely despite being surrounded by friends and family members</a:t>
            </a:r>
            <a:r>
              <a:rPr lang="en-GB" sz="2000">
                <a:solidFill>
                  <a:srgbClr val="00B0F0"/>
                </a:solidFill>
                <a:latin typeface="Arial" panose="020B0604020202020204" pitchFamily="34" charset="0"/>
                <a:ea typeface="Calibri"/>
                <a:cs typeface="Arial" panose="020B0604020202020204" pitchFamily="34" charset="0"/>
              </a:rPr>
              <a:t> </a:t>
            </a:r>
            <a:r>
              <a:rPr lang="ro-RO" sz="2000">
                <a:solidFill>
                  <a:srgbClr val="00B0F0"/>
                </a:solidFill>
                <a:latin typeface="Arial" panose="020B0604020202020204" pitchFamily="34" charset="0"/>
                <a:ea typeface="Calibri"/>
                <a:cs typeface="Arial" panose="020B0604020202020204" pitchFamily="34" charset="0"/>
              </a:rPr>
              <a:t>(Hostos, 2014) </a:t>
            </a:r>
            <a:r>
              <a:rPr lang="ro-RO" sz="2000">
                <a:latin typeface="Arial" panose="020B0604020202020204" pitchFamily="34" charset="0"/>
                <a:ea typeface="Calibri"/>
                <a:cs typeface="Arial" panose="020B0604020202020204" pitchFamily="34" charset="0"/>
              </a:rPr>
              <a:t>. The social isolation and lioness affected health differently where loneliness promotes a pathway for the social isolation that impacts life. It is  very much evident that, everyone requires the level of social interaction in order to continue with a healthy life style.</a:t>
            </a:r>
          </a:p>
          <a:p>
            <a:endParaRPr lang="ro-RO" sz="2000">
              <a:ea typeface="Calibri"/>
              <a:cs typeface="Calibri"/>
            </a:endParaRPr>
          </a:p>
        </p:txBody>
      </p:sp>
    </p:spTree>
    <p:extLst>
      <p:ext uri="{BB962C8B-B14F-4D97-AF65-F5344CB8AC3E}">
        <p14:creationId xmlns:p14="http://schemas.microsoft.com/office/powerpoint/2010/main" val="4384654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862BBCC-8B8C-BBB9-013E-49531501536B}"/>
              </a:ext>
            </a:extLst>
          </p:cNvPr>
          <p:cNvPicPr>
            <a:picLocks noChangeAspect="1"/>
          </p:cNvPicPr>
          <p:nvPr/>
        </p:nvPicPr>
        <p:blipFill rotWithShape="1">
          <a:blip r:embed="rId2"/>
          <a:srcRect t="1003" b="14728"/>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71F4D70-9D22-1453-9BC7-BE9B14CC126E}"/>
              </a:ext>
            </a:extLst>
          </p:cNvPr>
          <p:cNvSpPr txBox="1"/>
          <p:nvPr/>
        </p:nvSpPr>
        <p:spPr>
          <a:xfrm>
            <a:off x="315327" y="5350937"/>
            <a:ext cx="11210925" cy="744836"/>
          </a:xfrm>
          <a:prstGeom prst="rect">
            <a:avLst/>
          </a:prstGeom>
        </p:spPr>
        <p:txBody>
          <a:bodyPr vert="horz" lIns="91440" tIns="45720" rIns="91440" bIns="45720" rtlCol="0" anchor="ctr">
            <a:noAutofit/>
          </a:bodyPr>
          <a:lstStyle/>
          <a:p>
            <a:pPr algn="ctr">
              <a:lnSpc>
                <a:spcPct val="90000"/>
              </a:lnSpc>
              <a:spcBef>
                <a:spcPct val="0"/>
              </a:spcBef>
              <a:spcAft>
                <a:spcPts val="600"/>
              </a:spcAft>
            </a:pPr>
            <a:r>
              <a:rPr lang="en-US" sz="5400">
                <a:solidFill>
                  <a:schemeClr val="tx1">
                    <a:lumMod val="85000"/>
                    <a:lumOff val="15000"/>
                  </a:schemeClr>
                </a:solidFill>
                <a:latin typeface="+mj-lt"/>
                <a:ea typeface="+mj-ea"/>
                <a:cs typeface="+mj-cs"/>
              </a:rPr>
              <a:t>Legislation - Safeguarding older people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295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Arc 2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ticker on a pole&#10;&#10;Description automatically generated">
            <a:extLst>
              <a:ext uri="{FF2B5EF4-FFF2-40B4-BE49-F238E27FC236}">
                <a16:creationId xmlns:a16="http://schemas.microsoft.com/office/drawing/2014/main" id="{2A71DF26-1061-D6A2-E23A-E2D098596182}"/>
              </a:ext>
            </a:extLst>
          </p:cNvPr>
          <p:cNvPicPr>
            <a:picLocks noChangeAspect="1"/>
          </p:cNvPicPr>
          <p:nvPr/>
        </p:nvPicPr>
        <p:blipFill>
          <a:blip r:embed="rId2"/>
          <a:stretch>
            <a:fillRect/>
          </a:stretch>
        </p:blipFill>
        <p:spPr>
          <a:xfrm>
            <a:off x="375238" y="1458154"/>
            <a:ext cx="4777381" cy="394169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7E9FC9D2-78C0-216D-A28A-6F8DC19E4FA6}"/>
              </a:ext>
            </a:extLst>
          </p:cNvPr>
          <p:cNvSpPr txBox="1"/>
          <p:nvPr/>
        </p:nvSpPr>
        <p:spPr>
          <a:xfrm>
            <a:off x="5674696" y="1306541"/>
            <a:ext cx="5825943" cy="5005889"/>
          </a:xfrm>
          <a:prstGeom prst="rect">
            <a:avLst/>
          </a:prstGeom>
        </p:spPr>
        <p:txBody>
          <a:bodyPr vert="horz" lIns="91440" tIns="45720" rIns="91440" bIns="45720" rtlCol="0">
            <a:normAutofit/>
          </a:bodyPr>
          <a:lstStyle/>
          <a:p>
            <a:pPr>
              <a:lnSpc>
                <a:spcPct val="90000"/>
              </a:lnSpc>
              <a:spcAft>
                <a:spcPts val="600"/>
              </a:spcAft>
            </a:pPr>
            <a:r>
              <a:rPr lang="en-US" sz="2000" u="sng"/>
              <a:t>The Human Right  Act 1998 apply to old people in care in a lots of way:</a:t>
            </a:r>
          </a:p>
          <a:p>
            <a:pPr>
              <a:lnSpc>
                <a:spcPct val="90000"/>
              </a:lnSpc>
              <a:spcAft>
                <a:spcPts val="600"/>
              </a:spcAft>
            </a:pPr>
            <a:r>
              <a:rPr lang="en-US" sz="2000" b="1"/>
              <a:t>    Respect for Privacy and Family Life (Article 8):</a:t>
            </a:r>
          </a:p>
          <a:p>
            <a:pPr indent="-228600">
              <a:lnSpc>
                <a:spcPct val="90000"/>
              </a:lnSpc>
              <a:spcAft>
                <a:spcPts val="600"/>
              </a:spcAft>
              <a:buFont typeface="Arial" panose="020B0604020202020204" pitchFamily="34" charset="0"/>
              <a:buChar char="•"/>
            </a:pPr>
            <a:r>
              <a:rPr lang="en-US" sz="2000"/>
              <a:t>Respect to have  family life  this affect old people because should be treated  with dignity. The family have the righted to visit them in care home. </a:t>
            </a:r>
          </a:p>
          <a:p>
            <a:pPr>
              <a:lnSpc>
                <a:spcPct val="90000"/>
              </a:lnSpc>
              <a:spcAft>
                <a:spcPts val="600"/>
              </a:spcAft>
            </a:pPr>
            <a:r>
              <a:rPr lang="en-US" sz="2000" b="1"/>
              <a:t>    Freedom from Discrimination (Article 14):</a:t>
            </a:r>
          </a:p>
          <a:p>
            <a:pPr indent="-228600">
              <a:lnSpc>
                <a:spcPct val="90000"/>
              </a:lnSpc>
              <a:spcAft>
                <a:spcPts val="600"/>
              </a:spcAft>
              <a:buFont typeface="Arial" panose="020B0604020202020204" pitchFamily="34" charset="0"/>
              <a:buChar char="•"/>
            </a:pPr>
            <a:r>
              <a:rPr lang="en-US" sz="2000"/>
              <a:t>Should treatment the same  including all   the age.</a:t>
            </a:r>
          </a:p>
          <a:p>
            <a:pPr indent="-228600">
              <a:lnSpc>
                <a:spcPct val="90000"/>
              </a:lnSpc>
              <a:spcAft>
                <a:spcPts val="600"/>
              </a:spcAft>
              <a:buFont typeface="Arial" panose="020B0604020202020204" pitchFamily="34" charset="0"/>
              <a:buChar char="•"/>
            </a:pPr>
            <a:r>
              <a:rPr lang="en-US" sz="2000"/>
              <a:t>Older people in care have the right to be treated with dignity and respect, without facing discrimination based on their age.</a:t>
            </a:r>
          </a:p>
        </p:txBody>
      </p:sp>
    </p:spTree>
    <p:extLst>
      <p:ext uri="{BB962C8B-B14F-4D97-AF65-F5344CB8AC3E}">
        <p14:creationId xmlns:p14="http://schemas.microsoft.com/office/powerpoint/2010/main" val="1952172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DE9F619F-4DB5-8A1B-5B34-7A1A613A7798}"/>
              </a:ext>
            </a:extLst>
          </p:cNvPr>
          <p:cNvSpPr txBox="1"/>
          <p:nvPr/>
        </p:nvSpPr>
        <p:spPr>
          <a:xfrm>
            <a:off x="6337113" y="1857693"/>
            <a:ext cx="5434263" cy="4247317"/>
          </a:xfrm>
          <a:prstGeom prst="rect">
            <a:avLst/>
          </a:prstGeom>
          <a:noFill/>
        </p:spPr>
        <p:txBody>
          <a:bodyPr wrap="square" rtlCol="0">
            <a:spAutoFit/>
          </a:bodyPr>
          <a:lstStyle/>
          <a:p>
            <a:pPr marL="285750" indent="-285750">
              <a:buFont typeface="Arial" panose="020B0604020202020204" pitchFamily="34" charset="0"/>
              <a:buChar char="•"/>
            </a:pPr>
            <a:r>
              <a:rPr lang="en-GB" b="1"/>
              <a:t>Physical Abuse:</a:t>
            </a:r>
          </a:p>
          <a:p>
            <a:r>
              <a:rPr lang="en-GB"/>
              <a:t>Inflicting physical harm or injury, including hitting, slapping, pushing, or inappropriate use of restraint.</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 </a:t>
            </a:r>
            <a:r>
              <a:rPr lang="en-GB" b="1"/>
              <a:t>Discriminatory Abuse:</a:t>
            </a:r>
          </a:p>
          <a:p>
            <a:r>
              <a:rPr lang="en-GB"/>
              <a:t>Treating an individual unfairly or discriminating against them based on characteristics such as age, gender, race, religion, or disability.</a:t>
            </a:r>
          </a:p>
          <a:p>
            <a:endParaRPr lang="en-GB"/>
          </a:p>
          <a:p>
            <a:pPr marL="285750" indent="-285750">
              <a:buFont typeface="Arial" panose="020B0604020202020204" pitchFamily="34" charset="0"/>
              <a:buChar char="•"/>
            </a:pPr>
            <a:r>
              <a:rPr lang="en-GB"/>
              <a:t> </a:t>
            </a:r>
            <a:r>
              <a:rPr lang="en-GB" b="1"/>
              <a:t>Medical neglect:</a:t>
            </a:r>
          </a:p>
          <a:p>
            <a:r>
              <a:rPr lang="en-GB"/>
              <a:t>Not provide medical treatment necessary  healthcare and medication.</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b="1"/>
              <a:t>Emotional neglect:</a:t>
            </a:r>
          </a:p>
          <a:p>
            <a:r>
              <a:rPr lang="en-GB"/>
              <a:t>Ignoring emotional needs and isolation them socially.</a:t>
            </a:r>
          </a:p>
        </p:txBody>
      </p:sp>
      <p:pic>
        <p:nvPicPr>
          <p:cNvPr id="20" name="Picture 19">
            <a:extLst>
              <a:ext uri="{FF2B5EF4-FFF2-40B4-BE49-F238E27FC236}">
                <a16:creationId xmlns:a16="http://schemas.microsoft.com/office/drawing/2014/main" id="{05465266-544F-82C7-4EE1-9B1BD8CAF5A1}"/>
              </a:ext>
            </a:extLst>
          </p:cNvPr>
          <p:cNvPicPr>
            <a:picLocks noChangeAspect="1"/>
          </p:cNvPicPr>
          <p:nvPr/>
        </p:nvPicPr>
        <p:blipFill>
          <a:blip r:embed="rId2"/>
          <a:stretch>
            <a:fillRect/>
          </a:stretch>
        </p:blipFill>
        <p:spPr>
          <a:xfrm>
            <a:off x="142936" y="1732548"/>
            <a:ext cx="5711952" cy="3970318"/>
          </a:xfrm>
          <a:prstGeom prst="rect">
            <a:avLst/>
          </a:prstGeom>
        </p:spPr>
      </p:pic>
      <p:sp>
        <p:nvSpPr>
          <p:cNvPr id="21" name="TextBox 20">
            <a:extLst>
              <a:ext uri="{FF2B5EF4-FFF2-40B4-BE49-F238E27FC236}">
                <a16:creationId xmlns:a16="http://schemas.microsoft.com/office/drawing/2014/main" id="{7DC42797-1F72-B113-DAF6-E42990EB8E1C}"/>
              </a:ext>
            </a:extLst>
          </p:cNvPr>
          <p:cNvSpPr txBox="1"/>
          <p:nvPr/>
        </p:nvSpPr>
        <p:spPr>
          <a:xfrm>
            <a:off x="3202886" y="180543"/>
            <a:ext cx="5851358" cy="830997"/>
          </a:xfrm>
          <a:prstGeom prst="rect">
            <a:avLst/>
          </a:prstGeom>
          <a:noFill/>
        </p:spPr>
        <p:txBody>
          <a:bodyPr wrap="square" rtlCol="0">
            <a:spAutoFit/>
          </a:bodyPr>
          <a:lstStyle/>
          <a:p>
            <a:r>
              <a:rPr lang="en-GB" sz="2400"/>
              <a:t>Care Act 2014 it is focus on safeguarded of adults at risk of abuse or neglect.</a:t>
            </a:r>
          </a:p>
        </p:txBody>
      </p:sp>
    </p:spTree>
    <p:extLst>
      <p:ext uri="{BB962C8B-B14F-4D97-AF65-F5344CB8AC3E}">
        <p14:creationId xmlns:p14="http://schemas.microsoft.com/office/powerpoint/2010/main" val="2357298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AC038A5-E5E0-1281-C12D-EB6B3F76B630}"/>
              </a:ext>
            </a:extLst>
          </p:cNvPr>
          <p:cNvPicPr>
            <a:picLocks noChangeAspect="1"/>
          </p:cNvPicPr>
          <p:nvPr/>
        </p:nvPicPr>
        <p:blipFill>
          <a:blip r:embed="rId2"/>
          <a:stretch>
            <a:fillRect/>
          </a:stretch>
        </p:blipFill>
        <p:spPr>
          <a:xfrm>
            <a:off x="401052" y="147534"/>
            <a:ext cx="11389896" cy="5694948"/>
          </a:xfrm>
          <a:prstGeom prst="rect">
            <a:avLst/>
          </a:prstGeom>
        </p:spPr>
      </p:pic>
      <p:sp>
        <p:nvSpPr>
          <p:cNvPr id="3" name="TextBox 2">
            <a:extLst>
              <a:ext uri="{FF2B5EF4-FFF2-40B4-BE49-F238E27FC236}">
                <a16:creationId xmlns:a16="http://schemas.microsoft.com/office/drawing/2014/main" id="{91245F07-DB60-A4B4-531B-1109E99BB517}"/>
              </a:ext>
            </a:extLst>
          </p:cNvPr>
          <p:cNvSpPr txBox="1"/>
          <p:nvPr/>
        </p:nvSpPr>
        <p:spPr>
          <a:xfrm>
            <a:off x="0" y="4303455"/>
            <a:ext cx="12192000" cy="2554545"/>
          </a:xfrm>
          <a:prstGeom prst="rect">
            <a:avLst/>
          </a:prstGeom>
          <a:solidFill>
            <a:schemeClr val="bg1">
              <a:lumMod val="95000"/>
            </a:schemeClr>
          </a:solidFill>
        </p:spPr>
        <p:txBody>
          <a:bodyPr wrap="square">
            <a:spAutoFit/>
          </a:bodyPr>
          <a:lstStyle/>
          <a:p>
            <a:r>
              <a:rPr lang="en-GB" sz="4000">
                <a:latin typeface="Avenir Next LT Pro" panose="020B0504020202020204" pitchFamily="34" charset="0"/>
              </a:rPr>
              <a:t>When it comes to taking care of yourself or a loved one. We know that there are many questions when we try to decide what is best and one of the most common questions is, home care or home care?</a:t>
            </a:r>
          </a:p>
        </p:txBody>
      </p:sp>
    </p:spTree>
    <p:extLst>
      <p:ext uri="{BB962C8B-B14F-4D97-AF65-F5344CB8AC3E}">
        <p14:creationId xmlns:p14="http://schemas.microsoft.com/office/powerpoint/2010/main" val="1119407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AA70C3-2AD5-42D6-AC00-5977FEA4D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D1D4658-32CD-4903-BDA6-7B54EEA4E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CF366F1-482C-2C40-BD99-B24D7D88D8DE}"/>
              </a:ext>
            </a:extLst>
          </p:cNvPr>
          <p:cNvPicPr>
            <a:picLocks noChangeAspect="1"/>
          </p:cNvPicPr>
          <p:nvPr/>
        </p:nvPicPr>
        <p:blipFill rotWithShape="1">
          <a:blip r:embed="rId2"/>
          <a:srcRect l="5475" r="6212"/>
          <a:stretch/>
        </p:blipFill>
        <p:spPr>
          <a:xfrm>
            <a:off x="3890886" y="983228"/>
            <a:ext cx="8301112" cy="5874772"/>
          </a:xfrm>
          <a:custGeom>
            <a:avLst/>
            <a:gdLst/>
            <a:ahLst/>
            <a:cxnLst/>
            <a:rect l="l" t="t" r="r" b="b"/>
            <a:pathLst>
              <a:path w="8301112" h="5874772">
                <a:moveTo>
                  <a:pt x="3607511" y="0"/>
                </a:moveTo>
                <a:cubicBezTo>
                  <a:pt x="3607511" y="0"/>
                  <a:pt x="3607511" y="0"/>
                  <a:pt x="8106431" y="0"/>
                </a:cubicBezTo>
                <a:lnTo>
                  <a:pt x="8301112" y="0"/>
                </a:lnTo>
                <a:lnTo>
                  <a:pt x="8301112" y="5874772"/>
                </a:lnTo>
                <a:lnTo>
                  <a:pt x="27685" y="5874772"/>
                </a:lnTo>
                <a:lnTo>
                  <a:pt x="24376" y="5862584"/>
                </a:lnTo>
                <a:cubicBezTo>
                  <a:pt x="-24375" y="5631005"/>
                  <a:pt x="0" y="5362863"/>
                  <a:pt x="97502" y="5167850"/>
                </a:cubicBezTo>
                <a:cubicBezTo>
                  <a:pt x="97502" y="5167850"/>
                  <a:pt x="97502" y="5167850"/>
                  <a:pt x="2827510" y="438782"/>
                </a:cubicBezTo>
                <a:cubicBezTo>
                  <a:pt x="2973760" y="195014"/>
                  <a:pt x="3331265" y="0"/>
                  <a:pt x="3607511" y="0"/>
                </a:cubicBezTo>
                <a:close/>
              </a:path>
            </a:pathLst>
          </a:custGeom>
        </p:spPr>
      </p:pic>
      <p:pic>
        <p:nvPicPr>
          <p:cNvPr id="3" name="Picture 2">
            <a:extLst>
              <a:ext uri="{FF2B5EF4-FFF2-40B4-BE49-F238E27FC236}">
                <a16:creationId xmlns:a16="http://schemas.microsoft.com/office/drawing/2014/main" id="{FC727AFA-A290-919E-B851-5C256CACC55C}"/>
              </a:ext>
            </a:extLst>
          </p:cNvPr>
          <p:cNvPicPr>
            <a:picLocks noChangeAspect="1"/>
          </p:cNvPicPr>
          <p:nvPr/>
        </p:nvPicPr>
        <p:blipFill rotWithShape="1">
          <a:blip r:embed="rId3"/>
          <a:srcRect l="2277" r="9540" b="1"/>
          <a:stretch/>
        </p:blipFill>
        <p:spPr>
          <a:xfrm>
            <a:off x="266700" y="360023"/>
            <a:ext cx="5342805" cy="4453168"/>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
        <p:nvSpPr>
          <p:cNvPr id="4" name="TextBox 3">
            <a:extLst>
              <a:ext uri="{FF2B5EF4-FFF2-40B4-BE49-F238E27FC236}">
                <a16:creationId xmlns:a16="http://schemas.microsoft.com/office/drawing/2014/main" id="{12A3DE33-5AC0-C8F3-C57C-F608637FBC2E}"/>
              </a:ext>
            </a:extLst>
          </p:cNvPr>
          <p:cNvSpPr txBox="1"/>
          <p:nvPr/>
        </p:nvSpPr>
        <p:spPr>
          <a:xfrm>
            <a:off x="133350" y="5657671"/>
            <a:ext cx="11925300" cy="1200329"/>
          </a:xfrm>
          <a:prstGeom prst="rect">
            <a:avLst/>
          </a:prstGeom>
          <a:solidFill>
            <a:schemeClr val="bg1">
              <a:lumMod val="95000"/>
            </a:schemeClr>
          </a:solidFill>
        </p:spPr>
        <p:txBody>
          <a:bodyPr wrap="square" rtlCol="0">
            <a:spAutoFit/>
          </a:bodyPr>
          <a:lstStyle/>
          <a:p>
            <a:r>
              <a:rPr lang="en-GB" sz="3600" u="sng">
                <a:latin typeface="Amasis MT Pro Medium" panose="02040604050005020304" pitchFamily="18" charset="0"/>
              </a:rPr>
              <a:t>“Remaining in your home is the best for everyone”</a:t>
            </a:r>
          </a:p>
          <a:p>
            <a:endParaRPr lang="en-GB" sz="3600" u="sng">
              <a:latin typeface="Amasis MT Pro Medium" panose="02040604050005020304" pitchFamily="18" charset="0"/>
            </a:endParaRPr>
          </a:p>
        </p:txBody>
      </p:sp>
    </p:spTree>
    <p:extLst>
      <p:ext uri="{BB962C8B-B14F-4D97-AF65-F5344CB8AC3E}">
        <p14:creationId xmlns:p14="http://schemas.microsoft.com/office/powerpoint/2010/main" val="2949459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EF65CE1-BD55-6151-6DBA-416424E93245}"/>
              </a:ext>
            </a:extLst>
          </p:cNvPr>
          <p:cNvSpPr txBox="1"/>
          <p:nvPr/>
        </p:nvSpPr>
        <p:spPr>
          <a:xfrm>
            <a:off x="0" y="0"/>
            <a:ext cx="12192000" cy="7017306"/>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ü"/>
            </a:pPr>
            <a:r>
              <a:rPr lang="en-GB" sz="2400">
                <a:latin typeface="Arial"/>
                <a:cs typeface="Arial"/>
              </a:rPr>
              <a:t> During the pandemic, elderly people living in a care home at the time – most of them  sadly have died without seeing their family. According  to </a:t>
            </a:r>
            <a:r>
              <a:rPr lang="en-GB" sz="2400" b="1">
                <a:latin typeface="Arial"/>
                <a:cs typeface="Arial"/>
              </a:rPr>
              <a:t>Human Right (article 8) </a:t>
            </a:r>
            <a:r>
              <a:rPr lang="en-GB" sz="2400">
                <a:latin typeface="Arial"/>
                <a:cs typeface="Arial"/>
              </a:rPr>
              <a:t>The family have the righted to visit them in care home.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 For elderly people to stay at home is best because there are doing usual activities like before in  the residential care  being isolation make them with depression and health ill.</a:t>
            </a: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Caring for the elderly requires special attention, including taking medication, first aid and health care to ensure they have a better and safe life.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 Staying in a familiar environment can positively impact an older person’s mental and emotional well-being. </a:t>
            </a:r>
            <a:r>
              <a:rPr lang="en-GB" sz="2400" b="1">
                <a:latin typeface="Arial"/>
                <a:cs typeface="Arial"/>
              </a:rPr>
              <a:t>The Better at Home Report </a:t>
            </a:r>
            <a:r>
              <a:rPr lang="en-GB" sz="2400">
                <a:latin typeface="Arial"/>
                <a:cs typeface="Arial"/>
              </a:rPr>
              <a:t>shows that 97% of people prefer to stay in their home </a:t>
            </a:r>
            <a:r>
              <a:rPr lang="en-GB" sz="2400">
                <a:solidFill>
                  <a:srgbClr val="00B0F0"/>
                </a:solidFill>
                <a:latin typeface="Arial"/>
                <a:cs typeface="Arial"/>
              </a:rPr>
              <a:t>(Hannah Carter, 2020)</a:t>
            </a:r>
          </a:p>
          <a:p>
            <a:endParaRPr lang="en-GB" sz="2400">
              <a:solidFill>
                <a:srgbClr val="00B0F0"/>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Aging in place is a deeply personal decision. It requires thoughtful planning, community resources, and a commitment to maintaining well-being. Everyone's circumstances and preferences play a vital role in shaping this choice.</a:t>
            </a:r>
          </a:p>
          <a:p>
            <a:endParaRPr lang="en-GB"/>
          </a:p>
        </p:txBody>
      </p:sp>
    </p:spTree>
    <p:extLst>
      <p:ext uri="{BB962C8B-B14F-4D97-AF65-F5344CB8AC3E}">
        <p14:creationId xmlns:p14="http://schemas.microsoft.com/office/powerpoint/2010/main" val="1078708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A7C4CB2C-DA23-72CD-105B-32AE2CD612BD}"/>
              </a:ext>
            </a:extLst>
          </p:cNvPr>
          <p:cNvPicPr>
            <a:picLocks noChangeAspect="1"/>
          </p:cNvPicPr>
          <p:nvPr/>
        </p:nvPicPr>
        <p:blipFill rotWithShape="1">
          <a:blip r:embed="rId2">
            <a:alphaModFix amt="35000"/>
          </a:blip>
          <a:srcRect t="1415" b="14315"/>
          <a:stretch/>
        </p:blipFill>
        <p:spPr>
          <a:xfrm>
            <a:off x="20" y="10"/>
            <a:ext cx="12191980" cy="6857990"/>
          </a:xfrm>
          <a:prstGeom prst="rect">
            <a:avLst/>
          </a:prstGeom>
        </p:spPr>
      </p:pic>
      <p:sp>
        <p:nvSpPr>
          <p:cNvPr id="2" name="Title 1">
            <a:extLst>
              <a:ext uri="{FF2B5EF4-FFF2-40B4-BE49-F238E27FC236}">
                <a16:creationId xmlns:a16="http://schemas.microsoft.com/office/drawing/2014/main" id="{236ED0D5-429B-0BBA-AA32-A4D6A80E8E56}"/>
              </a:ext>
            </a:extLst>
          </p:cNvPr>
          <p:cNvSpPr>
            <a:spLocks noGrp="1"/>
          </p:cNvSpPr>
          <p:nvPr>
            <p:ph type="title" idx="4294967295"/>
          </p:nvPr>
        </p:nvSpPr>
        <p:spPr>
          <a:xfrm>
            <a:off x="3246783" y="0"/>
            <a:ext cx="3750365" cy="747713"/>
          </a:xfrm>
        </p:spPr>
        <p:txBody>
          <a:bodyPr vert="horz" lIns="91440" tIns="45720" rIns="91440" bIns="45720" rtlCol="0" anchor="b">
            <a:normAutofit/>
          </a:bodyPr>
          <a:lstStyle/>
          <a:p>
            <a:r>
              <a:rPr lang="en-US"/>
              <a:t>Reference list </a:t>
            </a:r>
          </a:p>
        </p:txBody>
      </p:sp>
      <p:sp>
        <p:nvSpPr>
          <p:cNvPr id="3" name="Content Placeholder 2">
            <a:extLst>
              <a:ext uri="{FF2B5EF4-FFF2-40B4-BE49-F238E27FC236}">
                <a16:creationId xmlns:a16="http://schemas.microsoft.com/office/drawing/2014/main" id="{F942D8D4-1483-EDD6-3BB4-DFCBF819F374}"/>
              </a:ext>
            </a:extLst>
          </p:cNvPr>
          <p:cNvSpPr>
            <a:spLocks noGrp="1"/>
          </p:cNvSpPr>
          <p:nvPr>
            <p:ph idx="4294967295"/>
          </p:nvPr>
        </p:nvSpPr>
        <p:spPr>
          <a:xfrm>
            <a:off x="0" y="1331844"/>
            <a:ext cx="12192000" cy="3680424"/>
          </a:xfrm>
        </p:spPr>
        <p:txBody>
          <a:bodyPr vert="horz" lIns="0" tIns="45720" rIns="0" bIns="45720" rtlCol="0">
            <a:normAutofit fontScale="25000" lnSpcReduction="20000"/>
          </a:bodyPr>
          <a:lstStyle/>
          <a:p>
            <a:pPr>
              <a:lnSpc>
                <a:spcPct val="90000"/>
              </a:lnSpc>
            </a:pPr>
            <a:r>
              <a:rPr lang="en-US" sz="4800" b="1">
                <a:latin typeface="Amasis MT Pro Light" panose="02040304050005020304" pitchFamily="18" charset="0"/>
                <a:cs typeface="Arial" panose="020B0604020202020204" pitchFamily="34" charset="0"/>
              </a:rPr>
              <a:t>Aged Care Guide (2020) What Age is Considered Old? Available at</a:t>
            </a:r>
            <a:r>
              <a:rPr lang="en-US" sz="4800" b="1">
                <a:solidFill>
                  <a:srgbClr val="00B0F0"/>
                </a:solidFill>
                <a:latin typeface="Amasis MT Pro Light" panose="02040304050005020304" pitchFamily="18" charset="0"/>
                <a:cs typeface="Arial" panose="020B0604020202020204" pitchFamily="34" charset="0"/>
              </a:rPr>
              <a:t>: https://www.agedcareguide.com.au/talking-aged-care/what-age-is-considered-old (Accessed: 10 January 2021) </a:t>
            </a:r>
          </a:p>
          <a:p>
            <a:pPr>
              <a:lnSpc>
                <a:spcPct val="90000"/>
              </a:lnSpc>
            </a:pPr>
            <a:r>
              <a:rPr lang="en-US" sz="4800" b="1">
                <a:latin typeface="Amasis MT Pro Light" panose="02040304050005020304" pitchFamily="18" charset="0"/>
                <a:cs typeface="Arial" panose="020B0604020202020204" pitchFamily="34" charset="0"/>
              </a:rPr>
              <a:t>UK Care Guide (2024) Domiciliary Care Services In February 2024 – What does it mean and cost? Available at: </a:t>
            </a:r>
            <a:r>
              <a:rPr lang="en-US" sz="4800" b="1">
                <a:latin typeface="Amasis MT Pro Light" panose="02040304050005020304" pitchFamily="18" charset="0"/>
                <a:cs typeface="Arial" panose="020B0604020202020204" pitchFamily="34" charset="0"/>
                <a:hlinkClick r:id="rId3"/>
              </a:rPr>
              <a:t>https://ukcareguide.co.uk/domiciliary-care/</a:t>
            </a:r>
            <a:r>
              <a:rPr lang="en-US" sz="4800" b="1">
                <a:latin typeface="Amasis MT Pro Light" panose="02040304050005020304" pitchFamily="18" charset="0"/>
                <a:cs typeface="Arial" panose="020B0604020202020204" pitchFamily="34" charset="0"/>
              </a:rPr>
              <a:t> (Accessed: February 2024)</a:t>
            </a:r>
          </a:p>
          <a:p>
            <a:pPr>
              <a:lnSpc>
                <a:spcPct val="90000"/>
              </a:lnSpc>
            </a:pPr>
            <a:r>
              <a:rPr lang="en-US" sz="4800" b="1">
                <a:latin typeface="Amasis MT Pro Light" panose="02040304050005020304" pitchFamily="18" charset="0"/>
                <a:cs typeface="Arial" panose="020B0604020202020204" pitchFamily="34" charset="0"/>
              </a:rPr>
              <a:t>Gregory, S. (2014) What can we learn from how other countries fund health and Social Care?, The King’s Fund. Available at: https://www.kingsfund.org.uk/insight-and-analysis/blogs/learn-from-countries-fund-health-and-social-care (Accessed: 13 February 2024).</a:t>
            </a:r>
          </a:p>
          <a:p>
            <a:pPr>
              <a:lnSpc>
                <a:spcPct val="90000"/>
              </a:lnSpc>
            </a:pPr>
            <a:r>
              <a:rPr lang="en-US" sz="4800" b="1">
                <a:latin typeface="Amasis MT Pro Light" panose="02040304050005020304" pitchFamily="18" charset="0"/>
                <a:cs typeface="Arial" panose="020B0604020202020204" pitchFamily="34" charset="0"/>
              </a:rPr>
              <a:t> NHS. (2022) What to Expect from End-of-Life Care Available at: (</a:t>
            </a:r>
            <a:r>
              <a:rPr lang="en-US" sz="4800" b="1">
                <a:latin typeface="Amasis MT Pro Light" panose="02040304050005020304" pitchFamily="18" charset="0"/>
                <a:cs typeface="Arial" panose="020B0604020202020204" pitchFamily="34" charset="0"/>
                <a:hlinkClick r:id="rId4"/>
              </a:rPr>
              <a:t>https://www.nhs.uk/conditions/end-of-life-care/what-to-expect-from-care</a:t>
            </a:r>
            <a:r>
              <a:rPr lang="en-US" sz="4800" b="1">
                <a:latin typeface="Amasis MT Pro Light" panose="02040304050005020304" pitchFamily="18" charset="0"/>
                <a:cs typeface="Arial" panose="020B0604020202020204" pitchFamily="34" charset="0"/>
              </a:rPr>
              <a:t> / Accessed: 5 September 2023).</a:t>
            </a:r>
          </a:p>
          <a:p>
            <a:pPr>
              <a:lnSpc>
                <a:spcPct val="90000"/>
              </a:lnSpc>
            </a:pPr>
            <a:r>
              <a:rPr lang="en-US" sz="4800" b="1">
                <a:latin typeface="Amasis MT Pro Light" panose="02040304050005020304" pitchFamily="18" charset="0"/>
                <a:cs typeface="Arial" panose="020B0604020202020204" pitchFamily="34" charset="0"/>
              </a:rPr>
              <a:t>Roberts, A.W., </a:t>
            </a:r>
            <a:r>
              <a:rPr lang="en-US" sz="4800" b="1" err="1">
                <a:latin typeface="Amasis MT Pro Light" panose="02040304050005020304" pitchFamily="18" charset="0"/>
                <a:cs typeface="Arial" panose="020B0604020202020204" pitchFamily="34" charset="0"/>
              </a:rPr>
              <a:t>Ogunwole</a:t>
            </a:r>
            <a:r>
              <a:rPr lang="en-US" sz="4800" b="1">
                <a:latin typeface="Amasis MT Pro Light" panose="02040304050005020304" pitchFamily="18" charset="0"/>
                <a:cs typeface="Arial" panose="020B0604020202020204" pitchFamily="34" charset="0"/>
              </a:rPr>
              <a:t>, S.U., Blakeslee, L. and Rabe, M.A., 2018. The population 65 years and older in the United States: 2016. Suitland, MD, USA: US Department of Commerce, Economics and Statistics Administration, US Census Bureau.</a:t>
            </a:r>
          </a:p>
          <a:p>
            <a:pPr>
              <a:lnSpc>
                <a:spcPct val="90000"/>
              </a:lnSpc>
            </a:pPr>
            <a:r>
              <a:rPr lang="en-US" sz="4800" b="1">
                <a:latin typeface="Amasis MT Pro Light" panose="02040304050005020304" pitchFamily="18" charset="0"/>
                <a:cs typeface="Arial" panose="020B0604020202020204" pitchFamily="34" charset="0"/>
              </a:rPr>
              <a:t>Fried, L.P., </a:t>
            </a:r>
            <a:r>
              <a:rPr lang="en-US" sz="4800" b="1" err="1">
                <a:latin typeface="Amasis MT Pro Light" panose="02040304050005020304" pitchFamily="18" charset="0"/>
                <a:cs typeface="Arial" panose="020B0604020202020204" pitchFamily="34" charset="0"/>
              </a:rPr>
              <a:t>Tangen</a:t>
            </a:r>
            <a:r>
              <a:rPr lang="en-US" sz="4800" b="1">
                <a:latin typeface="Amasis MT Pro Light" panose="02040304050005020304" pitchFamily="18" charset="0"/>
                <a:cs typeface="Arial" panose="020B0604020202020204" pitchFamily="34" charset="0"/>
              </a:rPr>
              <a:t>, C.M., Walston, J., Newman, A.B., Hirsch, C., </a:t>
            </a:r>
            <a:r>
              <a:rPr lang="en-US" sz="4800" b="1" err="1">
                <a:latin typeface="Amasis MT Pro Light" panose="02040304050005020304" pitchFamily="18" charset="0"/>
                <a:cs typeface="Arial" panose="020B0604020202020204" pitchFamily="34" charset="0"/>
              </a:rPr>
              <a:t>Gottdiener</a:t>
            </a:r>
            <a:r>
              <a:rPr lang="en-US" sz="4800" b="1">
                <a:latin typeface="Amasis MT Pro Light" panose="02040304050005020304" pitchFamily="18" charset="0"/>
                <a:cs typeface="Arial" panose="020B0604020202020204" pitchFamily="34" charset="0"/>
              </a:rPr>
              <a:t>, J., Seeman, T., Tracy, R., Kop, W.J., Burke, G. and </a:t>
            </a:r>
            <a:r>
              <a:rPr lang="en-US" sz="4800" b="1" err="1">
                <a:latin typeface="Amasis MT Pro Light" panose="02040304050005020304" pitchFamily="18" charset="0"/>
                <a:cs typeface="Arial" panose="020B0604020202020204" pitchFamily="34" charset="0"/>
              </a:rPr>
              <a:t>McBurnie</a:t>
            </a:r>
            <a:r>
              <a:rPr lang="en-US" sz="4800" b="1">
                <a:latin typeface="Amasis MT Pro Light" panose="02040304050005020304" pitchFamily="18" charset="0"/>
                <a:cs typeface="Arial" panose="020B0604020202020204" pitchFamily="34" charset="0"/>
              </a:rPr>
              <a:t>, M.A., 2001. Frailty in older adults: evidence for a phenotype. The Journals of Gerontology Series A: Biological Sciences and Medical Sciences, 56(3), pp.M146-M157.</a:t>
            </a:r>
          </a:p>
          <a:p>
            <a:pPr>
              <a:lnSpc>
                <a:spcPct val="90000"/>
              </a:lnSpc>
            </a:pPr>
            <a:r>
              <a:rPr lang="en-GB" sz="4800" b="1">
                <a:latin typeface="Amasis MT Pro Light" panose="02040304050005020304" pitchFamily="18" charset="0"/>
                <a:cs typeface="Arial" panose="020B0604020202020204" pitchFamily="34" charset="0"/>
              </a:rPr>
              <a:t>Harris, T., Hodge, L. and Phillips, D., 2019. English local government funding: trends and challenges in 2019 and beyond (No. R166). IFS Report.</a:t>
            </a:r>
          </a:p>
          <a:p>
            <a:pPr>
              <a:lnSpc>
                <a:spcPct val="90000"/>
              </a:lnSpc>
            </a:pPr>
            <a:r>
              <a:rPr lang="en-GB" sz="4800" b="1">
                <a:latin typeface="Amasis MT Pro Light" panose="02040304050005020304" pitchFamily="18" charset="0"/>
                <a:cs typeface="Arial" panose="020B0604020202020204" pitchFamily="34" charset="0"/>
              </a:rPr>
              <a:t>National Institute of  Age (2022) Providing Care and Comfort at the End of Life. Available at: </a:t>
            </a:r>
            <a:r>
              <a:rPr lang="en-GB" sz="4800" b="1">
                <a:latin typeface="Amasis MT Pro Light" panose="02040304050005020304" pitchFamily="18" charset="0"/>
                <a:cs typeface="Arial" panose="020B0604020202020204" pitchFamily="34" charset="0"/>
                <a:hlinkClick r:id="rId5"/>
              </a:rPr>
              <a:t>https://www.nia.nih.gov/health/end-life/providing-care-and-comfort-end-life</a:t>
            </a:r>
            <a:r>
              <a:rPr lang="en-GB" sz="4800" b="1">
                <a:latin typeface="Amasis MT Pro Light" panose="02040304050005020304" pitchFamily="18" charset="0"/>
                <a:cs typeface="Arial" panose="020B0604020202020204" pitchFamily="34" charset="0"/>
              </a:rPr>
              <a:t> </a:t>
            </a:r>
            <a:endParaRPr lang="en-US" sz="4800" b="1">
              <a:latin typeface="Amasis MT Pro Light" panose="02040304050005020304" pitchFamily="18" charset="0"/>
              <a:cs typeface="Arial" panose="020B0604020202020204" pitchFamily="34" charset="0"/>
            </a:endParaRPr>
          </a:p>
          <a:p>
            <a:pPr>
              <a:lnSpc>
                <a:spcPct val="90000"/>
              </a:lnSpc>
            </a:pPr>
            <a:r>
              <a:rPr lang="en-US" sz="4800" b="1" err="1">
                <a:latin typeface="Amasis MT Pro Light" panose="02040304050005020304" pitchFamily="18" charset="0"/>
                <a:cs typeface="Arial" panose="020B0604020202020204" pitchFamily="34" charset="0"/>
              </a:rPr>
              <a:t>Račić</a:t>
            </a:r>
            <a:r>
              <a:rPr lang="en-US" sz="4800" b="1">
                <a:latin typeface="Amasis MT Pro Light" panose="02040304050005020304" pitchFamily="18" charset="0"/>
                <a:cs typeface="Arial" panose="020B0604020202020204" pitchFamily="34" charset="0"/>
              </a:rPr>
              <a:t> </a:t>
            </a:r>
            <a:r>
              <a:rPr lang="en-US" sz="4800" b="1" err="1">
                <a:latin typeface="Amasis MT Pro Light" panose="02040304050005020304" pitchFamily="18" charset="0"/>
                <a:cs typeface="Arial" panose="020B0604020202020204" pitchFamily="34" charset="0"/>
              </a:rPr>
              <a:t>Anđelka</a:t>
            </a:r>
            <a:r>
              <a:rPr lang="en-US" sz="4800" b="1">
                <a:latin typeface="Amasis MT Pro Light" panose="02040304050005020304" pitchFamily="18" charset="0"/>
                <a:cs typeface="Arial" panose="020B0604020202020204" pitchFamily="34" charset="0"/>
              </a:rPr>
              <a:t> (2023) “The women in the family/society throughout history,” Megatrend </a:t>
            </a:r>
            <a:r>
              <a:rPr lang="en-US" sz="4800" b="1" err="1">
                <a:latin typeface="Amasis MT Pro Light" panose="02040304050005020304" pitchFamily="18" charset="0"/>
                <a:cs typeface="Arial" panose="020B0604020202020204" pitchFamily="34" charset="0"/>
              </a:rPr>
              <a:t>revija</a:t>
            </a:r>
            <a:r>
              <a:rPr lang="en-US" sz="4800" b="1">
                <a:latin typeface="Amasis MT Pro Light" panose="02040304050005020304" pitchFamily="18" charset="0"/>
                <a:cs typeface="Arial" panose="020B0604020202020204" pitchFamily="34" charset="0"/>
              </a:rPr>
              <a:t> : </a:t>
            </a:r>
            <a:r>
              <a:rPr lang="en-US" sz="4800" b="1" err="1">
                <a:latin typeface="Amasis MT Pro Light" panose="02040304050005020304" pitchFamily="18" charset="0"/>
                <a:cs typeface="Arial" panose="020B0604020202020204" pitchFamily="34" charset="0"/>
              </a:rPr>
              <a:t>međunarodni</a:t>
            </a:r>
            <a:r>
              <a:rPr lang="en-US" sz="4800" b="1">
                <a:latin typeface="Amasis MT Pro Light" panose="02040304050005020304" pitchFamily="18" charset="0"/>
                <a:cs typeface="Arial" panose="020B0604020202020204" pitchFamily="34" charset="0"/>
              </a:rPr>
              <a:t> </a:t>
            </a:r>
            <a:r>
              <a:rPr lang="en-US" sz="4800" b="1" err="1">
                <a:latin typeface="Amasis MT Pro Light" panose="02040304050005020304" pitchFamily="18" charset="0"/>
                <a:cs typeface="Arial" panose="020B0604020202020204" pitchFamily="34" charset="0"/>
              </a:rPr>
              <a:t>časopis</a:t>
            </a:r>
            <a:r>
              <a:rPr lang="en-US" sz="4800" b="1">
                <a:latin typeface="Amasis MT Pro Light" panose="02040304050005020304" pitchFamily="18" charset="0"/>
                <a:cs typeface="Arial" panose="020B0604020202020204" pitchFamily="34" charset="0"/>
              </a:rPr>
              <a:t> za </a:t>
            </a:r>
            <a:r>
              <a:rPr lang="en-US" sz="4800" b="1" err="1">
                <a:latin typeface="Amasis MT Pro Light" panose="02040304050005020304" pitchFamily="18" charset="0"/>
                <a:cs typeface="Arial" panose="020B0604020202020204" pitchFamily="34" charset="0"/>
              </a:rPr>
              <a:t>primenjenu</a:t>
            </a:r>
            <a:r>
              <a:rPr lang="en-US" sz="4800" b="1">
                <a:latin typeface="Amasis MT Pro Light" panose="02040304050005020304" pitchFamily="18" charset="0"/>
                <a:cs typeface="Arial" panose="020B0604020202020204" pitchFamily="34" charset="0"/>
              </a:rPr>
              <a:t> </a:t>
            </a:r>
            <a:r>
              <a:rPr lang="en-US" sz="4800" b="1" err="1">
                <a:latin typeface="Amasis MT Pro Light" panose="02040304050005020304" pitchFamily="18" charset="0"/>
                <a:cs typeface="Arial" panose="020B0604020202020204" pitchFamily="34" charset="0"/>
              </a:rPr>
              <a:t>ekonomiju</a:t>
            </a:r>
            <a:r>
              <a:rPr lang="en-US" sz="4800" b="1">
                <a:latin typeface="Amasis MT Pro Light" panose="02040304050005020304" pitchFamily="18" charset="0"/>
                <a:cs typeface="Arial" panose="020B0604020202020204" pitchFamily="34" charset="0"/>
              </a:rPr>
              <a:t>, 20(1), pp. 107–120. Available at: </a:t>
            </a:r>
            <a:r>
              <a:rPr lang="en-US" sz="4800" b="1">
                <a:latin typeface="Amasis MT Pro Light" panose="02040304050005020304" pitchFamily="18" charset="0"/>
                <a:cs typeface="Arial" panose="020B0604020202020204" pitchFamily="34" charset="0"/>
                <a:hlinkClick r:id="rId6"/>
              </a:rPr>
              <a:t>https://doi.org/10.5937/MegRev2301107R</a:t>
            </a:r>
            <a:r>
              <a:rPr lang="en-US" sz="4800" b="1">
                <a:latin typeface="Amasis MT Pro Light" panose="02040304050005020304" pitchFamily="18" charset="0"/>
                <a:cs typeface="Arial" panose="020B0604020202020204" pitchFamily="34" charset="0"/>
              </a:rPr>
              <a:t>. </a:t>
            </a:r>
          </a:p>
          <a:p>
            <a:pPr>
              <a:lnSpc>
                <a:spcPct val="90000"/>
              </a:lnSpc>
            </a:pPr>
            <a:r>
              <a:rPr lang="en-GB" sz="4800" b="1">
                <a:latin typeface="Amasis MT Pro Light" panose="02040304050005020304" pitchFamily="18" charset="0"/>
                <a:cs typeface="Arial" panose="020B0604020202020204" pitchFamily="34" charset="0"/>
              </a:rPr>
              <a:t> Bahr, S. (2015) Reducing depression in nursing homes requires more than just antidepressants. Available at: http://theconversation.com/reducing-depression-in-nursing-homes-requires-more-than-just-antidepressants-38970 (Accessed: 10 January 2019)  </a:t>
            </a:r>
          </a:p>
          <a:p>
            <a:pPr>
              <a:lnSpc>
                <a:spcPct val="90000"/>
              </a:lnSpc>
            </a:pPr>
            <a:r>
              <a:rPr lang="en-GB" sz="4800" b="1">
                <a:latin typeface="Amasis MT Pro Light" panose="02040304050005020304" pitchFamily="18" charset="0"/>
                <a:cs typeface="Arial" panose="020B0604020202020204" pitchFamily="34" charset="0"/>
              </a:rPr>
              <a:t>NHS. (2022) What to Expect from End of Life Care Available at</a:t>
            </a:r>
            <a:r>
              <a:rPr lang="en-GB" sz="4800" b="1">
                <a:solidFill>
                  <a:srgbClr val="00B0F0"/>
                </a:solidFill>
                <a:latin typeface="Amasis MT Pro Light" panose="02040304050005020304" pitchFamily="18" charset="0"/>
                <a:cs typeface="Arial" panose="020B0604020202020204" pitchFamily="34" charset="0"/>
              </a:rPr>
              <a:t>: (https://www.nhs.uk/conditions/end-of-life-care/what-to-expect-from-care</a:t>
            </a:r>
            <a:r>
              <a:rPr lang="en-GB" sz="4800" b="1">
                <a:latin typeface="Amasis MT Pro Light" panose="02040304050005020304" pitchFamily="18" charset="0"/>
                <a:cs typeface="Arial" panose="020B0604020202020204" pitchFamily="34" charset="0"/>
              </a:rPr>
              <a:t>/ Accessed: 5 September 2023).</a:t>
            </a:r>
          </a:p>
          <a:p>
            <a:pPr>
              <a:lnSpc>
                <a:spcPct val="90000"/>
              </a:lnSpc>
            </a:pPr>
            <a:r>
              <a:rPr lang="en-GB" sz="4800" b="1">
                <a:latin typeface="Amasis MT Pro Light" panose="02040304050005020304" pitchFamily="18" charset="0"/>
                <a:cs typeface="Arial" panose="020B0604020202020204" pitchFamily="34" charset="0"/>
              </a:rPr>
              <a:t>GOV.UK. (n.d.). LA Welfare Direct 2/2024. [online] Available </a:t>
            </a:r>
            <a:r>
              <a:rPr lang="en-GB" sz="4800" b="1">
                <a:solidFill>
                  <a:srgbClr val="00B0F0"/>
                </a:solidFill>
                <a:latin typeface="Amasis MT Pro Light" panose="02040304050005020304" pitchFamily="18" charset="0"/>
                <a:cs typeface="Arial" panose="020B0604020202020204" pitchFamily="34" charset="0"/>
              </a:rPr>
              <a:t>at: https://www.gov.uk/government/publications/la-welfare-direct-bulletins-2024/la-welfare-direct-22024 </a:t>
            </a:r>
            <a:r>
              <a:rPr lang="en-GB" sz="4800" b="1">
                <a:latin typeface="Amasis MT Pro Light" panose="02040304050005020304" pitchFamily="18" charset="0"/>
                <a:cs typeface="Arial" panose="020B0604020202020204" pitchFamily="34" charset="0"/>
              </a:rPr>
              <a:t>[Accessed 17 Feb. 2024]. </a:t>
            </a:r>
          </a:p>
          <a:p>
            <a:pPr>
              <a:lnSpc>
                <a:spcPct val="90000"/>
              </a:lnSpc>
            </a:pPr>
            <a:r>
              <a:rPr lang="en-GB" sz="4800" b="1">
                <a:latin typeface="Amasis MT Pro Light" panose="02040304050005020304" pitchFamily="18" charset="0"/>
                <a:cs typeface="Arial" panose="020B0604020202020204" pitchFamily="34" charset="0"/>
              </a:rPr>
              <a:t>Maulk, K. (2010) Gerontological Nursing: Competencies for Care 2nd </a:t>
            </a:r>
            <a:r>
              <a:rPr lang="en-GB" sz="4800" b="1" err="1">
                <a:latin typeface="Amasis MT Pro Light" panose="02040304050005020304" pitchFamily="18" charset="0"/>
                <a:cs typeface="Arial" panose="020B0604020202020204" pitchFamily="34" charset="0"/>
              </a:rPr>
              <a:t>edn</a:t>
            </a:r>
            <a:r>
              <a:rPr lang="en-GB" sz="4800" b="1">
                <a:latin typeface="Amasis MT Pro Light" panose="02040304050005020304" pitchFamily="18" charset="0"/>
                <a:cs typeface="Arial" panose="020B0604020202020204" pitchFamily="34" charset="0"/>
              </a:rPr>
              <a:t>. London: Jones and Bartlett Publishers International.</a:t>
            </a:r>
          </a:p>
          <a:p>
            <a:pPr>
              <a:lnSpc>
                <a:spcPct val="90000"/>
              </a:lnSpc>
            </a:pPr>
            <a:r>
              <a:rPr lang="en-GB" sz="4800" b="1" err="1">
                <a:latin typeface="Amasis MT Pro Light" panose="02040304050005020304" pitchFamily="18" charset="0"/>
                <a:cs typeface="Arial" panose="020B0604020202020204" pitchFamily="34" charset="0"/>
              </a:rPr>
              <a:t>AgeUK</a:t>
            </a:r>
            <a:r>
              <a:rPr lang="en-GB" sz="4800" b="1">
                <a:latin typeface="Amasis MT Pro Light" panose="02040304050005020304" pitchFamily="18" charset="0"/>
                <a:cs typeface="Arial" panose="020B0604020202020204" pitchFamily="34" charset="0"/>
              </a:rPr>
              <a:t>, (2020) Tackling loneliness among older people this COVID winter Available at: https://www.ageuk.org.uk/globalassets/age-uk/documents/reports-and-publications/reports-and-briefings/loneliness/241120_tackling-loneliness-among-older-people-this-covid-winter.pdf (Accessed: 10 January 2021)f </a:t>
            </a:r>
          </a:p>
          <a:p>
            <a:pPr>
              <a:lnSpc>
                <a:spcPct val="90000"/>
              </a:lnSpc>
            </a:pPr>
            <a:endParaRPr lang="en-GB"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p:txBody>
      </p:sp>
    </p:spTree>
    <p:extLst>
      <p:ext uri="{BB962C8B-B14F-4D97-AF65-F5344CB8AC3E}">
        <p14:creationId xmlns:p14="http://schemas.microsoft.com/office/powerpoint/2010/main" val="4219511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3035</Words>
  <Application>Microsoft Office PowerPoint</Application>
  <PresentationFormat>Widescreen</PresentationFormat>
  <Paragraphs>173</Paragraphs>
  <Slides>22</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Amasis MT Pro Light</vt:lpstr>
      <vt:lpstr>Amasis MT Pro Medium</vt:lpstr>
      <vt:lpstr>Aptos</vt:lpstr>
      <vt:lpstr>Aptos Display</vt:lpstr>
      <vt:lpstr>Arial</vt:lpstr>
      <vt:lpstr>Arial Rounded MT Bold</vt:lpstr>
      <vt:lpstr>Avenir Next LT Pro</vt:lpstr>
      <vt:lpstr>Calibri</vt:lpstr>
      <vt:lpstr>Wingdings</vt:lpstr>
      <vt:lpstr>Office Theme</vt:lpstr>
      <vt:lpstr>Debate topic – “Remaining in your own home is best for everyone</vt:lpstr>
      <vt:lpstr>Introduction</vt:lpstr>
      <vt:lpstr>What age is considered ‘old’?</vt:lpstr>
      <vt:lpstr>Definition of domiciliary care and residential care</vt:lpstr>
      <vt:lpstr>PowerPoint Presentation</vt:lpstr>
      <vt:lpstr>PowerPoint Presentation</vt:lpstr>
      <vt:lpstr>PowerPoint Presentation</vt:lpstr>
      <vt:lpstr>The gap between need and availability.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Joliana Dede</dc:creator>
  <cp:lastModifiedBy>Joliana Dede</cp:lastModifiedBy>
  <cp:revision>1</cp:revision>
  <dcterms:created xsi:type="dcterms:W3CDTF">2024-02-02T09:40:05Z</dcterms:created>
  <dcterms:modified xsi:type="dcterms:W3CDTF">2024-02-18T23:30:53Z</dcterms:modified>
</cp:coreProperties>
</file>