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handoutMasterIdLst>
    <p:handoutMasterId r:id="rId17"/>
  </p:handoutMasterIdLst>
  <p:sldIdLst>
    <p:sldId id="256" r:id="rId2"/>
    <p:sldId id="257" r:id="rId3"/>
    <p:sldId id="258" r:id="rId4"/>
    <p:sldId id="261" r:id="rId5"/>
    <p:sldId id="259" r:id="rId6"/>
    <p:sldId id="260" r:id="rId7"/>
    <p:sldId id="275" r:id="rId8"/>
    <p:sldId id="277" r:id="rId9"/>
    <p:sldId id="276" r:id="rId10"/>
    <p:sldId id="271" r:id="rId11"/>
    <p:sldId id="265" r:id="rId12"/>
    <p:sldId id="269" r:id="rId13"/>
    <p:sldId id="270" r:id="rId14"/>
    <p:sldId id="27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94" autoAdjust="0"/>
    <p:restoredTop sz="94434" autoAdjust="0"/>
  </p:normalViewPr>
  <p:slideViewPr>
    <p:cSldViewPr snapToGrid="0">
      <p:cViewPr>
        <p:scale>
          <a:sx n="90" d="100"/>
          <a:sy n="90" d="100"/>
        </p:scale>
        <p:origin x="-132"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F76283E-BC61-4DFC-A457-592D59FB7FDE}" type="datetimeFigureOut">
              <a:rPr lang="en-GB" smtClean="0"/>
              <a:t>02/04/2019</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5D475D-86BA-4003-BD13-81EC0607357D}" type="slidenum">
              <a:rPr lang="en-GB" smtClean="0"/>
              <a:t>‹#›</a:t>
            </a:fld>
            <a:endParaRPr lang="en-GB" dirty="0"/>
          </a:p>
        </p:txBody>
      </p:sp>
    </p:spTree>
    <p:extLst>
      <p:ext uri="{BB962C8B-B14F-4D97-AF65-F5344CB8AC3E}">
        <p14:creationId xmlns:p14="http://schemas.microsoft.com/office/powerpoint/2010/main" val="31666019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169C14-D520-48EE-8E8B-31344EDB8332}" type="datetimeFigureOut">
              <a:rPr lang="en-GB" smtClean="0"/>
              <a:t>02/04/2019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66D6AA-E773-4B60-B1FB-554227B6D1B8}" type="slidenum">
              <a:rPr lang="en-GB" smtClean="0"/>
              <a:t>‹#›</a:t>
            </a:fld>
            <a:endParaRPr lang="en-GB" dirty="0"/>
          </a:p>
        </p:txBody>
      </p:sp>
    </p:spTree>
    <p:extLst>
      <p:ext uri="{BB962C8B-B14F-4D97-AF65-F5344CB8AC3E}">
        <p14:creationId xmlns:p14="http://schemas.microsoft.com/office/powerpoint/2010/main" val="1377360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1</a:t>
            </a:fld>
            <a:endParaRPr lang="en-GB" dirty="0"/>
          </a:p>
        </p:txBody>
      </p:sp>
    </p:spTree>
    <p:extLst>
      <p:ext uri="{BB962C8B-B14F-4D97-AF65-F5344CB8AC3E}">
        <p14:creationId xmlns:p14="http://schemas.microsoft.com/office/powerpoint/2010/main" val="419871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question asks </a:t>
            </a:r>
          </a:p>
          <a:p>
            <a:r>
              <a:rPr lang="en-GB" baseline="0" dirty="0" smtClean="0"/>
              <a:t>“What can be learned from global research, policy and practice which might enhance education for the health and well-being of the CYP of Wales</a:t>
            </a:r>
            <a:r>
              <a:rPr lang="en-GB" baseline="0" dirty="0" smtClean="0"/>
              <a:t>?”</a:t>
            </a:r>
          </a:p>
          <a:p>
            <a:endParaRPr lang="en-GB" baseline="0" dirty="0" smtClean="0"/>
          </a:p>
          <a:p>
            <a:r>
              <a:rPr lang="en-GB" baseline="0" dirty="0" smtClean="0"/>
              <a:t>This presentation will present evidence to say that it is the current education system, which was designed for a different age, itself that  is causing many of the problems we are seeing today and how making radical changes to the system will enhance education and lead to better health and well-being.</a:t>
            </a: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Gray (2013) argues saying that schools are a product of history not based om scientific research into how CYP learn.</a:t>
            </a:r>
          </a:p>
          <a:p>
            <a:endParaRPr lang="en-GB" baseline="0" dirty="0" smtClean="0"/>
          </a:p>
          <a:p>
            <a:r>
              <a:rPr lang="en-GB" baseline="0" dirty="0" smtClean="0"/>
              <a:t>My presentation </a:t>
            </a:r>
            <a:r>
              <a:rPr lang="en-GB" baseline="0" dirty="0" smtClean="0"/>
              <a:t>will include </a:t>
            </a:r>
            <a:r>
              <a:rPr lang="en-GB" baseline="0" dirty="0" smtClean="0"/>
              <a:t>alternatives ways to do ‘</a:t>
            </a:r>
            <a:r>
              <a:rPr lang="en-GB" baseline="0" dirty="0" smtClean="0"/>
              <a:t>education’ and some advice </a:t>
            </a:r>
            <a:r>
              <a:rPr lang="en-GB" baseline="0" dirty="0" smtClean="0"/>
              <a:t>to teachers and </a:t>
            </a:r>
            <a:r>
              <a:rPr lang="en-GB" baseline="0" dirty="0" smtClean="0"/>
              <a:t>schools.</a:t>
            </a:r>
          </a:p>
          <a:p>
            <a:r>
              <a:rPr lang="en-GB" baseline="0" dirty="0" smtClean="0"/>
              <a:t>I will also be discussing how Rights Respecting </a:t>
            </a:r>
            <a:r>
              <a:rPr lang="en-GB" baseline="0" dirty="0" smtClean="0"/>
              <a:t>schools initiative is a good way of improving the HWB</a:t>
            </a:r>
          </a:p>
          <a:p>
            <a:r>
              <a:rPr lang="en-GB" baseline="0" dirty="0" smtClean="0"/>
              <a:t>I haven’t focused much on what HWB is as my argument is that if you change how we do education this will lead to better HWB.</a:t>
            </a:r>
          </a:p>
          <a:p>
            <a:r>
              <a:rPr lang="en-GB" baseline="0" dirty="0" smtClean="0"/>
              <a:t>However, I will mention that we have seen an increase in the rates of CAMHS referrals, CYP self-harm, suicide and eating disorders etc, WG recently investing approximately 7 million into CAMHS provision? when this could be invested in designing an education system which support the HWB of CYP? An </a:t>
            </a:r>
            <a:r>
              <a:rPr lang="en-GB" baseline="0" dirty="0" smtClean="0"/>
              <a:t>interesting </a:t>
            </a:r>
            <a:r>
              <a:rPr lang="en-GB" baseline="0" dirty="0" smtClean="0"/>
              <a:t>fact </a:t>
            </a:r>
            <a:r>
              <a:rPr lang="en-GB" baseline="0" dirty="0" smtClean="0"/>
              <a:t>apparently the </a:t>
            </a:r>
            <a:r>
              <a:rPr lang="en-GB" baseline="0" dirty="0" smtClean="0"/>
              <a:t>rates of anxiety and depression among CYP were lower during the Great Depression, World War 11, and the Cold </a:t>
            </a:r>
            <a:r>
              <a:rPr lang="en-GB" baseline="0" dirty="0" smtClean="0"/>
              <a:t>War than now (Twenge)</a:t>
            </a:r>
          </a:p>
          <a:p>
            <a:endParaRPr lang="en-GB" baseline="0" dirty="0" smtClean="0"/>
          </a:p>
          <a:p>
            <a:r>
              <a:rPr lang="en-GB" baseline="0" dirty="0" smtClean="0"/>
              <a:t>So why is it important that we get school right?</a:t>
            </a:r>
            <a:endParaRPr lang="en-GB" baseline="0" dirty="0" smtClean="0"/>
          </a:p>
          <a:p>
            <a:r>
              <a:rPr lang="en-GB" dirty="0" smtClean="0"/>
              <a:t>We spend approximately 11 years in school,</a:t>
            </a:r>
            <a:r>
              <a:rPr lang="en-GB" baseline="0" dirty="0" smtClean="0"/>
              <a:t> this equates to 110 months and 2090 days over the whole period. </a:t>
            </a:r>
          </a:p>
          <a:p>
            <a:r>
              <a:rPr lang="en-GB" baseline="0" dirty="0" smtClean="0"/>
              <a:t>Not long if you imagine that the average life span in Wales is 82.3 (ONS 2010-12) </a:t>
            </a:r>
          </a:p>
          <a:p>
            <a:r>
              <a:rPr lang="en-GB" baseline="0" dirty="0" smtClean="0"/>
              <a:t>However, it is in school that our future path is usually set out before us. This will depend on a number of factors such as ACE agenda, </a:t>
            </a:r>
            <a:r>
              <a:rPr lang="en-GB" baseline="0" dirty="0" smtClean="0"/>
              <a:t>socio-economic </a:t>
            </a:r>
            <a:r>
              <a:rPr lang="en-GB" baseline="0" dirty="0" smtClean="0"/>
              <a:t>background, </a:t>
            </a:r>
            <a:r>
              <a:rPr lang="en-GB" baseline="0" dirty="0" smtClean="0"/>
              <a:t>poverty and other factors.</a:t>
            </a:r>
          </a:p>
          <a:p>
            <a:r>
              <a:rPr lang="en-GB" baseline="0" dirty="0" smtClean="0"/>
              <a:t>Education </a:t>
            </a:r>
            <a:r>
              <a:rPr lang="en-GB" baseline="0" dirty="0" smtClean="0"/>
              <a:t>takes place at the most crucial time of a child's development…</a:t>
            </a:r>
          </a:p>
          <a:p>
            <a:r>
              <a:rPr lang="en-GB" baseline="0" dirty="0" smtClean="0"/>
              <a:t>Dewey (1916 ) wrote that the school exits to provide a special environment for the ‘formative’ period of human life. </a:t>
            </a:r>
          </a:p>
          <a:p>
            <a:r>
              <a:rPr lang="en-GB" baseline="0" dirty="0" smtClean="0"/>
              <a:t>He argues that school is a consciously designed institution with the sole concern of which is to educate the child.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2</a:t>
            </a:fld>
            <a:endParaRPr lang="en-GB" dirty="0"/>
          </a:p>
        </p:txBody>
      </p:sp>
    </p:spTree>
    <p:extLst>
      <p:ext uri="{BB962C8B-B14F-4D97-AF65-F5344CB8AC3E}">
        <p14:creationId xmlns:p14="http://schemas.microsoft.com/office/powerpoint/2010/main" val="2432040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Some argue school is about keeping ‘social control’, David Icke (2014) I know he’s a conspiracy theorists, but he calls schools prisons of the mind, schools are not about educating CYP but programming them.</a:t>
            </a:r>
          </a:p>
          <a:p>
            <a:r>
              <a:rPr lang="en-GB" baseline="0" dirty="0" smtClean="0"/>
              <a:t>Many believe that (schools) education is reproducing health inequalities, keeps the divide between the social classes, keeps the status quo.</a:t>
            </a:r>
          </a:p>
          <a:p>
            <a:r>
              <a:rPr lang="en-GB" baseline="0" dirty="0" smtClean="0"/>
              <a:t>Kumar believes that school is part of the problem and not part of the solution.</a:t>
            </a:r>
          </a:p>
          <a:p>
            <a:r>
              <a:rPr lang="en-GB" baseline="0" dirty="0" smtClean="0"/>
              <a:t>Satish Kumar explains that it’s the intelligent people that design weapons and cause the wars in the world.</a:t>
            </a:r>
          </a:p>
          <a:p>
            <a:r>
              <a:rPr lang="en-GB" baseline="0" dirty="0" smtClean="0"/>
              <a:t>Kumar’s educational philosophy is that CYP should be encourage to question and find the true value of learning, education should be about the understanding of oneself.</a:t>
            </a:r>
          </a:p>
          <a:p>
            <a:r>
              <a:rPr lang="en-GB" baseline="0" dirty="0" smtClean="0"/>
              <a:t>Kumar is responsible for setting up the Small School in 1982,  when he became disillusioned with the mainstream schools system. He wanted an environment which nurtured the whole child.</a:t>
            </a:r>
          </a:p>
          <a:p>
            <a:r>
              <a:rPr lang="en-GB" baseline="0" dirty="0" smtClean="0"/>
              <a:t>Kumar is on the board of Our Future Planet, vice-president of the RSPCA and continue to teach and run workshops including holistic education.</a:t>
            </a:r>
          </a:p>
          <a:p>
            <a:endParaRPr lang="en-GB" baseline="0" dirty="0" smtClean="0"/>
          </a:p>
          <a:p>
            <a:r>
              <a:rPr lang="en-GB" baseline="0" dirty="0" smtClean="0"/>
              <a:t>David Hicks stance is that we should be teaching CYP about the future, empowering them to make right choices. Maybe that’s where the (RRS) comes in.</a:t>
            </a:r>
          </a:p>
          <a:p>
            <a:r>
              <a:rPr lang="en-GB" baseline="0" dirty="0" smtClean="0"/>
              <a:t>His research after 40 years in education, cites that education is based on a technocratic, managerial and performance driven view of teaching and learning which is controlled by politicians rather than professional educators.</a:t>
            </a:r>
          </a:p>
          <a:p>
            <a:r>
              <a:rPr lang="en-GB" baseline="0" dirty="0" smtClean="0"/>
              <a:t>We should be helping young people think more critically and creatively about probable and preferable futures.</a:t>
            </a:r>
          </a:p>
        </p:txBody>
      </p:sp>
      <p:sp>
        <p:nvSpPr>
          <p:cNvPr id="4" name="Slide Number Placeholder 3"/>
          <p:cNvSpPr>
            <a:spLocks noGrp="1"/>
          </p:cNvSpPr>
          <p:nvPr>
            <p:ph type="sldNum" sz="quarter" idx="10"/>
          </p:nvPr>
        </p:nvSpPr>
        <p:spPr/>
        <p:txBody>
          <a:bodyPr/>
          <a:lstStyle/>
          <a:p>
            <a:fld id="{E766D6AA-E773-4B60-B1FB-554227B6D1B8}" type="slidenum">
              <a:rPr lang="en-GB" smtClean="0"/>
              <a:t>3</a:t>
            </a:fld>
            <a:endParaRPr lang="en-GB" dirty="0"/>
          </a:p>
        </p:txBody>
      </p:sp>
    </p:spTree>
    <p:extLst>
      <p:ext uri="{BB962C8B-B14F-4D97-AF65-F5344CB8AC3E}">
        <p14:creationId xmlns:p14="http://schemas.microsoft.com/office/powerpoint/2010/main" val="3069144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have collated a number of opinions from various academic</a:t>
            </a:r>
            <a:r>
              <a:rPr lang="en-GB" baseline="0" dirty="0" smtClean="0"/>
              <a:t> </a:t>
            </a:r>
            <a:r>
              <a:rPr lang="en-GB" dirty="0" smtClean="0"/>
              <a:t>sources which emphasis this neoliberal viewpoint of our current education system.</a:t>
            </a:r>
          </a:p>
          <a:p>
            <a:r>
              <a:rPr lang="en-GB" dirty="0" smtClean="0"/>
              <a:t>However</a:t>
            </a:r>
            <a:r>
              <a:rPr lang="en-GB" dirty="0" smtClean="0"/>
              <a:t>, the idea that teachers</a:t>
            </a:r>
            <a:r>
              <a:rPr lang="en-GB" baseline="0" dirty="0" smtClean="0"/>
              <a:t> are the only ones to do this is now a question we should ask</a:t>
            </a:r>
            <a:r>
              <a:rPr lang="en-GB" baseline="0" dirty="0" smtClean="0"/>
              <a:t>.</a:t>
            </a:r>
          </a:p>
          <a:p>
            <a:r>
              <a:rPr lang="en-GB" baseline="0" dirty="0" smtClean="0"/>
              <a:t>Mitra (1999) set up The Hole in the Wall experiment, where he literally cut holes in walls and placed computers and recorded what happened.</a:t>
            </a:r>
          </a:p>
          <a:p>
            <a:r>
              <a:rPr lang="en-GB" baseline="0" dirty="0" smtClean="0"/>
              <a:t>From this research he found out that CYP can teach themselves.</a:t>
            </a:r>
            <a:endParaRPr lang="en-GB" baseline="0" dirty="0" smtClean="0"/>
          </a:p>
          <a:p>
            <a:r>
              <a:rPr lang="en-GB" baseline="0" dirty="0" smtClean="0"/>
              <a:t>Mitra, suggests that </a:t>
            </a:r>
            <a:r>
              <a:rPr lang="en-GB" baseline="0" dirty="0" smtClean="0"/>
              <a:t>traditional classrooms </a:t>
            </a:r>
            <a:r>
              <a:rPr lang="en-GB" baseline="0" dirty="0" smtClean="0"/>
              <a:t>can be turned into SOLEs (self –organising learning environments</a:t>
            </a:r>
            <a:r>
              <a:rPr lang="en-GB" baseline="0" dirty="0" smtClean="0"/>
              <a:t>) based on what he found out about how CYP learn.</a:t>
            </a:r>
          </a:p>
          <a:p>
            <a:endParaRPr lang="en-GB" baseline="0"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4</a:t>
            </a:fld>
            <a:endParaRPr lang="en-GB" dirty="0"/>
          </a:p>
        </p:txBody>
      </p:sp>
    </p:spTree>
    <p:extLst>
      <p:ext uri="{BB962C8B-B14F-4D97-AF65-F5344CB8AC3E}">
        <p14:creationId xmlns:p14="http://schemas.microsoft.com/office/powerpoint/2010/main" val="2281087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how CYP learn?</a:t>
            </a:r>
          </a:p>
          <a:p>
            <a:r>
              <a:rPr lang="en-GB" dirty="0" smtClean="0"/>
              <a:t>So </a:t>
            </a:r>
            <a:r>
              <a:rPr lang="en-GB" dirty="0" smtClean="0"/>
              <a:t>we know much more about how</a:t>
            </a:r>
            <a:r>
              <a:rPr lang="en-GB" baseline="0" dirty="0" smtClean="0"/>
              <a:t> the brain works and according to neuroscientists this is how the brain reacts to being punished or before a test or examination.</a:t>
            </a:r>
          </a:p>
          <a:p>
            <a:r>
              <a:rPr lang="en-GB" baseline="0" dirty="0" smtClean="0"/>
              <a:t>Refer to the diagram and Explain </a:t>
            </a:r>
            <a:r>
              <a:rPr lang="en-GB" baseline="0" dirty="0" smtClean="0"/>
              <a:t>about the reptilian part of the </a:t>
            </a:r>
            <a:r>
              <a:rPr lang="en-GB" baseline="0" dirty="0" smtClean="0"/>
              <a:t>brain, this is what is happening in schools to many of our CYP.</a:t>
            </a:r>
            <a:endParaRPr lang="en-GB" dirty="0" smtClean="0"/>
          </a:p>
          <a:p>
            <a:r>
              <a:rPr lang="en-GB" dirty="0" smtClean="0"/>
              <a:t>Mitra argues that</a:t>
            </a:r>
            <a:r>
              <a:rPr lang="en-GB" baseline="0" dirty="0" smtClean="0"/>
              <a:t> we </a:t>
            </a:r>
            <a:r>
              <a:rPr lang="en-GB" dirty="0" smtClean="0"/>
              <a:t>should be turning</a:t>
            </a:r>
            <a:r>
              <a:rPr lang="en-GB" baseline="0" dirty="0" smtClean="0"/>
              <a:t> </a:t>
            </a:r>
            <a:r>
              <a:rPr lang="en-GB" dirty="0" smtClean="0"/>
              <a:t> this ‘threat to pleasure’, and to bring back the love</a:t>
            </a:r>
            <a:r>
              <a:rPr lang="en-GB" baseline="0" dirty="0" smtClean="0"/>
              <a:t> of learning.</a:t>
            </a:r>
          </a:p>
          <a:p>
            <a:r>
              <a:rPr lang="en-GB" baseline="0" dirty="0" smtClean="0"/>
              <a:t>He believes that a better education system is where you don’t make learning happen but allowing it to happen. </a:t>
            </a:r>
          </a:p>
          <a:p>
            <a:r>
              <a:rPr lang="en-GB" baseline="0" dirty="0" smtClean="0"/>
              <a:t>He has created something called SOLE’s self-organisation learning environments. CYP given a problem which they need to solve using the internet.</a:t>
            </a:r>
          </a:p>
          <a:p>
            <a:r>
              <a:rPr lang="en-GB" baseline="0" dirty="0" smtClean="0"/>
              <a:t>From this he developed the School in the Cloud., he says that schools as we know them are obsolete and outdated.</a:t>
            </a:r>
            <a:endParaRPr lang="en-GB" dirty="0" smtClean="0"/>
          </a:p>
          <a:p>
            <a:r>
              <a:rPr lang="en-GB" dirty="0" smtClean="0"/>
              <a:t>Mitra wants to create a positive learning environment where CYP are excited about learning,</a:t>
            </a:r>
            <a:r>
              <a:rPr lang="en-GB" baseline="0" dirty="0" smtClean="0"/>
              <a:t> in turn, I argue,  will lead to better HWB for CYP in Wales.</a:t>
            </a:r>
          </a:p>
          <a:p>
            <a:r>
              <a:rPr lang="en-GB" u="none" baseline="0" dirty="0" smtClean="0"/>
              <a:t>Gray (2013) says that schools are not a place where critical thinking is being nurtured, that the method of teach and test is motivated by a system of rewards and punishment. </a:t>
            </a:r>
            <a:endParaRPr lang="en-GB" u="sng" baseline="0" dirty="0" smtClean="0"/>
          </a:p>
          <a:p>
            <a:endParaRPr lang="en-GB" u="sng" baseline="0" dirty="0" smtClean="0"/>
          </a:p>
          <a:p>
            <a:endParaRPr lang="en-GB" u="none" dirty="0"/>
          </a:p>
        </p:txBody>
      </p:sp>
      <p:sp>
        <p:nvSpPr>
          <p:cNvPr id="4" name="Slide Number Placeholder 3"/>
          <p:cNvSpPr>
            <a:spLocks noGrp="1"/>
          </p:cNvSpPr>
          <p:nvPr>
            <p:ph type="sldNum" sz="quarter" idx="10"/>
          </p:nvPr>
        </p:nvSpPr>
        <p:spPr/>
        <p:txBody>
          <a:bodyPr/>
          <a:lstStyle/>
          <a:p>
            <a:fld id="{E766D6AA-E773-4B60-B1FB-554227B6D1B8}" type="slidenum">
              <a:rPr lang="en-GB" smtClean="0"/>
              <a:t>5</a:t>
            </a:fld>
            <a:endParaRPr lang="en-GB" dirty="0"/>
          </a:p>
        </p:txBody>
      </p:sp>
    </p:spTree>
    <p:extLst>
      <p:ext uri="{BB962C8B-B14F-4D97-AF65-F5344CB8AC3E}">
        <p14:creationId xmlns:p14="http://schemas.microsoft.com/office/powerpoint/2010/main" val="334515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Furthermore Gray </a:t>
            </a:r>
            <a:r>
              <a:rPr lang="en-GB" dirty="0" smtClean="0"/>
              <a:t>and Robinson also </a:t>
            </a:r>
            <a:r>
              <a:rPr lang="en-GB" dirty="0" smtClean="0"/>
              <a:t>support </a:t>
            </a:r>
            <a:r>
              <a:rPr lang="en-GB" dirty="0" smtClean="0"/>
              <a:t>much of what Mitra is alluring to.</a:t>
            </a:r>
          </a:p>
          <a:p>
            <a:r>
              <a:rPr lang="en-GB" dirty="0" smtClean="0"/>
              <a:t>Peter Gray (Psychologist)</a:t>
            </a:r>
          </a:p>
          <a:p>
            <a:r>
              <a:rPr lang="en-GB" dirty="0" smtClean="0"/>
              <a:t>Says CYP are naturally playful and curious. He believes that forcing them to do school work</a:t>
            </a:r>
            <a:r>
              <a:rPr lang="en-GB" baseline="0" dirty="0" smtClean="0"/>
              <a:t> kills off their desire to learn.</a:t>
            </a:r>
          </a:p>
          <a:p>
            <a:r>
              <a:rPr lang="en-GB" baseline="0" dirty="0" smtClean="0"/>
              <a:t>He believes that our current education system is inflicting serious psychological damage because of the control over their learning.</a:t>
            </a:r>
          </a:p>
          <a:p>
            <a:r>
              <a:rPr lang="en-GB" baseline="0" dirty="0" smtClean="0"/>
              <a:t>He supports the theory of self-directed education which should replace the coercive system we currently have. He says that anxiety and depression correlate strongly with individuals sense of control over their own lives. </a:t>
            </a:r>
          </a:p>
          <a:p>
            <a:r>
              <a:rPr lang="en-GB" dirty="0" smtClean="0"/>
              <a:t>Gray </a:t>
            </a:r>
            <a:r>
              <a:rPr lang="en-GB" dirty="0" smtClean="0"/>
              <a:t>has done extensive research into children who are allowed to learn outside of the school system. Studies of children who were able to follow a method of self directed education show motivated joyful learners. Where children have been able to follow their own interests and take part in unlimited play their individual interests and passions can often be seen to lead to lead directly or indirectly to careers.</a:t>
            </a:r>
            <a:endParaRPr lang="en-GB" baseline="0" dirty="0" smtClean="0"/>
          </a:p>
          <a:p>
            <a:endParaRPr lang="en-GB" baseline="0" dirty="0" smtClean="0"/>
          </a:p>
          <a:p>
            <a:r>
              <a:rPr lang="en-GB" baseline="0" dirty="0" smtClean="0"/>
              <a:t>Julian Rotter research focused </a:t>
            </a:r>
            <a:r>
              <a:rPr lang="en-GB" sz="1200" b="0" i="0" u="none" strike="noStrike" kern="1200" baseline="0" dirty="0" smtClean="0">
                <a:solidFill>
                  <a:schemeClr val="tx1"/>
                </a:solidFill>
                <a:latin typeface="+mn-lt"/>
                <a:ea typeface="+mn-ea"/>
                <a:cs typeface="+mn-cs"/>
              </a:rPr>
              <a:t>Internal versus external control of reinforcement, in the 1950s.  Basically the loss of feeling of control in their lives can lead to anxiety and depression. There are intrinsic and extrinsic </a:t>
            </a:r>
            <a:r>
              <a:rPr lang="en-GB" sz="1200" b="0" i="0" u="none" strike="noStrike" kern="1200" baseline="0" dirty="0" smtClean="0">
                <a:solidFill>
                  <a:schemeClr val="tx1"/>
                </a:solidFill>
                <a:latin typeface="+mn-lt"/>
                <a:ea typeface="+mn-ea"/>
                <a:cs typeface="+mn-cs"/>
              </a:rPr>
              <a:t>goals, in </a:t>
            </a:r>
            <a:r>
              <a:rPr lang="en-GB" sz="1200" b="0" i="0" u="none" strike="noStrike" kern="1200" baseline="0" dirty="0" smtClean="0">
                <a:solidFill>
                  <a:schemeClr val="tx1"/>
                </a:solidFill>
                <a:latin typeface="+mn-lt"/>
                <a:ea typeface="+mn-ea"/>
                <a:cs typeface="+mn-cs"/>
              </a:rPr>
              <a:t>schools children work for grades and praise (extrinsic goals) these depend on other peoples judgment and free play, for example which is seen as an intrinsic goal.</a:t>
            </a:r>
          </a:p>
          <a:p>
            <a:endParaRPr lang="en-GB" baseline="0" dirty="0" smtClean="0"/>
          </a:p>
          <a:p>
            <a:r>
              <a:rPr lang="en-GB" baseline="0" dirty="0" smtClean="0"/>
              <a:t>Ken Robinson (International Adviser on education and arts)</a:t>
            </a:r>
          </a:p>
          <a:p>
            <a:r>
              <a:rPr lang="en-GB" baseline="0" dirty="0" smtClean="0"/>
              <a:t>Believes CYP are natural learners.</a:t>
            </a:r>
          </a:p>
          <a:p>
            <a:r>
              <a:rPr lang="en-GB" baseline="0" dirty="0" smtClean="0"/>
              <a:t>He says the dominant culture of education is focused on testing not teaching and learning.</a:t>
            </a:r>
          </a:p>
          <a:p>
            <a:r>
              <a:rPr lang="en-GB" baseline="0" dirty="0" smtClean="0"/>
              <a:t>He says that compliance has replaced curiosity.</a:t>
            </a:r>
          </a:p>
          <a:p>
            <a:r>
              <a:rPr lang="en-GB" baseline="0" dirty="0" smtClean="0"/>
              <a:t>We live in a culture of standardisation which is based on the industrial process.</a:t>
            </a:r>
          </a:p>
          <a:p>
            <a:endParaRPr lang="en-GB" baseline="0" dirty="0" smtClean="0"/>
          </a:p>
          <a:p>
            <a:r>
              <a:rPr lang="en-GB" baseline="0" dirty="0" smtClean="0"/>
              <a:t>Gray adds if we cared about our CYP we should allow and encourage their independence and direct their own learning, which is what Mitra has been researching with his SOLE and the Hole in the Wall experiment.</a:t>
            </a:r>
          </a:p>
          <a:p>
            <a:r>
              <a:rPr lang="en-GB" dirty="0" smtClean="0"/>
              <a:t>“Research has shown that people of all ages learn best when they are self-motivated, pursuing questions that are their own real questions, and goals that are their own real-life goals. In such conditions, learning is usually joyful.”</a:t>
            </a:r>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6</a:t>
            </a:fld>
            <a:endParaRPr lang="en-GB" dirty="0"/>
          </a:p>
        </p:txBody>
      </p:sp>
    </p:spTree>
    <p:extLst>
      <p:ext uri="{BB962C8B-B14F-4D97-AF65-F5344CB8AC3E}">
        <p14:creationId xmlns:p14="http://schemas.microsoft.com/office/powerpoint/2010/main" val="1852842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Following on from how CYP learn the Hungarian </a:t>
            </a:r>
            <a:r>
              <a:rPr lang="en-GB" dirty="0" smtClean="0"/>
              <a:t>psychologist, developed the FLOW Theory in the 70s and 80s.</a:t>
            </a:r>
          </a:p>
          <a:p>
            <a:r>
              <a:rPr lang="en-GB" dirty="0" smtClean="0"/>
              <a:t>This is a </a:t>
            </a:r>
            <a:r>
              <a:rPr lang="en-GB" dirty="0" smtClean="0"/>
              <a:t>wonderful , slightly unrealistic and to some perhaps a bit ‘hippyish</a:t>
            </a:r>
            <a:r>
              <a:rPr lang="en-GB" baseline="0" dirty="0" smtClean="0"/>
              <a:t>’ theory but in an ideal world would contribute to the HWB of CYP in Wales, here’s why…</a:t>
            </a:r>
          </a:p>
          <a:p>
            <a:r>
              <a:rPr lang="en-GB" baseline="0" dirty="0" smtClean="0"/>
              <a:t>In </a:t>
            </a:r>
            <a:r>
              <a:rPr lang="en-GB" baseline="0" dirty="0" smtClean="0"/>
              <a:t>his </a:t>
            </a:r>
            <a:r>
              <a:rPr lang="en-GB" baseline="0" dirty="0" smtClean="0"/>
              <a:t>Tedtalk </a:t>
            </a:r>
            <a:r>
              <a:rPr lang="en-GB" baseline="0" dirty="0" smtClean="0"/>
              <a:t>Flow, the secret to happiness, he explains in a very round about way that he found in his research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Increase in  material well-being do not seem to affect how happy people are but lack of basic material resources contribute to unhappiness but the increase in material resources do not increase happiness!) FLOW – (basically is linked to intrinsic motivation)</a:t>
            </a:r>
          </a:p>
          <a:p>
            <a:r>
              <a:rPr lang="en-GB" baseline="0" dirty="0" smtClean="0"/>
              <a:t>How is this related to the HWB and education of the CYP in Wales?</a:t>
            </a:r>
          </a:p>
          <a:p>
            <a:r>
              <a:rPr lang="en-GB" baseline="0" dirty="0" smtClean="0"/>
              <a:t>Enhance education for the HWB of CYP in Wales by the following the principles of the FLOW theory:-</a:t>
            </a:r>
          </a:p>
          <a:p>
            <a:r>
              <a:rPr lang="en-GB" baseline="0" dirty="0" smtClean="0"/>
              <a:t>CYP need to feel </a:t>
            </a:r>
            <a:r>
              <a:rPr lang="en-GB" baseline="0" dirty="0" smtClean="0"/>
              <a:t>empowered and Own </a:t>
            </a:r>
            <a:r>
              <a:rPr lang="en-GB" baseline="0" dirty="0" smtClean="0"/>
              <a:t>the creative </a:t>
            </a:r>
            <a:r>
              <a:rPr lang="en-GB" baseline="0" dirty="0" smtClean="0"/>
              <a:t>process</a:t>
            </a:r>
            <a:endParaRPr lang="en-GB" baseline="0" dirty="0" smtClean="0"/>
          </a:p>
          <a:p>
            <a:r>
              <a:rPr lang="en-GB" baseline="0" dirty="0" smtClean="0"/>
              <a:t>Engage in deep and meaningful work (How many times do we hear ‘What's the point of doing this? it has no meaning in my life’)</a:t>
            </a:r>
          </a:p>
          <a:p>
            <a:r>
              <a:rPr lang="en-GB" dirty="0" smtClean="0"/>
              <a:t>What does this mean for schools?</a:t>
            </a:r>
          </a:p>
          <a:p>
            <a:r>
              <a:rPr lang="en-GB" dirty="0" smtClean="0"/>
              <a:t>1.Find tasks that CYCP want to do – they should be intrinsically rewarding</a:t>
            </a:r>
          </a:p>
          <a:p>
            <a:r>
              <a:rPr lang="en-GB" dirty="0" smtClean="0"/>
              <a:t>2.Embrace student choice – own their own learning (which can be linked to Summerhill</a:t>
            </a:r>
            <a:r>
              <a:rPr lang="en-GB" baseline="0" dirty="0" smtClean="0"/>
              <a:t> school)</a:t>
            </a:r>
            <a:endParaRPr lang="en-GB" dirty="0" smtClean="0"/>
          </a:p>
          <a:p>
            <a:pPr marL="0" indent="0">
              <a:buFont typeface="+mj-lt"/>
              <a:buNone/>
            </a:pPr>
            <a:r>
              <a:rPr lang="en-GB" dirty="0" smtClean="0"/>
              <a:t>3. Provide right scaffolding this could be teacher led</a:t>
            </a:r>
          </a:p>
          <a:p>
            <a:pPr marL="0" indent="0">
              <a:buFont typeface="+mj-lt"/>
              <a:buNone/>
            </a:pPr>
            <a:r>
              <a:rPr lang="en-GB" dirty="0" smtClean="0"/>
              <a:t>4.</a:t>
            </a:r>
            <a:r>
              <a:rPr lang="en-GB" baseline="0" dirty="0" smtClean="0"/>
              <a:t> Minimise distractions ( how achievable is this)</a:t>
            </a:r>
          </a:p>
          <a:p>
            <a:pPr marL="0" indent="0">
              <a:buFont typeface="+mj-lt"/>
              <a:buNone/>
            </a:pPr>
            <a:r>
              <a:rPr lang="en-GB" baseline="0" dirty="0" smtClean="0"/>
              <a:t>5. Fewer tasks, done better because you have allocated  more time. </a:t>
            </a:r>
          </a:p>
          <a:p>
            <a:pPr marL="0" indent="0">
              <a:buFont typeface="+mj-lt"/>
              <a:buNone/>
            </a:pPr>
            <a:r>
              <a:rPr lang="en-GB" baseline="0" dirty="0" smtClean="0"/>
              <a:t>6. Help CYP to monitor their own progress by teach them to set goals, make a task child-led, reflect on progress</a:t>
            </a:r>
          </a:p>
          <a:p>
            <a:pPr marL="0" indent="0">
              <a:buFont typeface="+mj-lt"/>
              <a:buNone/>
            </a:pPr>
            <a:r>
              <a:rPr lang="en-GB" baseline="0" dirty="0" smtClean="0"/>
              <a:t>7. Tasks need to be clear and with immediate feedback ( pedagogy) </a:t>
            </a:r>
            <a:endParaRPr lang="en-GB" baseline="0" dirty="0" smtClean="0"/>
          </a:p>
          <a:p>
            <a:pPr marL="0" indent="0">
              <a:buFont typeface="+mj-lt"/>
              <a:buNone/>
            </a:pPr>
            <a:endParaRPr lang="en-GB" baseline="0" dirty="0" smtClean="0"/>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GB" dirty="0" smtClean="0"/>
              <a:t>Not</a:t>
            </a:r>
            <a:r>
              <a:rPr lang="en-GB" baseline="0" dirty="0" smtClean="0"/>
              <a:t> achievable in mainstream education too many constraints on the curriculum, time ability of staff to achieve. </a:t>
            </a:r>
          </a:p>
          <a:p>
            <a:pPr marL="0" indent="0">
              <a:buFont typeface="+mj-lt"/>
              <a:buNone/>
            </a:pPr>
            <a:r>
              <a:rPr lang="en-GB" baseline="0" dirty="0" smtClean="0"/>
              <a:t>The more I read about this theory the  more I realised that this is exactly what occurs for those that home educate and choose a child-led/centred educational philosophy</a:t>
            </a:r>
          </a:p>
          <a:p>
            <a:pPr marL="0" indent="0">
              <a:buFont typeface="+mj-lt"/>
              <a:buNone/>
            </a:pPr>
            <a:r>
              <a:rPr lang="en-GB" baseline="0" dirty="0" smtClean="0"/>
              <a:t>I have also experienced being in the FLOW during much of my research where I have lost all track of time!</a:t>
            </a:r>
          </a:p>
          <a:p>
            <a:pPr marL="0" indent="0">
              <a:buFont typeface="+mj-lt"/>
              <a:buNone/>
            </a:pPr>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7</a:t>
            </a:fld>
            <a:endParaRPr lang="en-GB" dirty="0"/>
          </a:p>
        </p:txBody>
      </p:sp>
    </p:spTree>
    <p:extLst>
      <p:ext uri="{BB962C8B-B14F-4D97-AF65-F5344CB8AC3E}">
        <p14:creationId xmlns:p14="http://schemas.microsoft.com/office/powerpoint/2010/main" val="3637915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read this interesting article called Why don’t student like school?</a:t>
            </a:r>
            <a:endParaRPr lang="en-GB" baseline="0" dirty="0" smtClean="0"/>
          </a:p>
          <a:p>
            <a:r>
              <a:rPr lang="en-GB" baseline="0" dirty="0" smtClean="0"/>
              <a:t>Following on from how the brain functions and FLOW theory Willinghams suggest that the brain is not designed for thinking! </a:t>
            </a:r>
            <a:r>
              <a:rPr lang="en-GB" baseline="0" dirty="0" smtClean="0"/>
              <a:t>That thinking is too much like hard work.</a:t>
            </a:r>
          </a:p>
          <a:p>
            <a:r>
              <a:rPr lang="en-GB" baseline="0" dirty="0" smtClean="0"/>
              <a:t>Explain </a:t>
            </a:r>
            <a:r>
              <a:rPr lang="en-GB" baseline="0" dirty="0" smtClean="0"/>
              <a:t>the above diagram as being The environment is the input your learning style, working memory is the site of awareness and thinking and long term memory is the factual knowledge and how do </a:t>
            </a:r>
            <a:r>
              <a:rPr lang="en-GB" baseline="0" dirty="0" smtClean="0"/>
              <a:t>things </a:t>
            </a:r>
            <a:r>
              <a:rPr lang="en-GB" baseline="0" dirty="0" smtClean="0"/>
              <a:t>procedures.</a:t>
            </a:r>
          </a:p>
          <a:p>
            <a:r>
              <a:rPr lang="en-GB" baseline="0" dirty="0" smtClean="0"/>
              <a:t>His advise to teachers is to ensure that the task is pitched at the correct level, which encourages the CYP to think, as in the FLOW theory if its too easy or difficult the CYP will disengage, its self-defeating to give all of the students the same work or to offer all of them the same level of support. </a:t>
            </a:r>
          </a:p>
          <a:p>
            <a:r>
              <a:rPr lang="en-GB" dirty="0" smtClean="0"/>
              <a:t>Basically this advices on how to engage CYP in learning.</a:t>
            </a:r>
          </a:p>
          <a:p>
            <a:r>
              <a:rPr lang="en-GB" dirty="0" smtClean="0"/>
              <a:t>Willingham supports the idea of the FLOW theory in as much as the content of a lesson is pitched at the correct level, not too</a:t>
            </a:r>
            <a:r>
              <a:rPr lang="en-GB" baseline="0" dirty="0" smtClean="0"/>
              <a:t> easy or too difficult. </a:t>
            </a:r>
          </a:p>
          <a:p>
            <a:endParaRPr lang="en-GB" dirty="0" smtClean="0"/>
          </a:p>
        </p:txBody>
      </p:sp>
      <p:sp>
        <p:nvSpPr>
          <p:cNvPr id="4" name="Slide Number Placeholder 3"/>
          <p:cNvSpPr>
            <a:spLocks noGrp="1"/>
          </p:cNvSpPr>
          <p:nvPr>
            <p:ph type="sldNum" sz="quarter" idx="10"/>
          </p:nvPr>
        </p:nvSpPr>
        <p:spPr/>
        <p:txBody>
          <a:bodyPr/>
          <a:lstStyle/>
          <a:p>
            <a:fld id="{E766D6AA-E773-4B60-B1FB-554227B6D1B8}" type="slidenum">
              <a:rPr lang="en-GB" smtClean="0"/>
              <a:t>8</a:t>
            </a:fld>
            <a:endParaRPr lang="en-GB" dirty="0"/>
          </a:p>
        </p:txBody>
      </p:sp>
    </p:spTree>
    <p:extLst>
      <p:ext uri="{BB962C8B-B14F-4D97-AF65-F5344CB8AC3E}">
        <p14:creationId xmlns:p14="http://schemas.microsoft.com/office/powerpoint/2010/main" val="220269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what is the alternative to school?</a:t>
            </a:r>
          </a:p>
          <a:p>
            <a:r>
              <a:rPr lang="en-GB" dirty="0" smtClean="0"/>
              <a:t>Home </a:t>
            </a:r>
            <a:r>
              <a:rPr lang="en-GB" dirty="0" smtClean="0"/>
              <a:t>education/schooling</a:t>
            </a:r>
            <a:r>
              <a:rPr lang="en-GB" baseline="0" dirty="0" smtClean="0"/>
              <a:t> (EHE) called many different names usually according to your educational philosophy.</a:t>
            </a:r>
          </a:p>
          <a:p>
            <a:r>
              <a:rPr lang="en-GB" baseline="0" dirty="0" smtClean="0"/>
              <a:t>When a parent/carer makes the decision either never to enrol a CYP on a school roll or they decide to remove them from a school roll.</a:t>
            </a:r>
          </a:p>
          <a:p>
            <a:r>
              <a:rPr lang="en-GB" baseline="0" dirty="0" smtClean="0"/>
              <a:t>There are many reasons for this, all very different, however we have seen an increase of approximately 40% in Carmarthenshire. Off-rolling has increased and many of these are due to school phobia, mental health/self-harm health issues which in turn affects attendance. Schools do not have the skills set/time/money to cope with these CYP. </a:t>
            </a:r>
            <a:r>
              <a:rPr lang="en-GB" baseline="0" dirty="0" smtClean="0"/>
              <a:t>The </a:t>
            </a:r>
            <a:r>
              <a:rPr lang="en-GB" baseline="0" dirty="0" smtClean="0"/>
              <a:t>self-directed learning environment is what works best here.</a:t>
            </a:r>
          </a:p>
          <a:p>
            <a:endParaRPr lang="en-GB" baseline="0" dirty="0" smtClean="0"/>
          </a:p>
          <a:p>
            <a:r>
              <a:rPr lang="en-GB" baseline="0" dirty="0" smtClean="0"/>
              <a:t>Studio </a:t>
            </a:r>
            <a:r>
              <a:rPr lang="en-GB" baseline="0" dirty="0" smtClean="0"/>
              <a:t>Schools, </a:t>
            </a:r>
            <a:r>
              <a:rPr lang="en-GB" baseline="0" dirty="0" smtClean="0"/>
              <a:t>England</a:t>
            </a:r>
          </a:p>
          <a:p>
            <a:r>
              <a:rPr lang="en-GB" dirty="0" smtClean="0"/>
              <a:t>The Young Foundation came up with the concept in 2006. By 2010, two schools had been opened as pilots. Four schools were approved the next year, and a further 14 the year after that. There were political changes, the momentum began to dissipate, and cracks started to appear. </a:t>
            </a:r>
            <a:endParaRPr lang="en-GB" dirty="0" smtClean="0"/>
          </a:p>
          <a:p>
            <a:r>
              <a:rPr lang="en-GB" dirty="0" smtClean="0"/>
              <a:t>The </a:t>
            </a:r>
            <a:r>
              <a:rPr lang="en-GB" dirty="0" smtClean="0"/>
              <a:t>UK’s education system has two longstanding problems. One is the disengagement of some students who don’t see their education as relevant to their lives. And the other is employers’ dissatisfaction with the job-readiness of school leavers — even if</a:t>
            </a:r>
            <a:r>
              <a:rPr lang="en-GB" baseline="0" dirty="0" smtClean="0"/>
              <a:t> they</a:t>
            </a:r>
            <a:r>
              <a:rPr lang="en-GB" dirty="0" smtClean="0"/>
              <a:t> had</a:t>
            </a:r>
            <a:r>
              <a:rPr lang="en-GB" baseline="0" dirty="0" smtClean="0"/>
              <a:t> the </a:t>
            </a:r>
            <a:r>
              <a:rPr lang="en-GB" dirty="0" smtClean="0"/>
              <a:t>grades.</a:t>
            </a:r>
          </a:p>
          <a:p>
            <a:r>
              <a:rPr lang="en-GB" dirty="0" smtClean="0"/>
              <a:t>The Studio</a:t>
            </a:r>
            <a:r>
              <a:rPr lang="en-GB" baseline="0" dirty="0" smtClean="0"/>
              <a:t> School </a:t>
            </a:r>
            <a:r>
              <a:rPr lang="en-GB" dirty="0" smtClean="0"/>
              <a:t>was designed to address both</a:t>
            </a:r>
            <a:r>
              <a:rPr lang="en-GB" baseline="0" dirty="0" smtClean="0"/>
              <a:t> of these issues.</a:t>
            </a:r>
            <a:endParaRPr lang="en-GB" dirty="0" smtClean="0"/>
          </a:p>
          <a:p>
            <a:r>
              <a:rPr lang="en-GB" dirty="0" smtClean="0"/>
              <a:t>It’s an alternative secondary school, for students aged 14 to 19, that includes a curriculum with project-based learning, work with real-world clients, personal coaches for every pupil, and a focus on both academic skills and non-cognitive ones. The idea is that students learn through doing, rather than memorising, and develop workplace skills.</a:t>
            </a:r>
          </a:p>
          <a:p>
            <a:endParaRPr lang="en-GB" dirty="0" smtClean="0"/>
          </a:p>
          <a:p>
            <a:r>
              <a:rPr lang="en-GB" dirty="0" smtClean="0"/>
              <a:t>Other alternatives to mainstream are:-</a:t>
            </a:r>
          </a:p>
          <a:p>
            <a:r>
              <a:rPr lang="en-GB" dirty="0" smtClean="0"/>
              <a:t>Steiner (Waldorf) pedagogy emphasizes the role of imagination in learning, striving to integrate holistically the intellectual, practical, and artistic development of pupils.</a:t>
            </a:r>
          </a:p>
          <a:p>
            <a:r>
              <a:rPr lang="en-GB" dirty="0" smtClean="0"/>
              <a:t>Montessori - Italian physician and educator Maria Montessori based on her extensive research with mentally challenged children and characterized by an emphasis on independence, freedom within limits, and respect for a child’s natural psychological, physical, and social development. </a:t>
            </a:r>
          </a:p>
          <a:p>
            <a:r>
              <a:rPr lang="en-GB" dirty="0" smtClean="0"/>
              <a:t>Small Schools (USA) (mentioned previously Kumar) movement in the 1970s, more intimate learning environment which saw a reduction in the number leaving high school, CYP feel more connected,</a:t>
            </a:r>
            <a:r>
              <a:rPr lang="en-GB" baseline="0" dirty="0" smtClean="0"/>
              <a:t> although another expensive provision, it is valued added as CYP become citizenship who can then contribute to the economy.</a:t>
            </a:r>
            <a:endParaRPr lang="en-GB" dirty="0" smtClean="0"/>
          </a:p>
          <a:p>
            <a:r>
              <a:rPr lang="en-GB" dirty="0" smtClean="0"/>
              <a:t>CTLC (EOTAS)</a:t>
            </a:r>
          </a:p>
          <a:p>
            <a:r>
              <a:rPr lang="en-GB" dirty="0" smtClean="0"/>
              <a:t>Summerhill</a:t>
            </a:r>
          </a:p>
          <a:p>
            <a:r>
              <a:rPr lang="en-GB" dirty="0" smtClean="0"/>
              <a:t>Forest/Wilderness/Muddy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Korda Institute - Doris Korda (2019) What happens when we do school Better? methods of transforming education which benefits CYP.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Promoted collaborative learning , teaching entrepreneurism, which is more problem solving. To be themselves and to be empowered. </a:t>
            </a:r>
            <a:endParaRPr lang="en-GB" dirty="0" smtClean="0"/>
          </a:p>
          <a:p>
            <a:r>
              <a:rPr lang="en-GB" dirty="0" smtClean="0"/>
              <a:t>Hojskøle</a:t>
            </a:r>
            <a:r>
              <a:rPr lang="en-GB" dirty="0" smtClean="0"/>
              <a:t>: An Alternative Education</a:t>
            </a:r>
          </a:p>
          <a:p>
            <a:r>
              <a:rPr lang="en-GB" dirty="0" smtClean="0"/>
              <a:t>SOLE (Self-Organising Learning Environments, Mitra)</a:t>
            </a:r>
          </a:p>
          <a:p>
            <a:r>
              <a:rPr lang="en-GB" dirty="0" smtClean="0"/>
              <a:t>Democratic School</a:t>
            </a:r>
          </a:p>
          <a:p>
            <a:r>
              <a:rPr lang="en-GB" dirty="0" smtClean="0"/>
              <a:t>Flexi-schooling</a:t>
            </a:r>
          </a:p>
          <a:p>
            <a:r>
              <a:rPr lang="en-GB" dirty="0" smtClean="0"/>
              <a:t>Small School (Satish Kumar)</a:t>
            </a:r>
            <a:endParaRPr lang="en-GB" dirty="0" smtClean="0"/>
          </a:p>
          <a:p>
            <a:endParaRPr lang="en-GB"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9</a:t>
            </a:fld>
            <a:endParaRPr lang="en-GB" dirty="0"/>
          </a:p>
        </p:txBody>
      </p:sp>
    </p:spTree>
    <p:extLst>
      <p:ext uri="{BB962C8B-B14F-4D97-AF65-F5344CB8AC3E}">
        <p14:creationId xmlns:p14="http://schemas.microsoft.com/office/powerpoint/2010/main" val="2019504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 have touched on the research as to how improve the HWB of CYP in Wales</a:t>
            </a:r>
          </a:p>
          <a:p>
            <a:r>
              <a:rPr lang="en-GB" dirty="0" smtClean="0"/>
              <a:t>Here are some practices that can support directly and indirectly the HWB</a:t>
            </a:r>
            <a:r>
              <a:rPr lang="en-GB" baseline="0" dirty="0" smtClean="0"/>
              <a:t> of</a:t>
            </a:r>
            <a:r>
              <a:rPr lang="en-GB" dirty="0" smtClean="0"/>
              <a:t> CYP by raising awareness in schools</a:t>
            </a:r>
            <a:endParaRPr lang="en-GB" baseline="0" dirty="0" smtClean="0"/>
          </a:p>
          <a:p>
            <a:r>
              <a:rPr lang="en-GB" dirty="0" smtClean="0"/>
              <a:t>So </a:t>
            </a:r>
            <a:r>
              <a:rPr lang="en-GB" dirty="0" smtClean="0"/>
              <a:t>if we are not able to attend an alternative provision we need to make the current education environment more conducive to</a:t>
            </a:r>
            <a:r>
              <a:rPr lang="en-GB" baseline="0" dirty="0" smtClean="0"/>
              <a:t> the HWB of CYP in Wales. </a:t>
            </a:r>
          </a:p>
          <a:p>
            <a:r>
              <a:rPr lang="en-GB" dirty="0" smtClean="0"/>
              <a:t>However</a:t>
            </a:r>
            <a:r>
              <a:rPr lang="en-GB" dirty="0" smtClean="0"/>
              <a:t>, </a:t>
            </a:r>
            <a:r>
              <a:rPr lang="en-GB" dirty="0" smtClean="0"/>
              <a:t>with </a:t>
            </a:r>
            <a:r>
              <a:rPr lang="en-GB" dirty="0" smtClean="0"/>
              <a:t>an already busy timetable is there room for schools to become health promoting settings?</a:t>
            </a:r>
          </a:p>
          <a:p>
            <a:r>
              <a:rPr lang="en-GB" dirty="0" smtClean="0"/>
              <a:t>Does it have to be a discreet subject or like RRS can it be part of the philosophy of the school itself?</a:t>
            </a:r>
          </a:p>
          <a:p>
            <a:r>
              <a:rPr lang="en-GB" dirty="0" smtClean="0"/>
              <a:t>This is probably dependent ton the ethos of the school and the head who is usually responsible for driving</a:t>
            </a:r>
            <a:r>
              <a:rPr lang="en-GB" baseline="0" dirty="0" smtClean="0"/>
              <a:t> such agendas.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10</a:t>
            </a:fld>
            <a:endParaRPr lang="en-GB" dirty="0"/>
          </a:p>
        </p:txBody>
      </p:sp>
    </p:spTree>
    <p:extLst>
      <p:ext uri="{BB962C8B-B14F-4D97-AF65-F5344CB8AC3E}">
        <p14:creationId xmlns:p14="http://schemas.microsoft.com/office/powerpoint/2010/main" val="2850214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why </a:t>
            </a:r>
            <a:r>
              <a:rPr lang="en-GB" dirty="0" smtClean="0"/>
              <a:t>include</a:t>
            </a:r>
            <a:r>
              <a:rPr lang="en-GB" baseline="0" dirty="0" smtClean="0"/>
              <a:t> </a:t>
            </a:r>
            <a:r>
              <a:rPr lang="en-GB" baseline="0" dirty="0" smtClean="0"/>
              <a:t>RRS </a:t>
            </a:r>
            <a:r>
              <a:rPr lang="en-GB" baseline="0" dirty="0" smtClean="0"/>
              <a:t>in this </a:t>
            </a:r>
            <a:r>
              <a:rPr lang="en-GB" baseline="0" dirty="0" smtClean="0"/>
              <a:t>presentation?</a:t>
            </a:r>
            <a:endParaRPr lang="en-GB" baseline="0" dirty="0" smtClean="0"/>
          </a:p>
          <a:p>
            <a:r>
              <a:rPr lang="en-GB" baseline="0" dirty="0" smtClean="0"/>
              <a:t>The Happy Plant Index shows that what makes people happy is family, friendships and peer approval, a sense of community and having a purpose in life. </a:t>
            </a:r>
          </a:p>
          <a:p>
            <a:r>
              <a:rPr lang="en-GB" baseline="0" dirty="0" smtClean="0"/>
              <a:t>And it would seem that the </a:t>
            </a:r>
            <a:r>
              <a:rPr lang="en-GB" baseline="0" dirty="0" smtClean="0"/>
              <a:t>RRS agenda can perhaps deliver on some of these areas. </a:t>
            </a:r>
          </a:p>
          <a:p>
            <a:r>
              <a:rPr lang="en-GB" baseline="0" dirty="0" smtClean="0"/>
              <a:t>The rights of a child are law </a:t>
            </a:r>
            <a:r>
              <a:rPr lang="en-GB" baseline="0" dirty="0" smtClean="0"/>
              <a:t>(UNCRC) and </a:t>
            </a:r>
            <a:r>
              <a:rPr lang="en-GB" baseline="0" dirty="0" smtClean="0"/>
              <a:t>therefore there should be more challenge to governments for all rights to be adhered to, such </a:t>
            </a:r>
            <a:r>
              <a:rPr lang="en-GB" baseline="0" dirty="0" smtClean="0"/>
              <a:t>as</a:t>
            </a:r>
            <a:endParaRPr lang="en-GB" baseline="0" dirty="0" smtClean="0"/>
          </a:p>
          <a:p>
            <a:r>
              <a:rPr lang="en-GB" sz="1200" b="0" i="0" u="none" strike="noStrike" kern="1200" baseline="0" dirty="0" smtClean="0">
                <a:solidFill>
                  <a:schemeClr val="tx1"/>
                </a:solidFill>
                <a:latin typeface="+mn-lt"/>
                <a:ea typeface="+mn-ea"/>
                <a:cs typeface="+mn-cs"/>
              </a:rPr>
              <a:t>Article 3 (best interests of the child)The best interests of the child must be a top priority in all decisions and actions that affect children</a:t>
            </a:r>
          </a:p>
          <a:p>
            <a:r>
              <a:rPr lang="en-GB" baseline="0" dirty="0" smtClean="0"/>
              <a:t>And</a:t>
            </a:r>
          </a:p>
          <a:p>
            <a:r>
              <a:rPr lang="en-GB" sz="1200" b="0" i="0" u="none" strike="noStrike" kern="1200" baseline="0" dirty="0" smtClean="0">
                <a:solidFill>
                  <a:schemeClr val="tx1"/>
                </a:solidFill>
                <a:latin typeface="+mn-lt"/>
                <a:ea typeface="+mn-ea"/>
                <a:cs typeface="+mn-cs"/>
              </a:rPr>
              <a:t>Article 28 (right to education) Every child has the right to an education. Primary education must be free and </a:t>
            </a:r>
            <a:r>
              <a:rPr lang="en-GB" sz="1200" b="1" i="0" u="none" strike="noStrike" kern="1200" baseline="0" dirty="0" smtClean="0">
                <a:solidFill>
                  <a:srgbClr val="FF0000"/>
                </a:solidFill>
                <a:latin typeface="+mn-lt"/>
                <a:ea typeface="+mn-ea"/>
                <a:cs typeface="+mn-cs"/>
              </a:rPr>
              <a:t>different forms of secondary education </a:t>
            </a:r>
            <a:r>
              <a:rPr lang="en-GB" sz="1200" b="0" i="0" u="none" strike="noStrike" kern="1200" baseline="0" dirty="0" smtClean="0">
                <a:solidFill>
                  <a:schemeClr val="tx1"/>
                </a:solidFill>
                <a:latin typeface="+mn-lt"/>
                <a:ea typeface="+mn-ea"/>
                <a:cs typeface="+mn-cs"/>
              </a:rPr>
              <a:t>must be available to every child</a:t>
            </a:r>
            <a:r>
              <a:rPr lang="en-GB" sz="1200" b="1" i="0" u="none" strike="noStrike" kern="1200" baseline="0" dirty="0" smtClean="0">
                <a:solidFill>
                  <a:schemeClr val="tx1"/>
                </a:solidFill>
                <a:latin typeface="+mn-lt"/>
                <a:ea typeface="+mn-ea"/>
                <a:cs typeface="+mn-cs"/>
              </a:rPr>
              <a:t>. Discipline in schools must respect children’s dignity and their rights</a:t>
            </a:r>
            <a:r>
              <a:rPr lang="en-GB" sz="1200" b="0" i="0" u="none" strike="noStrike" kern="1200" baseline="0" dirty="0" smtClean="0">
                <a:solidFill>
                  <a:schemeClr val="tx1"/>
                </a:solidFill>
                <a:latin typeface="+mn-lt"/>
                <a:ea typeface="+mn-ea"/>
                <a:cs typeface="+mn-cs"/>
              </a:rPr>
              <a:t>. Richer countries must help poorer countries achieve this.</a:t>
            </a:r>
          </a:p>
          <a:p>
            <a:r>
              <a:rPr lang="en-GB" baseline="0" dirty="0" smtClean="0"/>
              <a:t>Also schools have a duty to promote well-being.</a:t>
            </a:r>
          </a:p>
          <a:p>
            <a:r>
              <a:rPr lang="en-GB" dirty="0" smtClean="0"/>
              <a:t>In the past anything outside the core subjects have been dealt with on an ad hoc bases</a:t>
            </a:r>
            <a:r>
              <a:rPr lang="en-GB" baseline="0" dirty="0" smtClean="0"/>
              <a:t> however there is much evidence that by adopting the RRS agenda CYP feel there is a general improvement of their HWB , issues such as being listened for example features high on CYP agenda. This goes back to the feeling empowered as discussed earlier. </a:t>
            </a:r>
          </a:p>
          <a:p>
            <a:r>
              <a:rPr lang="en-GB" b="1" baseline="0" dirty="0" smtClean="0"/>
              <a:t>Without argument RRS agenda delivers on many of the areas of CYP rights and responsibilities it is however sad that in Carmarthenshire I found on the UNICEF website that only one primary school is working towards their Gold award. In the whole of Wales out of the 22 authorities only 13 had the silver award and only 11 have the gold award.</a:t>
            </a:r>
          </a:p>
          <a:p>
            <a:endParaRPr lang="en-GB" baseline="0" dirty="0" smtClean="0"/>
          </a:p>
          <a:p>
            <a:r>
              <a:rPr lang="en-GB" baseline="0" dirty="0" smtClean="0"/>
              <a:t>Carol Robinson (2014) explains in her research that some schools reported that the incidences of bullying decreased and there were improved relationships between staff and CYP. CYP reported that in a RRS teachers are rated as fair, respectful, caring and encouraging and peers as co-operative and friendly.</a:t>
            </a:r>
          </a:p>
          <a:p>
            <a:r>
              <a:rPr lang="en-GB" baseline="0" dirty="0" smtClean="0"/>
              <a:t>There were positive atmosphere and a sense of community, however one could argue that this could only happen in smaller schools?</a:t>
            </a:r>
          </a:p>
          <a:p>
            <a:r>
              <a:rPr lang="en-GB" baseline="0" dirty="0" smtClean="0"/>
              <a:t>This would also rely heavily on the whole school ethos and would </a:t>
            </a:r>
            <a:r>
              <a:rPr lang="en-GB" baseline="0" dirty="0" smtClean="0"/>
              <a:t>need </a:t>
            </a:r>
            <a:r>
              <a:rPr lang="en-GB" baseline="0" dirty="0" smtClean="0"/>
              <a:t>to be driven from senior management.</a:t>
            </a:r>
          </a:p>
          <a:p>
            <a:r>
              <a:rPr lang="en-GB" dirty="0" smtClean="0"/>
              <a:t>It was reported that</a:t>
            </a:r>
            <a:r>
              <a:rPr lang="en-GB" baseline="0" dirty="0" smtClean="0"/>
              <a:t> that active learning was the most popular type of learning, and there were more opportunities to learn </a:t>
            </a:r>
            <a:r>
              <a:rPr lang="en-GB" baseline="0" dirty="0" smtClean="0"/>
              <a:t>independently in a RRS.</a:t>
            </a:r>
            <a:endParaRPr lang="en-GB" baseline="0" dirty="0" smtClean="0"/>
          </a:p>
        </p:txBody>
      </p:sp>
      <p:sp>
        <p:nvSpPr>
          <p:cNvPr id="4" name="Slide Number Placeholder 3"/>
          <p:cNvSpPr>
            <a:spLocks noGrp="1"/>
          </p:cNvSpPr>
          <p:nvPr>
            <p:ph type="sldNum" sz="quarter" idx="10"/>
          </p:nvPr>
        </p:nvSpPr>
        <p:spPr/>
        <p:txBody>
          <a:bodyPr/>
          <a:lstStyle/>
          <a:p>
            <a:fld id="{E766D6AA-E773-4B60-B1FB-554227B6D1B8}" type="slidenum">
              <a:rPr lang="en-GB" smtClean="0"/>
              <a:t>11</a:t>
            </a:fld>
            <a:endParaRPr lang="en-GB" dirty="0"/>
          </a:p>
        </p:txBody>
      </p:sp>
    </p:spTree>
    <p:extLst>
      <p:ext uri="{BB962C8B-B14F-4D97-AF65-F5344CB8AC3E}">
        <p14:creationId xmlns:p14="http://schemas.microsoft.com/office/powerpoint/2010/main" val="993724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presentation is concluding that in order to enhance education for the HWB of CYP in Wales</a:t>
            </a:r>
            <a:r>
              <a:rPr lang="en-GB" baseline="0" dirty="0" smtClean="0"/>
              <a:t> we must rethink  the whole system.</a:t>
            </a:r>
          </a:p>
          <a:p>
            <a:r>
              <a:rPr lang="en-GB" baseline="0" dirty="0" smtClean="0"/>
              <a:t>Some areas of research which can be further developed are:-</a:t>
            </a:r>
          </a:p>
          <a:p>
            <a:pPr marL="171450" indent="-171450">
              <a:buFont typeface="Arial" panose="020B0604020202020204" pitchFamily="34" charset="0"/>
              <a:buChar char="•"/>
            </a:pPr>
            <a:r>
              <a:rPr lang="en-GB" baseline="0" dirty="0" smtClean="0"/>
              <a:t>more play should be introduced in schools</a:t>
            </a:r>
          </a:p>
          <a:p>
            <a:pPr marL="171450" indent="-171450">
              <a:buFont typeface="Arial" panose="020B0604020202020204" pitchFamily="34" charset="0"/>
              <a:buChar char="•"/>
            </a:pPr>
            <a:r>
              <a:rPr lang="en-GB" baseline="0" dirty="0" smtClean="0"/>
              <a:t>The redesigning of schools, perhaps the introduction of more </a:t>
            </a:r>
            <a:r>
              <a:rPr lang="en-GB" baseline="0" dirty="0" smtClean="0"/>
              <a:t>SOLEs? Introduce </a:t>
            </a:r>
            <a:r>
              <a:rPr lang="en-GB" baseline="0" dirty="0" smtClean="0"/>
              <a:t>self-directed study</a:t>
            </a:r>
          </a:p>
          <a:p>
            <a:pPr marL="171450" indent="-171450">
              <a:buFont typeface="Arial" panose="020B0604020202020204" pitchFamily="34" charset="0"/>
              <a:buChar char="•"/>
            </a:pPr>
            <a:r>
              <a:rPr lang="en-GB" baseline="0" dirty="0" smtClean="0"/>
              <a:t>Robinson talks about the learning revolution, he wants education to become more personalised, considering individual learning styles, that education is a human process and teaching is an art form, teachers should not be constrained by the curriculum, (Its interesting to not that he was made a Sir for his contribution the arts. However he now chooses to live in US, what difference did he make to our system?)</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We need to overhaul the system in order to be prepared for the future and to improve the HWB of CYP, Create an education system which nurtures the whole child, such as self-confidence, social skills, motivation and concentration, and communication skills. To move away from league tables, and standardised testing to a curriculum that considers Individual needs and learning styles and one which will prepare them for the future. </a:t>
            </a:r>
          </a:p>
          <a:p>
            <a:pPr marL="171450" indent="-171450">
              <a:buFont typeface="Arial" panose="020B0604020202020204" pitchFamily="34" charset="0"/>
              <a:buChar char="•"/>
            </a:pPr>
            <a:r>
              <a:rPr lang="en-GB" baseline="0" dirty="0" smtClean="0"/>
              <a:t>How are we to realise the Sustainable Development Goals and the Well-Being for Future Generations Act, without making these changes.</a:t>
            </a:r>
          </a:p>
          <a:p>
            <a:pPr marL="171450" indent="-171450">
              <a:buFont typeface="Arial" panose="020B0604020202020204" pitchFamily="34" charset="0"/>
              <a:buChar char="•"/>
            </a:pPr>
            <a:r>
              <a:rPr lang="en-GB" baseline="0" dirty="0" smtClean="0"/>
              <a:t>None of these are new ideas, you can watch hundreds of videos on Ted Talks talking about the same ideas.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12</a:t>
            </a:fld>
            <a:endParaRPr lang="en-GB" dirty="0"/>
          </a:p>
        </p:txBody>
      </p:sp>
    </p:spTree>
    <p:extLst>
      <p:ext uri="{BB962C8B-B14F-4D97-AF65-F5344CB8AC3E}">
        <p14:creationId xmlns:p14="http://schemas.microsoft.com/office/powerpoint/2010/main" val="294842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66D6AA-E773-4B60-B1FB-554227B6D1B8}" type="slidenum">
              <a:rPr lang="en-GB" smtClean="0"/>
              <a:t>13</a:t>
            </a:fld>
            <a:endParaRPr lang="en-GB" dirty="0"/>
          </a:p>
        </p:txBody>
      </p:sp>
    </p:spTree>
    <p:extLst>
      <p:ext uri="{BB962C8B-B14F-4D97-AF65-F5344CB8AC3E}">
        <p14:creationId xmlns:p14="http://schemas.microsoft.com/office/powerpoint/2010/main" val="17944498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4/2/2019</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4/2/2019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4/2/2019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4/2/2019</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gif"/><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happyplanetindex.org/" TargetMode="External"/><Relationship Id="rId13" Type="http://schemas.openxmlformats.org/officeDocument/2006/relationships/hyperlink" Target="https://www.ons.gov.uk/" TargetMode="External"/><Relationship Id="rId3" Type="http://schemas.openxmlformats.org/officeDocument/2006/relationships/hyperlink" Target="https://apolitical.co/" TargetMode="External"/><Relationship Id="rId7" Type="http://schemas.openxmlformats.org/officeDocument/2006/relationships/hyperlink" Target="https://suitable-education.uk/" TargetMode="External"/><Relationship Id="rId12" Type="http://schemas.openxmlformats.org/officeDocument/2006/relationships/hyperlink" Target="http://www.wwwords.co.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naturalchild.org/" TargetMode="External"/><Relationship Id="rId11" Type="http://schemas.openxmlformats.org/officeDocument/2006/relationships/hyperlink" Target="https://www.montessorisociety.org.uk/" TargetMode="External"/><Relationship Id="rId5" Type="http://schemas.openxmlformats.org/officeDocument/2006/relationships/hyperlink" Target="https://www.researchgate/" TargetMode="External"/><Relationship Id="rId10" Type="http://schemas.openxmlformats.org/officeDocument/2006/relationships/hyperlink" Target="http://dx.doi.org/10.1037/h0054346" TargetMode="External"/><Relationship Id="rId4" Type="http://schemas.openxmlformats.org/officeDocument/2006/relationships/hyperlink" Target="https://www.ted.com/" TargetMode="External"/><Relationship Id="rId9" Type="http://schemas.openxmlformats.org/officeDocument/2006/relationships/hyperlink" Target="https://www.academia.edu/"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timetochangewales.org.uk/" TargetMode="External"/><Relationship Id="rId3" Type="http://schemas.openxmlformats.org/officeDocument/2006/relationships/hyperlink" Target="http://www.continuumbooks.com/" TargetMode="External"/><Relationship Id="rId7" Type="http://schemas.openxmlformats.org/officeDocument/2006/relationships/hyperlink" Target="https://www.steinerwaldorf.org/" TargetMode="External"/><Relationship Id="rId2" Type="http://schemas.openxmlformats.org/officeDocument/2006/relationships/hyperlink" Target="https://www-jstor/" TargetMode="External"/><Relationship Id="rId1" Type="http://schemas.openxmlformats.org/officeDocument/2006/relationships/slideLayout" Target="../slideLayouts/slideLayout2.xml"/><Relationship Id="rId6" Type="http://schemas.openxmlformats.org/officeDocument/2006/relationships/hyperlink" Target="https://medium.com/@spencerideas" TargetMode="External"/><Relationship Id="rId11" Type="http://schemas.openxmlformats.org/officeDocument/2006/relationships/hyperlink" Target="https://www.aft.org/" TargetMode="External"/><Relationship Id="rId5" Type="http://schemas.openxmlformats.org/officeDocument/2006/relationships/hyperlink" Target="https://www.youtube.com/" TargetMode="External"/><Relationship Id="rId10" Type="http://schemas.openxmlformats.org/officeDocument/2006/relationships/hyperlink" Target="https://gov.wales/" TargetMode="External"/><Relationship Id="rId4" Type="http://schemas.openxmlformats.org/officeDocument/2006/relationships/hyperlink" Target="https://positivepsychologyprogram.com/" TargetMode="External"/><Relationship Id="rId9" Type="http://schemas.openxmlformats.org/officeDocument/2006/relationships/hyperlink" Target="https://www.unicef.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400" b="1" dirty="0"/>
              <a:t>What can be learned from global research, policy and practice which might enhance education for the health and well-being of the children and young </a:t>
            </a:r>
            <a:r>
              <a:rPr lang="en-GB" sz="4400" b="1" dirty="0" smtClean="0"/>
              <a:t>people </a:t>
            </a:r>
            <a:r>
              <a:rPr lang="en-GB" sz="4400" b="1" dirty="0" smtClean="0"/>
              <a:t>of </a:t>
            </a:r>
            <a:r>
              <a:rPr lang="en-GB" sz="4400" b="1" dirty="0"/>
              <a:t>Wales?</a:t>
            </a:r>
            <a:endParaRPr lang="en-GB" sz="4400" dirty="0"/>
          </a:p>
        </p:txBody>
      </p:sp>
      <p:sp>
        <p:nvSpPr>
          <p:cNvPr id="3" name="Subtitle 2"/>
          <p:cNvSpPr>
            <a:spLocks noGrp="1"/>
          </p:cNvSpPr>
          <p:nvPr>
            <p:ph type="subTitle" idx="1"/>
          </p:nvPr>
        </p:nvSpPr>
        <p:spPr>
          <a:xfrm rot="21420000">
            <a:off x="1138045" y="5024043"/>
            <a:ext cx="9755187" cy="550333"/>
          </a:xfrm>
        </p:spPr>
        <p:txBody>
          <a:bodyPr/>
          <a:lstStyle/>
          <a:p>
            <a:r>
              <a:rPr lang="en-GB" dirty="0" smtClean="0"/>
              <a:t>Su </a:t>
            </a:r>
            <a:r>
              <a:rPr lang="en-GB" dirty="0" smtClean="0"/>
              <a:t>crowther</a:t>
            </a:r>
            <a:endParaRPr lang="en-GB" dirty="0"/>
          </a:p>
        </p:txBody>
      </p:sp>
    </p:spTree>
    <p:extLst>
      <p:ext uri="{BB962C8B-B14F-4D97-AF65-F5344CB8AC3E}">
        <p14:creationId xmlns:p14="http://schemas.microsoft.com/office/powerpoint/2010/main" val="381336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4000" dirty="0" smtClean="0"/>
              <a:t>Setting the scene……</a:t>
            </a:r>
            <a:endParaRPr lang="en-GB" sz="4000" dirty="0"/>
          </a:p>
        </p:txBody>
      </p:sp>
      <p:sp>
        <p:nvSpPr>
          <p:cNvPr id="5" name="Text Placeholder 4"/>
          <p:cNvSpPr>
            <a:spLocks noGrp="1"/>
          </p:cNvSpPr>
          <p:nvPr>
            <p:ph type="body" idx="1"/>
          </p:nvPr>
        </p:nvSpPr>
        <p:spPr/>
        <p:txBody>
          <a:bodyPr/>
          <a:lstStyle/>
          <a:p>
            <a:r>
              <a:rPr lang="en-GB" dirty="0" smtClean="0"/>
              <a:t>Global research</a:t>
            </a:r>
            <a:endParaRPr lang="en-GB" dirty="0"/>
          </a:p>
        </p:txBody>
      </p:sp>
      <p:sp>
        <p:nvSpPr>
          <p:cNvPr id="8" name="Text Placeholder 7"/>
          <p:cNvSpPr>
            <a:spLocks noGrp="1"/>
          </p:cNvSpPr>
          <p:nvPr>
            <p:ph type="body" sz="half" idx="15"/>
          </p:nvPr>
        </p:nvSpPr>
        <p:spPr/>
        <p:txBody>
          <a:bodyPr>
            <a:normAutofit/>
          </a:bodyPr>
          <a:lstStyle/>
          <a:p>
            <a:r>
              <a:rPr lang="en-GB" dirty="0" smtClean="0"/>
              <a:t>Hicks,</a:t>
            </a:r>
          </a:p>
          <a:p>
            <a:r>
              <a:rPr lang="en-GB" dirty="0" smtClean="0"/>
              <a:t> </a:t>
            </a:r>
            <a:r>
              <a:rPr lang="en-GB" dirty="0" smtClean="0"/>
              <a:t>Robinson, Gray,</a:t>
            </a:r>
          </a:p>
          <a:p>
            <a:r>
              <a:rPr lang="en-GB" dirty="0" smtClean="0"/>
              <a:t>Satish </a:t>
            </a:r>
            <a:r>
              <a:rPr lang="en-GB" dirty="0" smtClean="0"/>
              <a:t>kumar</a:t>
            </a:r>
            <a:endParaRPr lang="en-GB" dirty="0" smtClean="0"/>
          </a:p>
          <a:p>
            <a:r>
              <a:rPr lang="en-GB" dirty="0" smtClean="0"/>
              <a:t>Sugata</a:t>
            </a:r>
            <a:r>
              <a:rPr lang="en-GB" dirty="0" smtClean="0"/>
              <a:t> </a:t>
            </a:r>
            <a:r>
              <a:rPr lang="en-GB" dirty="0" err="1" smtClean="0"/>
              <a:t>mitra</a:t>
            </a:r>
            <a:endParaRPr lang="en-GB" dirty="0" smtClean="0"/>
          </a:p>
          <a:p>
            <a:r>
              <a:rPr lang="en-GB" dirty="0" smtClean="0"/>
              <a:t>Centre for Global Education</a:t>
            </a:r>
          </a:p>
          <a:p>
            <a:r>
              <a:rPr lang="en-GB" dirty="0" smtClean="0"/>
              <a:t>Willingham</a:t>
            </a:r>
          </a:p>
          <a:p>
            <a:r>
              <a:rPr lang="en-GB" dirty="0" smtClean="0"/>
              <a:t>Csikszentmihalyi flow theory</a:t>
            </a:r>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6" name="Text Placeholder 5"/>
          <p:cNvSpPr>
            <a:spLocks noGrp="1"/>
          </p:cNvSpPr>
          <p:nvPr>
            <p:ph type="body" sz="quarter" idx="3"/>
          </p:nvPr>
        </p:nvSpPr>
        <p:spPr/>
        <p:txBody>
          <a:bodyPr/>
          <a:lstStyle/>
          <a:p>
            <a:r>
              <a:rPr lang="en-GB" dirty="0" smtClean="0"/>
              <a:t>policy</a:t>
            </a:r>
            <a:endParaRPr lang="en-GB" dirty="0"/>
          </a:p>
        </p:txBody>
      </p:sp>
      <p:sp>
        <p:nvSpPr>
          <p:cNvPr id="9" name="Text Placeholder 8"/>
          <p:cNvSpPr>
            <a:spLocks noGrp="1"/>
          </p:cNvSpPr>
          <p:nvPr>
            <p:ph type="body" sz="half" idx="16"/>
          </p:nvPr>
        </p:nvSpPr>
        <p:spPr/>
        <p:txBody>
          <a:bodyPr>
            <a:normAutofit lnSpcReduction="10000"/>
          </a:bodyPr>
          <a:lstStyle/>
          <a:p>
            <a:r>
              <a:rPr lang="en-GB" dirty="0" smtClean="0"/>
              <a:t>Donaldson report – new curriculum</a:t>
            </a:r>
          </a:p>
          <a:p>
            <a:r>
              <a:rPr lang="en-GB" dirty="0" smtClean="0"/>
              <a:t>Well-being for future generations act</a:t>
            </a:r>
          </a:p>
          <a:p>
            <a:r>
              <a:rPr lang="en-GB" dirty="0" smtClean="0"/>
              <a:t>Education for sustainable development and global citizenship</a:t>
            </a:r>
          </a:p>
          <a:p>
            <a:r>
              <a:rPr lang="en-GB" dirty="0" smtClean="0"/>
              <a:t>Sustainable development goals</a:t>
            </a:r>
          </a:p>
          <a:p>
            <a:r>
              <a:rPr lang="en-GB" dirty="0" smtClean="0"/>
              <a:t>Uncrc</a:t>
            </a:r>
            <a:r>
              <a:rPr lang="en-GB" dirty="0" smtClean="0"/>
              <a:t>/</a:t>
            </a:r>
            <a:r>
              <a:rPr lang="en-GB" dirty="0" smtClean="0"/>
              <a:t>Unicef</a:t>
            </a:r>
            <a:r>
              <a:rPr lang="en-GB" dirty="0" smtClean="0"/>
              <a:t> </a:t>
            </a:r>
          </a:p>
          <a:p>
            <a:r>
              <a:rPr lang="en-GB" dirty="0" smtClean="0"/>
              <a:t>Well-being for future generation act wales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endParaRPr lang="en-GB" dirty="0"/>
          </a:p>
        </p:txBody>
      </p:sp>
      <p:sp>
        <p:nvSpPr>
          <p:cNvPr id="7" name="Text Placeholder 6"/>
          <p:cNvSpPr>
            <a:spLocks noGrp="1"/>
          </p:cNvSpPr>
          <p:nvPr>
            <p:ph type="body" sz="quarter" idx="13"/>
          </p:nvPr>
        </p:nvSpPr>
        <p:spPr/>
        <p:txBody>
          <a:bodyPr/>
          <a:lstStyle/>
          <a:p>
            <a:r>
              <a:rPr lang="en-GB" dirty="0" smtClean="0"/>
              <a:t>practice</a:t>
            </a:r>
            <a:endParaRPr lang="en-GB" dirty="0"/>
          </a:p>
        </p:txBody>
      </p:sp>
      <p:sp>
        <p:nvSpPr>
          <p:cNvPr id="10" name="Text Placeholder 9"/>
          <p:cNvSpPr>
            <a:spLocks noGrp="1"/>
          </p:cNvSpPr>
          <p:nvPr>
            <p:ph type="body" sz="half" idx="17"/>
          </p:nvPr>
        </p:nvSpPr>
        <p:spPr/>
        <p:txBody>
          <a:bodyPr>
            <a:normAutofit fontScale="77500" lnSpcReduction="20000"/>
          </a:bodyPr>
          <a:lstStyle/>
          <a:p>
            <a:r>
              <a:rPr lang="en-GB" dirty="0" smtClean="0"/>
              <a:t>Healthy Schools</a:t>
            </a:r>
          </a:p>
          <a:p>
            <a:r>
              <a:rPr lang="en-GB" dirty="0" smtClean="0"/>
              <a:t>Alternative educational provision</a:t>
            </a:r>
          </a:p>
          <a:p>
            <a:r>
              <a:rPr lang="en-GB" dirty="0" smtClean="0"/>
              <a:t>Ace awareness schools</a:t>
            </a:r>
          </a:p>
          <a:p>
            <a:r>
              <a:rPr lang="en-GB" dirty="0" smtClean="0"/>
              <a:t>Rights respecting school</a:t>
            </a:r>
          </a:p>
          <a:p>
            <a:r>
              <a:rPr lang="en-GB" dirty="0" smtClean="0"/>
              <a:t>Personal and social education</a:t>
            </a:r>
          </a:p>
          <a:p>
            <a:r>
              <a:rPr lang="en-GB" dirty="0" smtClean="0"/>
              <a:t>Mindfulness</a:t>
            </a:r>
          </a:p>
          <a:p>
            <a:r>
              <a:rPr lang="en-GB" dirty="0" smtClean="0"/>
              <a:t>ASD Awareness</a:t>
            </a:r>
          </a:p>
          <a:p>
            <a:r>
              <a:rPr lang="en-GB" dirty="0" smtClean="0"/>
              <a:t>Eco schools</a:t>
            </a:r>
          </a:p>
          <a:p>
            <a:r>
              <a:rPr lang="en-GB" dirty="0" smtClean="0"/>
              <a:t>Health Promoting schools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880950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noGrp="1"/>
          </p:cNvSpPr>
          <p:nvPr>
            <p:ph type="title"/>
          </p:nvPr>
        </p:nvSpPr>
        <p:spPr>
          <a:xfrm rot="21167943">
            <a:off x="425647" y="1074715"/>
            <a:ext cx="6345302" cy="2225225"/>
          </a:xfrm>
          <a:prstGeom prst="rect">
            <a:avLst/>
          </a:prstGeom>
          <a:solidFill>
            <a:srgbClr val="FFC000"/>
          </a:solidFill>
        </p:spPr>
        <p:txBody>
          <a:bodyPr wrap="square" rtlCol="0">
            <a:spAutoFit/>
          </a:bodyPr>
          <a:lstStyle/>
          <a:p>
            <a:pPr marL="285750" indent="-285750">
              <a:buFont typeface="Arial" panose="020B0604020202020204" pitchFamily="34" charset="0"/>
              <a:buChar char="•"/>
            </a:pPr>
            <a:r>
              <a:rPr lang="en-GB" sz="1800" dirty="0"/>
              <a:t>To prepare students to fit into the existing neoliberal view of society</a:t>
            </a:r>
          </a:p>
          <a:p>
            <a:pPr marL="285750" indent="-285750">
              <a:buFont typeface="Arial" panose="020B0604020202020204" pitchFamily="34" charset="0"/>
              <a:buChar char="•"/>
            </a:pPr>
            <a:r>
              <a:rPr lang="en-GB" sz="1800" dirty="0" smtClean="0"/>
              <a:t>To </a:t>
            </a:r>
            <a:r>
              <a:rPr lang="en-GB" sz="1800" dirty="0"/>
              <a:t>legitimate this dominant view of society and its structures</a:t>
            </a:r>
          </a:p>
          <a:p>
            <a:pPr marL="285750" indent="-285750">
              <a:buFont typeface="Arial" panose="020B0604020202020204" pitchFamily="34" charset="0"/>
              <a:buChar char="•"/>
            </a:pPr>
            <a:r>
              <a:rPr lang="en-GB" sz="1800" dirty="0" smtClean="0"/>
              <a:t>Education </a:t>
            </a:r>
            <a:r>
              <a:rPr lang="en-GB" sz="1800" dirty="0"/>
              <a:t>is performance driven and demonstrates its effectiveness by </a:t>
            </a:r>
            <a:r>
              <a:rPr lang="en-GB" sz="1800" dirty="0" smtClean="0"/>
              <a:t>results</a:t>
            </a:r>
            <a:br>
              <a:rPr lang="en-GB" sz="1800" dirty="0" smtClean="0"/>
            </a:br>
            <a:r>
              <a:rPr lang="en-GB" sz="1800" dirty="0" smtClean="0"/>
              <a:t/>
            </a:r>
            <a:br>
              <a:rPr lang="en-GB" sz="1800" dirty="0" smtClean="0"/>
            </a:br>
            <a:r>
              <a:rPr lang="en-GB" sz="2800" dirty="0" smtClean="0"/>
              <a:t>David Hicks</a:t>
            </a:r>
            <a:endParaRPr lang="en-GB" altLang="en-US" sz="2800" dirty="0"/>
          </a:p>
        </p:txBody>
      </p:sp>
      <p:sp>
        <p:nvSpPr>
          <p:cNvPr id="6" name="TextBox 5"/>
          <p:cNvSpPr txBox="1"/>
          <p:nvPr/>
        </p:nvSpPr>
        <p:spPr>
          <a:xfrm>
            <a:off x="7701566" y="685800"/>
            <a:ext cx="3309871" cy="3662541"/>
          </a:xfrm>
          <a:prstGeom prst="rect">
            <a:avLst/>
          </a:prstGeom>
          <a:noFill/>
        </p:spPr>
        <p:txBody>
          <a:bodyPr wrap="square" rtlCol="0">
            <a:spAutoFit/>
          </a:bodyPr>
          <a:lstStyle/>
          <a:p>
            <a:pPr algn="ctr"/>
            <a:r>
              <a:rPr lang="en-GB" sz="4000" dirty="0" smtClean="0"/>
              <a:t>“School </a:t>
            </a:r>
            <a:r>
              <a:rPr lang="en-GB" sz="4000" dirty="0"/>
              <a:t>is part of the problem and not part of the </a:t>
            </a:r>
            <a:r>
              <a:rPr lang="en-GB" sz="4000" dirty="0" smtClean="0"/>
              <a:t>solution” </a:t>
            </a:r>
          </a:p>
          <a:p>
            <a:pPr algn="ctr"/>
            <a:endParaRPr lang="en-GB" sz="4000" dirty="0"/>
          </a:p>
          <a:p>
            <a:pPr algn="ctr"/>
            <a:r>
              <a:rPr lang="en-GB" sz="3200" dirty="0" smtClean="0"/>
              <a:t>Satish </a:t>
            </a:r>
            <a:r>
              <a:rPr lang="en-GB" sz="3200" dirty="0"/>
              <a:t>Kumar </a:t>
            </a:r>
          </a:p>
        </p:txBody>
      </p:sp>
      <p:sp>
        <p:nvSpPr>
          <p:cNvPr id="3" name="TextBox 2"/>
          <p:cNvSpPr txBox="1"/>
          <p:nvPr/>
        </p:nvSpPr>
        <p:spPr>
          <a:xfrm>
            <a:off x="1971040" y="4165600"/>
            <a:ext cx="4307840" cy="1323439"/>
          </a:xfrm>
          <a:prstGeom prst="rect">
            <a:avLst/>
          </a:prstGeom>
          <a:noFill/>
        </p:spPr>
        <p:txBody>
          <a:bodyPr wrap="square" rtlCol="0">
            <a:spAutoFit/>
          </a:bodyPr>
          <a:lstStyle/>
          <a:p>
            <a:pPr algn="ctr"/>
            <a:r>
              <a:rPr lang="en-GB" sz="2000" dirty="0" smtClean="0"/>
              <a:t>“We </a:t>
            </a:r>
            <a:r>
              <a:rPr lang="en-GB" sz="2000" dirty="0"/>
              <a:t>should be helping young people think more critically and creatively about probable and preferable </a:t>
            </a:r>
            <a:r>
              <a:rPr lang="en-GB" sz="2000" dirty="0" smtClean="0"/>
              <a:t>futures”</a:t>
            </a:r>
          </a:p>
          <a:p>
            <a:pPr algn="ctr"/>
            <a:r>
              <a:rPr lang="en-GB" sz="2000" dirty="0" smtClean="0"/>
              <a:t>David Hicks</a:t>
            </a:r>
            <a:endParaRPr lang="en-GB" sz="2000" dirty="0"/>
          </a:p>
        </p:txBody>
      </p:sp>
    </p:spTree>
    <p:extLst>
      <p:ext uri="{BB962C8B-B14F-4D97-AF65-F5344CB8AC3E}">
        <p14:creationId xmlns:p14="http://schemas.microsoft.com/office/powerpoint/2010/main" val="4235500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43755" y="1855922"/>
            <a:ext cx="4237149" cy="923330"/>
          </a:xfrm>
          <a:prstGeom prst="rect">
            <a:avLst/>
          </a:prstGeom>
          <a:solidFill>
            <a:schemeClr val="accent6">
              <a:lumMod val="60000"/>
              <a:lumOff val="40000"/>
            </a:schemeClr>
          </a:solidFill>
        </p:spPr>
        <p:txBody>
          <a:bodyPr wrap="square" rtlCol="0">
            <a:spAutoFit/>
          </a:bodyPr>
          <a:lstStyle/>
          <a:p>
            <a:pPr algn="ctr"/>
            <a:r>
              <a:rPr lang="en-GB" b="1" dirty="0" smtClean="0"/>
              <a:t>“The </a:t>
            </a:r>
            <a:r>
              <a:rPr lang="en-GB" b="1" dirty="0"/>
              <a:t>truth is that schools don't really teach anything except how to obey </a:t>
            </a:r>
            <a:r>
              <a:rPr lang="en-GB" b="1" dirty="0" smtClean="0"/>
              <a:t>orders”.</a:t>
            </a:r>
          </a:p>
          <a:p>
            <a:pPr algn="r"/>
            <a:r>
              <a:rPr lang="en-GB" dirty="0" smtClean="0"/>
              <a:t>Gatto</a:t>
            </a:r>
            <a:r>
              <a:rPr lang="en-GB" dirty="0" smtClean="0"/>
              <a:t> (1990)</a:t>
            </a:r>
            <a:endParaRPr lang="en-GB" dirty="0"/>
          </a:p>
        </p:txBody>
      </p:sp>
      <p:sp>
        <p:nvSpPr>
          <p:cNvPr id="5" name="Content Placeholder 2"/>
          <p:cNvSpPr>
            <a:spLocks noGrp="1"/>
          </p:cNvSpPr>
          <p:nvPr>
            <p:ph idx="4294967295"/>
          </p:nvPr>
        </p:nvSpPr>
        <p:spPr>
          <a:xfrm>
            <a:off x="5252485" y="2317587"/>
            <a:ext cx="6275084" cy="3561477"/>
          </a:xfrm>
          <a:prstGeom prst="rect">
            <a:avLst/>
          </a:prstGeom>
        </p:spPr>
        <p:txBody>
          <a:bodyPr>
            <a:normAutofit fontScale="77500" lnSpcReduction="20000"/>
          </a:bodyPr>
          <a:lstStyle/>
          <a:p>
            <a:pPr marL="457200" lvl="1" indent="0">
              <a:buNone/>
            </a:pPr>
            <a:endParaRPr lang="en-GB" dirty="0"/>
          </a:p>
          <a:p>
            <a:r>
              <a:rPr lang="en-GB" dirty="0"/>
              <a:t>Emphasis in schools on ‘classroom management’ is more about discipline and less about learning. It’s a way of getting students to conform to society’s expectations. </a:t>
            </a:r>
          </a:p>
          <a:p>
            <a:r>
              <a:rPr lang="en-GB" dirty="0"/>
              <a:t>Curriculum – prescribed knowledge which is the accepted ‘truth’ of a </a:t>
            </a:r>
            <a:r>
              <a:rPr lang="en-GB" dirty="0" smtClean="0"/>
              <a:t>subject</a:t>
            </a:r>
          </a:p>
          <a:p>
            <a:r>
              <a:rPr lang="en-GB" dirty="0" smtClean="0"/>
              <a:t>Who </a:t>
            </a:r>
            <a:r>
              <a:rPr lang="en-GB" dirty="0"/>
              <a:t>decides what should be included? </a:t>
            </a:r>
          </a:p>
          <a:p>
            <a:r>
              <a:rPr lang="en-GB" dirty="0"/>
              <a:t>The ‘hidden curriculum’ – reproducing social conformity?</a:t>
            </a:r>
          </a:p>
          <a:p>
            <a:r>
              <a:rPr lang="en-GB" dirty="0" smtClean="0"/>
              <a:t>There is more </a:t>
            </a:r>
            <a:r>
              <a:rPr lang="en-GB" dirty="0"/>
              <a:t>of a concern about the quantity and quality of work irrespective of purpose.</a:t>
            </a:r>
          </a:p>
          <a:p>
            <a:pPr marL="0" indent="0" algn="r">
              <a:buNone/>
            </a:pPr>
            <a:r>
              <a:rPr lang="en-GB" dirty="0"/>
              <a:t>Pollard et al, 2008</a:t>
            </a:r>
          </a:p>
          <a:p>
            <a:endParaRPr lang="en-GB" dirty="0"/>
          </a:p>
        </p:txBody>
      </p:sp>
      <p:sp>
        <p:nvSpPr>
          <p:cNvPr id="6" name="TextBox 5"/>
          <p:cNvSpPr txBox="1"/>
          <p:nvPr/>
        </p:nvSpPr>
        <p:spPr>
          <a:xfrm>
            <a:off x="5553557" y="457487"/>
            <a:ext cx="5172502" cy="1477328"/>
          </a:xfrm>
          <a:prstGeom prst="rect">
            <a:avLst/>
          </a:prstGeom>
          <a:solidFill>
            <a:srgbClr val="00B050"/>
          </a:solidFill>
        </p:spPr>
        <p:txBody>
          <a:bodyPr wrap="square" rtlCol="0">
            <a:spAutoFit/>
          </a:bodyPr>
          <a:lstStyle/>
          <a:p>
            <a:r>
              <a:rPr lang="en-GB" dirty="0"/>
              <a:t>“Education systems within capitalist societies are a form of ‘ideological state apparatus’ </a:t>
            </a:r>
            <a:endParaRPr lang="en-GB" dirty="0" smtClean="0"/>
          </a:p>
          <a:p>
            <a:r>
              <a:rPr lang="en-GB" dirty="0" smtClean="0"/>
              <a:t>designed </a:t>
            </a:r>
            <a:r>
              <a:rPr lang="en-GB" dirty="0"/>
              <a:t>as a means of social control” </a:t>
            </a:r>
            <a:endParaRPr lang="en-GB" dirty="0" smtClean="0"/>
          </a:p>
          <a:p>
            <a:r>
              <a:rPr lang="en-GB" dirty="0" smtClean="0"/>
              <a:t>(</a:t>
            </a:r>
            <a:r>
              <a:rPr lang="en-GB" dirty="0" smtClean="0"/>
              <a:t>Althusser (1971) </a:t>
            </a:r>
            <a:r>
              <a:rPr lang="en-GB" dirty="0"/>
              <a:t>cited in Pollard et al, 2008).</a:t>
            </a:r>
          </a:p>
          <a:p>
            <a:endParaRPr lang="en-GB" dirty="0"/>
          </a:p>
        </p:txBody>
      </p:sp>
      <p:sp>
        <p:nvSpPr>
          <p:cNvPr id="7" name="TextBox 6"/>
          <p:cNvSpPr txBox="1"/>
          <p:nvPr/>
        </p:nvSpPr>
        <p:spPr>
          <a:xfrm>
            <a:off x="843755" y="3213261"/>
            <a:ext cx="2852384" cy="2585323"/>
          </a:xfrm>
          <a:prstGeom prst="rect">
            <a:avLst/>
          </a:prstGeom>
          <a:noFill/>
        </p:spPr>
        <p:txBody>
          <a:bodyPr wrap="square" rtlCol="0">
            <a:spAutoFit/>
          </a:bodyPr>
          <a:lstStyle/>
          <a:p>
            <a:pPr algn="ctr"/>
            <a:r>
              <a:rPr lang="en-GB" sz="2800" b="1" dirty="0">
                <a:solidFill>
                  <a:srgbClr val="FF0000"/>
                </a:solidFill>
              </a:rPr>
              <a:t>Schools are state mechanisms for </a:t>
            </a:r>
            <a:r>
              <a:rPr lang="en-GB" sz="2800" b="1" dirty="0" smtClean="0">
                <a:solidFill>
                  <a:srgbClr val="FF0000"/>
                </a:solidFill>
              </a:rPr>
              <a:t>control</a:t>
            </a:r>
            <a:r>
              <a:rPr lang="en-GB" sz="2800" b="1" dirty="0" smtClean="0">
                <a:solidFill>
                  <a:srgbClr val="FF0000"/>
                </a:solidFill>
              </a:rPr>
              <a:t>.</a:t>
            </a:r>
          </a:p>
          <a:p>
            <a:pPr algn="ctr"/>
            <a:r>
              <a:rPr lang="en-GB" sz="2800" b="1" dirty="0" smtClean="0">
                <a:solidFill>
                  <a:srgbClr val="FF0000"/>
                </a:solidFill>
              </a:rPr>
              <a:t>(Peterson, 1984)</a:t>
            </a:r>
            <a:endParaRPr lang="en-GB" sz="2800" b="1" dirty="0" smtClean="0">
              <a:solidFill>
                <a:srgbClr val="FF0000"/>
              </a:solidFill>
            </a:endParaRPr>
          </a:p>
          <a:p>
            <a:pPr algn="ctr"/>
            <a:endParaRPr lang="en-GB" sz="3200" b="1" dirty="0">
              <a:solidFill>
                <a:srgbClr val="FF0000"/>
              </a:solidFill>
            </a:endParaRPr>
          </a:p>
          <a:p>
            <a:endParaRPr lang="en-GB" dirty="0"/>
          </a:p>
        </p:txBody>
      </p:sp>
    </p:spTree>
    <p:extLst>
      <p:ext uri="{BB962C8B-B14F-4D97-AF65-F5344CB8AC3E}">
        <p14:creationId xmlns:p14="http://schemas.microsoft.com/office/powerpoint/2010/main" val="182787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27931" y="316594"/>
            <a:ext cx="8911687" cy="689535"/>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r>
              <a:rPr lang="en-GB" dirty="0" smtClean="0"/>
              <a:t>How do CYP learn?</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3357" y="244336"/>
            <a:ext cx="2070225" cy="2099208"/>
          </a:xfrm>
          <a:prstGeom prst="rect">
            <a:avLst/>
          </a:prstGeom>
        </p:spPr>
      </p:pic>
      <p:sp>
        <p:nvSpPr>
          <p:cNvPr id="7" name="Content Placeholder 2"/>
          <p:cNvSpPr txBox="1">
            <a:spLocks/>
          </p:cNvSpPr>
          <p:nvPr/>
        </p:nvSpPr>
        <p:spPr>
          <a:xfrm>
            <a:off x="3117850" y="2562383"/>
            <a:ext cx="8089701" cy="4394328"/>
          </a:xfrm>
          <a:prstGeom prst="rect">
            <a:avLst/>
          </a:prstGeom>
        </p:spPr>
        <p:txBody>
          <a:bodyPr>
            <a:normAutofit/>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1800" dirty="0" smtClean="0"/>
              <a:t>There is evidence from neuroscience that the reptilian part of our brain, which sits in the centre of our brain, when it's threatened, it shuts down everything else, it shuts down the prefrontal cortex, the parts which learn. </a:t>
            </a:r>
          </a:p>
          <a:p>
            <a:r>
              <a:rPr lang="en-GB" sz="1800" dirty="0" smtClean="0"/>
              <a:t>Punishment and examinations are seen as threats. </a:t>
            </a:r>
          </a:p>
          <a:p>
            <a:r>
              <a:rPr lang="en-GB" sz="1800" dirty="0" smtClean="0"/>
              <a:t>We take our children, we make them shut their brains down, and then we say, "Perform.“</a:t>
            </a:r>
          </a:p>
          <a:p>
            <a:r>
              <a:rPr lang="en-GB" sz="1800" dirty="0" smtClean="0"/>
              <a:t>What happens to creativity in our age? We need to shift that balance back from threat to pleasure.</a:t>
            </a:r>
          </a:p>
          <a:p>
            <a:pPr algn="r"/>
            <a:r>
              <a:rPr lang="en-GB" dirty="0" smtClean="0"/>
              <a:t>Mitra (2013)</a:t>
            </a:r>
            <a:endParaRPr lang="en-GB" dirty="0"/>
          </a:p>
        </p:txBody>
      </p:sp>
      <p:pic>
        <p:nvPicPr>
          <p:cNvPr id="8" name="Picture 7"/>
          <p:cNvPicPr>
            <a:picLocks noChangeAspect="1"/>
          </p:cNvPicPr>
          <p:nvPr/>
        </p:nvPicPr>
        <p:blipFill>
          <a:blip r:embed="rId4"/>
          <a:stretch>
            <a:fillRect/>
          </a:stretch>
        </p:blipFill>
        <p:spPr>
          <a:xfrm>
            <a:off x="5829094" y="805735"/>
            <a:ext cx="1524440" cy="1524440"/>
          </a:xfrm>
          <a:prstGeom prst="rect">
            <a:avLst/>
          </a:prstGeom>
        </p:spPr>
      </p:pic>
      <p:sp>
        <p:nvSpPr>
          <p:cNvPr id="6" name="Right Arrow 5"/>
          <p:cNvSpPr/>
          <p:nvPr/>
        </p:nvSpPr>
        <p:spPr>
          <a:xfrm>
            <a:off x="7257432" y="1381694"/>
            <a:ext cx="2833352" cy="2962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utoShape 6" descr="Image result for prefrontal brain"/>
          <p:cNvSpPr>
            <a:spLocks noChangeAspect="1" noChangeArrowheads="1"/>
          </p:cNvSpPr>
          <p:nvPr/>
        </p:nvSpPr>
        <p:spPr bwMode="auto">
          <a:xfrm>
            <a:off x="155575" y="-998538"/>
            <a:ext cx="2962275" cy="20859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7749" y="1129741"/>
            <a:ext cx="2187845" cy="1540637"/>
          </a:xfrm>
          <a:prstGeom prst="rect">
            <a:avLst/>
          </a:prstGeom>
        </p:spPr>
      </p:pic>
    </p:spTree>
    <p:extLst>
      <p:ext uri="{BB962C8B-B14F-4D97-AF65-F5344CB8AC3E}">
        <p14:creationId xmlns:p14="http://schemas.microsoft.com/office/powerpoint/2010/main" val="1441162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p:cNvSpPr>
          <p:nvPr/>
        </p:nvSpPr>
        <p:spPr>
          <a:xfrm>
            <a:off x="335516" y="117461"/>
            <a:ext cx="8911687" cy="128089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r>
              <a:rPr lang="en-GB" dirty="0" smtClean="0"/>
              <a:t>How do CYP learn? </a:t>
            </a:r>
            <a:endParaRPr lang="en-GB" dirty="0"/>
          </a:p>
        </p:txBody>
      </p:sp>
      <p:sp>
        <p:nvSpPr>
          <p:cNvPr id="5" name="Text Placeholder 4"/>
          <p:cNvSpPr txBox="1">
            <a:spLocks/>
          </p:cNvSpPr>
          <p:nvPr/>
        </p:nvSpPr>
        <p:spPr>
          <a:xfrm>
            <a:off x="335516" y="4135378"/>
            <a:ext cx="3992732" cy="576262"/>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gn="ctr"/>
            <a:r>
              <a:rPr lang="en-GB" dirty="0" smtClean="0"/>
              <a:t>Gray (2013)</a:t>
            </a:r>
          </a:p>
        </p:txBody>
      </p:sp>
      <p:sp>
        <p:nvSpPr>
          <p:cNvPr id="6" name="Content Placeholder 5"/>
          <p:cNvSpPr txBox="1">
            <a:spLocks/>
          </p:cNvSpPr>
          <p:nvPr/>
        </p:nvSpPr>
        <p:spPr>
          <a:xfrm>
            <a:off x="335516" y="1357580"/>
            <a:ext cx="4342893" cy="3354060"/>
          </a:xfrm>
          <a:prstGeom prst="rect">
            <a:avLst/>
          </a:prstGeom>
        </p:spPr>
        <p:txBody>
          <a:bodyPr>
            <a:normAutofit fontScale="92500"/>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GB" sz="4000" dirty="0" smtClean="0"/>
              <a:t>“Children are biologically designed to educate themselves”</a:t>
            </a:r>
            <a:endParaRPr lang="en-GB" sz="4000" dirty="0"/>
          </a:p>
        </p:txBody>
      </p:sp>
      <p:sp>
        <p:nvSpPr>
          <p:cNvPr id="7" name="Text Placeholder 6"/>
          <p:cNvSpPr txBox="1">
            <a:spLocks/>
          </p:cNvSpPr>
          <p:nvPr/>
        </p:nvSpPr>
        <p:spPr>
          <a:xfrm>
            <a:off x="7336793" y="5611667"/>
            <a:ext cx="3999001" cy="576262"/>
          </a:xfrm>
          <a:prstGeom prst="rect">
            <a:avLst/>
          </a:prstGeom>
        </p:spPr>
        <p:txBody>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algn="ctr"/>
            <a:r>
              <a:rPr lang="en-GB" dirty="0" smtClean="0"/>
              <a:t>Robinson (2013)</a:t>
            </a:r>
            <a:endParaRPr lang="en-GB" dirty="0"/>
          </a:p>
        </p:txBody>
      </p:sp>
      <p:sp>
        <p:nvSpPr>
          <p:cNvPr id="8" name="Content Placeholder 7"/>
          <p:cNvSpPr txBox="1">
            <a:spLocks/>
          </p:cNvSpPr>
          <p:nvPr/>
        </p:nvSpPr>
        <p:spPr>
          <a:xfrm>
            <a:off x="6730538" y="248914"/>
            <a:ext cx="4338674" cy="3354060"/>
          </a:xfrm>
          <a:prstGeom prst="rect">
            <a:avLst/>
          </a:prstGeom>
        </p:spPr>
        <p:txBody>
          <a:bodyPr>
            <a:noAutofit/>
          </a:bodyPr>
          <a:lst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lgn="ctr">
              <a:buFont typeface="Arial" panose="020B0604020202020204" pitchFamily="34" charset="0"/>
              <a:buNone/>
            </a:pPr>
            <a:r>
              <a:rPr lang="en-GB" sz="4000" dirty="0" smtClean="0"/>
              <a:t>“If you can light the spark they will learn without the need for assistance, as children are natural learners”</a:t>
            </a:r>
            <a:endParaRPr lang="en-GB" sz="4000" dirty="0"/>
          </a:p>
        </p:txBody>
      </p:sp>
    </p:spTree>
    <p:extLst>
      <p:ext uri="{BB962C8B-B14F-4D97-AF65-F5344CB8AC3E}">
        <p14:creationId xmlns:p14="http://schemas.microsoft.com/office/powerpoint/2010/main" val="746901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295" y="94513"/>
            <a:ext cx="10396882" cy="1158140"/>
          </a:xfrm>
        </p:spPr>
        <p:txBody>
          <a:bodyPr>
            <a:normAutofit/>
          </a:bodyPr>
          <a:lstStyle/>
          <a:p>
            <a:r>
              <a:rPr lang="en-GB" sz="4800" dirty="0" smtClean="0"/>
              <a:t>Flow theory</a:t>
            </a:r>
            <a:endParaRPr lang="en-GB" sz="4800" dirty="0"/>
          </a:p>
        </p:txBody>
      </p:sp>
      <p:pic>
        <p:nvPicPr>
          <p:cNvPr id="5" name="Content Placeholder 4"/>
          <p:cNvPicPr>
            <a:picLocks noGrp="1" noChangeAspect="1"/>
          </p:cNvPicPr>
          <p:nvPr>
            <p:ph sz="quarter" idx="14"/>
          </p:nvPr>
        </p:nvPicPr>
        <p:blipFill>
          <a:blip r:embed="rId3">
            <a:extLst>
              <a:ext uri="{28A0092B-C50C-407E-A947-70E740481C1C}">
                <a14:useLocalDpi xmlns:a14="http://schemas.microsoft.com/office/drawing/2010/main" val="0"/>
              </a:ext>
            </a:extLst>
          </a:blip>
          <a:stretch>
            <a:fillRect/>
          </a:stretch>
        </p:blipFill>
        <p:spPr>
          <a:xfrm>
            <a:off x="6881812" y="792968"/>
            <a:ext cx="4582307" cy="4582307"/>
          </a:xfrm>
        </p:spPr>
      </p:pic>
      <p:sp>
        <p:nvSpPr>
          <p:cNvPr id="7" name="TextBox 6"/>
          <p:cNvSpPr txBox="1"/>
          <p:nvPr/>
        </p:nvSpPr>
        <p:spPr>
          <a:xfrm>
            <a:off x="3289110" y="5752812"/>
            <a:ext cx="4483253" cy="369332"/>
          </a:xfrm>
          <a:prstGeom prst="rect">
            <a:avLst/>
          </a:prstGeom>
          <a:noFill/>
        </p:spPr>
        <p:txBody>
          <a:bodyPr wrap="square" rtlCol="0">
            <a:spAutoFit/>
          </a:bodyPr>
          <a:lstStyle/>
          <a:p>
            <a:pPr algn="ctr"/>
            <a:r>
              <a:rPr lang="en-GB" dirty="0" smtClean="0"/>
              <a:t>What contributes to a life worth living?</a:t>
            </a:r>
            <a:endParaRPr lang="en-GB" dirty="0"/>
          </a:p>
        </p:txBody>
      </p:sp>
      <p:pic>
        <p:nvPicPr>
          <p:cNvPr id="8" name="Picture 7"/>
          <p:cNvPicPr>
            <a:picLocks noChangeAspect="1"/>
          </p:cNvPicPr>
          <p:nvPr/>
        </p:nvPicPr>
        <p:blipFill>
          <a:blip r:embed="rId4"/>
          <a:stretch>
            <a:fillRect/>
          </a:stretch>
        </p:blipFill>
        <p:spPr>
          <a:xfrm>
            <a:off x="727881" y="3769835"/>
            <a:ext cx="2242270" cy="1261277"/>
          </a:xfrm>
          <a:prstGeom prst="rect">
            <a:avLst/>
          </a:prstGeom>
        </p:spPr>
      </p:pic>
      <p:sp>
        <p:nvSpPr>
          <p:cNvPr id="10" name="Rectangle 9"/>
          <p:cNvSpPr/>
          <p:nvPr/>
        </p:nvSpPr>
        <p:spPr>
          <a:xfrm>
            <a:off x="6994216" y="5374721"/>
            <a:ext cx="6096000" cy="215444"/>
          </a:xfrm>
          <a:prstGeom prst="rect">
            <a:avLst/>
          </a:prstGeom>
        </p:spPr>
        <p:txBody>
          <a:bodyPr>
            <a:spAutoFit/>
          </a:bodyPr>
          <a:lstStyle/>
          <a:p>
            <a:r>
              <a:rPr lang="en-GB" sz="800" dirty="0">
                <a:latin typeface="Times New Roman" panose="02020603050405020304" pitchFamily="18" charset="0"/>
                <a:cs typeface="Times New Roman" panose="02020603050405020304" pitchFamily="18" charset="0"/>
              </a:rPr>
              <a:t>https://positivepsychologyprogram.com/wp-content/uploads/2019/01/Csikszentmihalyi-Flow-Chart.jpg</a:t>
            </a:r>
          </a:p>
        </p:txBody>
      </p:sp>
      <p:sp>
        <p:nvSpPr>
          <p:cNvPr id="11" name="Rectangle 10"/>
          <p:cNvSpPr/>
          <p:nvPr/>
        </p:nvSpPr>
        <p:spPr>
          <a:xfrm>
            <a:off x="785812" y="4978316"/>
            <a:ext cx="6096000" cy="215444"/>
          </a:xfrm>
          <a:prstGeom prst="rect">
            <a:avLst/>
          </a:prstGeom>
        </p:spPr>
        <p:txBody>
          <a:bodyPr>
            <a:spAutoFit/>
          </a:bodyPr>
          <a:lstStyle/>
          <a:p>
            <a:r>
              <a:rPr lang="en-GB" sz="800" dirty="0">
                <a:latin typeface="Times New Roman" panose="02020603050405020304" pitchFamily="18" charset="0"/>
                <a:cs typeface="Times New Roman" panose="02020603050405020304" pitchFamily="18" charset="0"/>
              </a:rPr>
              <a:t>https://cdn-images-1.medium.com/max/1600/0*L7ZG1X-gltxUx4PN.png</a:t>
            </a:r>
          </a:p>
        </p:txBody>
      </p:sp>
      <p:sp>
        <p:nvSpPr>
          <p:cNvPr id="12" name="Rectangle 11"/>
          <p:cNvSpPr/>
          <p:nvPr/>
        </p:nvSpPr>
        <p:spPr>
          <a:xfrm>
            <a:off x="3833812" y="3944238"/>
            <a:ext cx="2473754" cy="369332"/>
          </a:xfrm>
          <a:prstGeom prst="rect">
            <a:avLst/>
          </a:prstGeom>
        </p:spPr>
        <p:txBody>
          <a:bodyPr wrap="none">
            <a:spAutoFit/>
          </a:bodyPr>
          <a:lstStyle/>
          <a:p>
            <a:r>
              <a:rPr lang="en-GB" dirty="0"/>
              <a:t>Mihaly</a:t>
            </a:r>
            <a:r>
              <a:rPr lang="en-GB" dirty="0"/>
              <a:t> Csikszentmihalyi</a:t>
            </a:r>
          </a:p>
        </p:txBody>
      </p:sp>
      <p:sp>
        <p:nvSpPr>
          <p:cNvPr id="13" name="TextBox 12"/>
          <p:cNvSpPr txBox="1"/>
          <p:nvPr/>
        </p:nvSpPr>
        <p:spPr>
          <a:xfrm>
            <a:off x="4014138" y="858267"/>
            <a:ext cx="2169135" cy="3077766"/>
          </a:xfrm>
          <a:prstGeom prst="rect">
            <a:avLst/>
          </a:prstGeom>
          <a:noFill/>
        </p:spPr>
        <p:txBody>
          <a:bodyPr wrap="square" rtlCol="0">
            <a:spAutoFit/>
          </a:bodyPr>
          <a:lstStyle/>
          <a:p>
            <a:pPr algn="ctr"/>
            <a:r>
              <a:rPr lang="en-GB" sz="1600" dirty="0"/>
              <a:t>“…being completely involved in an activity for its own sake. The ego falls away. Time flies. Every action, movement, and thought follows inevitably from the previous one, like playing jazz. Your whole being is involved, and you’re using your skills </a:t>
            </a:r>
            <a:r>
              <a:rPr lang="en-GB" dirty="0"/>
              <a:t>to the utmost.”</a:t>
            </a:r>
          </a:p>
        </p:txBody>
      </p:sp>
      <p:sp>
        <p:nvSpPr>
          <p:cNvPr id="14" name="TextBox 13"/>
          <p:cNvSpPr txBox="1"/>
          <p:nvPr/>
        </p:nvSpPr>
        <p:spPr>
          <a:xfrm>
            <a:off x="332295" y="1187751"/>
            <a:ext cx="2941403" cy="2308324"/>
          </a:xfrm>
          <a:prstGeom prst="rect">
            <a:avLst/>
          </a:prstGeom>
          <a:noFill/>
        </p:spPr>
        <p:txBody>
          <a:bodyPr wrap="square" rtlCol="0">
            <a:spAutoFit/>
          </a:bodyPr>
          <a:lstStyle/>
          <a:p>
            <a:r>
              <a:rPr lang="en-GB" dirty="0" smtClean="0">
                <a:solidFill>
                  <a:schemeClr val="accent1">
                    <a:lumMod val="60000"/>
                    <a:lumOff val="40000"/>
                  </a:schemeClr>
                </a:solidFill>
              </a:rPr>
              <a:t>F</a:t>
            </a:r>
            <a:r>
              <a:rPr lang="en-GB" dirty="0" smtClean="0"/>
              <a:t>ulfilment/rewarding</a:t>
            </a:r>
          </a:p>
          <a:p>
            <a:endParaRPr lang="en-GB" dirty="0"/>
          </a:p>
          <a:p>
            <a:r>
              <a:rPr lang="en-GB" dirty="0" smtClean="0">
                <a:solidFill>
                  <a:schemeClr val="accent1">
                    <a:lumMod val="60000"/>
                    <a:lumOff val="40000"/>
                  </a:schemeClr>
                </a:solidFill>
              </a:rPr>
              <a:t>L</a:t>
            </a:r>
            <a:r>
              <a:rPr lang="en-GB" dirty="0" smtClean="0"/>
              <a:t>ove of Learning</a:t>
            </a:r>
          </a:p>
          <a:p>
            <a:endParaRPr lang="en-GB" dirty="0" smtClean="0"/>
          </a:p>
          <a:p>
            <a:r>
              <a:rPr lang="en-GB" dirty="0" smtClean="0">
                <a:solidFill>
                  <a:schemeClr val="accent1">
                    <a:lumMod val="60000"/>
                    <a:lumOff val="40000"/>
                  </a:schemeClr>
                </a:solidFill>
              </a:rPr>
              <a:t>O</a:t>
            </a:r>
            <a:r>
              <a:rPr lang="en-GB" dirty="0" smtClean="0"/>
              <a:t>wnership</a:t>
            </a:r>
          </a:p>
          <a:p>
            <a:endParaRPr lang="en-GB" dirty="0" smtClean="0"/>
          </a:p>
          <a:p>
            <a:r>
              <a:rPr lang="en-GB" dirty="0" smtClean="0">
                <a:solidFill>
                  <a:schemeClr val="accent1">
                    <a:lumMod val="60000"/>
                    <a:lumOff val="40000"/>
                  </a:schemeClr>
                </a:solidFill>
              </a:rPr>
              <a:t>W</a:t>
            </a:r>
            <a:r>
              <a:rPr lang="en-GB" dirty="0" smtClean="0"/>
              <a:t>ell-Being</a:t>
            </a:r>
          </a:p>
          <a:p>
            <a:pPr algn="ctr"/>
            <a:endParaRPr lang="en-GB" dirty="0"/>
          </a:p>
        </p:txBody>
      </p:sp>
    </p:spTree>
    <p:extLst>
      <p:ext uri="{BB962C8B-B14F-4D97-AF65-F5344CB8AC3E}">
        <p14:creationId xmlns:p14="http://schemas.microsoft.com/office/powerpoint/2010/main" val="2603899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685800"/>
            <a:ext cx="6345302" cy="808149"/>
          </a:xfrm>
        </p:spPr>
        <p:txBody>
          <a:bodyPr>
            <a:normAutofit fontScale="90000"/>
          </a:bodyPr>
          <a:lstStyle/>
          <a:p>
            <a:r>
              <a:rPr lang="en-GB" dirty="0" smtClean="0"/>
              <a:t>Why don’t student's Like School?</a:t>
            </a:r>
            <a:endParaRPr lang="en-GB" dirty="0"/>
          </a:p>
        </p:txBody>
      </p:sp>
      <p:pic>
        <p:nvPicPr>
          <p:cNvPr id="8" name="Picture Placeholder 7"/>
          <p:cNvPicPr>
            <a:picLocks noGrp="1" noChangeAspect="1"/>
          </p:cNvPicPr>
          <p:nvPr>
            <p:ph type="pic" idx="1"/>
          </p:nvPr>
        </p:nvPicPr>
        <p:blipFill>
          <a:blip r:embed="rId3"/>
          <a:srcRect l="7806" r="7806"/>
          <a:stretch>
            <a:fillRect/>
          </a:stretch>
        </p:blipFill>
        <p:spPr>
          <a:xfrm>
            <a:off x="8695508" y="2686050"/>
            <a:ext cx="1894053" cy="2669639"/>
          </a:xfrm>
          <a:prstGeom prst="rect">
            <a:avLst/>
          </a:prstGeom>
        </p:spPr>
      </p:pic>
      <p:pic>
        <p:nvPicPr>
          <p:cNvPr id="10" name="Picture 9"/>
          <p:cNvPicPr>
            <a:picLocks noChangeAspect="1"/>
          </p:cNvPicPr>
          <p:nvPr/>
        </p:nvPicPr>
        <p:blipFill>
          <a:blip r:embed="rId4"/>
          <a:stretch>
            <a:fillRect/>
          </a:stretch>
        </p:blipFill>
        <p:spPr>
          <a:xfrm>
            <a:off x="685800" y="3514458"/>
            <a:ext cx="2857500" cy="1600200"/>
          </a:xfrm>
          <a:prstGeom prst="rect">
            <a:avLst/>
          </a:prstGeom>
        </p:spPr>
      </p:pic>
      <p:pic>
        <p:nvPicPr>
          <p:cNvPr id="11" name="Picture 10"/>
          <p:cNvPicPr>
            <a:picLocks noChangeAspect="1"/>
          </p:cNvPicPr>
          <p:nvPr/>
        </p:nvPicPr>
        <p:blipFill>
          <a:blip r:embed="rId5"/>
          <a:stretch>
            <a:fillRect/>
          </a:stretch>
        </p:blipFill>
        <p:spPr>
          <a:xfrm>
            <a:off x="3957190" y="1816353"/>
            <a:ext cx="3416812" cy="2385379"/>
          </a:xfrm>
          <a:prstGeom prst="rect">
            <a:avLst/>
          </a:prstGeom>
        </p:spPr>
      </p:pic>
      <p:sp>
        <p:nvSpPr>
          <p:cNvPr id="12" name="Right Arrow 11"/>
          <p:cNvSpPr/>
          <p:nvPr/>
        </p:nvSpPr>
        <p:spPr>
          <a:xfrm>
            <a:off x="3960621" y="4670474"/>
            <a:ext cx="4074134" cy="4441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p:cNvPicPr>
            <a:picLocks noChangeAspect="1"/>
          </p:cNvPicPr>
          <p:nvPr/>
        </p:nvPicPr>
        <p:blipFill>
          <a:blip r:embed="rId6"/>
          <a:stretch>
            <a:fillRect/>
          </a:stretch>
        </p:blipFill>
        <p:spPr>
          <a:xfrm>
            <a:off x="7787892" y="242757"/>
            <a:ext cx="3395663" cy="2228980"/>
          </a:xfrm>
          <a:prstGeom prst="rect">
            <a:avLst/>
          </a:prstGeom>
        </p:spPr>
      </p:pic>
      <p:sp>
        <p:nvSpPr>
          <p:cNvPr id="15" name="Rectangle 14"/>
          <p:cNvSpPr/>
          <p:nvPr/>
        </p:nvSpPr>
        <p:spPr>
          <a:xfrm>
            <a:off x="7787892" y="2468322"/>
            <a:ext cx="6096000" cy="215444"/>
          </a:xfrm>
          <a:prstGeom prst="rect">
            <a:avLst/>
          </a:prstGeom>
        </p:spPr>
        <p:txBody>
          <a:bodyPr>
            <a:spAutoFit/>
          </a:bodyPr>
          <a:lstStyle/>
          <a:p>
            <a:r>
              <a:rPr lang="en-GB" sz="800" dirty="0" smtClean="0"/>
              <a:t>http://www.danielwillingham.com/uploads/5/0/0/7/5007325/hattie_orig.png</a:t>
            </a:r>
            <a:endParaRPr lang="en-GB" sz="800" dirty="0"/>
          </a:p>
        </p:txBody>
      </p:sp>
    </p:spTree>
    <p:extLst>
      <p:ext uri="{BB962C8B-B14F-4D97-AF65-F5344CB8AC3E}">
        <p14:creationId xmlns:p14="http://schemas.microsoft.com/office/powerpoint/2010/main" val="2855186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are the alternatives?</a:t>
            </a:r>
            <a:endParaRPr lang="en-GB" dirty="0"/>
          </a:p>
        </p:txBody>
      </p:sp>
      <p:sp>
        <p:nvSpPr>
          <p:cNvPr id="10" name="Text Placeholder 9"/>
          <p:cNvSpPr>
            <a:spLocks noGrp="1"/>
          </p:cNvSpPr>
          <p:nvPr>
            <p:ph type="body" sz="half" idx="15"/>
          </p:nvPr>
        </p:nvSpPr>
        <p:spPr/>
        <p:txBody>
          <a:bodyPr/>
          <a:lstStyle/>
          <a:p>
            <a:r>
              <a:rPr lang="en-GB" dirty="0"/>
              <a:t>Steiner (Waldorf)</a:t>
            </a:r>
          </a:p>
          <a:p>
            <a:r>
              <a:rPr lang="en-GB" dirty="0"/>
              <a:t>Montessori</a:t>
            </a:r>
          </a:p>
          <a:p>
            <a:r>
              <a:rPr lang="en-GB" dirty="0"/>
              <a:t>Small Schools</a:t>
            </a:r>
          </a:p>
          <a:p>
            <a:r>
              <a:rPr lang="en-GB" dirty="0"/>
              <a:t>Studio Schools</a:t>
            </a:r>
          </a:p>
          <a:p>
            <a:r>
              <a:rPr lang="en-GB" dirty="0"/>
              <a:t>CTLC (EOTAS)</a:t>
            </a:r>
          </a:p>
          <a:p>
            <a:endParaRPr lang="en-GB" dirty="0"/>
          </a:p>
          <a:p>
            <a:endParaRPr lang="en-GB" dirty="0"/>
          </a:p>
        </p:txBody>
      </p:sp>
      <p:sp>
        <p:nvSpPr>
          <p:cNvPr id="11" name="Text Placeholder 10"/>
          <p:cNvSpPr>
            <a:spLocks noGrp="1"/>
          </p:cNvSpPr>
          <p:nvPr>
            <p:ph type="body" sz="half" idx="16"/>
          </p:nvPr>
        </p:nvSpPr>
        <p:spPr/>
        <p:txBody>
          <a:bodyPr/>
          <a:lstStyle/>
          <a:p>
            <a:r>
              <a:rPr lang="en-GB" dirty="0"/>
              <a:t>Forest/Wilderness/Muddy</a:t>
            </a:r>
          </a:p>
          <a:p>
            <a:r>
              <a:rPr lang="en-GB" dirty="0"/>
              <a:t>Charter (USA)</a:t>
            </a:r>
          </a:p>
          <a:p>
            <a:r>
              <a:rPr lang="en-GB" dirty="0"/>
              <a:t>Hojskøle: An Alternative Education</a:t>
            </a:r>
          </a:p>
          <a:p>
            <a:r>
              <a:rPr lang="en-GB" dirty="0"/>
              <a:t>Home school/educating (EHE)</a:t>
            </a:r>
          </a:p>
          <a:p>
            <a:r>
              <a:rPr lang="en-GB" dirty="0" smtClean="0"/>
              <a:t>summerhill</a:t>
            </a:r>
            <a:endParaRPr lang="en-GB" dirty="0"/>
          </a:p>
        </p:txBody>
      </p:sp>
      <p:sp>
        <p:nvSpPr>
          <p:cNvPr id="12" name="Text Placeholder 11"/>
          <p:cNvSpPr>
            <a:spLocks noGrp="1"/>
          </p:cNvSpPr>
          <p:nvPr>
            <p:ph type="body" sz="half" idx="17"/>
          </p:nvPr>
        </p:nvSpPr>
        <p:spPr/>
        <p:txBody>
          <a:bodyPr/>
          <a:lstStyle/>
          <a:p>
            <a:r>
              <a:rPr lang="en-GB" dirty="0"/>
              <a:t>SOLE (Self-Organising Learning Environments, Mitra)</a:t>
            </a:r>
          </a:p>
          <a:p>
            <a:r>
              <a:rPr lang="en-GB" dirty="0"/>
              <a:t>Democratic </a:t>
            </a:r>
            <a:r>
              <a:rPr lang="en-GB" dirty="0" smtClean="0"/>
              <a:t>School</a:t>
            </a:r>
          </a:p>
          <a:p>
            <a:r>
              <a:rPr lang="en-GB" dirty="0" smtClean="0"/>
              <a:t>Sudbury </a:t>
            </a:r>
          </a:p>
          <a:p>
            <a:r>
              <a:rPr lang="en-GB" dirty="0" smtClean="0"/>
              <a:t>Cushman</a:t>
            </a:r>
          </a:p>
          <a:p>
            <a:endParaRPr lang="en-GB" dirty="0"/>
          </a:p>
          <a:p>
            <a:endParaRPr lang="en-GB" dirty="0"/>
          </a:p>
        </p:txBody>
      </p:sp>
    </p:spTree>
    <p:extLst>
      <p:ext uri="{BB962C8B-B14F-4D97-AF65-F5344CB8AC3E}">
        <p14:creationId xmlns:p14="http://schemas.microsoft.com/office/powerpoint/2010/main" val="2631105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p:txBody>
          <a:bodyPr/>
          <a:lstStyle/>
          <a:p>
            <a:r>
              <a:rPr lang="en-GB" dirty="0" smtClean="0"/>
              <a:t>Practice</a:t>
            </a:r>
            <a:endParaRPr lang="en-GB" dirty="0"/>
          </a:p>
        </p:txBody>
      </p:sp>
      <p:pic>
        <p:nvPicPr>
          <p:cNvPr id="9" name="Picture 8"/>
          <p:cNvPicPr>
            <a:picLocks noChangeAspect="1"/>
          </p:cNvPicPr>
          <p:nvPr/>
        </p:nvPicPr>
        <p:blipFill>
          <a:blip r:embed="rId3"/>
          <a:stretch>
            <a:fillRect/>
          </a:stretch>
        </p:blipFill>
        <p:spPr>
          <a:xfrm>
            <a:off x="1442029" y="1837765"/>
            <a:ext cx="1809750" cy="1809750"/>
          </a:xfrm>
          <a:prstGeom prst="rect">
            <a:avLst/>
          </a:prstGeom>
        </p:spPr>
      </p:pic>
      <p:pic>
        <p:nvPicPr>
          <p:cNvPr id="10" name="Picture 9"/>
          <p:cNvPicPr>
            <a:picLocks noChangeAspect="1"/>
          </p:cNvPicPr>
          <p:nvPr/>
        </p:nvPicPr>
        <p:blipFill>
          <a:blip r:embed="rId4"/>
          <a:stretch>
            <a:fillRect/>
          </a:stretch>
        </p:blipFill>
        <p:spPr>
          <a:xfrm>
            <a:off x="8389087" y="1837407"/>
            <a:ext cx="2321335" cy="1802499"/>
          </a:xfrm>
          <a:prstGeom prst="rect">
            <a:avLst/>
          </a:prstGeom>
        </p:spPr>
      </p:pic>
      <p:pic>
        <p:nvPicPr>
          <p:cNvPr id="15" name="Picture 14"/>
          <p:cNvPicPr>
            <a:picLocks noChangeAspect="1"/>
          </p:cNvPicPr>
          <p:nvPr/>
        </p:nvPicPr>
        <p:blipFill>
          <a:blip r:embed="rId5"/>
          <a:stretch>
            <a:fillRect/>
          </a:stretch>
        </p:blipFill>
        <p:spPr>
          <a:xfrm>
            <a:off x="4235999" y="1837765"/>
            <a:ext cx="3310127" cy="1802141"/>
          </a:xfrm>
          <a:prstGeom prst="rect">
            <a:avLst/>
          </a:prstGeom>
        </p:spPr>
      </p:pic>
    </p:spTree>
    <p:extLst>
      <p:ext uri="{BB962C8B-B14F-4D97-AF65-F5344CB8AC3E}">
        <p14:creationId xmlns:p14="http://schemas.microsoft.com/office/powerpoint/2010/main" val="323869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Rights respecting schools</a:t>
            </a:r>
            <a:endParaRPr lang="en-GB" dirty="0"/>
          </a:p>
        </p:txBody>
      </p:sp>
      <p:pic>
        <p:nvPicPr>
          <p:cNvPr id="6" name="Content Placeholder 5"/>
          <p:cNvPicPr>
            <a:picLocks noGrp="1" noChangeAspect="1"/>
          </p:cNvPicPr>
          <p:nvPr>
            <p:ph sz="quarter" idx="13"/>
          </p:nvPr>
        </p:nvPicPr>
        <p:blipFill>
          <a:blip r:embed="rId3"/>
          <a:stretch>
            <a:fillRect/>
          </a:stretch>
        </p:blipFill>
        <p:spPr>
          <a:xfrm>
            <a:off x="7996275" y="1837765"/>
            <a:ext cx="3198381" cy="3311525"/>
          </a:xfrm>
          <a:prstGeom prst="rect">
            <a:avLst/>
          </a:prstGeom>
        </p:spPr>
      </p:pic>
      <p:sp>
        <p:nvSpPr>
          <p:cNvPr id="7" name="Rectangle 6"/>
          <p:cNvSpPr/>
          <p:nvPr/>
        </p:nvSpPr>
        <p:spPr>
          <a:xfrm>
            <a:off x="241004" y="4019406"/>
            <a:ext cx="6096000" cy="1477328"/>
          </a:xfrm>
          <a:prstGeom prst="rect">
            <a:avLst/>
          </a:prstGeom>
        </p:spPr>
        <p:txBody>
          <a:bodyPr>
            <a:spAutoFit/>
          </a:bodyPr>
          <a:lstStyle/>
          <a:p>
            <a:r>
              <a:rPr lang="en-GB" dirty="0"/>
              <a:t>‘A Rights Respecting School teaches children and young people that they have rights under the United Nations Convention on the Rights of the Child. From this starting point they also learn their responsibility to respect others' rights in all relationships in the community.' (UNICEF)</a:t>
            </a:r>
          </a:p>
        </p:txBody>
      </p:sp>
    </p:spTree>
    <p:extLst>
      <p:ext uri="{BB962C8B-B14F-4D97-AF65-F5344CB8AC3E}">
        <p14:creationId xmlns:p14="http://schemas.microsoft.com/office/powerpoint/2010/main" val="291881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In conclusion</a:t>
            </a:r>
            <a:endParaRPr lang="en-GB" dirty="0"/>
          </a:p>
        </p:txBody>
      </p:sp>
    </p:spTree>
    <p:extLst>
      <p:ext uri="{BB962C8B-B14F-4D97-AF65-F5344CB8AC3E}">
        <p14:creationId xmlns:p14="http://schemas.microsoft.com/office/powerpoint/2010/main" val="2465509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rot="16200000">
            <a:off x="-1149200" y="1955521"/>
            <a:ext cx="3335628" cy="96510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3200" dirty="0" smtClean="0"/>
              <a:t>Bibliography</a:t>
            </a:r>
            <a:br>
              <a:rPr lang="en-GB" sz="3200" dirty="0" smtClean="0"/>
            </a:br>
            <a:r>
              <a:rPr lang="en-GB" sz="3200" dirty="0" smtClean="0">
                <a:solidFill>
                  <a:schemeClr val="accent1"/>
                </a:solidFill>
              </a:rPr>
              <a:t>Llyfryddiaeth </a:t>
            </a:r>
            <a:endParaRPr lang="en-GB" sz="3200" dirty="0"/>
          </a:p>
        </p:txBody>
      </p:sp>
      <p:sp>
        <p:nvSpPr>
          <p:cNvPr id="5" name="TextBox 4"/>
          <p:cNvSpPr txBox="1"/>
          <p:nvPr/>
        </p:nvSpPr>
        <p:spPr>
          <a:xfrm>
            <a:off x="1001165" y="770257"/>
            <a:ext cx="10754435" cy="4801314"/>
          </a:xfrm>
          <a:prstGeom prst="rect">
            <a:avLst/>
          </a:prstGeom>
          <a:noFill/>
        </p:spPr>
        <p:txBody>
          <a:bodyPr wrap="square" rtlCol="0">
            <a:spAutoFit/>
          </a:bodyPr>
          <a:lstStyle/>
          <a:p>
            <a:pPr>
              <a:lnSpc>
                <a:spcPct val="150000"/>
              </a:lnSpc>
            </a:pPr>
            <a:r>
              <a:rPr lang="en-GB" sz="1200" dirty="0" smtClean="0">
                <a:latin typeface="Times New Roman" panose="02020603050405020304" pitchFamily="18" charset="0"/>
                <a:cs typeface="Times New Roman" panose="02020603050405020304" pitchFamily="18" charset="0"/>
              </a:rPr>
              <a:t>Apoliticalgroup (2018) </a:t>
            </a:r>
            <a:r>
              <a:rPr lang="en-GB" sz="1200" i="1" dirty="0" smtClean="0">
                <a:latin typeface="Times New Roman" panose="02020603050405020304" pitchFamily="18" charset="0"/>
                <a:cs typeface="Times New Roman" panose="02020603050405020304" pitchFamily="18" charset="0"/>
              </a:rPr>
              <a:t>Britain’s Studio Schools: when best practice met political reality. </a:t>
            </a:r>
            <a:r>
              <a:rPr lang="en-GB" sz="1200" dirty="0" smtClean="0">
                <a:latin typeface="Times New Roman" panose="02020603050405020304" pitchFamily="18" charset="0"/>
                <a:cs typeface="Times New Roman" panose="02020603050405020304" pitchFamily="18" charset="0"/>
              </a:rPr>
              <a:t>Available </a:t>
            </a:r>
            <a:r>
              <a:rPr lang="en-GB" sz="1200" dirty="0">
                <a:latin typeface="Times New Roman" panose="02020603050405020304" pitchFamily="18" charset="0"/>
                <a:cs typeface="Times New Roman" panose="02020603050405020304" pitchFamily="18" charset="0"/>
              </a:rPr>
              <a:t>at: </a:t>
            </a:r>
            <a:r>
              <a:rPr lang="en-GB" sz="1200" dirty="0">
                <a:latin typeface="Times New Roman" panose="02020603050405020304" pitchFamily="18" charset="0"/>
                <a:cs typeface="Times New Roman" panose="02020603050405020304" pitchFamily="18" charset="0"/>
                <a:hlinkClick r:id="rId3"/>
              </a:rPr>
              <a:t>https://</a:t>
            </a:r>
            <a:r>
              <a:rPr lang="en-GB" sz="1200" dirty="0" smtClean="0">
                <a:latin typeface="Times New Roman" panose="02020603050405020304" pitchFamily="18" charset="0"/>
                <a:cs typeface="Times New Roman" panose="02020603050405020304" pitchFamily="18" charset="0"/>
                <a:hlinkClick r:id="rId3"/>
              </a:rPr>
              <a:t>apolitical.co</a:t>
            </a:r>
            <a:r>
              <a:rPr lang="en-GB" sz="1200" dirty="0" smtClean="0">
                <a:latin typeface="Times New Roman" panose="02020603050405020304" pitchFamily="18" charset="0"/>
                <a:cs typeface="Times New Roman" panose="02020603050405020304" pitchFamily="18" charset="0"/>
              </a:rPr>
              <a:t> (Accessed: </a:t>
            </a:r>
            <a:r>
              <a:rPr lang="en-GB" sz="1200" dirty="0" smtClean="0">
                <a:latin typeface="Times New Roman" panose="02020603050405020304" pitchFamily="18" charset="0"/>
                <a:cs typeface="Times New Roman" panose="02020603050405020304" pitchFamily="18" charset="0"/>
              </a:rPr>
              <a:t>20 </a:t>
            </a:r>
            <a:r>
              <a:rPr lang="en-GB" sz="1200" dirty="0" smtClean="0">
                <a:latin typeface="Times New Roman" panose="02020603050405020304" pitchFamily="18" charset="0"/>
                <a:cs typeface="Times New Roman" panose="02020603050405020304" pitchFamily="18" charset="0"/>
              </a:rPr>
              <a:t>March 2019).</a:t>
            </a:r>
          </a:p>
          <a:p>
            <a:pPr>
              <a:lnSpc>
                <a:spcPct val="150000"/>
              </a:lnSpc>
            </a:pPr>
            <a:r>
              <a:rPr lang="en-GB" sz="1200" dirty="0" smtClean="0">
                <a:latin typeface="Times New Roman" panose="02020603050405020304" pitchFamily="18" charset="0"/>
                <a:cs typeface="Times New Roman" panose="02020603050405020304" pitchFamily="18" charset="0"/>
              </a:rPr>
              <a:t>Csikszentmihalyi, M (2004) </a:t>
            </a:r>
            <a:r>
              <a:rPr lang="en-GB" sz="1200" i="1" dirty="0" smtClean="0">
                <a:latin typeface="Times New Roman" panose="02020603050405020304" pitchFamily="18" charset="0"/>
                <a:cs typeface="Times New Roman" panose="02020603050405020304" pitchFamily="18" charset="0"/>
              </a:rPr>
              <a:t>Flow, the secret to happiness. </a:t>
            </a:r>
            <a:r>
              <a:rPr lang="en-GB" sz="1200" dirty="0" smtClean="0">
                <a:latin typeface="Times New Roman" panose="02020603050405020304" pitchFamily="18" charset="0"/>
                <a:cs typeface="Times New Roman" panose="02020603050405020304" pitchFamily="18" charset="0"/>
              </a:rPr>
              <a:t>[video] Available </a:t>
            </a:r>
            <a:r>
              <a:rPr lang="en-GB" sz="1200" dirty="0">
                <a:latin typeface="Times New Roman" panose="02020603050405020304" pitchFamily="18" charset="0"/>
                <a:cs typeface="Times New Roman" panose="02020603050405020304" pitchFamily="18" charset="0"/>
              </a:rPr>
              <a:t>at: </a:t>
            </a:r>
            <a:r>
              <a:rPr lang="en-GB" sz="1200" dirty="0">
                <a:latin typeface="Times New Roman" panose="02020603050405020304" pitchFamily="18" charset="0"/>
                <a:cs typeface="Times New Roman" panose="02020603050405020304" pitchFamily="18" charset="0"/>
                <a:hlinkClick r:id="rId4"/>
              </a:rPr>
              <a:t>https://</a:t>
            </a:r>
            <a:r>
              <a:rPr lang="en-GB" sz="1200" dirty="0" smtClean="0">
                <a:latin typeface="Times New Roman" panose="02020603050405020304" pitchFamily="18" charset="0"/>
                <a:cs typeface="Times New Roman" panose="02020603050405020304" pitchFamily="18" charset="0"/>
                <a:hlinkClick r:id="rId4"/>
              </a:rPr>
              <a:t>www.ted.com</a:t>
            </a:r>
            <a:r>
              <a:rPr lang="en-GB" sz="1200" dirty="0" smtClean="0">
                <a:latin typeface="Times New Roman" panose="02020603050405020304" pitchFamily="18" charset="0"/>
                <a:cs typeface="Times New Roman" panose="02020603050405020304" pitchFamily="18" charset="0"/>
              </a:rPr>
              <a:t>  (Accessed: 30 march 2019).</a:t>
            </a: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smtClean="0">
                <a:latin typeface="Times New Roman" panose="02020603050405020304" pitchFamily="18" charset="0"/>
                <a:cs typeface="Times New Roman" panose="02020603050405020304" pitchFamily="18" charset="0"/>
              </a:rPr>
              <a:t>Fielding</a:t>
            </a:r>
            <a:r>
              <a:rPr lang="en-GB" sz="1200" dirty="0">
                <a:latin typeface="Times New Roman" panose="02020603050405020304" pitchFamily="18" charset="0"/>
                <a:cs typeface="Times New Roman" panose="02020603050405020304" pitchFamily="18" charset="0"/>
              </a:rPr>
              <a:t>, M (2008</a:t>
            </a:r>
            <a:r>
              <a:rPr lang="en-GB" sz="1200" i="1" dirty="0">
                <a:latin typeface="Times New Roman" panose="02020603050405020304" pitchFamily="18" charset="0"/>
                <a:cs typeface="Times New Roman" panose="02020603050405020304" pitchFamily="18" charset="0"/>
              </a:rPr>
              <a:t>) Personalisation, </a:t>
            </a:r>
            <a:r>
              <a:rPr lang="en-GB" sz="1200" i="1" dirty="0" smtClean="0">
                <a:latin typeface="Times New Roman" panose="02020603050405020304" pitchFamily="18" charset="0"/>
                <a:cs typeface="Times New Roman" panose="02020603050405020304" pitchFamily="18" charset="0"/>
              </a:rPr>
              <a:t>Education,Democracy </a:t>
            </a:r>
            <a:r>
              <a:rPr lang="en-GB" sz="1200" i="1" dirty="0">
                <a:latin typeface="Times New Roman" panose="02020603050405020304" pitchFamily="18" charset="0"/>
                <a:cs typeface="Times New Roman" panose="02020603050405020304" pitchFamily="18" charset="0"/>
              </a:rPr>
              <a:t>and the market</a:t>
            </a:r>
            <a:r>
              <a:rPr lang="en-GB" sz="1200" dirty="0">
                <a:latin typeface="Times New Roman" panose="02020603050405020304" pitchFamily="18" charset="0"/>
                <a:cs typeface="Times New Roman" panose="02020603050405020304" pitchFamily="18" charset="0"/>
              </a:rPr>
              <a:t>. Soundings Issue 38 </a:t>
            </a:r>
            <a:r>
              <a:rPr lang="en-GB" sz="1200" dirty="0" smtClean="0">
                <a:latin typeface="Times New Roman" panose="02020603050405020304" pitchFamily="18" charset="0"/>
                <a:cs typeface="Times New Roman" panose="02020603050405020304" pitchFamily="18" charset="0"/>
              </a:rPr>
              <a:t>pp 56-69.Available at</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5"/>
              </a:rPr>
              <a:t>https://</a:t>
            </a:r>
            <a:r>
              <a:rPr lang="en-GB" sz="1200" dirty="0" smtClean="0">
                <a:latin typeface="Times New Roman" panose="02020603050405020304" pitchFamily="18" charset="0"/>
                <a:cs typeface="Times New Roman" panose="02020603050405020304" pitchFamily="18" charset="0"/>
                <a:hlinkClick r:id="rId5"/>
              </a:rPr>
              <a:t>www.researchgate</a:t>
            </a:r>
            <a:r>
              <a:rPr lang="en-GB" sz="1200" dirty="0" smtClean="0">
                <a:latin typeface="Times New Roman" panose="02020603050405020304" pitchFamily="18" charset="0"/>
                <a:cs typeface="Times New Roman" panose="02020603050405020304" pitchFamily="18" charset="0"/>
              </a:rPr>
              <a:t> (Accessed:31 March 2019).</a:t>
            </a: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Fielding, M., &amp; Moss, P. (2011)  </a:t>
            </a:r>
            <a:r>
              <a:rPr lang="en-GB" sz="1200" i="1" dirty="0">
                <a:latin typeface="Times New Roman" panose="02020603050405020304" pitchFamily="18" charset="0"/>
                <a:cs typeface="Times New Roman" panose="02020603050405020304" pitchFamily="18" charset="0"/>
              </a:rPr>
              <a:t>Radical education and the common school: A democratic alternative</a:t>
            </a:r>
            <a:r>
              <a:rPr lang="en-GB" sz="1200" dirty="0">
                <a:latin typeface="Times New Roman" panose="02020603050405020304" pitchFamily="18" charset="0"/>
                <a:cs typeface="Times New Roman" panose="02020603050405020304" pitchFamily="18" charset="0"/>
              </a:rPr>
              <a:t>. London, UK: Routledge</a:t>
            </a:r>
            <a:r>
              <a:rPr lang="en-GB" sz="1200" dirty="0" smtClean="0"/>
              <a:t>.</a:t>
            </a:r>
          </a:p>
          <a:p>
            <a:pPr>
              <a:lnSpc>
                <a:spcPct val="150000"/>
              </a:lnSpc>
            </a:pPr>
            <a:r>
              <a:rPr lang="en-GB" sz="1200" dirty="0">
                <a:latin typeface="Times New Roman" panose="02020603050405020304" pitchFamily="18" charset="0"/>
                <a:cs typeface="Times New Roman" panose="02020603050405020304" pitchFamily="18" charset="0"/>
              </a:rPr>
              <a:t>Futures, January 2012, 44 (1): 4-13 Available at: </a:t>
            </a:r>
            <a:r>
              <a:rPr lang="en-GB" sz="1200" u="sng" dirty="0">
                <a:solidFill>
                  <a:srgbClr val="FF0000"/>
                </a:solidFill>
                <a:latin typeface="Times New Roman" panose="02020603050405020304" pitchFamily="18" charset="0"/>
                <a:cs typeface="Times New Roman" panose="02020603050405020304" pitchFamily="18" charset="0"/>
              </a:rPr>
              <a:t>www.teaching4abetterworld.co.uk</a:t>
            </a:r>
            <a:r>
              <a:rPr lang="en-GB" sz="1200" dirty="0"/>
              <a:t>  </a:t>
            </a:r>
            <a:r>
              <a:rPr lang="en-GB" sz="1200" dirty="0">
                <a:latin typeface="Times New Roman" panose="02020603050405020304" pitchFamily="18" charset="0"/>
                <a:cs typeface="Times New Roman" panose="02020603050405020304" pitchFamily="18" charset="0"/>
              </a:rPr>
              <a:t>(Accessed: 27 March 2019</a:t>
            </a:r>
            <a:r>
              <a:rPr lang="en-GB" sz="1200" dirty="0" smtClean="0">
                <a:latin typeface="Times New Roman" panose="02020603050405020304" pitchFamily="18" charset="0"/>
                <a:cs typeface="Times New Roman" panose="02020603050405020304" pitchFamily="18" charset="0"/>
              </a:rPr>
              <a:t>).</a:t>
            </a:r>
          </a:p>
          <a:p>
            <a:pPr>
              <a:lnSpc>
                <a:spcPct val="150000"/>
              </a:lnSpc>
            </a:pPr>
            <a:r>
              <a:rPr lang="en-GB" sz="1200" dirty="0" err="1" smtClean="0">
                <a:latin typeface="Times New Roman" panose="02020603050405020304" pitchFamily="18" charset="0"/>
                <a:cs typeface="Times New Roman" panose="02020603050405020304" pitchFamily="18" charset="0"/>
              </a:rPr>
              <a:t>Gatto</a:t>
            </a:r>
            <a:r>
              <a:rPr lang="en-GB" sz="1200" dirty="0" smtClean="0">
                <a:latin typeface="Times New Roman" panose="02020603050405020304" pitchFamily="18" charset="0"/>
                <a:cs typeface="Times New Roman" panose="02020603050405020304" pitchFamily="18" charset="0"/>
              </a:rPr>
              <a:t>, J (1990) </a:t>
            </a:r>
            <a:r>
              <a:rPr lang="en-GB" sz="1200" i="1" dirty="0" smtClean="0">
                <a:latin typeface="Times New Roman" panose="02020603050405020304" pitchFamily="18" charset="0"/>
                <a:cs typeface="Times New Roman" panose="02020603050405020304" pitchFamily="18" charset="0"/>
              </a:rPr>
              <a:t>Why schools don’t educate. </a:t>
            </a:r>
            <a:r>
              <a:rPr lang="en-GB" sz="1200" dirty="0" smtClean="0">
                <a:latin typeface="Times New Roman" panose="02020603050405020304" pitchFamily="18" charset="0"/>
                <a:cs typeface="Times New Roman" panose="02020603050405020304" pitchFamily="18" charset="0"/>
              </a:rPr>
              <a:t>Available </a:t>
            </a:r>
            <a:r>
              <a:rPr lang="en-GB" sz="1200" dirty="0">
                <a:latin typeface="Times New Roman" panose="02020603050405020304" pitchFamily="18" charset="0"/>
                <a:cs typeface="Times New Roman" panose="02020603050405020304" pitchFamily="18" charset="0"/>
              </a:rPr>
              <a:t>at: </a:t>
            </a:r>
            <a:r>
              <a:rPr lang="en-GB" sz="1200" dirty="0">
                <a:latin typeface="Times New Roman" panose="02020603050405020304" pitchFamily="18" charset="0"/>
                <a:cs typeface="Times New Roman" panose="02020603050405020304" pitchFamily="18" charset="0"/>
                <a:hlinkClick r:id="rId6"/>
              </a:rPr>
              <a:t>https://</a:t>
            </a:r>
            <a:r>
              <a:rPr lang="en-GB" sz="1200" dirty="0" smtClean="0">
                <a:latin typeface="Times New Roman" panose="02020603050405020304" pitchFamily="18" charset="0"/>
                <a:cs typeface="Times New Roman" panose="02020603050405020304" pitchFamily="18" charset="0"/>
                <a:hlinkClick r:id="rId6"/>
              </a:rPr>
              <a:t>www.naturalchild.org</a:t>
            </a:r>
            <a:r>
              <a:rPr lang="en-GB" sz="1200" dirty="0" smtClean="0">
                <a:latin typeface="Times New Roman" panose="02020603050405020304" pitchFamily="18" charset="0"/>
                <a:cs typeface="Times New Roman" panose="02020603050405020304" pitchFamily="18" charset="0"/>
              </a:rPr>
              <a:t> (Accessed</a:t>
            </a:r>
            <a:r>
              <a:rPr lang="en-GB" sz="1200" dirty="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20 March 2019).</a:t>
            </a:r>
            <a:endParaRPr lang="en-GB" sz="1200" dirty="0" smtClean="0">
              <a:latin typeface="Times New Roman" panose="02020603050405020304" pitchFamily="18" charset="0"/>
              <a:cs typeface="Times New Roman" panose="02020603050405020304" pitchFamily="18" charset="0"/>
            </a:endParaRPr>
          </a:p>
          <a:p>
            <a:pPr>
              <a:lnSpc>
                <a:spcPct val="150000"/>
              </a:lnSpc>
            </a:pPr>
            <a:r>
              <a:rPr lang="en-GB" sz="1200" dirty="0" smtClean="0">
                <a:latin typeface="Times New Roman" panose="02020603050405020304" pitchFamily="18" charset="0"/>
                <a:cs typeface="Times New Roman" panose="02020603050405020304" pitchFamily="18" charset="0"/>
              </a:rPr>
              <a:t>Gray, P (2013)  </a:t>
            </a:r>
            <a:r>
              <a:rPr lang="en-GB" sz="1200" i="1" dirty="0" smtClean="0">
                <a:latin typeface="Times New Roman" panose="02020603050405020304" pitchFamily="18" charset="0"/>
                <a:cs typeface="Times New Roman" panose="02020603050405020304" pitchFamily="18" charset="0"/>
              </a:rPr>
              <a:t>School is a prison and damaging our kids. </a:t>
            </a:r>
            <a:r>
              <a:rPr lang="en-GB" sz="1200" dirty="0" smtClean="0">
                <a:latin typeface="Times New Roman" panose="02020603050405020304" pitchFamily="18" charset="0"/>
                <a:cs typeface="Times New Roman" panose="02020603050405020304" pitchFamily="18" charset="0"/>
              </a:rPr>
              <a:t>Available at</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7"/>
              </a:rPr>
              <a:t>https://</a:t>
            </a:r>
            <a:r>
              <a:rPr lang="en-GB" sz="1200" dirty="0" smtClean="0">
                <a:latin typeface="Times New Roman" panose="02020603050405020304" pitchFamily="18" charset="0"/>
                <a:cs typeface="Times New Roman" panose="02020603050405020304" pitchFamily="18" charset="0"/>
                <a:hlinkClick r:id="rId7"/>
              </a:rPr>
              <a:t>suitable-education.uk</a:t>
            </a:r>
            <a:r>
              <a:rPr lang="en-GB" sz="1200" dirty="0" smtClean="0">
                <a:latin typeface="Times New Roman" panose="02020603050405020304" pitchFamily="18" charset="0"/>
                <a:cs typeface="Times New Roman" panose="02020603050405020304" pitchFamily="18" charset="0"/>
              </a:rPr>
              <a:t> (Accessed</a:t>
            </a:r>
            <a:r>
              <a:rPr lang="en-GB" sz="1200" dirty="0">
                <a:latin typeface="Times New Roman" panose="02020603050405020304" pitchFamily="18" charset="0"/>
                <a:cs typeface="Times New Roman" panose="02020603050405020304" pitchFamily="18" charset="0"/>
              </a:rPr>
              <a:t>: 31/March 2019</a:t>
            </a:r>
            <a:r>
              <a:rPr lang="en-GB" sz="1200" dirty="0" smtClean="0">
                <a:latin typeface="Times New Roman" panose="02020603050405020304" pitchFamily="18" charset="0"/>
                <a:cs typeface="Times New Roman" panose="02020603050405020304" pitchFamily="18" charset="0"/>
              </a:rPr>
              <a:t>).</a:t>
            </a:r>
          </a:p>
          <a:p>
            <a:pPr>
              <a:lnSpc>
                <a:spcPct val="150000"/>
              </a:lnSpc>
            </a:pPr>
            <a:r>
              <a:rPr lang="en-GB" sz="1200" dirty="0" smtClean="0">
                <a:latin typeface="Times New Roman" panose="02020603050405020304" pitchFamily="18" charset="0"/>
                <a:cs typeface="Times New Roman" panose="02020603050405020304" pitchFamily="18" charset="0"/>
              </a:rPr>
              <a:t>Happy Planet Index. Available at</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8"/>
              </a:rPr>
              <a:t>http://</a:t>
            </a:r>
            <a:r>
              <a:rPr lang="en-GB" sz="1200" dirty="0" smtClean="0">
                <a:latin typeface="Times New Roman" panose="02020603050405020304" pitchFamily="18" charset="0"/>
                <a:cs typeface="Times New Roman" panose="02020603050405020304" pitchFamily="18" charset="0"/>
                <a:hlinkClick r:id="rId8"/>
              </a:rPr>
              <a:t>happyplanetindex.org</a:t>
            </a:r>
            <a:r>
              <a:rPr lang="en-GB" sz="1200" dirty="0" smtClean="0">
                <a:latin typeface="Times New Roman" panose="02020603050405020304" pitchFamily="18" charset="0"/>
                <a:cs typeface="Times New Roman" panose="02020603050405020304" pitchFamily="18" charset="0"/>
              </a:rPr>
              <a:t>  (Accessed: 1 April 2019). </a:t>
            </a:r>
          </a:p>
          <a:p>
            <a:pPr>
              <a:lnSpc>
                <a:spcPct val="150000"/>
              </a:lnSpc>
            </a:pPr>
            <a:r>
              <a:rPr lang="en-GB" sz="1200" dirty="0" smtClean="0">
                <a:latin typeface="Times New Roman" panose="02020603050405020304" pitchFamily="18" charset="0"/>
                <a:cs typeface="Times New Roman" panose="02020603050405020304" pitchFamily="18" charset="0"/>
              </a:rPr>
              <a:t>Hicks, D (2012) </a:t>
            </a:r>
            <a:r>
              <a:rPr lang="en-GB" sz="1200" i="1" dirty="0" smtClean="0">
                <a:latin typeface="Times New Roman" panose="02020603050405020304" pitchFamily="18" charset="0"/>
                <a:cs typeface="Times New Roman" panose="02020603050405020304" pitchFamily="18" charset="0"/>
              </a:rPr>
              <a:t>The future only arrives when things look dangerous: Reflections on futures education in the UK.</a:t>
            </a:r>
            <a:endParaRPr lang="en-GB" sz="1200" i="1" dirty="0">
              <a:latin typeface="Times New Roman" panose="02020603050405020304" pitchFamily="18" charset="0"/>
              <a:cs typeface="Times New Roman" panose="02020603050405020304" pitchFamily="18" charset="0"/>
            </a:endParaRPr>
          </a:p>
          <a:p>
            <a:pPr>
              <a:lnSpc>
                <a:spcPct val="150000"/>
              </a:lnSpc>
            </a:pPr>
            <a:r>
              <a:rPr lang="en-GB" sz="1200" dirty="0" smtClean="0">
                <a:latin typeface="Times New Roman" panose="02020603050405020304" pitchFamily="18" charset="0"/>
                <a:cs typeface="Times New Roman" panose="02020603050405020304" pitchFamily="18" charset="0"/>
              </a:rPr>
              <a:t>Kumar</a:t>
            </a:r>
            <a:r>
              <a:rPr lang="en-GB" sz="1200" dirty="0">
                <a:latin typeface="Times New Roman" panose="02020603050405020304" pitchFamily="18" charset="0"/>
                <a:cs typeface="Times New Roman" panose="02020603050405020304" pitchFamily="18" charset="0"/>
              </a:rPr>
              <a:t>, S. (n.d.) </a:t>
            </a:r>
            <a:r>
              <a:rPr lang="en-GB" sz="1200" i="1" dirty="0">
                <a:latin typeface="Times New Roman" panose="02020603050405020304" pitchFamily="18" charset="0"/>
                <a:cs typeface="Times New Roman" panose="02020603050405020304" pitchFamily="18" charset="0"/>
              </a:rPr>
              <a:t>Meaning, aims and process of education.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9"/>
              </a:rPr>
              <a:t>https://www.academia.edu</a:t>
            </a:r>
            <a:r>
              <a:rPr lang="en-GB" sz="1200" dirty="0">
                <a:latin typeface="Times New Roman" panose="02020603050405020304" pitchFamily="18" charset="0"/>
                <a:cs typeface="Times New Roman" panose="02020603050405020304" pitchFamily="18" charset="0"/>
              </a:rPr>
              <a:t> (Accessed: </a:t>
            </a:r>
            <a:r>
              <a:rPr lang="en-GB" sz="1200" dirty="0" smtClean="0">
                <a:latin typeface="Times New Roman" panose="02020603050405020304" pitchFamily="18" charset="0"/>
                <a:cs typeface="Times New Roman" panose="02020603050405020304" pitchFamily="18" charset="0"/>
              </a:rPr>
              <a:t>20 </a:t>
            </a:r>
            <a:r>
              <a:rPr lang="en-GB" sz="1200" dirty="0">
                <a:latin typeface="Times New Roman" panose="02020603050405020304" pitchFamily="18" charset="0"/>
                <a:cs typeface="Times New Roman" panose="02020603050405020304" pitchFamily="18" charset="0"/>
              </a:rPr>
              <a:t>March 2019</a:t>
            </a:r>
            <a:r>
              <a:rPr lang="en-GB" sz="1200" dirty="0" smtClean="0">
                <a:latin typeface="Times New Roman" panose="02020603050405020304" pitchFamily="18" charset="0"/>
                <a:cs typeface="Times New Roman" panose="02020603050405020304" pitchFamily="18" charset="0"/>
              </a:rPr>
              <a:t>).</a:t>
            </a:r>
          </a:p>
          <a:p>
            <a:pPr>
              <a:lnSpc>
                <a:spcPct val="150000"/>
              </a:lnSpc>
            </a:pPr>
            <a:r>
              <a:rPr lang="en-GB" sz="1200" dirty="0">
                <a:latin typeface="Times New Roman" panose="02020603050405020304" pitchFamily="18" charset="0"/>
                <a:cs typeface="Times New Roman" panose="02020603050405020304" pitchFamily="18" charset="0"/>
              </a:rPr>
              <a:t>Maslow, A. H. (1943</a:t>
            </a:r>
            <a:r>
              <a:rPr lang="en-GB" sz="1200" dirty="0" smtClean="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 theory of human motivation. </a:t>
            </a:r>
            <a:r>
              <a:rPr lang="en-GB" sz="1200" i="1" dirty="0">
                <a:latin typeface="Times New Roman" panose="02020603050405020304" pitchFamily="18" charset="0"/>
                <a:cs typeface="Times New Roman" panose="02020603050405020304" pitchFamily="18" charset="0"/>
              </a:rPr>
              <a:t>Psychological Review, 50</a:t>
            </a:r>
            <a:r>
              <a:rPr lang="en-GB" sz="1200" dirty="0">
                <a:latin typeface="Times New Roman" panose="02020603050405020304" pitchFamily="18" charset="0"/>
                <a:cs typeface="Times New Roman" panose="02020603050405020304" pitchFamily="18" charset="0"/>
              </a:rPr>
              <a:t>(4), 370-396. </a:t>
            </a:r>
            <a:r>
              <a:rPr lang="en-GB" sz="1200" dirty="0" smtClean="0">
                <a:latin typeface="Times New Roman" panose="02020603050405020304" pitchFamily="18" charset="0"/>
                <a:cs typeface="Times New Roman" panose="02020603050405020304" pitchFamily="18" charset="0"/>
              </a:rPr>
              <a:t>Available at:</a:t>
            </a:r>
            <a:r>
              <a:rPr lang="en-GB" sz="1200" dirty="0" smtClean="0">
                <a:latin typeface="Times New Roman" panose="02020603050405020304" pitchFamily="18" charset="0"/>
                <a:cs typeface="Times New Roman" panose="02020603050405020304" pitchFamily="18" charset="0"/>
                <a:hlinkClick r:id="rId10"/>
              </a:rPr>
              <a:t>http</a:t>
            </a:r>
            <a:r>
              <a:rPr lang="en-GB" sz="1200" dirty="0">
                <a:latin typeface="Times New Roman" panose="02020603050405020304" pitchFamily="18" charset="0"/>
                <a:cs typeface="Times New Roman" panose="02020603050405020304" pitchFamily="18" charset="0"/>
                <a:hlinkClick r:id="rId10"/>
              </a:rPr>
              <a:t>://dx.doi.org/10.1037/h0054346</a:t>
            </a:r>
            <a:r>
              <a:rPr lang="en-GB" sz="1200" dirty="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(Accessed: </a:t>
            </a:r>
            <a:r>
              <a:rPr lang="en-GB" sz="1200" dirty="0" smtClean="0">
                <a:latin typeface="Times New Roman" panose="02020603050405020304" pitchFamily="18" charset="0"/>
                <a:cs typeface="Times New Roman" panose="02020603050405020304" pitchFamily="18" charset="0"/>
              </a:rPr>
              <a:t>17</a:t>
            </a:r>
            <a:r>
              <a:rPr lang="en-GB" sz="1200" dirty="0" smtClean="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March 2019).</a:t>
            </a:r>
          </a:p>
          <a:p>
            <a:pPr>
              <a:lnSpc>
                <a:spcPct val="150000"/>
              </a:lnSpc>
            </a:pPr>
            <a:r>
              <a:rPr lang="it-IT" sz="1200" dirty="0">
                <a:latin typeface="Times New Roman" panose="02020603050405020304" pitchFamily="18" charset="0"/>
                <a:cs typeface="Times New Roman" panose="02020603050405020304" pitchFamily="18" charset="0"/>
              </a:rPr>
              <a:t>Montessori Society AMI (UK) - </a:t>
            </a:r>
            <a:r>
              <a:rPr lang="it-IT" sz="1200" i="1" dirty="0">
                <a:latin typeface="Times New Roman" panose="02020603050405020304" pitchFamily="18" charset="0"/>
                <a:cs typeface="Times New Roman" panose="02020603050405020304" pitchFamily="18" charset="0"/>
              </a:rPr>
              <a:t>Montessori Education </a:t>
            </a:r>
            <a:r>
              <a:rPr lang="it-IT" sz="1200" dirty="0">
                <a:latin typeface="Times New Roman" panose="02020603050405020304" pitchFamily="18" charset="0"/>
                <a:cs typeface="Times New Roman" panose="02020603050405020304" pitchFamily="18" charset="0"/>
              </a:rPr>
              <a:t>Available st: </a:t>
            </a:r>
            <a:r>
              <a:rPr lang="it-IT" sz="1200" i="1" dirty="0">
                <a:latin typeface="Times New Roman" panose="02020603050405020304" pitchFamily="18" charset="0"/>
                <a:cs typeface="Times New Roman" panose="02020603050405020304" pitchFamily="18" charset="0"/>
                <a:hlinkClick r:id="rId11"/>
              </a:rPr>
              <a:t>https://www.montessorisociety.org.uk</a:t>
            </a:r>
            <a:r>
              <a:rPr lang="it-IT" sz="1200" u="sng"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(Accessed: </a:t>
            </a:r>
            <a:r>
              <a:rPr lang="en-GB" sz="1200" dirty="0" smtClean="0">
                <a:latin typeface="Times New Roman" panose="02020603050405020304" pitchFamily="18" charset="0"/>
                <a:cs typeface="Times New Roman" panose="02020603050405020304" pitchFamily="18" charset="0"/>
              </a:rPr>
              <a:t>17</a:t>
            </a:r>
            <a:r>
              <a:rPr lang="en-GB" sz="1200" dirty="0" smtClean="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March 2019).</a:t>
            </a:r>
          </a:p>
          <a:p>
            <a:r>
              <a:rPr lang="en-GB" sz="1200" dirty="0" smtClean="0">
                <a:latin typeface="Times New Roman" panose="02020603050405020304" pitchFamily="18" charset="0"/>
                <a:cs typeface="Times New Roman" panose="02020603050405020304" pitchFamily="18" charset="0"/>
              </a:rPr>
              <a:t>Montgomery, C., &amp; Hope, M., A. (2012) </a:t>
            </a:r>
            <a:r>
              <a:rPr lang="en-GB" sz="1200" i="1" dirty="0" smtClean="0">
                <a:latin typeface="Times New Roman" panose="02020603050405020304" pitchFamily="18" charset="0"/>
                <a:cs typeface="Times New Roman" panose="02020603050405020304" pitchFamily="18" charset="0"/>
              </a:rPr>
              <a:t>Thinking the Yet to be Thought: envisioning autonomous and alternative pedagogies for socially just education</a:t>
            </a:r>
            <a:r>
              <a:rPr lang="en-GB" sz="1200" dirty="0" smtClean="0">
                <a:latin typeface="Times New Roman" panose="02020603050405020304" pitchFamily="18" charset="0"/>
                <a:cs typeface="Times New Roman" panose="02020603050405020304" pitchFamily="18" charset="0"/>
              </a:rPr>
              <a:t>. FORUM Volume </a:t>
            </a:r>
            <a:r>
              <a:rPr lang="en-GB" sz="1200" dirty="0">
                <a:latin typeface="Times New Roman" panose="02020603050405020304" pitchFamily="18" charset="0"/>
                <a:cs typeface="Times New Roman" panose="02020603050405020304" pitchFamily="18" charset="0"/>
              </a:rPr>
              <a:t>58, Number 3, </a:t>
            </a:r>
            <a:r>
              <a:rPr lang="en-GB" sz="1200" dirty="0" smtClean="0">
                <a:latin typeface="Times New Roman" panose="02020603050405020304" pitchFamily="18" charset="0"/>
                <a:cs typeface="Times New Roman" panose="02020603050405020304" pitchFamily="18" charset="0"/>
              </a:rPr>
              <a:t>2016 </a:t>
            </a:r>
            <a:r>
              <a:rPr lang="en-GB" sz="1200" dirty="0">
                <a:latin typeface="Times New Roman" panose="02020603050405020304" pitchFamily="18" charset="0"/>
                <a:cs typeface="Times New Roman" panose="02020603050405020304" pitchFamily="18" charset="0"/>
              </a:rPr>
              <a:t>http://</a:t>
            </a:r>
            <a:r>
              <a:rPr lang="en-GB" sz="1200" dirty="0" smtClean="0">
                <a:latin typeface="Times New Roman" panose="02020603050405020304" pitchFamily="18" charset="0"/>
                <a:cs typeface="Times New Roman" panose="02020603050405020304" pitchFamily="18" charset="0"/>
              </a:rPr>
              <a:t>dx.doi.org/10.15730/forum.2016.58.3.307307Available at: </a:t>
            </a:r>
            <a:r>
              <a:rPr lang="en-GB" sz="1200" dirty="0" smtClean="0">
                <a:latin typeface="Times New Roman" panose="02020603050405020304" pitchFamily="18" charset="0"/>
                <a:cs typeface="Times New Roman" panose="02020603050405020304" pitchFamily="18" charset="0"/>
                <a:hlinkClick r:id="rId12"/>
              </a:rPr>
              <a:t>www.wwwords.co.uk</a:t>
            </a:r>
            <a:r>
              <a:rPr lang="en-GB" sz="1200" dirty="0" smtClean="0">
                <a:latin typeface="Times New Roman" panose="02020603050405020304" pitchFamily="18" charset="0"/>
                <a:cs typeface="Times New Roman" panose="02020603050405020304" pitchFamily="18" charset="0"/>
              </a:rPr>
              <a:t> (Accessed: 28 March 2019).</a:t>
            </a:r>
          </a:p>
          <a:p>
            <a:pPr>
              <a:lnSpc>
                <a:spcPct val="150000"/>
              </a:lnSpc>
            </a:pPr>
            <a:r>
              <a:rPr lang="en-GB" sz="1200" dirty="0" smtClean="0">
                <a:latin typeface="Times New Roman" panose="02020603050405020304" pitchFamily="18" charset="0"/>
                <a:cs typeface="Times New Roman" panose="02020603050405020304" pitchFamily="18" charset="0"/>
              </a:rPr>
              <a:t>Office for National Statistics (ONS) Available at: </a:t>
            </a:r>
            <a:r>
              <a:rPr lang="en-GB" sz="1200" dirty="0" smtClean="0">
                <a:latin typeface="Times New Roman" panose="02020603050405020304" pitchFamily="18" charset="0"/>
                <a:cs typeface="Times New Roman" panose="02020603050405020304" pitchFamily="18" charset="0"/>
                <a:hlinkClick r:id="rId13"/>
              </a:rPr>
              <a:t>https://www.ons.gov.uk</a:t>
            </a:r>
            <a:r>
              <a:rPr lang="en-GB" sz="1200" dirty="0" smtClean="0">
                <a:latin typeface="Times New Roman" panose="02020603050405020304" pitchFamily="18" charset="0"/>
                <a:cs typeface="Times New Roman" panose="02020603050405020304" pitchFamily="18" charset="0"/>
              </a:rPr>
              <a:t> (Accessed: 30 March 2019).</a:t>
            </a:r>
          </a:p>
          <a:p>
            <a:pPr>
              <a:lnSpc>
                <a:spcPct val="150000"/>
              </a:lnSpc>
            </a:pPr>
            <a:endParaRPr lang="en-GB" sz="1200" dirty="0" smtClean="0">
              <a:latin typeface="Times New Roman" panose="02020603050405020304" pitchFamily="18" charset="0"/>
              <a:cs typeface="Times New Roman" panose="02020603050405020304" pitchFamily="18" charset="0"/>
            </a:endParaRPr>
          </a:p>
          <a:p>
            <a:pPr>
              <a:lnSpc>
                <a:spcPct val="150000"/>
              </a:lnSpc>
            </a:pPr>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4714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rot="16200000">
            <a:off x="-1149200" y="1955521"/>
            <a:ext cx="3335628" cy="96510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3200" dirty="0" smtClean="0"/>
              <a:t>Bibliography</a:t>
            </a:r>
            <a:br>
              <a:rPr lang="en-GB" sz="3200" dirty="0" smtClean="0"/>
            </a:br>
            <a:r>
              <a:rPr lang="en-GB" sz="3200" dirty="0" smtClean="0">
                <a:solidFill>
                  <a:schemeClr val="accent1"/>
                </a:solidFill>
              </a:rPr>
              <a:t>Llyfryddiaeth </a:t>
            </a:r>
            <a:endParaRPr lang="en-GB" sz="3200" dirty="0"/>
          </a:p>
        </p:txBody>
      </p:sp>
      <p:sp>
        <p:nvSpPr>
          <p:cNvPr id="5" name="Rectangle 4"/>
          <p:cNvSpPr/>
          <p:nvPr/>
        </p:nvSpPr>
        <p:spPr>
          <a:xfrm>
            <a:off x="1118124" y="770257"/>
            <a:ext cx="10621340" cy="3508653"/>
          </a:xfrm>
          <a:prstGeom prst="rect">
            <a:avLst/>
          </a:prstGeom>
        </p:spPr>
        <p:txBody>
          <a:bodyPr wrap="square">
            <a:spAutoFit/>
          </a:bodyPr>
          <a:lstStyle/>
          <a:p>
            <a:r>
              <a:rPr lang="en-GB" sz="1200" dirty="0" smtClean="0">
                <a:latin typeface="Times New Roman" panose="02020603050405020304" pitchFamily="18" charset="0"/>
                <a:cs typeface="Times New Roman" panose="02020603050405020304" pitchFamily="18" charset="0"/>
              </a:rPr>
              <a:t>Peterson, K. (1984). </a:t>
            </a:r>
            <a:r>
              <a:rPr lang="en-GB" sz="1200" i="1" dirty="0" smtClean="0">
                <a:latin typeface="Times New Roman" panose="02020603050405020304" pitchFamily="18" charset="0"/>
                <a:cs typeface="Times New Roman" panose="02020603050405020304" pitchFamily="18" charset="0"/>
              </a:rPr>
              <a:t>Mechanisms of Administrative Control Over Managers in Educational Organizations</a:t>
            </a:r>
            <a:r>
              <a:rPr lang="en-GB" sz="1200" dirty="0" smtClean="0">
                <a:latin typeface="Times New Roman" panose="02020603050405020304" pitchFamily="18" charset="0"/>
                <a:cs typeface="Times New Roman" panose="02020603050405020304" pitchFamily="18" charset="0"/>
              </a:rPr>
              <a:t>. Administrative Science Quarterly, </a:t>
            </a:r>
            <a:r>
              <a:rPr lang="en-GB" sz="1200" i="1" dirty="0" smtClean="0">
                <a:latin typeface="Times New Roman" panose="02020603050405020304" pitchFamily="18" charset="0"/>
                <a:cs typeface="Times New Roman" panose="02020603050405020304" pitchFamily="18" charset="0"/>
              </a:rPr>
              <a:t>29</a:t>
            </a:r>
            <a:r>
              <a:rPr lang="en-GB" sz="1200" dirty="0" smtClean="0">
                <a:latin typeface="Times New Roman" panose="02020603050405020304" pitchFamily="18" charset="0"/>
                <a:cs typeface="Times New Roman" panose="02020603050405020304" pitchFamily="18" charset="0"/>
              </a:rPr>
              <a:t>(4), 573-597. doi:10.2307/2392940 Available at</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2"/>
              </a:rPr>
              <a:t>https://</a:t>
            </a:r>
            <a:r>
              <a:rPr lang="en-GB" sz="1200" dirty="0" smtClean="0">
                <a:latin typeface="Times New Roman" panose="02020603050405020304" pitchFamily="18" charset="0"/>
                <a:cs typeface="Times New Roman" panose="02020603050405020304" pitchFamily="18" charset="0"/>
                <a:hlinkClick r:id="rId2"/>
              </a:rPr>
              <a:t>www-jstor</a:t>
            </a:r>
            <a:r>
              <a:rPr lang="en-GB" sz="1200" dirty="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(Accessed: 15 March 2019).</a:t>
            </a:r>
          </a:p>
          <a:p>
            <a:endParaRPr lang="en-GB" sz="1200" dirty="0" smtClean="0">
              <a:latin typeface="Times New Roman" panose="02020603050405020304" pitchFamily="18" charset="0"/>
              <a:cs typeface="Times New Roman" panose="02020603050405020304" pitchFamily="18" charset="0"/>
            </a:endParaRPr>
          </a:p>
          <a:p>
            <a:r>
              <a:rPr lang="en-GB" sz="1200" dirty="0" smtClean="0">
                <a:latin typeface="Times New Roman" panose="02020603050405020304" pitchFamily="18" charset="0"/>
                <a:cs typeface="Times New Roman" panose="02020603050405020304" pitchFamily="18" charset="0"/>
              </a:rPr>
              <a:t>Pollard, A., Anderson, J., Maddock, M., </a:t>
            </a:r>
            <a:r>
              <a:rPr lang="en-GB" sz="1200" dirty="0" err="1" smtClean="0">
                <a:latin typeface="Times New Roman" panose="02020603050405020304" pitchFamily="18" charset="0"/>
                <a:cs typeface="Times New Roman" panose="02020603050405020304" pitchFamily="18" charset="0"/>
              </a:rPr>
              <a:t>Swaffield</a:t>
            </a:r>
            <a:r>
              <a:rPr lang="en-GB" sz="1200" dirty="0" smtClean="0">
                <a:latin typeface="Times New Roman" panose="02020603050405020304" pitchFamily="18" charset="0"/>
                <a:cs typeface="Times New Roman" panose="02020603050405020304" pitchFamily="18" charset="0"/>
              </a:rPr>
              <a:t>, S., </a:t>
            </a:r>
            <a:r>
              <a:rPr lang="en-GB" sz="1200" dirty="0" err="1" smtClean="0">
                <a:latin typeface="Times New Roman" panose="02020603050405020304" pitchFamily="18" charset="0"/>
                <a:cs typeface="Times New Roman" panose="02020603050405020304" pitchFamily="18" charset="0"/>
              </a:rPr>
              <a:t>Warin</a:t>
            </a:r>
            <a:r>
              <a:rPr lang="en-GB" sz="1200" dirty="0" smtClean="0">
                <a:latin typeface="Times New Roman" panose="02020603050405020304" pitchFamily="18" charset="0"/>
                <a:cs typeface="Times New Roman" panose="02020603050405020304" pitchFamily="18" charset="0"/>
              </a:rPr>
              <a:t>, J. and Warwick, P. (2008) </a:t>
            </a:r>
            <a:r>
              <a:rPr lang="en-GB" sz="1200" i="1" dirty="0" smtClean="0">
                <a:latin typeface="Times New Roman" panose="02020603050405020304" pitchFamily="18" charset="0"/>
                <a:cs typeface="Times New Roman" panose="02020603050405020304" pitchFamily="18" charset="0"/>
              </a:rPr>
              <a:t>Reflective Teaching</a:t>
            </a:r>
            <a:r>
              <a:rPr lang="en-GB" sz="1200" dirty="0" smtClean="0">
                <a:latin typeface="Times New Roman" panose="02020603050405020304" pitchFamily="18" charset="0"/>
                <a:cs typeface="Times New Roman" panose="02020603050405020304" pitchFamily="18" charset="0"/>
              </a:rPr>
              <a:t>. Available at: </a:t>
            </a:r>
            <a:r>
              <a:rPr lang="en-GB" sz="1200" dirty="0" smtClean="0">
                <a:latin typeface="Times New Roman" panose="02020603050405020304" pitchFamily="18" charset="0"/>
                <a:cs typeface="Times New Roman" panose="02020603050405020304" pitchFamily="18" charset="0"/>
                <a:hlinkClick r:id="rId3"/>
              </a:rPr>
              <a:t>www.continuumbooks.com</a:t>
            </a:r>
            <a:r>
              <a:rPr lang="en-GB" sz="1200" dirty="0" smtClean="0">
                <a:latin typeface="Times New Roman" panose="02020603050405020304" pitchFamily="18" charset="0"/>
                <a:cs typeface="Times New Roman" panose="02020603050405020304" pitchFamily="18" charset="0"/>
              </a:rPr>
              <a:t> (Accessed: 18 March 2019).</a:t>
            </a:r>
            <a:endParaRPr lang="en-GB" sz="1200" dirty="0" smtClean="0">
              <a:latin typeface="Times New Roman" panose="02020603050405020304" pitchFamily="18" charset="0"/>
              <a:cs typeface="Times New Roman" panose="02020603050405020304" pitchFamily="18" charset="0"/>
            </a:endParaRPr>
          </a:p>
          <a:p>
            <a:pPr>
              <a:lnSpc>
                <a:spcPct val="150000"/>
              </a:lnSpc>
            </a:pPr>
            <a:r>
              <a:rPr lang="en-GB" sz="1200" dirty="0" smtClean="0">
                <a:latin typeface="Times New Roman" panose="02020603050405020304" pitchFamily="18" charset="0"/>
                <a:cs typeface="Times New Roman" panose="02020603050405020304" pitchFamily="18" charset="0"/>
              </a:rPr>
              <a:t>Positive </a:t>
            </a:r>
            <a:r>
              <a:rPr lang="en-GB" sz="1200" dirty="0">
                <a:latin typeface="Times New Roman" panose="02020603050405020304" pitchFamily="18" charset="0"/>
                <a:cs typeface="Times New Roman" panose="02020603050405020304" pitchFamily="18" charset="0"/>
              </a:rPr>
              <a:t>psychology program (2019) </a:t>
            </a:r>
            <a:r>
              <a:rPr lang="en-GB" sz="1200" i="1" dirty="0">
                <a:latin typeface="Times New Roman" panose="02020603050405020304" pitchFamily="18" charset="0"/>
                <a:cs typeface="Times New Roman" panose="02020603050405020304" pitchFamily="18" charset="0"/>
              </a:rPr>
              <a:t>What is Flow in Psychology?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4"/>
              </a:rPr>
              <a:t>https://positivepsychologyprogram.com</a:t>
            </a:r>
            <a:r>
              <a:rPr lang="en-GB" sz="1200" dirty="0">
                <a:latin typeface="Times New Roman" panose="02020603050405020304" pitchFamily="18" charset="0"/>
                <a:cs typeface="Times New Roman" panose="02020603050405020304" pitchFamily="18" charset="0"/>
              </a:rPr>
              <a:t> (Accessed: 30 March 2019).</a:t>
            </a:r>
          </a:p>
          <a:p>
            <a:pPr>
              <a:lnSpc>
                <a:spcPct val="150000"/>
              </a:lnSpc>
            </a:pPr>
            <a:r>
              <a:rPr lang="en-GB" sz="1200" dirty="0">
                <a:latin typeface="Times New Roman" panose="02020603050405020304" pitchFamily="18" charset="0"/>
                <a:cs typeface="Times New Roman" panose="02020603050405020304" pitchFamily="18" charset="0"/>
              </a:rPr>
              <a:t>Robinson, C (2014) </a:t>
            </a:r>
            <a:r>
              <a:rPr lang="en-GB" sz="1200" i="1" dirty="0">
                <a:latin typeface="Times New Roman" panose="02020603050405020304" pitchFamily="18" charset="0"/>
                <a:cs typeface="Times New Roman" panose="02020603050405020304" pitchFamily="18" charset="0"/>
              </a:rPr>
              <a:t>Children, their voices and their experiences of </a:t>
            </a:r>
            <a:r>
              <a:rPr lang="en-GB" sz="1200" i="1" dirty="0" smtClean="0">
                <a:latin typeface="Times New Roman" panose="02020603050405020304" pitchFamily="18" charset="0"/>
                <a:cs typeface="Times New Roman" panose="02020603050405020304" pitchFamily="18" charset="0"/>
              </a:rPr>
              <a:t>school:what </a:t>
            </a:r>
            <a:r>
              <a:rPr lang="en-GB" sz="1200" i="1" dirty="0">
                <a:latin typeface="Times New Roman" panose="02020603050405020304" pitchFamily="18" charset="0"/>
                <a:cs typeface="Times New Roman" panose="02020603050405020304" pitchFamily="18" charset="0"/>
              </a:rPr>
              <a:t>does the evidence tell us? </a:t>
            </a:r>
            <a:r>
              <a:rPr lang="en-GB" sz="1200" dirty="0">
                <a:latin typeface="Times New Roman" panose="02020603050405020304" pitchFamily="18" charset="0"/>
                <a:cs typeface="Times New Roman" panose="02020603050405020304" pitchFamily="18" charset="0"/>
              </a:rPr>
              <a:t>Available at: </a:t>
            </a:r>
            <a:r>
              <a:rPr lang="en-GB" sz="1200" u="sng" dirty="0">
                <a:solidFill>
                  <a:srgbClr val="FF0000"/>
                </a:solidFill>
                <a:latin typeface="Times New Roman" panose="02020603050405020304" pitchFamily="18" charset="0"/>
                <a:cs typeface="Times New Roman" panose="02020603050405020304" pitchFamily="18" charset="0"/>
              </a:rPr>
              <a:t>www.cprtrust.org.uk</a:t>
            </a:r>
            <a:r>
              <a:rPr lang="en-GB" sz="1200" dirty="0" smtClean="0">
                <a:latin typeface="Times New Roman" panose="02020603050405020304" pitchFamily="18" charset="0"/>
                <a:cs typeface="Times New Roman" panose="02020603050405020304" pitchFamily="18" charset="0"/>
              </a:rPr>
              <a:t>.(</a:t>
            </a:r>
            <a:r>
              <a:rPr lang="en-GB" sz="1200" dirty="0">
                <a:latin typeface="Times New Roman" panose="02020603050405020304" pitchFamily="18" charset="0"/>
                <a:cs typeface="Times New Roman" panose="02020603050405020304" pitchFamily="18" charset="0"/>
              </a:rPr>
              <a:t>Accessed: 27 March 2019).</a:t>
            </a:r>
          </a:p>
          <a:p>
            <a:pPr>
              <a:lnSpc>
                <a:spcPct val="150000"/>
              </a:lnSpc>
            </a:pPr>
            <a:r>
              <a:rPr lang="en-GB" sz="1200" dirty="0">
                <a:latin typeface="Times New Roman" panose="02020603050405020304" pitchFamily="18" charset="0"/>
                <a:cs typeface="Times New Roman" panose="02020603050405020304" pitchFamily="18" charset="0"/>
              </a:rPr>
              <a:t>Robinson, K (2015).  </a:t>
            </a:r>
            <a:r>
              <a:rPr lang="en-GB" sz="1200" i="1" dirty="0">
                <a:latin typeface="Times New Roman" panose="02020603050405020304" pitchFamily="18" charset="0"/>
                <a:cs typeface="Times New Roman" panose="02020603050405020304" pitchFamily="18" charset="0"/>
              </a:rPr>
              <a:t>Bring on the learning Revolution</a:t>
            </a:r>
            <a:r>
              <a:rPr lang="en-GB" sz="1200" dirty="0">
                <a:latin typeface="Times New Roman" panose="02020603050405020304" pitchFamily="18" charset="0"/>
                <a:cs typeface="Times New Roman" panose="02020603050405020304" pitchFamily="18" charset="0"/>
              </a:rPr>
              <a:t>. Available at: </a:t>
            </a:r>
            <a:r>
              <a:rPr lang="en-GB" sz="1200" dirty="0">
                <a:latin typeface="Times New Roman" panose="02020603050405020304" pitchFamily="18" charset="0"/>
                <a:cs typeface="Times New Roman" panose="02020603050405020304" pitchFamily="18" charset="0"/>
                <a:hlinkClick r:id="rId5"/>
              </a:rPr>
              <a:t>https://www.youtube.com</a:t>
            </a:r>
            <a:r>
              <a:rPr lang="en-GB" sz="1200" dirty="0">
                <a:latin typeface="Times New Roman" panose="02020603050405020304" pitchFamily="18" charset="0"/>
                <a:cs typeface="Times New Roman" panose="02020603050405020304" pitchFamily="18" charset="0"/>
              </a:rPr>
              <a:t> [video] (Accessed: 1 April 2019).</a:t>
            </a:r>
          </a:p>
          <a:p>
            <a:pPr>
              <a:lnSpc>
                <a:spcPct val="150000"/>
              </a:lnSpc>
            </a:pPr>
            <a:r>
              <a:rPr lang="en-GB" sz="1200" dirty="0">
                <a:latin typeface="Times New Roman" panose="02020603050405020304" pitchFamily="18" charset="0"/>
                <a:cs typeface="Times New Roman" panose="02020603050405020304" pitchFamily="18" charset="0"/>
              </a:rPr>
              <a:t>Spencer, J (2017) </a:t>
            </a:r>
            <a:r>
              <a:rPr lang="en-GB" sz="1200" i="1" dirty="0">
                <a:latin typeface="Times New Roman" panose="02020603050405020304" pitchFamily="18" charset="0"/>
                <a:cs typeface="Times New Roman" panose="02020603050405020304" pitchFamily="18" charset="0"/>
              </a:rPr>
              <a:t>Five Ways to Boost Student Engagement with Flow Theory. </a:t>
            </a:r>
            <a:r>
              <a:rPr lang="en-GB" sz="1200" dirty="0">
                <a:latin typeface="Times New Roman" panose="02020603050405020304" pitchFamily="18" charset="0"/>
                <a:cs typeface="Times New Roman" panose="02020603050405020304" pitchFamily="18" charset="0"/>
              </a:rPr>
              <a:t>Available at</a:t>
            </a:r>
            <a:r>
              <a:rPr lang="en-GB" sz="1200" dirty="0" smtClean="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hlinkClick r:id="rId6"/>
              </a:rPr>
              <a:t>https</a:t>
            </a:r>
            <a:r>
              <a:rPr lang="en-GB" sz="1200" dirty="0">
                <a:latin typeface="Times New Roman" panose="02020603050405020304" pitchFamily="18" charset="0"/>
                <a:cs typeface="Times New Roman" panose="02020603050405020304" pitchFamily="18" charset="0"/>
                <a:hlinkClick r:id="rId6"/>
              </a:rPr>
              <a:t>://medium.com/@spencerideas</a:t>
            </a:r>
            <a:r>
              <a:rPr lang="en-GB" sz="1200" dirty="0">
                <a:latin typeface="Times New Roman" panose="02020603050405020304" pitchFamily="18" charset="0"/>
                <a:cs typeface="Times New Roman" panose="02020603050405020304" pitchFamily="18" charset="0"/>
              </a:rPr>
              <a:t> (Accessed: 30 March 2019).</a:t>
            </a:r>
          </a:p>
          <a:p>
            <a:pPr>
              <a:lnSpc>
                <a:spcPct val="150000"/>
              </a:lnSpc>
            </a:pPr>
            <a:r>
              <a:rPr lang="en-GB" sz="1200" dirty="0" smtClean="0">
                <a:latin typeface="Times New Roman" panose="02020603050405020304" pitchFamily="18" charset="0"/>
                <a:cs typeface="Times New Roman" panose="02020603050405020304" pitchFamily="18" charset="0"/>
              </a:rPr>
              <a:t>Steiner </a:t>
            </a:r>
            <a:r>
              <a:rPr lang="en-GB" sz="1200" dirty="0">
                <a:latin typeface="Times New Roman" panose="02020603050405020304" pitchFamily="18" charset="0"/>
                <a:cs typeface="Times New Roman" panose="02020603050405020304" pitchFamily="18" charset="0"/>
              </a:rPr>
              <a:t>Waldorf School Fellowship (2018) </a:t>
            </a:r>
            <a:r>
              <a:rPr lang="en-GB" sz="1200" i="1" dirty="0">
                <a:latin typeface="Times New Roman" panose="02020603050405020304" pitchFamily="18" charset="0"/>
                <a:cs typeface="Times New Roman" panose="02020603050405020304" pitchFamily="18" charset="0"/>
              </a:rPr>
              <a:t>What is Steiner Education? </a:t>
            </a:r>
            <a:r>
              <a:rPr lang="en-GB" sz="1200" dirty="0">
                <a:latin typeface="Times New Roman" panose="02020603050405020304" pitchFamily="18" charset="0"/>
                <a:cs typeface="Times New Roman" panose="02020603050405020304" pitchFamily="18" charset="0"/>
              </a:rPr>
              <a:t>Available at:</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7"/>
              </a:rPr>
              <a:t>https://www.steinerwaldorf.org</a:t>
            </a:r>
            <a:r>
              <a:rPr lang="en-GB" sz="1200" dirty="0">
                <a:latin typeface="Times New Roman" panose="02020603050405020304" pitchFamily="18" charset="0"/>
                <a:cs typeface="Times New Roman" panose="02020603050405020304" pitchFamily="18" charset="0"/>
              </a:rPr>
              <a:t> (Accessed: 30 March 2019).</a:t>
            </a:r>
          </a:p>
          <a:p>
            <a:pPr>
              <a:lnSpc>
                <a:spcPct val="150000"/>
              </a:lnSpc>
            </a:pPr>
            <a:r>
              <a:rPr lang="en-GB" sz="1200" i="1" dirty="0">
                <a:latin typeface="Times New Roman" panose="02020603050405020304" pitchFamily="18" charset="0"/>
                <a:cs typeface="Times New Roman" panose="02020603050405020304" pitchFamily="18" charset="0"/>
              </a:rPr>
              <a:t>Time to Change Wales, Myths and Facts,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8"/>
              </a:rPr>
              <a:t>https://www.timetochangewales.org.uk</a:t>
            </a:r>
            <a:r>
              <a:rPr lang="en-GB" sz="1200" dirty="0">
                <a:latin typeface="Times New Roman" panose="02020603050405020304" pitchFamily="18" charset="0"/>
                <a:cs typeface="Times New Roman" panose="02020603050405020304" pitchFamily="18" charset="0"/>
              </a:rPr>
              <a:t> (Accessed: 12 March 2019). </a:t>
            </a:r>
          </a:p>
          <a:p>
            <a:pPr>
              <a:lnSpc>
                <a:spcPct val="150000"/>
              </a:lnSpc>
            </a:pPr>
            <a:r>
              <a:rPr lang="en-GB" sz="1200" dirty="0">
                <a:latin typeface="Times New Roman" panose="02020603050405020304" pitchFamily="18" charset="0"/>
                <a:cs typeface="Times New Roman" panose="02020603050405020304" pitchFamily="18" charset="0"/>
              </a:rPr>
              <a:t>UNICEF (n.d) </a:t>
            </a:r>
            <a:r>
              <a:rPr lang="en-GB" sz="1200" i="1" dirty="0">
                <a:latin typeface="Times New Roman" panose="02020603050405020304" pitchFamily="18" charset="0"/>
                <a:cs typeface="Times New Roman" panose="02020603050405020304" pitchFamily="18" charset="0"/>
              </a:rPr>
              <a:t>Rights Respecting Schools.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9"/>
              </a:rPr>
              <a:t>https://www.unicef.org.uk</a:t>
            </a:r>
            <a:r>
              <a:rPr lang="en-GB" sz="1200" dirty="0">
                <a:latin typeface="Times New Roman" panose="02020603050405020304" pitchFamily="18" charset="0"/>
                <a:cs typeface="Times New Roman" panose="02020603050405020304" pitchFamily="18" charset="0"/>
              </a:rPr>
              <a:t> (Accessed: 31 March 2019).</a:t>
            </a:r>
            <a:endParaRPr lang="en-GB" sz="1200" i="1" dirty="0">
              <a:latin typeface="Times New Roman" panose="02020603050405020304" pitchFamily="18" charset="0"/>
              <a:cs typeface="Times New Roman" panose="02020603050405020304" pitchFamily="18" charset="0"/>
            </a:endParaRPr>
          </a:p>
          <a:p>
            <a:pPr>
              <a:lnSpc>
                <a:spcPct val="150000"/>
              </a:lnSpc>
            </a:pPr>
            <a:r>
              <a:rPr lang="en-GB" sz="1200" dirty="0">
                <a:latin typeface="Times New Roman" panose="02020603050405020304" pitchFamily="18" charset="0"/>
                <a:cs typeface="Times New Roman" panose="02020603050405020304" pitchFamily="18" charset="0"/>
              </a:rPr>
              <a:t>WG (2018</a:t>
            </a:r>
            <a:r>
              <a:rPr lang="en-GB" sz="1200" i="1" dirty="0">
                <a:latin typeface="Times New Roman" panose="02020603050405020304" pitchFamily="18" charset="0"/>
                <a:cs typeface="Times New Roman" panose="02020603050405020304" pitchFamily="18" charset="0"/>
              </a:rPr>
              <a:t>) Well-being of Wales 2017-18: What do we know about children’s well-being?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10"/>
              </a:rPr>
              <a:t>https://gov.wales</a:t>
            </a:r>
            <a:r>
              <a:rPr lang="en-GB" sz="1200" dirty="0">
                <a:latin typeface="Times New Roman" panose="02020603050405020304" pitchFamily="18" charset="0"/>
                <a:cs typeface="Times New Roman" panose="02020603050405020304" pitchFamily="18" charset="0"/>
              </a:rPr>
              <a:t> (Accessed: 12 March 2019). </a:t>
            </a:r>
          </a:p>
          <a:p>
            <a:pPr>
              <a:lnSpc>
                <a:spcPct val="150000"/>
              </a:lnSpc>
            </a:pPr>
            <a:r>
              <a:rPr lang="en-GB" sz="1200" dirty="0">
                <a:latin typeface="Times New Roman" panose="02020603050405020304" pitchFamily="18" charset="0"/>
                <a:cs typeface="Times New Roman" panose="02020603050405020304" pitchFamily="18" charset="0"/>
              </a:rPr>
              <a:t>Willingham, D., T. (2009) </a:t>
            </a:r>
            <a:r>
              <a:rPr lang="en-GB" sz="1200" i="1" dirty="0">
                <a:latin typeface="Times New Roman" panose="02020603050405020304" pitchFamily="18" charset="0"/>
                <a:cs typeface="Times New Roman" panose="02020603050405020304" pitchFamily="18" charset="0"/>
              </a:rPr>
              <a:t>Why don’t Students Like School? </a:t>
            </a:r>
            <a:r>
              <a:rPr lang="en-GB" sz="1200" dirty="0">
                <a:latin typeface="Times New Roman" panose="02020603050405020304" pitchFamily="18" charset="0"/>
                <a:cs typeface="Times New Roman" panose="02020603050405020304" pitchFamily="18" charset="0"/>
              </a:rPr>
              <a:t>American Educator. Available at: </a:t>
            </a:r>
            <a:r>
              <a:rPr lang="en-GB" sz="1200" dirty="0">
                <a:latin typeface="Times New Roman" panose="02020603050405020304" pitchFamily="18" charset="0"/>
                <a:cs typeface="Times New Roman" panose="02020603050405020304" pitchFamily="18" charset="0"/>
                <a:hlinkClick r:id="rId11"/>
              </a:rPr>
              <a:t>https://www.aft.org</a:t>
            </a:r>
            <a:r>
              <a:rPr lang="en-GB" sz="1200" dirty="0">
                <a:latin typeface="Times New Roman" panose="02020603050405020304" pitchFamily="18" charset="0"/>
                <a:cs typeface="Times New Roman" panose="02020603050405020304" pitchFamily="18" charset="0"/>
              </a:rPr>
              <a:t>  (Accessed: 31 March 2019).</a:t>
            </a:r>
          </a:p>
        </p:txBody>
      </p:sp>
    </p:spTree>
    <p:extLst>
      <p:ext uri="{BB962C8B-B14F-4D97-AF65-F5344CB8AC3E}">
        <p14:creationId xmlns:p14="http://schemas.microsoft.com/office/powerpoint/2010/main" val="19308552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3684</TotalTime>
  <Words>4490</Words>
  <Application>Microsoft Office PowerPoint</Application>
  <PresentationFormat>Widescreen</PresentationFormat>
  <Paragraphs>294</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Impact</vt:lpstr>
      <vt:lpstr>Times New Roman</vt:lpstr>
      <vt:lpstr>Main Event</vt:lpstr>
      <vt:lpstr>What can be learned from global research, policy and practice which might enhance education for the health and well-being of the children and young people of Wales?</vt:lpstr>
      <vt:lpstr>Setting the scene……</vt:lpstr>
      <vt:lpstr>To prepare students to fit into the existing neoliberal view of society To legitimate this dominant view of society and its structures Education is performance driven and demonstrates its effectiveness by results  David Hicks</vt:lpstr>
      <vt:lpstr>PowerPoint Presentation</vt:lpstr>
      <vt:lpstr>PowerPoint Presentation</vt:lpstr>
      <vt:lpstr>PowerPoint Presentation</vt:lpstr>
      <vt:lpstr>Flow theory</vt:lpstr>
      <vt:lpstr>Why don’t student's Like School?</vt:lpstr>
      <vt:lpstr>So what are the alternatives?</vt:lpstr>
      <vt:lpstr>Practice</vt:lpstr>
      <vt:lpstr>Rights respecting schools</vt:lpstr>
      <vt:lpstr>In conclusion</vt:lpstr>
      <vt:lpstr>PowerPoint Presentation</vt:lpstr>
      <vt:lpstr>PowerPoint Presentation</vt:lpstr>
    </vt:vector>
  </TitlesOfParts>
  <Company>Carmarthenshire County Council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can be learned from global research, policy and practice which might enhance education for the health and well-being of the children and young people of Wales?</dc:title>
  <dc:creator>Su Crowther</dc:creator>
  <cp:lastModifiedBy>Su Crowther</cp:lastModifiedBy>
  <cp:revision>131</cp:revision>
  <dcterms:created xsi:type="dcterms:W3CDTF">2019-03-19T16:26:02Z</dcterms:created>
  <dcterms:modified xsi:type="dcterms:W3CDTF">2019-04-02T12:07:57Z</dcterms:modified>
</cp:coreProperties>
</file>