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62" r:id="rId2"/>
    <p:sldId id="263" r:id="rId3"/>
    <p:sldId id="256" r:id="rId4"/>
    <p:sldId id="264" r:id="rId5"/>
    <p:sldId id="259" r:id="rId6"/>
    <p:sldId id="260" r:id="rId7"/>
    <p:sldId id="258" r:id="rId8"/>
    <p:sldId id="265" r:id="rId9"/>
    <p:sldId id="268" r:id="rId10"/>
    <p:sldId id="266" r:id="rId11"/>
    <p:sldId id="269" r:id="rId12"/>
    <p:sldId id="267" r:id="rId13"/>
    <p:sldId id="270" r:id="rId14"/>
    <p:sldId id="271" r:id="rId15"/>
    <p:sldId id="273" r:id="rId16"/>
    <p:sldId id="272" r:id="rId17"/>
    <p:sldId id="274" r:id="rId18"/>
    <p:sldId id="275" r:id="rId19"/>
  </p:sldIdLst>
  <p:sldSz cx="9144000" cy="6858000" type="screen4x3"/>
  <p:notesSz cx="6858000" cy="9144000"/>
  <p:defaultTextStyle>
    <a:defPPr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AF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737"/>
  </p:normalViewPr>
  <p:slideViewPr>
    <p:cSldViewPr snapToGrid="0" snapToObjects="1">
      <p:cViewPr varScale="1">
        <p:scale>
          <a:sx n="95" d="100"/>
          <a:sy n="95" d="100"/>
        </p:scale>
        <p:origin x="1584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handoutMaster" Target="handoutMasters/handoutMaster1.xml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6D6F13-898A-7343-825B-FB935F29648C}" type="datetimeFigureOut">
              <a:rPr lang="en-US" smtClean="0"/>
              <a:t>11/6/17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F8E070-AF85-E14F-8FB2-3805F45B7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3577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CC94EC-CAF8-4C42-8CA8-E926A0DBE169}" type="datetimeFigureOut">
              <a:rPr lang="en-US" smtClean="0"/>
              <a:t>11/6/17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997E92-CB9C-D14C-ABC1-5EE6756BD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2999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y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D4-4936-3646-A808-15B9BD38C521}" type="datetimeFigureOut">
              <a:rPr lang="en-GB" smtClean="0"/>
              <a:pPr/>
              <a:t>06/11/2017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921E8-55D5-0243-9F80-EE0E5E7E55F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D4-4936-3646-A808-15B9BD38C521}" type="datetimeFigureOut">
              <a:rPr lang="en-GB" smtClean="0"/>
              <a:pPr/>
              <a:t>06/11/2017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921E8-55D5-0243-9F80-EE0E5E7E55F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y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D4-4936-3646-A808-15B9BD38C521}" type="datetimeFigureOut">
              <a:rPr lang="en-GB" smtClean="0"/>
              <a:pPr/>
              <a:t>06/11/2017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921E8-55D5-0243-9F80-EE0E5E7E55F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D4-4936-3646-A808-15B9BD38C521}" type="datetimeFigureOut">
              <a:rPr lang="en-GB" smtClean="0"/>
              <a:pPr/>
              <a:t>06/11/2017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921E8-55D5-0243-9F80-EE0E5E7E55F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D4-4936-3646-A808-15B9BD38C521}" type="datetimeFigureOut">
              <a:rPr lang="en-GB" smtClean="0"/>
              <a:pPr/>
              <a:t>06/11/2017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921E8-55D5-0243-9F80-EE0E5E7E55F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D4-4936-3646-A808-15B9BD38C521}" type="datetimeFigureOut">
              <a:rPr lang="en-GB" smtClean="0"/>
              <a:pPr/>
              <a:t>06/11/2017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921E8-55D5-0243-9F80-EE0E5E7E55F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D4-4936-3646-A808-15B9BD38C521}" type="datetimeFigureOut">
              <a:rPr lang="en-GB" smtClean="0"/>
              <a:pPr/>
              <a:t>06/11/2017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921E8-55D5-0243-9F80-EE0E5E7E55F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y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D4-4936-3646-A808-15B9BD38C521}" type="datetimeFigureOut">
              <a:rPr lang="en-GB" smtClean="0"/>
              <a:pPr/>
              <a:t>06/11/2017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921E8-55D5-0243-9F80-EE0E5E7E55F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y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D4-4936-3646-A808-15B9BD38C521}" type="datetimeFigureOut">
              <a:rPr lang="en-GB" smtClean="0"/>
              <a:pPr/>
              <a:t>06/11/2017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921E8-55D5-0243-9F80-EE0E5E7E55F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D4-4936-3646-A808-15B9BD38C521}" type="datetimeFigureOut">
              <a:rPr lang="en-GB" smtClean="0"/>
              <a:pPr/>
              <a:t>06/11/2017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921E8-55D5-0243-9F80-EE0E5E7E55F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D3D4-4936-3646-A808-15B9BD38C521}" type="datetimeFigureOut">
              <a:rPr lang="en-GB" smtClean="0"/>
              <a:pPr/>
              <a:t>06/11/2017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921E8-55D5-0243-9F80-EE0E5E7E55F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D9D3D4-4936-3646-A808-15B9BD38C521}" type="datetimeFigureOut">
              <a:rPr lang="en-GB" smtClean="0"/>
              <a:pPr/>
              <a:t>06/11/2017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921E8-55D5-0243-9F80-EE0E5E7E55F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s://i.ytimg.com/vi/SClSIr26RRg/hqdefault.jpg" TargetMode="External"/><Relationship Id="rId3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s://i.ytimg.com/vi/SClSIr26RRg/hqdefault.jpg" TargetMode="External"/><Relationship Id="rId3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laceproject.eu/wp-content/uploads/2016/01/seminar_3_Bett_2016.jpg" TargetMode="External"/><Relationship Id="rId3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laceproject.eu/wp-content/uploads/2016/01/seminar_3_Bett_2016.jpg" TargetMode="External"/><Relationship Id="rId3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ildfirecomms-images.co.uk/-1447425479.jpg" TargetMode="External"/><Relationship Id="rId3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ildfirecomms-images.co.uk/-1447425479.jpg" TargetMode="External"/><Relationship Id="rId3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Cynhyrchu</a:t>
            </a:r>
            <a:r>
              <a:rPr lang="en-GB" dirty="0" smtClean="0"/>
              <a:t> / Producing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 smtClean="0"/>
              <a:t>Alun</a:t>
            </a:r>
            <a:r>
              <a:rPr lang="en-GB" smtClean="0"/>
              <a:t> Thomas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26996" y="292648"/>
          <a:ext cx="8890004" cy="6315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4254"/>
                <a:gridCol w="2190748"/>
                <a:gridCol w="2222501"/>
                <a:gridCol w="2222501"/>
              </a:tblGrid>
              <a:tr h="183460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Dinasyddiaeth</a:t>
                      </a:r>
                      <a:endParaRPr lang="en-US" sz="1800" b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Citizenship  </a:t>
                      </a:r>
                      <a:endParaRPr lang="en-US" dirty="0" smtClean="0"/>
                    </a:p>
                    <a:p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Rhyngweithio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chydweithio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Interacting and collaborating </a:t>
                      </a:r>
                      <a:endParaRPr lang="en-US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Cynhyrchu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dirty="0" smtClean="0"/>
                    </a:p>
                    <a:p>
                      <a:endParaRPr lang="en-GB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Producing </a:t>
                      </a:r>
                      <a:endParaRPr lang="en-US" dirty="0" smtClean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Data a </a:t>
                      </a: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meddwl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cyfri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adurol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Data and computational thinking </a:t>
                      </a:r>
                      <a:endParaRPr lang="en-US" dirty="0" smtClean="0"/>
                    </a:p>
                  </a:txBody>
                  <a:tcPr anchor="ctr"/>
                </a:tc>
              </a:tr>
              <a:tr h="145975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1) </a:t>
                      </a:r>
                      <a:r>
                        <a:rPr lang="en-US" sz="1800" b="0" kern="120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Hunaniaeth</a:t>
                      </a:r>
                      <a:r>
                        <a:rPr lang="en-US" sz="18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kern="120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delwedd</a:t>
                      </a:r>
                      <a:r>
                        <a:rPr lang="en-US" sz="18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ac </a:t>
                      </a:r>
                      <a:r>
                        <a:rPr lang="en-US" sz="1800" b="0" kern="120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enw</a:t>
                      </a:r>
                      <a:r>
                        <a:rPr lang="en-US" sz="18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da</a:t>
                      </a:r>
                      <a:r>
                        <a:rPr lang="en-US" sz="18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Identity, image and reputation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Iechyd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lles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Health and well-being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3)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Hawliau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digidol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trwyddedu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pherchnogaeth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Digital rights licensing and ownership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  <a:p>
                      <a:r>
                        <a:rPr lang="en-US" dirty="0" smtClean="0"/>
                        <a:t>4)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Ymddygiad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ar-lein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endParaRPr lang="en-US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Seiberfwlio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/ 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Online </a:t>
                      </a:r>
                      <a:r>
                        <a:rPr lang="en-US" sz="1800" b="1" kern="1200" dirty="0" err="1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behaviour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 and </a:t>
                      </a:r>
                      <a:r>
                        <a:rPr lang="en-US" sz="1800" b="1" kern="1200" dirty="0" err="1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cyberbullying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1)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Cyfathrebu</a:t>
                      </a:r>
                      <a:r>
                        <a:rPr lang="en-US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Communication </a:t>
                      </a:r>
                      <a:endParaRPr lang="en-US" sz="1800" b="1" kern="1200" baseline="0" dirty="0" smtClean="0">
                        <a:solidFill>
                          <a:srgbClr val="17375E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Cydweithio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Collaboration 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3)</a:t>
                      </a:r>
                      <a:r>
                        <a:rPr lang="en-US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Storio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rhannu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Storing and sharing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1)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Cynllunio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cyrchu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chwilio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Planning, sourcing and searching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2) </a:t>
                      </a:r>
                      <a:r>
                        <a:rPr lang="en-GB" dirty="0" err="1" smtClean="0"/>
                        <a:t>Creu</a:t>
                      </a:r>
                      <a:r>
                        <a:rPr lang="en-GB" dirty="0" smtClean="0"/>
                        <a:t> /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Creating </a:t>
                      </a:r>
                      <a:endParaRPr lang="en-GB" b="1" dirty="0" smtClean="0">
                        <a:solidFill>
                          <a:srgbClr val="17375E"/>
                        </a:solidFill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3)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Gwerthuso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gwella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Evaluating and improving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</a:txBody>
                  <a:tcPr>
                    <a:solidFill>
                      <a:srgbClr val="E7AFB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1)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Datrys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problemau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modelu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Problem solving and </a:t>
                      </a:r>
                      <a:r>
                        <a:rPr lang="en-US" sz="1800" b="1" kern="1200" dirty="0" err="1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modelling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800" b="1" kern="1200" baseline="0" dirty="0" smtClean="0">
                        <a:solidFill>
                          <a:srgbClr val="17375E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2)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Llythrennedd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gwybodaeth</a:t>
                      </a: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data </a:t>
                      </a:r>
                      <a:r>
                        <a:rPr lang="en-US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lang="en-US" sz="1800" b="1" kern="1200" dirty="0" smtClean="0">
                          <a:solidFill>
                            <a:srgbClr val="17375E"/>
                          </a:solidFill>
                          <a:latin typeface="+mn-lt"/>
                          <a:ea typeface="+mn-ea"/>
                          <a:cs typeface="+mn-cs"/>
                        </a:rPr>
                        <a:t>Data and information literacy </a:t>
                      </a:r>
                      <a:endParaRPr lang="en-US" b="1" dirty="0" smtClean="0">
                        <a:solidFill>
                          <a:srgbClr val="17375E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51Bz1rEkNV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802" y="277311"/>
            <a:ext cx="4406900" cy="63500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481823" y="5982330"/>
            <a:ext cx="2433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Caldwell &amp; Bird (2015)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502935" y="1031925"/>
            <a:ext cx="341287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“Smashing Apps”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270" y="413726"/>
            <a:ext cx="2590800" cy="2590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9259" y="3721895"/>
            <a:ext cx="3016033" cy="30160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5292" y="175589"/>
            <a:ext cx="3175153" cy="317515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 rot="19338687">
            <a:off x="-489431" y="2815233"/>
            <a:ext cx="7381492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500" dirty="0" err="1" smtClean="0"/>
              <a:t>Animeiddiad</a:t>
            </a:r>
            <a:r>
              <a:rPr lang="en-GB" sz="5500" dirty="0" smtClean="0"/>
              <a:t> / Animation</a:t>
            </a:r>
            <a:endParaRPr lang="en-GB" sz="55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5292" y="3721895"/>
            <a:ext cx="2892156" cy="289215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8595" y="456576"/>
            <a:ext cx="6179538" cy="61795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5399" y="584698"/>
            <a:ext cx="5256721" cy="52567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02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0" y="0"/>
            <a:ext cx="9144000" cy="68580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ghtning Bolt 4">
            <a:hlinkClick r:id="rId2"/>
          </p:cNvPr>
          <p:cNvSpPr/>
          <p:nvPr/>
        </p:nvSpPr>
        <p:spPr>
          <a:xfrm>
            <a:off x="620320" y="5528702"/>
            <a:ext cx="822960" cy="822960"/>
          </a:xfrm>
          <a:prstGeom prst="lightningBol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 descr="IMG_02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320" y="569850"/>
            <a:ext cx="8077767" cy="49588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ghtning Bolt 4">
            <a:hlinkClick r:id="rId2"/>
          </p:cNvPr>
          <p:cNvSpPr/>
          <p:nvPr/>
        </p:nvSpPr>
        <p:spPr>
          <a:xfrm>
            <a:off x="620320" y="5528702"/>
            <a:ext cx="822960" cy="822960"/>
          </a:xfrm>
          <a:prstGeom prst="lightningBol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" name="Picture 6" descr="IMG_022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621963" y="956701"/>
            <a:ext cx="6096000" cy="45720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ghtning Bolt 4">
            <a:hlinkClick r:id="rId2"/>
          </p:cNvPr>
          <p:cNvSpPr/>
          <p:nvPr/>
        </p:nvSpPr>
        <p:spPr>
          <a:xfrm>
            <a:off x="620320" y="5528702"/>
            <a:ext cx="822960" cy="822960"/>
          </a:xfrm>
          <a:prstGeom prst="lightningBol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 descr="IMG_02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320" y="378641"/>
            <a:ext cx="7911105" cy="50817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ghtning Bolt 4">
            <a:hlinkClick r:id="rId2"/>
          </p:cNvPr>
          <p:cNvSpPr/>
          <p:nvPr/>
        </p:nvSpPr>
        <p:spPr>
          <a:xfrm>
            <a:off x="620320" y="5528702"/>
            <a:ext cx="822960" cy="822960"/>
          </a:xfrm>
          <a:prstGeom prst="lightningBol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Picture 5" descr="IMG_02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432" y="153760"/>
            <a:ext cx="7223709" cy="52095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ghtning Bolt 4">
            <a:hlinkClick r:id="rId2"/>
          </p:cNvPr>
          <p:cNvSpPr/>
          <p:nvPr/>
        </p:nvSpPr>
        <p:spPr>
          <a:xfrm>
            <a:off x="620320" y="5528702"/>
            <a:ext cx="822960" cy="822960"/>
          </a:xfrm>
          <a:prstGeom prst="lightningBol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Picture 5" descr="IMG_02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957" y="502733"/>
            <a:ext cx="8476950" cy="47682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ghtning Bolt 4">
            <a:hlinkClick r:id="rId2"/>
          </p:cNvPr>
          <p:cNvSpPr/>
          <p:nvPr/>
        </p:nvSpPr>
        <p:spPr>
          <a:xfrm>
            <a:off x="620320" y="5528702"/>
            <a:ext cx="822960" cy="822960"/>
          </a:xfrm>
          <a:prstGeom prst="lightningBol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 descr="IMG_02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572" y="860425"/>
            <a:ext cx="8699501" cy="444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2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35" y="109538"/>
            <a:ext cx="8512446" cy="57115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G_02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229" y="1402359"/>
            <a:ext cx="8891784" cy="50016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02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8719" cy="6072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MG_02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73" y="859937"/>
            <a:ext cx="9110927" cy="51248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02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0" y="0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78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144</Words>
  <Application>Microsoft Macintosh PowerPoint</Application>
  <PresentationFormat>On-screen Show (4:3)</PresentationFormat>
  <Paragraphs>31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Cynhyrchu / Producing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15.0038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Alun Thomas</dc:creator>
  <cp:lastModifiedBy>Alun Thomas</cp:lastModifiedBy>
  <cp:revision>8</cp:revision>
  <cp:lastPrinted>2017-11-06T11:05:11Z</cp:lastPrinted>
  <dcterms:created xsi:type="dcterms:W3CDTF">2016-11-17T08:50:56Z</dcterms:created>
  <dcterms:modified xsi:type="dcterms:W3CDTF">2017-11-06T11:05:28Z</dcterms:modified>
</cp:coreProperties>
</file>