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13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62D5EA-15B1-4FD7-AC3E-2975EF80CEE6}" type="doc">
      <dgm:prSet loTypeId="urn:microsoft.com/office/officeart/2005/8/layout/list1" loCatId="list" qsTypeId="urn:microsoft.com/office/officeart/2005/8/quickstyle/3d1" qsCatId="3D" csTypeId="urn:microsoft.com/office/officeart/2005/8/colors/accent1_4" csCatId="accent1" phldr="1"/>
      <dgm:spPr/>
      <dgm:t>
        <a:bodyPr/>
        <a:lstStyle/>
        <a:p>
          <a:endParaRPr lang="en-GB"/>
        </a:p>
      </dgm:t>
    </dgm:pt>
    <dgm:pt modelId="{9185CB23-3AC3-46EE-9087-B2DA07FE4178}">
      <dgm:prSet phldrT="[Text]" custT="1"/>
      <dgm:spPr/>
      <dgm:t>
        <a:bodyPr/>
        <a:lstStyle/>
        <a:p>
          <a:pPr algn="l">
            <a:lnSpc>
              <a:spcPct val="100000"/>
            </a:lnSpc>
            <a:buFont typeface="Arial" panose="020B0604020202020204" pitchFamily="34" charset="0"/>
            <a:buChar char="•"/>
          </a:pPr>
          <a:r>
            <a:rPr lang="en-US" sz="1100">
              <a:latin typeface="Arial"/>
              <a:cs typeface="Arial"/>
            </a:rPr>
            <a:t>Understanding religious and cultural expectations of customers in choice of hotel accommodation.</a:t>
          </a:r>
          <a:endParaRPr lang="en-GB" sz="1100">
            <a:latin typeface="Arial" panose="020B0604020202020204" pitchFamily="34" charset="0"/>
            <a:cs typeface="Arial" panose="020B0604020202020204" pitchFamily="34" charset="0"/>
          </a:endParaRPr>
        </a:p>
      </dgm:t>
    </dgm:pt>
    <dgm:pt modelId="{58C8F3D6-1B55-4891-8453-7FEC6ABACA4C}" type="parTrans" cxnId="{FE1B8382-F200-41F3-B950-4298061CA985}">
      <dgm:prSet/>
      <dgm:spPr/>
      <dgm:t>
        <a:bodyPr/>
        <a:lstStyle/>
        <a:p>
          <a:endParaRPr lang="en-GB"/>
        </a:p>
      </dgm:t>
    </dgm:pt>
    <dgm:pt modelId="{0F54632B-E820-44BC-8A34-5AC36FF4E8FB}" type="sibTrans" cxnId="{FE1B8382-F200-41F3-B950-4298061CA985}">
      <dgm:prSet/>
      <dgm:spPr/>
      <dgm:t>
        <a:bodyPr/>
        <a:lstStyle/>
        <a:p>
          <a:endParaRPr lang="en-GB"/>
        </a:p>
      </dgm:t>
    </dgm:pt>
    <dgm:pt modelId="{FC63B4E7-CB0B-4C3D-BA03-47E537F30325}">
      <dgm:prSet phldrT="[Text]" custT="1"/>
      <dgm:spPr/>
      <dgm:t>
        <a:bodyPr/>
        <a:lstStyle/>
        <a:p>
          <a:r>
            <a:rPr lang="en-GB" sz="1100">
              <a:latin typeface="Arial"/>
              <a:cs typeface="Arial"/>
            </a:rPr>
            <a:t>Methodology </a:t>
          </a:r>
        </a:p>
      </dgm:t>
    </dgm:pt>
    <dgm:pt modelId="{13AFDAEF-ABC3-464E-B343-ED5751A110B2}" type="parTrans" cxnId="{93E4CF5F-E25B-4799-B72A-07A0BCF1B4CF}">
      <dgm:prSet/>
      <dgm:spPr/>
      <dgm:t>
        <a:bodyPr/>
        <a:lstStyle/>
        <a:p>
          <a:endParaRPr lang="en-GB"/>
        </a:p>
      </dgm:t>
    </dgm:pt>
    <dgm:pt modelId="{D28C1E31-EEF4-4400-A25D-35E38A42DFA2}" type="sibTrans" cxnId="{93E4CF5F-E25B-4799-B72A-07A0BCF1B4CF}">
      <dgm:prSet/>
      <dgm:spPr/>
      <dgm:t>
        <a:bodyPr/>
        <a:lstStyle/>
        <a:p>
          <a:endParaRPr lang="en-GB"/>
        </a:p>
      </dgm:t>
    </dgm:pt>
    <dgm:pt modelId="{61FF93B7-7A18-4459-8853-725FC86ECEC5}">
      <dgm:prSet phldrT="[Text]" phldr="0" custT="1"/>
      <dgm:spPr/>
      <dgm:t>
        <a:bodyPr/>
        <a:lstStyle/>
        <a:p>
          <a:pPr>
            <a:lnSpc>
              <a:spcPct val="100000"/>
            </a:lnSpc>
          </a:pPr>
          <a:r>
            <a:rPr lang="en-GB" sz="1100">
              <a:latin typeface="Arial"/>
              <a:cs typeface="Arial"/>
            </a:rPr>
            <a:t>Search strategy are the research questions</a:t>
          </a:r>
        </a:p>
      </dgm:t>
    </dgm:pt>
    <dgm:pt modelId="{D356A653-7363-40F3-B4E9-EEF4261C50EA}" type="parTrans" cxnId="{99CD7E74-A148-4C2E-88C7-05FEE49C6A4D}">
      <dgm:prSet/>
      <dgm:spPr/>
      <dgm:t>
        <a:bodyPr/>
        <a:lstStyle/>
        <a:p>
          <a:endParaRPr lang="en-GB"/>
        </a:p>
      </dgm:t>
    </dgm:pt>
    <dgm:pt modelId="{E5EBCC00-F1B8-43AE-A4F3-8DF902AE50E4}" type="sibTrans" cxnId="{99CD7E74-A148-4C2E-88C7-05FEE49C6A4D}">
      <dgm:prSet/>
      <dgm:spPr/>
      <dgm:t>
        <a:bodyPr/>
        <a:lstStyle/>
        <a:p>
          <a:endParaRPr lang="en-GB"/>
        </a:p>
      </dgm:t>
    </dgm:pt>
    <dgm:pt modelId="{6D37041D-3527-4254-BBA5-32A5373E5497}">
      <dgm:prSet phldrT="[Text]" phldr="0" custT="1"/>
      <dgm:spPr/>
      <dgm:t>
        <a:bodyPr/>
        <a:lstStyle/>
        <a:p>
          <a:pPr>
            <a:lnSpc>
              <a:spcPct val="100000"/>
            </a:lnSpc>
          </a:pPr>
          <a:r>
            <a:rPr lang="en-GB" sz="1100">
              <a:latin typeface="Arial"/>
              <a:cs typeface="Arial"/>
            </a:rPr>
            <a:t>Database: secondary from articles, google scholar, ProQuest, Scopus, Elsevier Science Direct, research Gate, ProQuest, UWSTD library, Mews, office of National Statics, Statista, PubMed Central </a:t>
          </a:r>
        </a:p>
      </dgm:t>
    </dgm:pt>
    <dgm:pt modelId="{FCE8A2B3-9DEA-4737-AA1D-F663E6406268}" type="parTrans" cxnId="{ED80D3F4-FF72-43AC-A87A-24D956EBC6CD}">
      <dgm:prSet/>
      <dgm:spPr/>
      <dgm:t>
        <a:bodyPr/>
        <a:lstStyle/>
        <a:p>
          <a:endParaRPr lang="en-GB"/>
        </a:p>
      </dgm:t>
    </dgm:pt>
    <dgm:pt modelId="{BEAFEAD3-9737-4B71-BB12-EA68498A008D}" type="sibTrans" cxnId="{ED80D3F4-FF72-43AC-A87A-24D956EBC6CD}">
      <dgm:prSet/>
      <dgm:spPr/>
      <dgm:t>
        <a:bodyPr/>
        <a:lstStyle/>
        <a:p>
          <a:endParaRPr lang="en-GB"/>
        </a:p>
      </dgm:t>
    </dgm:pt>
    <dgm:pt modelId="{D40B3311-93AA-4589-9A78-2459388112F4}">
      <dgm:prSet phldrT="[Text]" custT="1"/>
      <dgm:spPr/>
      <dgm:t>
        <a:bodyPr/>
        <a:lstStyle/>
        <a:p>
          <a:r>
            <a:rPr lang="en-GB" sz="1100">
              <a:latin typeface="Arial"/>
              <a:cs typeface="Arial"/>
            </a:rPr>
            <a:t>Finding and results</a:t>
          </a:r>
        </a:p>
      </dgm:t>
    </dgm:pt>
    <dgm:pt modelId="{527E45D6-BF38-4B6E-9E8F-8F45DE7771D1}" type="parTrans" cxnId="{4CE27CC3-BCF6-4FC7-A230-F7B13B929EB6}">
      <dgm:prSet/>
      <dgm:spPr/>
      <dgm:t>
        <a:bodyPr/>
        <a:lstStyle/>
        <a:p>
          <a:endParaRPr lang="en-GB"/>
        </a:p>
      </dgm:t>
    </dgm:pt>
    <dgm:pt modelId="{B978EB08-074C-4E94-84F3-7E4CC854EC5A}" type="sibTrans" cxnId="{4CE27CC3-BCF6-4FC7-A230-F7B13B929EB6}">
      <dgm:prSet/>
      <dgm:spPr/>
      <dgm:t>
        <a:bodyPr/>
        <a:lstStyle/>
        <a:p>
          <a:endParaRPr lang="en-GB"/>
        </a:p>
      </dgm:t>
    </dgm:pt>
    <dgm:pt modelId="{6712065E-95CB-42D1-86EB-2690A1F1DB6E}">
      <dgm:prSet phldrT="[Text]" phldr="0" custT="1"/>
      <dgm:spPr/>
      <dgm:t>
        <a:bodyPr/>
        <a:lstStyle/>
        <a:p>
          <a:pPr rtl="0"/>
          <a:r>
            <a:rPr lang="en-GB" sz="1100" dirty="0">
              <a:latin typeface="Arial"/>
              <a:cs typeface="Arial"/>
            </a:rPr>
            <a:t>Hospitality industry meets costumers' expectation in service quality according to Fig. 3 </a:t>
          </a:r>
          <a:r>
            <a:rPr lang="en-GB" sz="1100" dirty="0">
              <a:solidFill>
                <a:srgbClr val="FF0000"/>
              </a:solidFill>
              <a:latin typeface="Arial"/>
              <a:cs typeface="Arial"/>
            </a:rPr>
            <a:t>Abu Khalifeh et al. (2012)</a:t>
          </a:r>
          <a:r>
            <a:rPr lang="en-GB" sz="1100" dirty="0">
              <a:latin typeface="Arial"/>
              <a:cs typeface="Arial"/>
            </a:rPr>
            <a:t> 5-dimension framework used in hospitality industry but its not specifically catering for minorities with religious need such the limitation of halal food menu option in UK hotel according to the </a:t>
          </a:r>
          <a:r>
            <a:rPr lang="en-GB" sz="1100" dirty="0">
              <a:solidFill>
                <a:srgbClr val="FF0000"/>
              </a:solidFill>
              <a:latin typeface="Arial"/>
              <a:cs typeface="Arial"/>
            </a:rPr>
            <a:t>website Premiere Inn UK (2025) food and drink</a:t>
          </a:r>
          <a:r>
            <a:rPr lang="en-GB" sz="1100" dirty="0">
              <a:latin typeface="Arial"/>
              <a:cs typeface="Arial"/>
            </a:rPr>
            <a:t>.</a:t>
          </a:r>
        </a:p>
      </dgm:t>
    </dgm:pt>
    <dgm:pt modelId="{5AD083F5-BBE8-45F1-ABE1-76564F3E2338}" type="parTrans" cxnId="{AB88C6E7-D7E1-486B-A892-6111E137BF99}">
      <dgm:prSet/>
      <dgm:spPr/>
      <dgm:t>
        <a:bodyPr/>
        <a:lstStyle/>
        <a:p>
          <a:endParaRPr lang="en-GB"/>
        </a:p>
      </dgm:t>
    </dgm:pt>
    <dgm:pt modelId="{93616C2D-7232-43F8-92DF-CC3532392B9F}" type="sibTrans" cxnId="{AB88C6E7-D7E1-486B-A892-6111E137BF99}">
      <dgm:prSet/>
      <dgm:spPr/>
      <dgm:t>
        <a:bodyPr/>
        <a:lstStyle/>
        <a:p>
          <a:endParaRPr lang="en-GB"/>
        </a:p>
      </dgm:t>
    </dgm:pt>
    <dgm:pt modelId="{A75B5CEF-0B6A-4515-8FFA-E3866DE0BFB0}">
      <dgm:prSet phldrT="[Text]" phldr="0" custT="1"/>
      <dgm:spPr/>
      <dgm:t>
        <a:bodyPr/>
        <a:lstStyle/>
        <a:p>
          <a:pPr>
            <a:lnSpc>
              <a:spcPct val="100000"/>
            </a:lnSpc>
          </a:pPr>
          <a:r>
            <a:rPr lang="en-GB" sz="1100">
              <a:latin typeface="Arial"/>
              <a:cs typeface="Arial"/>
            </a:rPr>
            <a:t>Aims/objectives</a:t>
          </a:r>
        </a:p>
      </dgm:t>
    </dgm:pt>
    <dgm:pt modelId="{0E346CB7-3015-45BF-AC72-CF6B0B81F611}" type="parTrans" cxnId="{FC2D1399-FEAE-4E15-8A22-D7C30C0E5231}">
      <dgm:prSet/>
      <dgm:spPr/>
      <dgm:t>
        <a:bodyPr/>
        <a:lstStyle/>
        <a:p>
          <a:endParaRPr lang="en-GB"/>
        </a:p>
      </dgm:t>
    </dgm:pt>
    <dgm:pt modelId="{16692EBE-63EE-4BF3-B375-14ACF3448C1B}" type="sibTrans" cxnId="{FC2D1399-FEAE-4E15-8A22-D7C30C0E5231}">
      <dgm:prSet/>
      <dgm:spPr/>
      <dgm:t>
        <a:bodyPr/>
        <a:lstStyle/>
        <a:p>
          <a:endParaRPr lang="en-GB"/>
        </a:p>
      </dgm:t>
    </dgm:pt>
    <dgm:pt modelId="{2C462D50-19FF-465C-AD15-4EC5E85BE4A2}">
      <dgm:prSet custT="1"/>
      <dgm:spPr/>
      <dgm:t>
        <a:bodyPr/>
        <a:lstStyle/>
        <a:p>
          <a:pPr algn="l">
            <a:lnSpc>
              <a:spcPct val="100000"/>
            </a:lnSpc>
            <a:buFont typeface="Arial" panose="020B0604020202020204" pitchFamily="34" charset="0"/>
            <a:buChar char="•"/>
          </a:pPr>
          <a:r>
            <a:rPr lang="en-US" sz="1100">
              <a:latin typeface="Arial"/>
              <a:cs typeface="Arial"/>
            </a:rPr>
            <a:t>Demand for specific Muslim-based food products and services such as halal food. </a:t>
          </a:r>
          <a:endParaRPr lang="en-GB" sz="1100">
            <a:latin typeface="Arial" panose="020B0604020202020204" pitchFamily="34" charset="0"/>
            <a:cs typeface="Arial" panose="020B0604020202020204" pitchFamily="34" charset="0"/>
          </a:endParaRPr>
        </a:p>
      </dgm:t>
    </dgm:pt>
    <dgm:pt modelId="{5E0256B0-9844-431A-987F-34769652B335}" type="parTrans" cxnId="{769ABCD4-6B54-4D5D-8874-87CAF69EC4A3}">
      <dgm:prSet/>
      <dgm:spPr/>
      <dgm:t>
        <a:bodyPr/>
        <a:lstStyle/>
        <a:p>
          <a:endParaRPr lang="en-GB"/>
        </a:p>
      </dgm:t>
    </dgm:pt>
    <dgm:pt modelId="{5EB9476E-FC1C-43C2-80E2-B2D6F0F5784E}" type="sibTrans" cxnId="{769ABCD4-6B54-4D5D-8874-87CAF69EC4A3}">
      <dgm:prSet/>
      <dgm:spPr/>
      <dgm:t>
        <a:bodyPr/>
        <a:lstStyle/>
        <a:p>
          <a:endParaRPr lang="en-GB"/>
        </a:p>
      </dgm:t>
    </dgm:pt>
    <dgm:pt modelId="{4A9257A2-3A66-402E-9603-3D6AEFBFDDDB}">
      <dgm:prSet custT="1"/>
      <dgm:spPr/>
      <dgm:t>
        <a:bodyPr/>
        <a:lstStyle/>
        <a:p>
          <a:pPr algn="l">
            <a:lnSpc>
              <a:spcPct val="100000"/>
            </a:lnSpc>
            <a:buFont typeface="Arial" panose="020B0604020202020204" pitchFamily="34" charset="0"/>
            <a:buChar char="•"/>
          </a:pPr>
          <a:r>
            <a:rPr lang="en-US" sz="1100">
              <a:latin typeface="Arial"/>
              <a:cs typeface="Arial"/>
            </a:rPr>
            <a:t>Explore the menu choices available that cater to Muslim customers. </a:t>
          </a:r>
          <a:endParaRPr lang="en-GB" sz="1100">
            <a:latin typeface="Arial" panose="020B0604020202020204" pitchFamily="34" charset="0"/>
            <a:cs typeface="Arial" panose="020B0604020202020204" pitchFamily="34" charset="0"/>
          </a:endParaRPr>
        </a:p>
      </dgm:t>
    </dgm:pt>
    <dgm:pt modelId="{8DDDC444-E8B5-4B80-AB0F-5A66BA329E2C}" type="parTrans" cxnId="{8F80C8FC-A64B-4B3E-BCC4-FA29D2E188B5}">
      <dgm:prSet/>
      <dgm:spPr/>
      <dgm:t>
        <a:bodyPr/>
        <a:lstStyle/>
        <a:p>
          <a:endParaRPr lang="en-GB"/>
        </a:p>
      </dgm:t>
    </dgm:pt>
    <dgm:pt modelId="{50A25C02-4958-4FB3-8FA4-08734B65BE1B}" type="sibTrans" cxnId="{8F80C8FC-A64B-4B3E-BCC4-FA29D2E188B5}">
      <dgm:prSet/>
      <dgm:spPr/>
      <dgm:t>
        <a:bodyPr/>
        <a:lstStyle/>
        <a:p>
          <a:endParaRPr lang="en-GB"/>
        </a:p>
      </dgm:t>
    </dgm:pt>
    <dgm:pt modelId="{71872C8B-CE04-410D-9781-D7D868014E64}">
      <dgm:prSet custT="1"/>
      <dgm:spPr/>
      <dgm:t>
        <a:bodyPr/>
        <a:lstStyle/>
        <a:p>
          <a:pPr algn="l">
            <a:lnSpc>
              <a:spcPct val="100000"/>
            </a:lnSpc>
            <a:buFont typeface="Arial" panose="020B0604020202020204" pitchFamily="34" charset="0"/>
            <a:buChar char="•"/>
          </a:pPr>
          <a:r>
            <a:rPr lang="en-US" sz="1100">
              <a:latin typeface="Arial"/>
              <a:cs typeface="Arial"/>
            </a:rPr>
            <a:t> analyze policies and strategies targeted at Muslim customers.</a:t>
          </a:r>
          <a:endParaRPr lang="en-GB" sz="1100">
            <a:latin typeface="Arial" panose="020B0604020202020204" pitchFamily="34" charset="0"/>
            <a:cs typeface="Arial" panose="020B0604020202020204" pitchFamily="34" charset="0"/>
          </a:endParaRPr>
        </a:p>
      </dgm:t>
    </dgm:pt>
    <dgm:pt modelId="{3534E389-1CD9-471B-823F-5E28BA4D5F6F}" type="parTrans" cxnId="{056CBCF4-7F51-40DC-AF7A-02A85247995F}">
      <dgm:prSet/>
      <dgm:spPr/>
      <dgm:t>
        <a:bodyPr/>
        <a:lstStyle/>
        <a:p>
          <a:endParaRPr lang="en-GB"/>
        </a:p>
      </dgm:t>
    </dgm:pt>
    <dgm:pt modelId="{8C702099-C348-48E3-B642-735DD44F790B}" type="sibTrans" cxnId="{056CBCF4-7F51-40DC-AF7A-02A85247995F}">
      <dgm:prSet/>
      <dgm:spPr/>
      <dgm:t>
        <a:bodyPr/>
        <a:lstStyle/>
        <a:p>
          <a:endParaRPr lang="en-GB"/>
        </a:p>
      </dgm:t>
    </dgm:pt>
    <dgm:pt modelId="{6A63AD14-F94E-426D-925D-437BFCC4AB22}">
      <dgm:prSet custT="1"/>
      <dgm:spPr/>
      <dgm:t>
        <a:bodyPr/>
        <a:lstStyle/>
        <a:p>
          <a:pPr algn="l">
            <a:lnSpc>
              <a:spcPct val="100000"/>
            </a:lnSpc>
            <a:buFont typeface="Arial" panose="020B0604020202020204" pitchFamily="34" charset="0"/>
            <a:buChar char="•"/>
          </a:pPr>
          <a:r>
            <a:rPr lang="en-US" sz="1100">
              <a:latin typeface="Arial"/>
              <a:cs typeface="Arial"/>
            </a:rPr>
            <a:t>Identify challenges faced by the lack of halal menu choices in hotel </a:t>
          </a:r>
          <a:endParaRPr lang="en-GB" sz="1100">
            <a:latin typeface="Arial" panose="020B0604020202020204" pitchFamily="34" charset="0"/>
            <a:cs typeface="Arial" panose="020B0604020202020204" pitchFamily="34" charset="0"/>
          </a:endParaRPr>
        </a:p>
      </dgm:t>
    </dgm:pt>
    <dgm:pt modelId="{740BC600-3E48-4B3A-9050-587B010EA898}" type="parTrans" cxnId="{1202CE16-328F-4BDD-B859-3A88C3208E5D}">
      <dgm:prSet/>
      <dgm:spPr/>
      <dgm:t>
        <a:bodyPr/>
        <a:lstStyle/>
        <a:p>
          <a:endParaRPr lang="en-GB"/>
        </a:p>
      </dgm:t>
    </dgm:pt>
    <dgm:pt modelId="{B16D514E-930B-408C-86ED-1D030E50F0D0}" type="sibTrans" cxnId="{1202CE16-328F-4BDD-B859-3A88C3208E5D}">
      <dgm:prSet/>
      <dgm:spPr/>
      <dgm:t>
        <a:bodyPr/>
        <a:lstStyle/>
        <a:p>
          <a:endParaRPr lang="en-GB"/>
        </a:p>
      </dgm:t>
    </dgm:pt>
    <dgm:pt modelId="{C648A0B4-01B9-49D3-AD88-D1ACBE56773E}">
      <dgm:prSet custT="1"/>
      <dgm:spPr/>
      <dgm:t>
        <a:bodyPr/>
        <a:lstStyle/>
        <a:p>
          <a:pPr>
            <a:lnSpc>
              <a:spcPct val="100000"/>
            </a:lnSpc>
          </a:pPr>
          <a:r>
            <a:rPr lang="en-GB" sz="1100">
              <a:latin typeface="Arial"/>
              <a:cs typeface="Arial"/>
            </a:rPr>
            <a:t>key words: Halal, Muslim-friendly, faith-based, Hotel, hospitality in UK and international, accommodation, Tourism, guest satisfaction, service quality</a:t>
          </a:r>
        </a:p>
      </dgm:t>
    </dgm:pt>
    <dgm:pt modelId="{334B7ED0-6C58-473F-B006-1B5A283D3E9E}" type="parTrans" cxnId="{AAAA89E5-B401-4C1D-A396-3A99624D7BAE}">
      <dgm:prSet/>
      <dgm:spPr/>
      <dgm:t>
        <a:bodyPr/>
        <a:lstStyle/>
        <a:p>
          <a:endParaRPr lang="en-GB"/>
        </a:p>
      </dgm:t>
    </dgm:pt>
    <dgm:pt modelId="{583364D3-663E-4846-BCAA-4CD60BD44BD9}" type="sibTrans" cxnId="{AAAA89E5-B401-4C1D-A396-3A99624D7BAE}">
      <dgm:prSet/>
      <dgm:spPr/>
      <dgm:t>
        <a:bodyPr/>
        <a:lstStyle/>
        <a:p>
          <a:endParaRPr lang="en-GB"/>
        </a:p>
      </dgm:t>
    </dgm:pt>
    <dgm:pt modelId="{0CDC8108-3624-4203-9F06-4E283DAB10E3}">
      <dgm:prSet phldr="0"/>
      <dgm:spPr/>
      <dgm:t>
        <a:bodyPr/>
        <a:lstStyle/>
        <a:p>
          <a:pPr rtl="0"/>
          <a:r>
            <a:rPr lang="en-GB" sz="1100" dirty="0">
              <a:latin typeface="Arial" panose="020B0604020202020204" pitchFamily="34" charset="0"/>
              <a:cs typeface="Arial" panose="020B0604020202020204" pitchFamily="34" charset="0"/>
            </a:rPr>
            <a:t>The challenges of implementing halal services due to insufficient staff training and difficulty in finding halal certified ethically sourced food according to </a:t>
          </a:r>
          <a:r>
            <a:rPr lang="en-GB" sz="1100" dirty="0">
              <a:solidFill>
                <a:srgbClr val="FF0000"/>
              </a:solidFill>
              <a:latin typeface="Arial" panose="020B0604020202020204" pitchFamily="34" charset="0"/>
              <a:cs typeface="Arial" panose="020B0604020202020204" pitchFamily="34" charset="0"/>
            </a:rPr>
            <a:t>Yi et al. (2025),  </a:t>
          </a:r>
        </a:p>
      </dgm:t>
    </dgm:pt>
    <dgm:pt modelId="{57217E3D-C1B4-4667-8EDA-7E425FCCB430}" type="parTrans" cxnId="{0C00384F-BABC-464B-87E9-7F6735E62D73}">
      <dgm:prSet/>
      <dgm:spPr/>
      <dgm:t>
        <a:bodyPr/>
        <a:lstStyle/>
        <a:p>
          <a:endParaRPr lang="en-GB"/>
        </a:p>
      </dgm:t>
    </dgm:pt>
    <dgm:pt modelId="{99576DCF-7274-4951-A049-07FF37D0A74D}" type="sibTrans" cxnId="{0C00384F-BABC-464B-87E9-7F6735E62D73}">
      <dgm:prSet/>
      <dgm:spPr/>
      <dgm:t>
        <a:bodyPr/>
        <a:lstStyle/>
        <a:p>
          <a:endParaRPr lang="en-GB"/>
        </a:p>
      </dgm:t>
    </dgm:pt>
    <dgm:pt modelId="{C1BC35B8-885D-4111-BCF9-0566D8E7A8B1}" type="pres">
      <dgm:prSet presAssocID="{F362D5EA-15B1-4FD7-AC3E-2975EF80CEE6}" presName="linear" presStyleCnt="0">
        <dgm:presLayoutVars>
          <dgm:dir/>
          <dgm:animLvl val="lvl"/>
          <dgm:resizeHandles val="exact"/>
        </dgm:presLayoutVars>
      </dgm:prSet>
      <dgm:spPr/>
    </dgm:pt>
    <dgm:pt modelId="{2F86B056-4CA0-4AB8-B98C-3C4E46317EF8}" type="pres">
      <dgm:prSet presAssocID="{A75B5CEF-0B6A-4515-8FFA-E3866DE0BFB0}" presName="parentLin" presStyleCnt="0"/>
      <dgm:spPr/>
    </dgm:pt>
    <dgm:pt modelId="{AD0DB898-F782-44A3-B8D9-64F1293D04F6}" type="pres">
      <dgm:prSet presAssocID="{A75B5CEF-0B6A-4515-8FFA-E3866DE0BFB0}" presName="parentLeftMargin" presStyleLbl="node1" presStyleIdx="0" presStyleCnt="3"/>
      <dgm:spPr/>
    </dgm:pt>
    <dgm:pt modelId="{ECA2E9F9-FFAA-4564-AAE9-13A3265EB7B6}" type="pres">
      <dgm:prSet presAssocID="{A75B5CEF-0B6A-4515-8FFA-E3866DE0BFB0}" presName="parentText" presStyleLbl="node1" presStyleIdx="0" presStyleCnt="3">
        <dgm:presLayoutVars>
          <dgm:chMax val="0"/>
          <dgm:bulletEnabled val="1"/>
        </dgm:presLayoutVars>
      </dgm:prSet>
      <dgm:spPr/>
    </dgm:pt>
    <dgm:pt modelId="{1013A4E6-5264-4517-BC8B-CB0BD816EFAD}" type="pres">
      <dgm:prSet presAssocID="{A75B5CEF-0B6A-4515-8FFA-E3866DE0BFB0}" presName="negativeSpace" presStyleCnt="0"/>
      <dgm:spPr/>
    </dgm:pt>
    <dgm:pt modelId="{B39B5508-1D78-4A3B-8B7A-B9064B606EA3}" type="pres">
      <dgm:prSet presAssocID="{A75B5CEF-0B6A-4515-8FFA-E3866DE0BFB0}" presName="childText" presStyleLbl="conFgAcc1" presStyleIdx="0" presStyleCnt="3">
        <dgm:presLayoutVars>
          <dgm:bulletEnabled val="1"/>
        </dgm:presLayoutVars>
      </dgm:prSet>
      <dgm:spPr/>
    </dgm:pt>
    <dgm:pt modelId="{9D9F2AD5-3ABF-4E1A-9E71-222AC30D97A6}" type="pres">
      <dgm:prSet presAssocID="{16692EBE-63EE-4BF3-B375-14ACF3448C1B}" presName="spaceBetweenRectangles" presStyleCnt="0"/>
      <dgm:spPr/>
    </dgm:pt>
    <dgm:pt modelId="{5386B582-47A0-4036-8EBC-6D4079F5851E}" type="pres">
      <dgm:prSet presAssocID="{FC63B4E7-CB0B-4C3D-BA03-47E537F30325}" presName="parentLin" presStyleCnt="0"/>
      <dgm:spPr/>
    </dgm:pt>
    <dgm:pt modelId="{80F12BCA-7874-4A7B-9D5D-1F98B0B6D04B}" type="pres">
      <dgm:prSet presAssocID="{FC63B4E7-CB0B-4C3D-BA03-47E537F30325}" presName="parentLeftMargin" presStyleLbl="node1" presStyleIdx="0" presStyleCnt="3"/>
      <dgm:spPr/>
    </dgm:pt>
    <dgm:pt modelId="{28192865-8677-4504-9046-75EDE5783E34}" type="pres">
      <dgm:prSet presAssocID="{FC63B4E7-CB0B-4C3D-BA03-47E537F30325}" presName="parentText" presStyleLbl="node1" presStyleIdx="1" presStyleCnt="3">
        <dgm:presLayoutVars>
          <dgm:chMax val="0"/>
          <dgm:bulletEnabled val="1"/>
        </dgm:presLayoutVars>
      </dgm:prSet>
      <dgm:spPr/>
    </dgm:pt>
    <dgm:pt modelId="{A5B3B22A-0E5B-4D17-95C0-41946D4D33FD}" type="pres">
      <dgm:prSet presAssocID="{FC63B4E7-CB0B-4C3D-BA03-47E537F30325}" presName="negativeSpace" presStyleCnt="0"/>
      <dgm:spPr/>
    </dgm:pt>
    <dgm:pt modelId="{732D09A5-2BC3-41F8-9E37-4D41F9794D6F}" type="pres">
      <dgm:prSet presAssocID="{FC63B4E7-CB0B-4C3D-BA03-47E537F30325}" presName="childText" presStyleLbl="conFgAcc1" presStyleIdx="1" presStyleCnt="3">
        <dgm:presLayoutVars>
          <dgm:bulletEnabled val="1"/>
        </dgm:presLayoutVars>
      </dgm:prSet>
      <dgm:spPr/>
    </dgm:pt>
    <dgm:pt modelId="{87AC16F4-DE1F-495B-A205-F7A20598EF06}" type="pres">
      <dgm:prSet presAssocID="{D28C1E31-EEF4-4400-A25D-35E38A42DFA2}" presName="spaceBetweenRectangles" presStyleCnt="0"/>
      <dgm:spPr/>
    </dgm:pt>
    <dgm:pt modelId="{82D906F6-40A5-4B93-B5DE-528FFE3F5AC0}" type="pres">
      <dgm:prSet presAssocID="{D40B3311-93AA-4589-9A78-2459388112F4}" presName="parentLin" presStyleCnt="0"/>
      <dgm:spPr/>
    </dgm:pt>
    <dgm:pt modelId="{651E2FF2-F5D7-481D-9C35-D09639E0003A}" type="pres">
      <dgm:prSet presAssocID="{D40B3311-93AA-4589-9A78-2459388112F4}" presName="parentLeftMargin" presStyleLbl="node1" presStyleIdx="1" presStyleCnt="3"/>
      <dgm:spPr/>
    </dgm:pt>
    <dgm:pt modelId="{4F3325ED-117B-499E-9A93-E1CA553225BC}" type="pres">
      <dgm:prSet presAssocID="{D40B3311-93AA-4589-9A78-2459388112F4}" presName="parentText" presStyleLbl="node1" presStyleIdx="2" presStyleCnt="3">
        <dgm:presLayoutVars>
          <dgm:chMax val="0"/>
          <dgm:bulletEnabled val="1"/>
        </dgm:presLayoutVars>
      </dgm:prSet>
      <dgm:spPr/>
    </dgm:pt>
    <dgm:pt modelId="{2739560A-6C21-414A-A606-6B23FAAC49BE}" type="pres">
      <dgm:prSet presAssocID="{D40B3311-93AA-4589-9A78-2459388112F4}" presName="negativeSpace" presStyleCnt="0"/>
      <dgm:spPr/>
    </dgm:pt>
    <dgm:pt modelId="{2E322D3A-04B5-4E0D-A0F8-B83205A05E8F}" type="pres">
      <dgm:prSet presAssocID="{D40B3311-93AA-4589-9A78-2459388112F4}" presName="childText" presStyleLbl="conFgAcc1" presStyleIdx="2" presStyleCnt="3">
        <dgm:presLayoutVars>
          <dgm:bulletEnabled val="1"/>
        </dgm:presLayoutVars>
      </dgm:prSet>
      <dgm:spPr/>
    </dgm:pt>
  </dgm:ptLst>
  <dgm:cxnLst>
    <dgm:cxn modelId="{1202CE16-328F-4BDD-B859-3A88C3208E5D}" srcId="{A75B5CEF-0B6A-4515-8FFA-E3866DE0BFB0}" destId="{6A63AD14-F94E-426D-925D-437BFCC4AB22}" srcOrd="4" destOrd="0" parTransId="{740BC600-3E48-4B3A-9050-587B010EA898}" sibTransId="{B16D514E-930B-408C-86ED-1D030E50F0D0}"/>
    <dgm:cxn modelId="{DFF2641A-2C5E-4CB0-86A4-C4587B9D814A}" type="presOf" srcId="{A75B5CEF-0B6A-4515-8FFA-E3866DE0BFB0}" destId="{AD0DB898-F782-44A3-B8D9-64F1293D04F6}" srcOrd="0" destOrd="0" presId="urn:microsoft.com/office/officeart/2005/8/layout/list1"/>
    <dgm:cxn modelId="{B341AC31-994B-4756-837D-6B0B840C70A7}" type="presOf" srcId="{9185CB23-3AC3-46EE-9087-B2DA07FE4178}" destId="{B39B5508-1D78-4A3B-8B7A-B9064B606EA3}" srcOrd="0" destOrd="0" presId="urn:microsoft.com/office/officeart/2005/8/layout/list1"/>
    <dgm:cxn modelId="{91A00C5E-66EC-4DF6-A7C3-68EF0B09FA1E}" type="presOf" srcId="{71872C8B-CE04-410D-9781-D7D868014E64}" destId="{B39B5508-1D78-4A3B-8B7A-B9064B606EA3}" srcOrd="0" destOrd="3" presId="urn:microsoft.com/office/officeart/2005/8/layout/list1"/>
    <dgm:cxn modelId="{93E4CF5F-E25B-4799-B72A-07A0BCF1B4CF}" srcId="{F362D5EA-15B1-4FD7-AC3E-2975EF80CEE6}" destId="{FC63B4E7-CB0B-4C3D-BA03-47E537F30325}" srcOrd="1" destOrd="0" parTransId="{13AFDAEF-ABC3-464E-B343-ED5751A110B2}" sibTransId="{D28C1E31-EEF4-4400-A25D-35E38A42DFA2}"/>
    <dgm:cxn modelId="{B6428661-05F7-46D0-ACE0-9018D071F681}" type="presOf" srcId="{C648A0B4-01B9-49D3-AD88-D1ACBE56773E}" destId="{732D09A5-2BC3-41F8-9E37-4D41F9794D6F}" srcOrd="0" destOrd="1" presId="urn:microsoft.com/office/officeart/2005/8/layout/list1"/>
    <dgm:cxn modelId="{51F0AC45-91B8-4FC2-B97F-3C1CEFCB78DB}" type="presOf" srcId="{D40B3311-93AA-4589-9A78-2459388112F4}" destId="{651E2FF2-F5D7-481D-9C35-D09639E0003A}" srcOrd="0" destOrd="0" presId="urn:microsoft.com/office/officeart/2005/8/layout/list1"/>
    <dgm:cxn modelId="{71A9496B-72E4-4EAE-B65E-BFE47445A1E5}" type="presOf" srcId="{FC63B4E7-CB0B-4C3D-BA03-47E537F30325}" destId="{80F12BCA-7874-4A7B-9D5D-1F98B0B6D04B}" srcOrd="0" destOrd="0" presId="urn:microsoft.com/office/officeart/2005/8/layout/list1"/>
    <dgm:cxn modelId="{0C00384F-BABC-464B-87E9-7F6735E62D73}" srcId="{D40B3311-93AA-4589-9A78-2459388112F4}" destId="{0CDC8108-3624-4203-9F06-4E283DAB10E3}" srcOrd="1" destOrd="0" parTransId="{57217E3D-C1B4-4667-8EDA-7E425FCCB430}" sibTransId="{99576DCF-7274-4951-A049-07FF37D0A74D}"/>
    <dgm:cxn modelId="{4B98AA72-460C-4CA2-9F37-77E12A35164E}" type="presOf" srcId="{2C462D50-19FF-465C-AD15-4EC5E85BE4A2}" destId="{B39B5508-1D78-4A3B-8B7A-B9064B606EA3}" srcOrd="0" destOrd="1" presId="urn:microsoft.com/office/officeart/2005/8/layout/list1"/>
    <dgm:cxn modelId="{99CD7E74-A148-4C2E-88C7-05FEE49C6A4D}" srcId="{FC63B4E7-CB0B-4C3D-BA03-47E537F30325}" destId="{61FF93B7-7A18-4459-8853-725FC86ECEC5}" srcOrd="0" destOrd="0" parTransId="{D356A653-7363-40F3-B4E9-EEF4261C50EA}" sibTransId="{E5EBCC00-F1B8-43AE-A4F3-8DF902AE50E4}"/>
    <dgm:cxn modelId="{76533F75-1263-409D-860F-648794CDDB4E}" type="presOf" srcId="{0CDC8108-3624-4203-9F06-4E283DAB10E3}" destId="{2E322D3A-04B5-4E0D-A0F8-B83205A05E8F}" srcOrd="0" destOrd="1" presId="urn:microsoft.com/office/officeart/2005/8/layout/list1"/>
    <dgm:cxn modelId="{780DFE55-CB9E-458D-AFB6-1264C9BB7398}" type="presOf" srcId="{6712065E-95CB-42D1-86EB-2690A1F1DB6E}" destId="{2E322D3A-04B5-4E0D-A0F8-B83205A05E8F}" srcOrd="0" destOrd="0" presId="urn:microsoft.com/office/officeart/2005/8/layout/list1"/>
    <dgm:cxn modelId="{9796187A-7993-4591-8AEF-429B747452DE}" type="presOf" srcId="{A75B5CEF-0B6A-4515-8FFA-E3866DE0BFB0}" destId="{ECA2E9F9-FFAA-4564-AAE9-13A3265EB7B6}" srcOrd="1" destOrd="0" presId="urn:microsoft.com/office/officeart/2005/8/layout/list1"/>
    <dgm:cxn modelId="{FE1B8382-F200-41F3-B950-4298061CA985}" srcId="{A75B5CEF-0B6A-4515-8FFA-E3866DE0BFB0}" destId="{9185CB23-3AC3-46EE-9087-B2DA07FE4178}" srcOrd="0" destOrd="0" parTransId="{58C8F3D6-1B55-4891-8453-7FEC6ABACA4C}" sibTransId="{0F54632B-E820-44BC-8A34-5AC36FF4E8FB}"/>
    <dgm:cxn modelId="{1602AB88-9EB2-4893-86B1-42D991EB4C68}" type="presOf" srcId="{F362D5EA-15B1-4FD7-AC3E-2975EF80CEE6}" destId="{C1BC35B8-885D-4111-BCF9-0566D8E7A8B1}" srcOrd="0" destOrd="0" presId="urn:microsoft.com/office/officeart/2005/8/layout/list1"/>
    <dgm:cxn modelId="{FC2D1399-FEAE-4E15-8A22-D7C30C0E5231}" srcId="{F362D5EA-15B1-4FD7-AC3E-2975EF80CEE6}" destId="{A75B5CEF-0B6A-4515-8FFA-E3866DE0BFB0}" srcOrd="0" destOrd="0" parTransId="{0E346CB7-3015-45BF-AC72-CF6B0B81F611}" sibTransId="{16692EBE-63EE-4BF3-B375-14ACF3448C1B}"/>
    <dgm:cxn modelId="{AC0C779A-BAC9-4CAB-BFC3-AAD486E8EC14}" type="presOf" srcId="{61FF93B7-7A18-4459-8853-725FC86ECEC5}" destId="{732D09A5-2BC3-41F8-9E37-4D41F9794D6F}" srcOrd="0" destOrd="0" presId="urn:microsoft.com/office/officeart/2005/8/layout/list1"/>
    <dgm:cxn modelId="{818498BB-75FC-4162-9134-B3F41CEF3F05}" type="presOf" srcId="{4A9257A2-3A66-402E-9603-3D6AEFBFDDDB}" destId="{B39B5508-1D78-4A3B-8B7A-B9064B606EA3}" srcOrd="0" destOrd="2" presId="urn:microsoft.com/office/officeart/2005/8/layout/list1"/>
    <dgm:cxn modelId="{ABBEA1C2-E37E-4FDD-BEF0-4A29E2F0B582}" type="presOf" srcId="{FC63B4E7-CB0B-4C3D-BA03-47E537F30325}" destId="{28192865-8677-4504-9046-75EDE5783E34}" srcOrd="1" destOrd="0" presId="urn:microsoft.com/office/officeart/2005/8/layout/list1"/>
    <dgm:cxn modelId="{4CE27CC3-BCF6-4FC7-A230-F7B13B929EB6}" srcId="{F362D5EA-15B1-4FD7-AC3E-2975EF80CEE6}" destId="{D40B3311-93AA-4589-9A78-2459388112F4}" srcOrd="2" destOrd="0" parTransId="{527E45D6-BF38-4B6E-9E8F-8F45DE7771D1}" sibTransId="{B978EB08-074C-4E94-84F3-7E4CC854EC5A}"/>
    <dgm:cxn modelId="{769ABCD4-6B54-4D5D-8874-87CAF69EC4A3}" srcId="{A75B5CEF-0B6A-4515-8FFA-E3866DE0BFB0}" destId="{2C462D50-19FF-465C-AD15-4EC5E85BE4A2}" srcOrd="1" destOrd="0" parTransId="{5E0256B0-9844-431A-987F-34769652B335}" sibTransId="{5EB9476E-FC1C-43C2-80E2-B2D6F0F5784E}"/>
    <dgm:cxn modelId="{EC0CBCD9-5339-4F49-8E23-8FDAC9F7F9DE}" type="presOf" srcId="{6A63AD14-F94E-426D-925D-437BFCC4AB22}" destId="{B39B5508-1D78-4A3B-8B7A-B9064B606EA3}" srcOrd="0" destOrd="4" presId="urn:microsoft.com/office/officeart/2005/8/layout/list1"/>
    <dgm:cxn modelId="{0BCE5DE2-1091-4AFE-BD6D-651C925DF626}" type="presOf" srcId="{D40B3311-93AA-4589-9A78-2459388112F4}" destId="{4F3325ED-117B-499E-9A93-E1CA553225BC}" srcOrd="1" destOrd="0" presId="urn:microsoft.com/office/officeart/2005/8/layout/list1"/>
    <dgm:cxn modelId="{AAAA89E5-B401-4C1D-A396-3A99624D7BAE}" srcId="{FC63B4E7-CB0B-4C3D-BA03-47E537F30325}" destId="{C648A0B4-01B9-49D3-AD88-D1ACBE56773E}" srcOrd="1" destOrd="0" parTransId="{334B7ED0-6C58-473F-B006-1B5A283D3E9E}" sibTransId="{583364D3-663E-4846-BCAA-4CD60BD44BD9}"/>
    <dgm:cxn modelId="{AB88C6E7-D7E1-486B-A892-6111E137BF99}" srcId="{D40B3311-93AA-4589-9A78-2459388112F4}" destId="{6712065E-95CB-42D1-86EB-2690A1F1DB6E}" srcOrd="0" destOrd="0" parTransId="{5AD083F5-BBE8-45F1-ABE1-76564F3E2338}" sibTransId="{93616C2D-7232-43F8-92DF-CC3532392B9F}"/>
    <dgm:cxn modelId="{056CBCF4-7F51-40DC-AF7A-02A85247995F}" srcId="{A75B5CEF-0B6A-4515-8FFA-E3866DE0BFB0}" destId="{71872C8B-CE04-410D-9781-D7D868014E64}" srcOrd="3" destOrd="0" parTransId="{3534E389-1CD9-471B-823F-5E28BA4D5F6F}" sibTransId="{8C702099-C348-48E3-B642-735DD44F790B}"/>
    <dgm:cxn modelId="{ED80D3F4-FF72-43AC-A87A-24D956EBC6CD}" srcId="{FC63B4E7-CB0B-4C3D-BA03-47E537F30325}" destId="{6D37041D-3527-4254-BBA5-32A5373E5497}" srcOrd="2" destOrd="0" parTransId="{FCE8A2B3-9DEA-4737-AA1D-F663E6406268}" sibTransId="{BEAFEAD3-9737-4B71-BB12-EA68498A008D}"/>
    <dgm:cxn modelId="{2CBCD1F8-26F0-4EDB-97BD-174BFC8AC377}" type="presOf" srcId="{6D37041D-3527-4254-BBA5-32A5373E5497}" destId="{732D09A5-2BC3-41F8-9E37-4D41F9794D6F}" srcOrd="0" destOrd="2" presId="urn:microsoft.com/office/officeart/2005/8/layout/list1"/>
    <dgm:cxn modelId="{8F80C8FC-A64B-4B3E-BCC4-FA29D2E188B5}" srcId="{A75B5CEF-0B6A-4515-8FFA-E3866DE0BFB0}" destId="{4A9257A2-3A66-402E-9603-3D6AEFBFDDDB}" srcOrd="2" destOrd="0" parTransId="{8DDDC444-E8B5-4B80-AB0F-5A66BA329E2C}" sibTransId="{50A25C02-4958-4FB3-8FA4-08734B65BE1B}"/>
    <dgm:cxn modelId="{E7344ED8-02BB-4D85-90D4-615D989A807E}" type="presParOf" srcId="{C1BC35B8-885D-4111-BCF9-0566D8E7A8B1}" destId="{2F86B056-4CA0-4AB8-B98C-3C4E46317EF8}" srcOrd="0" destOrd="0" presId="urn:microsoft.com/office/officeart/2005/8/layout/list1"/>
    <dgm:cxn modelId="{4857B838-AB2E-4D90-864D-8ADAAAF89260}" type="presParOf" srcId="{2F86B056-4CA0-4AB8-B98C-3C4E46317EF8}" destId="{AD0DB898-F782-44A3-B8D9-64F1293D04F6}" srcOrd="0" destOrd="0" presId="urn:microsoft.com/office/officeart/2005/8/layout/list1"/>
    <dgm:cxn modelId="{A7D8F6D6-2CEA-4A67-A25D-BB7FC62B0BF0}" type="presParOf" srcId="{2F86B056-4CA0-4AB8-B98C-3C4E46317EF8}" destId="{ECA2E9F9-FFAA-4564-AAE9-13A3265EB7B6}" srcOrd="1" destOrd="0" presId="urn:microsoft.com/office/officeart/2005/8/layout/list1"/>
    <dgm:cxn modelId="{399195AD-4CAF-4730-80D6-097C16364FB1}" type="presParOf" srcId="{C1BC35B8-885D-4111-BCF9-0566D8E7A8B1}" destId="{1013A4E6-5264-4517-BC8B-CB0BD816EFAD}" srcOrd="1" destOrd="0" presId="urn:microsoft.com/office/officeart/2005/8/layout/list1"/>
    <dgm:cxn modelId="{941BE572-99B8-40A9-B51C-A32E46B926C8}" type="presParOf" srcId="{C1BC35B8-885D-4111-BCF9-0566D8E7A8B1}" destId="{B39B5508-1D78-4A3B-8B7A-B9064B606EA3}" srcOrd="2" destOrd="0" presId="urn:microsoft.com/office/officeart/2005/8/layout/list1"/>
    <dgm:cxn modelId="{706619FC-6805-478D-BBB6-6A65CAA73606}" type="presParOf" srcId="{C1BC35B8-885D-4111-BCF9-0566D8E7A8B1}" destId="{9D9F2AD5-3ABF-4E1A-9E71-222AC30D97A6}" srcOrd="3" destOrd="0" presId="urn:microsoft.com/office/officeart/2005/8/layout/list1"/>
    <dgm:cxn modelId="{55A9A1F9-BF35-49BF-A327-ECEBB5A996BF}" type="presParOf" srcId="{C1BC35B8-885D-4111-BCF9-0566D8E7A8B1}" destId="{5386B582-47A0-4036-8EBC-6D4079F5851E}" srcOrd="4" destOrd="0" presId="urn:microsoft.com/office/officeart/2005/8/layout/list1"/>
    <dgm:cxn modelId="{B94A0CF5-891D-4F19-A67E-9D73F66AD343}" type="presParOf" srcId="{5386B582-47A0-4036-8EBC-6D4079F5851E}" destId="{80F12BCA-7874-4A7B-9D5D-1F98B0B6D04B}" srcOrd="0" destOrd="0" presId="urn:microsoft.com/office/officeart/2005/8/layout/list1"/>
    <dgm:cxn modelId="{B047F63F-36C8-4577-8E36-EC2D08DA1423}" type="presParOf" srcId="{5386B582-47A0-4036-8EBC-6D4079F5851E}" destId="{28192865-8677-4504-9046-75EDE5783E34}" srcOrd="1" destOrd="0" presId="urn:microsoft.com/office/officeart/2005/8/layout/list1"/>
    <dgm:cxn modelId="{AA25D5DC-0E81-4875-97D3-8B9E6BF6BE59}" type="presParOf" srcId="{C1BC35B8-885D-4111-BCF9-0566D8E7A8B1}" destId="{A5B3B22A-0E5B-4D17-95C0-41946D4D33FD}" srcOrd="5" destOrd="0" presId="urn:microsoft.com/office/officeart/2005/8/layout/list1"/>
    <dgm:cxn modelId="{6540A780-1B96-44A1-ACBD-05C2B32E93D7}" type="presParOf" srcId="{C1BC35B8-885D-4111-BCF9-0566D8E7A8B1}" destId="{732D09A5-2BC3-41F8-9E37-4D41F9794D6F}" srcOrd="6" destOrd="0" presId="urn:microsoft.com/office/officeart/2005/8/layout/list1"/>
    <dgm:cxn modelId="{720968C4-8F90-490A-8D63-6B67517E3694}" type="presParOf" srcId="{C1BC35B8-885D-4111-BCF9-0566D8E7A8B1}" destId="{87AC16F4-DE1F-495B-A205-F7A20598EF06}" srcOrd="7" destOrd="0" presId="urn:microsoft.com/office/officeart/2005/8/layout/list1"/>
    <dgm:cxn modelId="{7D7D63E6-37DB-4D30-9D9A-A7B671464BA9}" type="presParOf" srcId="{C1BC35B8-885D-4111-BCF9-0566D8E7A8B1}" destId="{82D906F6-40A5-4B93-B5DE-528FFE3F5AC0}" srcOrd="8" destOrd="0" presId="urn:microsoft.com/office/officeart/2005/8/layout/list1"/>
    <dgm:cxn modelId="{21382AFC-01D4-491F-B530-F8F6BC44E6FE}" type="presParOf" srcId="{82D906F6-40A5-4B93-B5DE-528FFE3F5AC0}" destId="{651E2FF2-F5D7-481D-9C35-D09639E0003A}" srcOrd="0" destOrd="0" presId="urn:microsoft.com/office/officeart/2005/8/layout/list1"/>
    <dgm:cxn modelId="{A2073F0F-9824-4CD3-AA67-15ACFD785EFA}" type="presParOf" srcId="{82D906F6-40A5-4B93-B5DE-528FFE3F5AC0}" destId="{4F3325ED-117B-499E-9A93-E1CA553225BC}" srcOrd="1" destOrd="0" presId="urn:microsoft.com/office/officeart/2005/8/layout/list1"/>
    <dgm:cxn modelId="{591F7E24-C568-4CB5-B04F-854570D7D339}" type="presParOf" srcId="{C1BC35B8-885D-4111-BCF9-0566D8E7A8B1}" destId="{2739560A-6C21-414A-A606-6B23FAAC49BE}" srcOrd="9" destOrd="0" presId="urn:microsoft.com/office/officeart/2005/8/layout/list1"/>
    <dgm:cxn modelId="{169F6BE4-9E2E-4105-BE51-D40858C8AFCE}" type="presParOf" srcId="{C1BC35B8-885D-4111-BCF9-0566D8E7A8B1}" destId="{2E322D3A-04B5-4E0D-A0F8-B83205A05E8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247704-3EEB-4BBD-BF7D-CCB63829E693}" type="doc">
      <dgm:prSet loTypeId="urn:microsoft.com/office/officeart/2005/8/layout/vList5" loCatId="list" qsTypeId="urn:microsoft.com/office/officeart/2005/8/quickstyle/3d2" qsCatId="3D" csTypeId="urn:microsoft.com/office/officeart/2005/8/colors/accent1_3" csCatId="accent1" phldr="1"/>
      <dgm:spPr/>
      <dgm:t>
        <a:bodyPr/>
        <a:lstStyle/>
        <a:p>
          <a:endParaRPr lang="en-GB"/>
        </a:p>
      </dgm:t>
    </dgm:pt>
    <dgm:pt modelId="{BDD714FD-B5EE-47CA-B1AA-F41DA8DE461A}">
      <dgm:prSet phldrT="[Text]" phldr="0" custT="1"/>
      <dgm:spPr/>
      <dgm:t>
        <a:bodyPr/>
        <a:lstStyle/>
        <a:p>
          <a:r>
            <a:rPr lang="en-GB" sz="1400" b="1">
              <a:latin typeface="Arial" panose="020B0604020202020204" pitchFamily="34" charset="0"/>
              <a:cs typeface="Arial" panose="020B0604020202020204" pitchFamily="34" charset="0"/>
            </a:rPr>
            <a:t>1</a:t>
          </a:r>
        </a:p>
      </dgm:t>
    </dgm:pt>
    <dgm:pt modelId="{25771B3C-43AD-4E97-A3E2-F6EA1F565163}" type="parTrans" cxnId="{CB8E846E-ABF2-4D40-AC50-7F78E037F2B0}">
      <dgm:prSet/>
      <dgm:spPr/>
      <dgm:t>
        <a:bodyPr/>
        <a:lstStyle/>
        <a:p>
          <a:endParaRPr lang="en-GB"/>
        </a:p>
      </dgm:t>
    </dgm:pt>
    <dgm:pt modelId="{2F09EB3F-D733-4D48-AAF7-7863ABB26097}" type="sibTrans" cxnId="{CB8E846E-ABF2-4D40-AC50-7F78E037F2B0}">
      <dgm:prSet/>
      <dgm:spPr/>
      <dgm:t>
        <a:bodyPr/>
        <a:lstStyle/>
        <a:p>
          <a:endParaRPr lang="en-GB"/>
        </a:p>
      </dgm:t>
    </dgm:pt>
    <dgm:pt modelId="{E862EC98-DB30-4111-81CD-6B23EDF51A3A}">
      <dgm:prSet custT="1"/>
      <dgm:spPr/>
      <dgm:t>
        <a:bodyPr/>
        <a:lstStyle/>
        <a:p>
          <a:pPr algn="l">
            <a:buNone/>
          </a:pPr>
          <a:r>
            <a:rPr lang="en-GB" sz="1100" b="1" cap="none" spc="0">
              <a:ln/>
              <a:effectLst/>
              <a:latin typeface="Arial" panose="020B0604020202020204" pitchFamily="34" charset="0"/>
              <a:cs typeface="Arial" panose="020B0604020202020204" pitchFamily="34" charset="0"/>
            </a:rPr>
            <a:t> </a:t>
          </a:r>
          <a:r>
            <a:rPr lang="en-GB" sz="1400" b="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endParaRPr lang="en-GB" sz="1400" b="1" cap="none" spc="0">
            <a:ln/>
            <a:effectLst/>
            <a:latin typeface="Arial" panose="020B0604020202020204" pitchFamily="34" charset="0"/>
            <a:cs typeface="Arial" panose="020B0604020202020204" pitchFamily="34" charset="0"/>
          </a:endParaRPr>
        </a:p>
      </dgm:t>
    </dgm:pt>
    <dgm:pt modelId="{65710744-7845-4EDA-BD02-D6F89346B485}" type="parTrans" cxnId="{E0E3B4F9-5B59-4484-838C-57095CE7ED3B}">
      <dgm:prSet/>
      <dgm:spPr/>
      <dgm:t>
        <a:bodyPr/>
        <a:lstStyle/>
        <a:p>
          <a:endParaRPr lang="en-GB"/>
        </a:p>
      </dgm:t>
    </dgm:pt>
    <dgm:pt modelId="{E7ECBAF9-1875-4D82-A977-F23C37606402}" type="sibTrans" cxnId="{E0E3B4F9-5B59-4484-838C-57095CE7ED3B}">
      <dgm:prSet/>
      <dgm:spPr/>
      <dgm:t>
        <a:bodyPr/>
        <a:lstStyle/>
        <a:p>
          <a:endParaRPr lang="en-GB"/>
        </a:p>
      </dgm:t>
    </dgm:pt>
    <dgm:pt modelId="{2CD242D9-B579-4994-A212-2FFCBC2F3E84}" type="pres">
      <dgm:prSet presAssocID="{15247704-3EEB-4BBD-BF7D-CCB63829E693}" presName="Name0" presStyleCnt="0">
        <dgm:presLayoutVars>
          <dgm:dir/>
          <dgm:animLvl val="lvl"/>
          <dgm:resizeHandles val="exact"/>
        </dgm:presLayoutVars>
      </dgm:prSet>
      <dgm:spPr/>
    </dgm:pt>
    <dgm:pt modelId="{20FC77AC-C119-4B49-9260-5AD9757530EA}" type="pres">
      <dgm:prSet presAssocID="{BDD714FD-B5EE-47CA-B1AA-F41DA8DE461A}" presName="linNode" presStyleCnt="0"/>
      <dgm:spPr/>
    </dgm:pt>
    <dgm:pt modelId="{305EF4CB-77AD-4095-8173-2B46085B5254}" type="pres">
      <dgm:prSet presAssocID="{BDD714FD-B5EE-47CA-B1AA-F41DA8DE461A}" presName="parentText" presStyleLbl="node1" presStyleIdx="0" presStyleCnt="1">
        <dgm:presLayoutVars>
          <dgm:chMax val="1"/>
          <dgm:bulletEnabled val="1"/>
        </dgm:presLayoutVars>
      </dgm:prSet>
      <dgm:spPr/>
    </dgm:pt>
    <dgm:pt modelId="{1F2E01B5-E9F1-42B2-A7DC-8BC061ED7DF2}" type="pres">
      <dgm:prSet presAssocID="{BDD714FD-B5EE-47CA-B1AA-F41DA8DE461A}" presName="descendantText" presStyleLbl="alignAccFollowNode1" presStyleIdx="0" presStyleCnt="1" custScaleX="271253">
        <dgm:presLayoutVars>
          <dgm:bulletEnabled val="1"/>
        </dgm:presLayoutVars>
      </dgm:prSet>
      <dgm:spPr/>
    </dgm:pt>
  </dgm:ptLst>
  <dgm:cxnLst>
    <dgm:cxn modelId="{CA2F0102-14BC-4BEA-A0CC-E96B9055A7FB}" type="presOf" srcId="{BDD714FD-B5EE-47CA-B1AA-F41DA8DE461A}" destId="{305EF4CB-77AD-4095-8173-2B46085B5254}" srcOrd="0" destOrd="0" presId="urn:microsoft.com/office/officeart/2005/8/layout/vList5"/>
    <dgm:cxn modelId="{AE67016A-6525-4713-AF04-9704889C3A72}" type="presOf" srcId="{E862EC98-DB30-4111-81CD-6B23EDF51A3A}" destId="{1F2E01B5-E9F1-42B2-A7DC-8BC061ED7DF2}" srcOrd="0" destOrd="0" presId="urn:microsoft.com/office/officeart/2005/8/layout/vList5"/>
    <dgm:cxn modelId="{CB8E846E-ABF2-4D40-AC50-7F78E037F2B0}" srcId="{15247704-3EEB-4BBD-BF7D-CCB63829E693}" destId="{BDD714FD-B5EE-47CA-B1AA-F41DA8DE461A}" srcOrd="0" destOrd="0" parTransId="{25771B3C-43AD-4E97-A3E2-F6EA1F565163}" sibTransId="{2F09EB3F-D733-4D48-AAF7-7863ABB26097}"/>
    <dgm:cxn modelId="{7EE07AA6-7BA9-4318-AA1A-499D2A42463D}" type="presOf" srcId="{15247704-3EEB-4BBD-BF7D-CCB63829E693}" destId="{2CD242D9-B579-4994-A212-2FFCBC2F3E84}" srcOrd="0" destOrd="0" presId="urn:microsoft.com/office/officeart/2005/8/layout/vList5"/>
    <dgm:cxn modelId="{E0E3B4F9-5B59-4484-838C-57095CE7ED3B}" srcId="{BDD714FD-B5EE-47CA-B1AA-F41DA8DE461A}" destId="{E862EC98-DB30-4111-81CD-6B23EDF51A3A}" srcOrd="0" destOrd="0" parTransId="{65710744-7845-4EDA-BD02-D6F89346B485}" sibTransId="{E7ECBAF9-1875-4D82-A977-F23C37606402}"/>
    <dgm:cxn modelId="{2DAC603F-E703-4D07-A0A0-EE6743842EB4}" type="presParOf" srcId="{2CD242D9-B579-4994-A212-2FFCBC2F3E84}" destId="{20FC77AC-C119-4B49-9260-5AD9757530EA}" srcOrd="0" destOrd="0" presId="urn:microsoft.com/office/officeart/2005/8/layout/vList5"/>
    <dgm:cxn modelId="{FE2DAFB5-3E34-47ED-B013-6A0DC801DDB0}" type="presParOf" srcId="{20FC77AC-C119-4B49-9260-5AD9757530EA}" destId="{305EF4CB-77AD-4095-8173-2B46085B5254}" srcOrd="0" destOrd="0" presId="urn:microsoft.com/office/officeart/2005/8/layout/vList5"/>
    <dgm:cxn modelId="{A20AA1CC-0870-4BB5-A5E3-39B8B3EDE7BB}" type="presParOf" srcId="{20FC77AC-C119-4B49-9260-5AD9757530EA}" destId="{1F2E01B5-E9F1-42B2-A7DC-8BC061ED7DF2}"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5248A1-5F30-4023-B544-E0DBDA4E4F21}" type="doc">
      <dgm:prSet loTypeId="urn:microsoft.com/office/officeart/2005/8/layout/vList5" loCatId="list" qsTypeId="urn:microsoft.com/office/officeart/2005/8/quickstyle/3d2" qsCatId="3D" csTypeId="urn:microsoft.com/office/officeart/2005/8/colors/accent1_2" csCatId="accent1" phldr="1"/>
      <dgm:spPr/>
      <dgm:t>
        <a:bodyPr/>
        <a:lstStyle/>
        <a:p>
          <a:endParaRPr lang="en-GB"/>
        </a:p>
      </dgm:t>
    </dgm:pt>
    <dgm:pt modelId="{9271CCBF-6EFC-417B-BA6F-B6DFA171755C}">
      <dgm:prSet phldrT="[Text]" phldr="0" custT="1"/>
      <dgm:spPr/>
      <dgm:t>
        <a:bodyPr/>
        <a:lstStyle/>
        <a:p>
          <a:r>
            <a:rPr lang="en-GB" sz="1400" b="1" cap="none" spc="50">
              <a:ln w="9525" cmpd="sng">
                <a:prstDash val="solid"/>
              </a:ln>
              <a:effectLst>
                <a:glow rad="38100">
                  <a:schemeClr val="accent1">
                    <a:alpha val="40000"/>
                  </a:schemeClr>
                </a:glow>
              </a:effectLst>
              <a:latin typeface="Arial" panose="020B0604020202020204" pitchFamily="34" charset="0"/>
              <a:cs typeface="Arial" panose="020B0604020202020204" pitchFamily="34" charset="0"/>
            </a:rPr>
            <a:t>2 </a:t>
          </a:r>
        </a:p>
      </dgm:t>
    </dgm:pt>
    <dgm:pt modelId="{E1C61D04-CA78-4566-AE78-A586DEA78353}" type="parTrans" cxnId="{795417E4-7E7D-4C01-BFD9-E9F352D1F4BA}">
      <dgm:prSet/>
      <dgm:spPr/>
      <dgm:t>
        <a:bodyPr/>
        <a:lstStyle/>
        <a:p>
          <a:endParaRPr lang="en-GB"/>
        </a:p>
      </dgm:t>
    </dgm:pt>
    <dgm:pt modelId="{9A5C2EF9-AC77-47D5-9457-4E493359AD82}" type="sibTrans" cxnId="{795417E4-7E7D-4C01-BFD9-E9F352D1F4BA}">
      <dgm:prSet/>
      <dgm:spPr/>
      <dgm:t>
        <a:bodyPr/>
        <a:lstStyle/>
        <a:p>
          <a:endParaRPr lang="en-GB"/>
        </a:p>
      </dgm:t>
    </dgm:pt>
    <dgm:pt modelId="{C223C97A-8B35-4D26-BBAC-FCC7A57269D8}">
      <dgm:prSet phldrT="[Text]" phldr="0" custT="1"/>
      <dgm:spPr/>
      <dgm:t>
        <a:bodyPr/>
        <a:lstStyle/>
        <a:p>
          <a:pPr>
            <a:buNone/>
          </a:pPr>
          <a:r>
            <a:rPr lang="en-GB" sz="1400" b="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Literature review</a:t>
          </a:r>
        </a:p>
      </dgm:t>
    </dgm:pt>
    <dgm:pt modelId="{1D9EC87B-679D-4A6A-A4F4-8935EF77A9EC}" type="parTrans" cxnId="{76AB8BAD-B643-4CD1-88E9-0AFEA9B174F5}">
      <dgm:prSet/>
      <dgm:spPr/>
      <dgm:t>
        <a:bodyPr/>
        <a:lstStyle/>
        <a:p>
          <a:endParaRPr lang="en-GB"/>
        </a:p>
      </dgm:t>
    </dgm:pt>
    <dgm:pt modelId="{901D3965-4400-4659-8B32-929202745DDA}" type="sibTrans" cxnId="{76AB8BAD-B643-4CD1-88E9-0AFEA9B174F5}">
      <dgm:prSet/>
      <dgm:spPr/>
      <dgm:t>
        <a:bodyPr/>
        <a:lstStyle/>
        <a:p>
          <a:endParaRPr lang="en-GB"/>
        </a:p>
      </dgm:t>
    </dgm:pt>
    <dgm:pt modelId="{18148FF3-0670-4185-B792-ACEA1F1105F3}" type="pres">
      <dgm:prSet presAssocID="{675248A1-5F30-4023-B544-E0DBDA4E4F21}" presName="Name0" presStyleCnt="0">
        <dgm:presLayoutVars>
          <dgm:dir/>
          <dgm:animLvl val="lvl"/>
          <dgm:resizeHandles val="exact"/>
        </dgm:presLayoutVars>
      </dgm:prSet>
      <dgm:spPr/>
    </dgm:pt>
    <dgm:pt modelId="{923E6F17-25E1-46F1-B6AB-E10602FB497C}" type="pres">
      <dgm:prSet presAssocID="{9271CCBF-6EFC-417B-BA6F-B6DFA171755C}" presName="linNode" presStyleCnt="0"/>
      <dgm:spPr/>
    </dgm:pt>
    <dgm:pt modelId="{CBB33A1C-AA94-446C-B93D-336EBD6216A7}" type="pres">
      <dgm:prSet presAssocID="{9271CCBF-6EFC-417B-BA6F-B6DFA171755C}" presName="parentText" presStyleLbl="node1" presStyleIdx="0" presStyleCnt="1" custScaleX="45330">
        <dgm:presLayoutVars>
          <dgm:chMax val="1"/>
          <dgm:bulletEnabled val="1"/>
        </dgm:presLayoutVars>
      </dgm:prSet>
      <dgm:spPr/>
    </dgm:pt>
    <dgm:pt modelId="{A9346304-886F-41FD-85A4-2B03BFDCEB6E}" type="pres">
      <dgm:prSet presAssocID="{9271CCBF-6EFC-417B-BA6F-B6DFA171755C}" presName="descendantText" presStyleLbl="alignAccFollowNode1" presStyleIdx="0" presStyleCnt="1" custScaleX="120810">
        <dgm:presLayoutVars>
          <dgm:bulletEnabled val="1"/>
        </dgm:presLayoutVars>
      </dgm:prSet>
      <dgm:spPr/>
    </dgm:pt>
  </dgm:ptLst>
  <dgm:cxnLst>
    <dgm:cxn modelId="{AB105BA6-AF7A-4790-8D20-7677953551FD}" type="presOf" srcId="{C223C97A-8B35-4D26-BBAC-FCC7A57269D8}" destId="{A9346304-886F-41FD-85A4-2B03BFDCEB6E}" srcOrd="0" destOrd="0" presId="urn:microsoft.com/office/officeart/2005/8/layout/vList5"/>
    <dgm:cxn modelId="{76AB8BAD-B643-4CD1-88E9-0AFEA9B174F5}" srcId="{9271CCBF-6EFC-417B-BA6F-B6DFA171755C}" destId="{C223C97A-8B35-4D26-BBAC-FCC7A57269D8}" srcOrd="0" destOrd="0" parTransId="{1D9EC87B-679D-4A6A-A4F4-8935EF77A9EC}" sibTransId="{901D3965-4400-4659-8B32-929202745DDA}"/>
    <dgm:cxn modelId="{E1280FD3-739F-471B-B652-50E0E6C19A3D}" type="presOf" srcId="{9271CCBF-6EFC-417B-BA6F-B6DFA171755C}" destId="{CBB33A1C-AA94-446C-B93D-336EBD6216A7}" srcOrd="0" destOrd="0" presId="urn:microsoft.com/office/officeart/2005/8/layout/vList5"/>
    <dgm:cxn modelId="{2FB1F5DB-55D5-4139-A545-1C93762DA79C}" type="presOf" srcId="{675248A1-5F30-4023-B544-E0DBDA4E4F21}" destId="{18148FF3-0670-4185-B792-ACEA1F1105F3}" srcOrd="0" destOrd="0" presId="urn:microsoft.com/office/officeart/2005/8/layout/vList5"/>
    <dgm:cxn modelId="{795417E4-7E7D-4C01-BFD9-E9F352D1F4BA}" srcId="{675248A1-5F30-4023-B544-E0DBDA4E4F21}" destId="{9271CCBF-6EFC-417B-BA6F-B6DFA171755C}" srcOrd="0" destOrd="0" parTransId="{E1C61D04-CA78-4566-AE78-A586DEA78353}" sibTransId="{9A5C2EF9-AC77-47D5-9457-4E493359AD82}"/>
    <dgm:cxn modelId="{06A15F93-4B77-41D4-B04E-8AB0995223E0}" type="presParOf" srcId="{18148FF3-0670-4185-B792-ACEA1F1105F3}" destId="{923E6F17-25E1-46F1-B6AB-E10602FB497C}" srcOrd="0" destOrd="0" presId="urn:microsoft.com/office/officeart/2005/8/layout/vList5"/>
    <dgm:cxn modelId="{25EA4835-A45E-43CD-B8E0-3E673A4C1CCB}" type="presParOf" srcId="{923E6F17-25E1-46F1-B6AB-E10602FB497C}" destId="{CBB33A1C-AA94-446C-B93D-336EBD6216A7}" srcOrd="0" destOrd="0" presId="urn:microsoft.com/office/officeart/2005/8/layout/vList5"/>
    <dgm:cxn modelId="{59C34E7B-8544-43F2-93AC-B2D0898469E8}" type="presParOf" srcId="{923E6F17-25E1-46F1-B6AB-E10602FB497C}" destId="{A9346304-886F-41FD-85A4-2B03BFDCEB6E}" srcOrd="1" destOrd="0" presId="urn:microsoft.com/office/officeart/2005/8/layout/vList5"/>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F10AF2A-CFAF-4A6A-B502-8C922660866E}" type="doc">
      <dgm:prSet loTypeId="urn:microsoft.com/office/officeart/2005/8/layout/vList5" loCatId="list" qsTypeId="urn:microsoft.com/office/officeart/2005/8/quickstyle/3d2" qsCatId="3D" csTypeId="urn:microsoft.com/office/officeart/2005/8/colors/accent1_3" csCatId="accent1" phldr="1"/>
      <dgm:spPr/>
      <dgm:t>
        <a:bodyPr/>
        <a:lstStyle/>
        <a:p>
          <a:endParaRPr lang="en-GB"/>
        </a:p>
      </dgm:t>
    </dgm:pt>
    <dgm:pt modelId="{B41CE5BA-FDF6-4D53-AFD0-C58760C459CB}">
      <dgm:prSet phldrT="[Text]" phldr="0" custT="1"/>
      <dgm:spPr/>
      <dgm:t>
        <a:bodyPr/>
        <a:lstStyle/>
        <a:p>
          <a:r>
            <a:rPr lang="en-GB" sz="1400" b="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a:t>
          </a:r>
        </a:p>
      </dgm:t>
    </dgm:pt>
    <dgm:pt modelId="{4C706915-AA3C-4F55-8E39-03A9C7AD5B04}" type="parTrans" cxnId="{491B222A-2A80-49FA-B563-1444B91D4A70}">
      <dgm:prSet/>
      <dgm:spPr/>
      <dgm:t>
        <a:bodyPr/>
        <a:lstStyle/>
        <a:p>
          <a:endParaRPr lang="en-GB"/>
        </a:p>
      </dgm:t>
    </dgm:pt>
    <dgm:pt modelId="{AD509424-91AC-4767-B951-3DCADF6A1864}" type="sibTrans" cxnId="{491B222A-2A80-49FA-B563-1444B91D4A70}">
      <dgm:prSet/>
      <dgm:spPr/>
      <dgm:t>
        <a:bodyPr/>
        <a:lstStyle/>
        <a:p>
          <a:endParaRPr lang="en-GB"/>
        </a:p>
      </dgm:t>
    </dgm:pt>
    <dgm:pt modelId="{0780F59C-0506-40BE-8F3E-E96324392F61}">
      <dgm:prSet phldrT="[Text]" phldr="0" custT="1"/>
      <dgm:spPr/>
      <dgm:t>
        <a:bodyPr/>
        <a:lstStyle/>
        <a:p>
          <a:pPr>
            <a:buNone/>
          </a:pPr>
          <a:r>
            <a:rPr lang="en-GB" sz="1400" b="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Objectives, methodology, finding and results</a:t>
          </a:r>
        </a:p>
      </dgm:t>
    </dgm:pt>
    <dgm:pt modelId="{FCAEF6B4-CC8A-4494-9652-B4D56B9A29DC}" type="parTrans" cxnId="{A6EBBC96-6C01-4153-804D-8135D5F24F80}">
      <dgm:prSet/>
      <dgm:spPr/>
      <dgm:t>
        <a:bodyPr/>
        <a:lstStyle/>
        <a:p>
          <a:endParaRPr lang="en-GB"/>
        </a:p>
      </dgm:t>
    </dgm:pt>
    <dgm:pt modelId="{C5A8BDF2-FA92-401F-9002-2024E1D80042}" type="sibTrans" cxnId="{A6EBBC96-6C01-4153-804D-8135D5F24F80}">
      <dgm:prSet/>
      <dgm:spPr/>
      <dgm:t>
        <a:bodyPr/>
        <a:lstStyle/>
        <a:p>
          <a:endParaRPr lang="en-GB"/>
        </a:p>
      </dgm:t>
    </dgm:pt>
    <dgm:pt modelId="{4D495075-7EF7-4F17-8BC6-079DEDF6CCEA}" type="pres">
      <dgm:prSet presAssocID="{3F10AF2A-CFAF-4A6A-B502-8C922660866E}" presName="Name0" presStyleCnt="0">
        <dgm:presLayoutVars>
          <dgm:dir/>
          <dgm:animLvl val="lvl"/>
          <dgm:resizeHandles val="exact"/>
        </dgm:presLayoutVars>
      </dgm:prSet>
      <dgm:spPr/>
    </dgm:pt>
    <dgm:pt modelId="{A8754197-6114-4388-BFA1-03A73D73F2CB}" type="pres">
      <dgm:prSet presAssocID="{B41CE5BA-FDF6-4D53-AFD0-C58760C459CB}" presName="linNode" presStyleCnt="0"/>
      <dgm:spPr/>
    </dgm:pt>
    <dgm:pt modelId="{13C646AA-69F4-43C5-96C5-8AF0B4019784}" type="pres">
      <dgm:prSet presAssocID="{B41CE5BA-FDF6-4D53-AFD0-C58760C459CB}" presName="parentText" presStyleLbl="node1" presStyleIdx="0" presStyleCnt="1" custScaleX="31671" custScaleY="100294">
        <dgm:presLayoutVars>
          <dgm:chMax val="1"/>
          <dgm:bulletEnabled val="1"/>
        </dgm:presLayoutVars>
      </dgm:prSet>
      <dgm:spPr/>
    </dgm:pt>
    <dgm:pt modelId="{84CD8F24-5879-4676-868D-57B8F196A51F}" type="pres">
      <dgm:prSet presAssocID="{B41CE5BA-FDF6-4D53-AFD0-C58760C459CB}" presName="descendantText" presStyleLbl="alignAccFollowNode1" presStyleIdx="0" presStyleCnt="1" custScaleX="100114" custScaleY="125245" custLinFactNeighborX="178" custLinFactNeighborY="-18130">
        <dgm:presLayoutVars>
          <dgm:bulletEnabled val="1"/>
        </dgm:presLayoutVars>
      </dgm:prSet>
      <dgm:spPr/>
    </dgm:pt>
  </dgm:ptLst>
  <dgm:cxnLst>
    <dgm:cxn modelId="{19AED11E-1C0A-4E91-82CD-889C949E1634}" type="presOf" srcId="{B41CE5BA-FDF6-4D53-AFD0-C58760C459CB}" destId="{13C646AA-69F4-43C5-96C5-8AF0B4019784}" srcOrd="0" destOrd="0" presId="urn:microsoft.com/office/officeart/2005/8/layout/vList5"/>
    <dgm:cxn modelId="{491B222A-2A80-49FA-B563-1444B91D4A70}" srcId="{3F10AF2A-CFAF-4A6A-B502-8C922660866E}" destId="{B41CE5BA-FDF6-4D53-AFD0-C58760C459CB}" srcOrd="0" destOrd="0" parTransId="{4C706915-AA3C-4F55-8E39-03A9C7AD5B04}" sibTransId="{AD509424-91AC-4767-B951-3DCADF6A1864}"/>
    <dgm:cxn modelId="{A6EBBC96-6C01-4153-804D-8135D5F24F80}" srcId="{B41CE5BA-FDF6-4D53-AFD0-C58760C459CB}" destId="{0780F59C-0506-40BE-8F3E-E96324392F61}" srcOrd="0" destOrd="0" parTransId="{FCAEF6B4-CC8A-4494-9652-B4D56B9A29DC}" sibTransId="{C5A8BDF2-FA92-401F-9002-2024E1D80042}"/>
    <dgm:cxn modelId="{2C5CFEC2-88B6-4CC0-9BC1-61457AF607FD}" type="presOf" srcId="{0780F59C-0506-40BE-8F3E-E96324392F61}" destId="{84CD8F24-5879-4676-868D-57B8F196A51F}" srcOrd="0" destOrd="0" presId="urn:microsoft.com/office/officeart/2005/8/layout/vList5"/>
    <dgm:cxn modelId="{A776C4DE-A9C5-4ECB-9476-E8489C61D21F}" type="presOf" srcId="{3F10AF2A-CFAF-4A6A-B502-8C922660866E}" destId="{4D495075-7EF7-4F17-8BC6-079DEDF6CCEA}" srcOrd="0" destOrd="0" presId="urn:microsoft.com/office/officeart/2005/8/layout/vList5"/>
    <dgm:cxn modelId="{5F87D594-75FF-4DC5-ADE6-E3B54F8C6831}" type="presParOf" srcId="{4D495075-7EF7-4F17-8BC6-079DEDF6CCEA}" destId="{A8754197-6114-4388-BFA1-03A73D73F2CB}" srcOrd="0" destOrd="0" presId="urn:microsoft.com/office/officeart/2005/8/layout/vList5"/>
    <dgm:cxn modelId="{71E33D6E-A6E4-443E-B6EF-F7D12FEAC6B2}" type="presParOf" srcId="{A8754197-6114-4388-BFA1-03A73D73F2CB}" destId="{13C646AA-69F4-43C5-96C5-8AF0B4019784}" srcOrd="0" destOrd="0" presId="urn:microsoft.com/office/officeart/2005/8/layout/vList5"/>
    <dgm:cxn modelId="{B3E682B7-E13B-4FDA-9DF3-F9B2944B9F1D}" type="presParOf" srcId="{A8754197-6114-4388-BFA1-03A73D73F2CB}" destId="{84CD8F24-5879-4676-868D-57B8F196A51F}" srcOrd="1" destOrd="0" presId="urn:microsoft.com/office/officeart/2005/8/layout/vList5"/>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B5508-1D78-4A3B-8B7A-B9064B606EA3}">
      <dsp:nvSpPr>
        <dsp:cNvPr id="0" name=""/>
        <dsp:cNvSpPr/>
      </dsp:nvSpPr>
      <dsp:spPr>
        <a:xfrm>
          <a:off x="0" y="164803"/>
          <a:ext cx="6824451" cy="1386000"/>
        </a:xfrm>
        <a:prstGeom prst="rect">
          <a:avLst/>
        </a:prstGeom>
        <a:solidFill>
          <a:schemeClr val="lt1">
            <a:alpha val="9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29653" tIns="229108" rIns="529653" bIns="78232" numCol="1" spcCol="1270" anchor="t" anchorCtr="0">
          <a:noAutofit/>
        </a:bodyPr>
        <a:lstStyle/>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Understanding religious and cultural expectations of customers in choice of hotel accommodation.</a:t>
          </a:r>
          <a:endParaRPr lang="en-GB" sz="1100" kern="1200">
            <a:latin typeface="Arial" panose="020B0604020202020204" pitchFamily="34" charset="0"/>
            <a:cs typeface="Arial" panose="020B0604020202020204" pitchFamily="34" charset="0"/>
          </a:endParaRPr>
        </a:p>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Demand for specific Muslim-based food products and services such as halal food. </a:t>
          </a:r>
          <a:endParaRPr lang="en-GB" sz="1100" kern="1200">
            <a:latin typeface="Arial" panose="020B0604020202020204" pitchFamily="34" charset="0"/>
            <a:cs typeface="Arial" panose="020B0604020202020204" pitchFamily="34" charset="0"/>
          </a:endParaRPr>
        </a:p>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Explore the menu choices available that cater to Muslim customers. </a:t>
          </a:r>
          <a:endParaRPr lang="en-GB" sz="1100" kern="1200">
            <a:latin typeface="Arial" panose="020B0604020202020204" pitchFamily="34" charset="0"/>
            <a:cs typeface="Arial" panose="020B0604020202020204" pitchFamily="34" charset="0"/>
          </a:endParaRPr>
        </a:p>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 analyze policies and strategies targeted at Muslim customers.</a:t>
          </a:r>
          <a:endParaRPr lang="en-GB" sz="1100" kern="1200">
            <a:latin typeface="Arial" panose="020B0604020202020204" pitchFamily="34" charset="0"/>
            <a:cs typeface="Arial" panose="020B0604020202020204" pitchFamily="34" charset="0"/>
          </a:endParaRPr>
        </a:p>
        <a:p>
          <a:pPr marL="57150" lvl="1" indent="-57150" algn="l" defTabSz="488950">
            <a:lnSpc>
              <a:spcPct val="100000"/>
            </a:lnSpc>
            <a:spcBef>
              <a:spcPct val="0"/>
            </a:spcBef>
            <a:spcAft>
              <a:spcPct val="15000"/>
            </a:spcAft>
            <a:buFont typeface="Arial" panose="020B0604020202020204" pitchFamily="34" charset="0"/>
            <a:buChar char="•"/>
          </a:pPr>
          <a:r>
            <a:rPr lang="en-US" sz="1100" kern="1200">
              <a:latin typeface="Arial"/>
              <a:cs typeface="Arial"/>
            </a:rPr>
            <a:t>Identify challenges faced by the lack of halal menu choices in hotel </a:t>
          </a:r>
          <a:endParaRPr lang="en-GB" sz="1100" kern="1200">
            <a:latin typeface="Arial" panose="020B0604020202020204" pitchFamily="34" charset="0"/>
            <a:cs typeface="Arial" panose="020B0604020202020204" pitchFamily="34" charset="0"/>
          </a:endParaRPr>
        </a:p>
      </dsp:txBody>
      <dsp:txXfrm>
        <a:off x="0" y="164803"/>
        <a:ext cx="6824451" cy="1386000"/>
      </dsp:txXfrm>
    </dsp:sp>
    <dsp:sp modelId="{ECA2E9F9-FFAA-4564-AAE9-13A3265EB7B6}">
      <dsp:nvSpPr>
        <dsp:cNvPr id="0" name=""/>
        <dsp:cNvSpPr/>
      </dsp:nvSpPr>
      <dsp:spPr>
        <a:xfrm>
          <a:off x="341222" y="2443"/>
          <a:ext cx="4777115" cy="324720"/>
        </a:xfrm>
        <a:prstGeom prst="roundRect">
          <a:avLst/>
        </a:prstGeom>
        <a:gradFill rotWithShape="0">
          <a:gsLst>
            <a:gs pos="0">
              <a:schemeClr val="accent1">
                <a:shade val="50000"/>
                <a:hueOff val="0"/>
                <a:satOff val="0"/>
                <a:lumOff val="0"/>
                <a:alphaOff val="0"/>
                <a:satMod val="103000"/>
                <a:lumMod val="102000"/>
                <a:tint val="94000"/>
              </a:schemeClr>
            </a:gs>
            <a:gs pos="50000">
              <a:schemeClr val="accent1">
                <a:shade val="50000"/>
                <a:hueOff val="0"/>
                <a:satOff val="0"/>
                <a:lumOff val="0"/>
                <a:alphaOff val="0"/>
                <a:satMod val="110000"/>
                <a:lumMod val="100000"/>
                <a:shade val="100000"/>
              </a:schemeClr>
            </a:gs>
            <a:gs pos="100000">
              <a:schemeClr val="accent1">
                <a:shade val="5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0564" tIns="0" rIns="180564" bIns="0" numCol="1" spcCol="1270" anchor="ctr" anchorCtr="0">
          <a:noAutofit/>
        </a:bodyPr>
        <a:lstStyle/>
        <a:p>
          <a:pPr marL="0" lvl="0" indent="0" algn="l" defTabSz="488950">
            <a:lnSpc>
              <a:spcPct val="100000"/>
            </a:lnSpc>
            <a:spcBef>
              <a:spcPct val="0"/>
            </a:spcBef>
            <a:spcAft>
              <a:spcPct val="35000"/>
            </a:spcAft>
            <a:buNone/>
          </a:pPr>
          <a:r>
            <a:rPr lang="en-GB" sz="1100" kern="1200">
              <a:latin typeface="Arial"/>
              <a:cs typeface="Arial"/>
            </a:rPr>
            <a:t>Aims/objectives</a:t>
          </a:r>
        </a:p>
      </dsp:txBody>
      <dsp:txXfrm>
        <a:off x="357074" y="18295"/>
        <a:ext cx="4745411" cy="293016"/>
      </dsp:txXfrm>
    </dsp:sp>
    <dsp:sp modelId="{732D09A5-2BC3-41F8-9E37-4D41F9794D6F}">
      <dsp:nvSpPr>
        <dsp:cNvPr id="0" name=""/>
        <dsp:cNvSpPr/>
      </dsp:nvSpPr>
      <dsp:spPr>
        <a:xfrm>
          <a:off x="0" y="1772563"/>
          <a:ext cx="6824451" cy="1351349"/>
        </a:xfrm>
        <a:prstGeom prst="rect">
          <a:avLst/>
        </a:prstGeom>
        <a:solidFill>
          <a:schemeClr val="lt1">
            <a:alpha val="90000"/>
            <a:hueOff val="0"/>
            <a:satOff val="0"/>
            <a:lumOff val="0"/>
            <a:alphaOff val="0"/>
          </a:schemeClr>
        </a:solidFill>
        <a:ln w="12700" cap="flat" cmpd="sng" algn="ctr">
          <a:solidFill>
            <a:schemeClr val="accent1">
              <a:shade val="50000"/>
              <a:hueOff val="393099"/>
              <a:satOff val="-41319"/>
              <a:lumOff val="35655"/>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29653" tIns="229108" rIns="529653" bIns="78232" numCol="1" spcCol="1270" anchor="t" anchorCtr="0">
          <a:noAutofit/>
        </a:bodyPr>
        <a:lstStyle/>
        <a:p>
          <a:pPr marL="57150" lvl="1" indent="-57150" algn="l" defTabSz="488950">
            <a:lnSpc>
              <a:spcPct val="100000"/>
            </a:lnSpc>
            <a:spcBef>
              <a:spcPct val="0"/>
            </a:spcBef>
            <a:spcAft>
              <a:spcPct val="15000"/>
            </a:spcAft>
            <a:buChar char="•"/>
          </a:pPr>
          <a:r>
            <a:rPr lang="en-GB" sz="1100" kern="1200">
              <a:latin typeface="Arial"/>
              <a:cs typeface="Arial"/>
            </a:rPr>
            <a:t>Search strategy are the research questions</a:t>
          </a:r>
        </a:p>
        <a:p>
          <a:pPr marL="57150" lvl="1" indent="-57150" algn="l" defTabSz="488950">
            <a:lnSpc>
              <a:spcPct val="100000"/>
            </a:lnSpc>
            <a:spcBef>
              <a:spcPct val="0"/>
            </a:spcBef>
            <a:spcAft>
              <a:spcPct val="15000"/>
            </a:spcAft>
            <a:buChar char="•"/>
          </a:pPr>
          <a:r>
            <a:rPr lang="en-GB" sz="1100" kern="1200">
              <a:latin typeface="Arial"/>
              <a:cs typeface="Arial"/>
            </a:rPr>
            <a:t>key words: Halal, Muslim-friendly, faith-based, Hotel, hospitality in UK and international, accommodation, Tourism, guest satisfaction, service quality</a:t>
          </a:r>
        </a:p>
        <a:p>
          <a:pPr marL="57150" lvl="1" indent="-57150" algn="l" defTabSz="488950">
            <a:lnSpc>
              <a:spcPct val="100000"/>
            </a:lnSpc>
            <a:spcBef>
              <a:spcPct val="0"/>
            </a:spcBef>
            <a:spcAft>
              <a:spcPct val="15000"/>
            </a:spcAft>
            <a:buChar char="•"/>
          </a:pPr>
          <a:r>
            <a:rPr lang="en-GB" sz="1100" kern="1200">
              <a:latin typeface="Arial"/>
              <a:cs typeface="Arial"/>
            </a:rPr>
            <a:t>Database: secondary from articles, google scholar, ProQuest, Scopus, Elsevier Science Direct, research Gate, ProQuest, UWSTD library, Mews, office of National Statics, Statista, PubMed Central </a:t>
          </a:r>
        </a:p>
      </dsp:txBody>
      <dsp:txXfrm>
        <a:off x="0" y="1772563"/>
        <a:ext cx="6824451" cy="1351349"/>
      </dsp:txXfrm>
    </dsp:sp>
    <dsp:sp modelId="{28192865-8677-4504-9046-75EDE5783E34}">
      <dsp:nvSpPr>
        <dsp:cNvPr id="0" name=""/>
        <dsp:cNvSpPr/>
      </dsp:nvSpPr>
      <dsp:spPr>
        <a:xfrm>
          <a:off x="341222" y="1610203"/>
          <a:ext cx="4777115" cy="324720"/>
        </a:xfrm>
        <a:prstGeom prst="roundRect">
          <a:avLst/>
        </a:prstGeom>
        <a:gradFill rotWithShape="0">
          <a:gsLst>
            <a:gs pos="0">
              <a:schemeClr val="accent1">
                <a:shade val="50000"/>
                <a:hueOff val="393099"/>
                <a:satOff val="-41319"/>
                <a:lumOff val="35655"/>
                <a:alphaOff val="0"/>
                <a:satMod val="103000"/>
                <a:lumMod val="102000"/>
                <a:tint val="94000"/>
              </a:schemeClr>
            </a:gs>
            <a:gs pos="50000">
              <a:schemeClr val="accent1">
                <a:shade val="50000"/>
                <a:hueOff val="393099"/>
                <a:satOff val="-41319"/>
                <a:lumOff val="35655"/>
                <a:alphaOff val="0"/>
                <a:satMod val="110000"/>
                <a:lumMod val="100000"/>
                <a:shade val="100000"/>
              </a:schemeClr>
            </a:gs>
            <a:gs pos="100000">
              <a:schemeClr val="accent1">
                <a:shade val="50000"/>
                <a:hueOff val="393099"/>
                <a:satOff val="-41319"/>
                <a:lumOff val="3565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0564" tIns="0" rIns="180564" bIns="0" numCol="1" spcCol="1270" anchor="ctr" anchorCtr="0">
          <a:noAutofit/>
        </a:bodyPr>
        <a:lstStyle/>
        <a:p>
          <a:pPr marL="0" lvl="0" indent="0" algn="l" defTabSz="488950">
            <a:lnSpc>
              <a:spcPct val="90000"/>
            </a:lnSpc>
            <a:spcBef>
              <a:spcPct val="0"/>
            </a:spcBef>
            <a:spcAft>
              <a:spcPct val="35000"/>
            </a:spcAft>
            <a:buNone/>
          </a:pPr>
          <a:r>
            <a:rPr lang="en-GB" sz="1100" kern="1200">
              <a:latin typeface="Arial"/>
              <a:cs typeface="Arial"/>
            </a:rPr>
            <a:t>Methodology </a:t>
          </a:r>
        </a:p>
      </dsp:txBody>
      <dsp:txXfrm>
        <a:off x="357074" y="1626055"/>
        <a:ext cx="4745411" cy="293016"/>
      </dsp:txXfrm>
    </dsp:sp>
    <dsp:sp modelId="{2E322D3A-04B5-4E0D-A0F8-B83205A05E8F}">
      <dsp:nvSpPr>
        <dsp:cNvPr id="0" name=""/>
        <dsp:cNvSpPr/>
      </dsp:nvSpPr>
      <dsp:spPr>
        <a:xfrm>
          <a:off x="0" y="3345673"/>
          <a:ext cx="6824451" cy="1212750"/>
        </a:xfrm>
        <a:prstGeom prst="rect">
          <a:avLst/>
        </a:prstGeom>
        <a:solidFill>
          <a:schemeClr val="lt1">
            <a:alpha val="90000"/>
            <a:hueOff val="0"/>
            <a:satOff val="0"/>
            <a:lumOff val="0"/>
            <a:alphaOff val="0"/>
          </a:schemeClr>
        </a:solidFill>
        <a:ln w="12700" cap="flat" cmpd="sng" algn="ctr">
          <a:solidFill>
            <a:schemeClr val="accent1">
              <a:shade val="50000"/>
              <a:hueOff val="393099"/>
              <a:satOff val="-41319"/>
              <a:lumOff val="35655"/>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529653" tIns="229108" rIns="529653" bIns="78232" numCol="1" spcCol="1270" anchor="t" anchorCtr="0">
          <a:noAutofit/>
        </a:bodyPr>
        <a:lstStyle/>
        <a:p>
          <a:pPr marL="57150" lvl="1" indent="-57150" algn="l" defTabSz="488950" rtl="0">
            <a:lnSpc>
              <a:spcPct val="90000"/>
            </a:lnSpc>
            <a:spcBef>
              <a:spcPct val="0"/>
            </a:spcBef>
            <a:spcAft>
              <a:spcPct val="15000"/>
            </a:spcAft>
            <a:buChar char="•"/>
          </a:pPr>
          <a:r>
            <a:rPr lang="en-GB" sz="1100" kern="1200" dirty="0">
              <a:latin typeface="Arial"/>
              <a:cs typeface="Arial"/>
            </a:rPr>
            <a:t>Hospitality industry meets costumers' expectation in service quality according to Fig. 3 </a:t>
          </a:r>
          <a:r>
            <a:rPr lang="en-GB" sz="1100" kern="1200" dirty="0">
              <a:solidFill>
                <a:srgbClr val="FF0000"/>
              </a:solidFill>
              <a:latin typeface="Arial"/>
              <a:cs typeface="Arial"/>
            </a:rPr>
            <a:t>Abu Khalifeh et al. (2012)</a:t>
          </a:r>
          <a:r>
            <a:rPr lang="en-GB" sz="1100" kern="1200" dirty="0">
              <a:latin typeface="Arial"/>
              <a:cs typeface="Arial"/>
            </a:rPr>
            <a:t> 5-dimension framework used in hospitality industry but its not specifically catering for minorities with religious need such the limitation of halal food menu option in UK hotel according to the </a:t>
          </a:r>
          <a:r>
            <a:rPr lang="en-GB" sz="1100" kern="1200" dirty="0">
              <a:solidFill>
                <a:srgbClr val="FF0000"/>
              </a:solidFill>
              <a:latin typeface="Arial"/>
              <a:cs typeface="Arial"/>
            </a:rPr>
            <a:t>website Premiere Inn UK (2025) food and drink</a:t>
          </a:r>
          <a:r>
            <a:rPr lang="en-GB" sz="1100" kern="1200" dirty="0">
              <a:latin typeface="Arial"/>
              <a:cs typeface="Arial"/>
            </a:rPr>
            <a:t>.</a:t>
          </a:r>
        </a:p>
        <a:p>
          <a:pPr marL="57150" lvl="1" indent="-57150" algn="l" defTabSz="488950" rtl="0">
            <a:lnSpc>
              <a:spcPct val="90000"/>
            </a:lnSpc>
            <a:spcBef>
              <a:spcPct val="0"/>
            </a:spcBef>
            <a:spcAft>
              <a:spcPct val="15000"/>
            </a:spcAft>
            <a:buChar char="•"/>
          </a:pPr>
          <a:r>
            <a:rPr lang="en-GB" sz="1100" kern="1200" dirty="0">
              <a:latin typeface="Arial" panose="020B0604020202020204" pitchFamily="34" charset="0"/>
              <a:cs typeface="Arial" panose="020B0604020202020204" pitchFamily="34" charset="0"/>
            </a:rPr>
            <a:t>The challenges of implementing halal services due to insufficient staff training and difficulty in finding halal certified ethically sourced food according to </a:t>
          </a:r>
          <a:r>
            <a:rPr lang="en-GB" sz="1100" kern="1200" dirty="0">
              <a:solidFill>
                <a:srgbClr val="FF0000"/>
              </a:solidFill>
              <a:latin typeface="Arial" panose="020B0604020202020204" pitchFamily="34" charset="0"/>
              <a:cs typeface="Arial" panose="020B0604020202020204" pitchFamily="34" charset="0"/>
            </a:rPr>
            <a:t>Yi et al. (2025),  </a:t>
          </a:r>
        </a:p>
      </dsp:txBody>
      <dsp:txXfrm>
        <a:off x="0" y="3345673"/>
        <a:ext cx="6824451" cy="1212750"/>
      </dsp:txXfrm>
    </dsp:sp>
    <dsp:sp modelId="{4F3325ED-117B-499E-9A93-E1CA553225BC}">
      <dsp:nvSpPr>
        <dsp:cNvPr id="0" name=""/>
        <dsp:cNvSpPr/>
      </dsp:nvSpPr>
      <dsp:spPr>
        <a:xfrm>
          <a:off x="341222" y="3183313"/>
          <a:ext cx="4777115" cy="324720"/>
        </a:xfrm>
        <a:prstGeom prst="roundRect">
          <a:avLst/>
        </a:prstGeom>
        <a:gradFill rotWithShape="0">
          <a:gsLst>
            <a:gs pos="0">
              <a:schemeClr val="accent1">
                <a:shade val="50000"/>
                <a:hueOff val="393099"/>
                <a:satOff val="-41319"/>
                <a:lumOff val="35655"/>
                <a:alphaOff val="0"/>
                <a:satMod val="103000"/>
                <a:lumMod val="102000"/>
                <a:tint val="94000"/>
              </a:schemeClr>
            </a:gs>
            <a:gs pos="50000">
              <a:schemeClr val="accent1">
                <a:shade val="50000"/>
                <a:hueOff val="393099"/>
                <a:satOff val="-41319"/>
                <a:lumOff val="35655"/>
                <a:alphaOff val="0"/>
                <a:satMod val="110000"/>
                <a:lumMod val="100000"/>
                <a:shade val="100000"/>
              </a:schemeClr>
            </a:gs>
            <a:gs pos="100000">
              <a:schemeClr val="accent1">
                <a:shade val="50000"/>
                <a:hueOff val="393099"/>
                <a:satOff val="-41319"/>
                <a:lumOff val="3565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80564" tIns="0" rIns="180564" bIns="0" numCol="1" spcCol="1270" anchor="ctr" anchorCtr="0">
          <a:noAutofit/>
        </a:bodyPr>
        <a:lstStyle/>
        <a:p>
          <a:pPr marL="0" lvl="0" indent="0" algn="l" defTabSz="488950">
            <a:lnSpc>
              <a:spcPct val="90000"/>
            </a:lnSpc>
            <a:spcBef>
              <a:spcPct val="0"/>
            </a:spcBef>
            <a:spcAft>
              <a:spcPct val="35000"/>
            </a:spcAft>
            <a:buNone/>
          </a:pPr>
          <a:r>
            <a:rPr lang="en-GB" sz="1100" kern="1200">
              <a:latin typeface="Arial"/>
              <a:cs typeface="Arial"/>
            </a:rPr>
            <a:t>Finding and results</a:t>
          </a:r>
        </a:p>
      </dsp:txBody>
      <dsp:txXfrm>
        <a:off x="357074" y="3199165"/>
        <a:ext cx="4745411" cy="293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E01B5-E9F1-42B2-A7DC-8BC061ED7DF2}">
      <dsp:nvSpPr>
        <dsp:cNvPr id="0" name=""/>
        <dsp:cNvSpPr/>
      </dsp:nvSpPr>
      <dsp:spPr>
        <a:xfrm rot="5400000">
          <a:off x="2650564" y="-1782007"/>
          <a:ext cx="335675" cy="398402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57150" lvl="1" indent="-57150" algn="l" defTabSz="488950">
            <a:lnSpc>
              <a:spcPct val="90000"/>
            </a:lnSpc>
            <a:spcBef>
              <a:spcPct val="0"/>
            </a:spcBef>
            <a:spcAft>
              <a:spcPct val="15000"/>
            </a:spcAft>
            <a:buNone/>
          </a:pPr>
          <a:r>
            <a:rPr lang="en-GB" sz="1100" b="1" kern="1200" cap="none" spc="0">
              <a:ln/>
              <a:effectLst/>
              <a:latin typeface="Arial" panose="020B0604020202020204" pitchFamily="34" charset="0"/>
              <a:cs typeface="Arial" panose="020B0604020202020204" pitchFamily="34" charset="0"/>
            </a:rPr>
            <a:t> </a:t>
          </a:r>
          <a:r>
            <a:rPr lang="en-GB" sz="1400" b="0" kern="120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introduction</a:t>
          </a:r>
          <a:endParaRPr lang="en-GB" sz="1400" b="1" kern="1200" cap="none" spc="0">
            <a:ln/>
            <a:effectLst/>
            <a:latin typeface="Arial" panose="020B0604020202020204" pitchFamily="34" charset="0"/>
            <a:cs typeface="Arial" panose="020B0604020202020204" pitchFamily="34" charset="0"/>
          </a:endParaRPr>
        </a:p>
      </dsp:txBody>
      <dsp:txXfrm rot="-5400000">
        <a:off x="826392" y="58551"/>
        <a:ext cx="3967634" cy="302903"/>
      </dsp:txXfrm>
    </dsp:sp>
    <dsp:sp modelId="{305EF4CB-77AD-4095-8173-2B46085B5254}">
      <dsp:nvSpPr>
        <dsp:cNvPr id="0" name=""/>
        <dsp:cNvSpPr/>
      </dsp:nvSpPr>
      <dsp:spPr>
        <a:xfrm>
          <a:off x="222" y="205"/>
          <a:ext cx="826170" cy="419594"/>
        </a:xfrm>
        <a:prstGeom prst="roundRect">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panose="020B0604020202020204" pitchFamily="34" charset="0"/>
              <a:cs typeface="Arial" panose="020B0604020202020204" pitchFamily="34" charset="0"/>
            </a:rPr>
            <a:t>1</a:t>
          </a:r>
        </a:p>
      </dsp:txBody>
      <dsp:txXfrm>
        <a:off x="20705" y="20688"/>
        <a:ext cx="785204" cy="3786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346304-886F-41FD-85A4-2B03BFDCEB6E}">
      <dsp:nvSpPr>
        <dsp:cNvPr id="0" name=""/>
        <dsp:cNvSpPr/>
      </dsp:nvSpPr>
      <dsp:spPr>
        <a:xfrm rot="5400000">
          <a:off x="2780471" y="-1750868"/>
          <a:ext cx="331937" cy="3917063"/>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None/>
          </a:pPr>
          <a:r>
            <a:rPr lang="en-GB" sz="1400" b="0" kern="120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Literature review</a:t>
          </a:r>
        </a:p>
      </dsp:txBody>
      <dsp:txXfrm rot="-5400000">
        <a:off x="987908" y="57899"/>
        <a:ext cx="3900859" cy="299529"/>
      </dsp:txXfrm>
    </dsp:sp>
    <dsp:sp modelId="{CBB33A1C-AA94-446C-B93D-336EBD6216A7}">
      <dsp:nvSpPr>
        <dsp:cNvPr id="0" name=""/>
        <dsp:cNvSpPr/>
      </dsp:nvSpPr>
      <dsp:spPr>
        <a:xfrm>
          <a:off x="161174" y="202"/>
          <a:ext cx="826734" cy="414921"/>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1" kern="1200" cap="none" spc="50">
              <a:ln w="9525" cmpd="sng">
                <a:prstDash val="solid"/>
              </a:ln>
              <a:effectLst>
                <a:glow rad="38100">
                  <a:schemeClr val="accent1">
                    <a:alpha val="40000"/>
                  </a:schemeClr>
                </a:glow>
              </a:effectLst>
              <a:latin typeface="Arial" panose="020B0604020202020204" pitchFamily="34" charset="0"/>
              <a:cs typeface="Arial" panose="020B0604020202020204" pitchFamily="34" charset="0"/>
            </a:rPr>
            <a:t>2 </a:t>
          </a:r>
        </a:p>
      </dsp:txBody>
      <dsp:txXfrm>
        <a:off x="181429" y="20457"/>
        <a:ext cx="786224" cy="3744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D8F24-5879-4676-868D-57B8F196A51F}">
      <dsp:nvSpPr>
        <dsp:cNvPr id="0" name=""/>
        <dsp:cNvSpPr/>
      </dsp:nvSpPr>
      <dsp:spPr>
        <a:xfrm rot="5400000">
          <a:off x="4353346" y="-2422618"/>
          <a:ext cx="357528" cy="520276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None/>
          </a:pPr>
          <a:r>
            <a:rPr lang="en-GB" sz="1400" b="0" kern="120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Objectives, methodology, finding and results</a:t>
          </a:r>
        </a:p>
      </dsp:txBody>
      <dsp:txXfrm rot="-5400000">
        <a:off x="1930729" y="17452"/>
        <a:ext cx="5185311" cy="322622"/>
      </dsp:txXfrm>
    </dsp:sp>
    <dsp:sp modelId="{13C646AA-69F4-43C5-96C5-8AF0B4019784}">
      <dsp:nvSpPr>
        <dsp:cNvPr id="0" name=""/>
        <dsp:cNvSpPr/>
      </dsp:nvSpPr>
      <dsp:spPr>
        <a:xfrm>
          <a:off x="999710" y="175"/>
          <a:ext cx="925813" cy="357877"/>
        </a:xfrm>
        <a:prstGeom prst="roundRect">
          <a:avLst/>
        </a:prstGeom>
        <a:gradFill rotWithShape="0">
          <a:gsLst>
            <a:gs pos="0">
              <a:schemeClr val="accent1">
                <a:shade val="80000"/>
                <a:hueOff val="0"/>
                <a:satOff val="0"/>
                <a:lumOff val="0"/>
                <a:alphaOff val="0"/>
                <a:satMod val="103000"/>
                <a:lumMod val="102000"/>
                <a:tint val="94000"/>
              </a:schemeClr>
            </a:gs>
            <a:gs pos="50000">
              <a:schemeClr val="accent1">
                <a:shade val="80000"/>
                <a:hueOff val="0"/>
                <a:satOff val="0"/>
                <a:lumOff val="0"/>
                <a:alphaOff val="0"/>
                <a:satMod val="110000"/>
                <a:lumMod val="100000"/>
                <a:shade val="100000"/>
              </a:schemeClr>
            </a:gs>
            <a:gs pos="100000">
              <a:schemeClr val="accent1">
                <a:shade val="8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b="0" kern="1200" cap="none" spc="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3</a:t>
          </a:r>
        </a:p>
      </dsp:txBody>
      <dsp:txXfrm>
        <a:off x="1017180" y="17645"/>
        <a:ext cx="890873" cy="32293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image" Target="../media/image2.png"/><Relationship Id="rId18" Type="http://schemas.openxmlformats.org/officeDocument/2006/relationships/diagramQuickStyle" Target="../diagrams/quickStyle3.xml"/><Relationship Id="rId3" Type="http://schemas.openxmlformats.org/officeDocument/2006/relationships/diagramLayout" Target="../diagrams/layout1.xml"/><Relationship Id="rId21" Type="http://schemas.openxmlformats.org/officeDocument/2006/relationships/diagramData" Target="../diagrams/data4.xml"/><Relationship Id="rId7" Type="http://schemas.openxmlformats.org/officeDocument/2006/relationships/diagramData" Target="../diagrams/data2.xml"/><Relationship Id="rId12" Type="http://schemas.openxmlformats.org/officeDocument/2006/relationships/image" Target="../media/image1.png"/><Relationship Id="rId17" Type="http://schemas.openxmlformats.org/officeDocument/2006/relationships/diagramLayout" Target="../diagrams/layout3.xml"/><Relationship Id="rId25" Type="http://schemas.microsoft.com/office/2007/relationships/diagramDrawing" Target="../diagrams/drawing4.xml"/><Relationship Id="rId2" Type="http://schemas.openxmlformats.org/officeDocument/2006/relationships/diagramData" Target="../diagrams/data1.xml"/><Relationship Id="rId16" Type="http://schemas.openxmlformats.org/officeDocument/2006/relationships/diagramData" Target="../diagrams/data3.xml"/><Relationship Id="rId20" Type="http://schemas.microsoft.com/office/2007/relationships/diagramDrawing" Target="../diagrams/drawing3.xml"/><Relationship Id="rId1" Type="http://schemas.openxmlformats.org/officeDocument/2006/relationships/slideLayout" Target="../slideLayouts/slideLayout6.xml"/><Relationship Id="rId6" Type="http://schemas.microsoft.com/office/2007/relationships/diagramDrawing" Target="../diagrams/drawing1.xml"/><Relationship Id="rId11" Type="http://schemas.microsoft.com/office/2007/relationships/diagramDrawing" Target="../diagrams/drawing2.xml"/><Relationship Id="rId24" Type="http://schemas.openxmlformats.org/officeDocument/2006/relationships/diagramColors" Target="../diagrams/colors4.xml"/><Relationship Id="rId5" Type="http://schemas.openxmlformats.org/officeDocument/2006/relationships/diagramColors" Target="../diagrams/colors1.xml"/><Relationship Id="rId15" Type="http://schemas.openxmlformats.org/officeDocument/2006/relationships/image" Target="../media/image4.png"/><Relationship Id="rId23" Type="http://schemas.openxmlformats.org/officeDocument/2006/relationships/diagramQuickStyle" Target="../diagrams/quickStyle4.xml"/><Relationship Id="rId10" Type="http://schemas.openxmlformats.org/officeDocument/2006/relationships/diagramColors" Target="../diagrams/colors2.xml"/><Relationship Id="rId19" Type="http://schemas.openxmlformats.org/officeDocument/2006/relationships/diagramColors" Target="../diagrams/colors3.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image" Target="../media/image3.png"/><Relationship Id="rId22" Type="http://schemas.openxmlformats.org/officeDocument/2006/relationships/diagramLayout" Target="../diagrams/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premierinn.com/gb/en/why/food.html" TargetMode="External"/><Relationship Id="rId2" Type="http://schemas.openxmlformats.org/officeDocument/2006/relationships/hyperlink" Target="https://www.pewresearch.org/short-reads/2017/04/06/why-muslims-are-the-worlds-fastest-growing-religious-group/"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7000">
              <a:srgbClr val="0070C0"/>
            </a:gs>
            <a:gs pos="0">
              <a:schemeClr val="accent1">
                <a:lumMod val="5000"/>
                <a:lumOff val="95000"/>
              </a:schemeClr>
            </a:gs>
            <a:gs pos="53000">
              <a:srgbClr val="00B0F0"/>
            </a:gs>
            <a:gs pos="83000">
              <a:schemeClr val="accent1">
                <a:lumMod val="45000"/>
                <a:lumOff val="55000"/>
              </a:schemeClr>
            </a:gs>
            <a:gs pos="100000">
              <a:schemeClr val="accent1">
                <a:lumMod val="30000"/>
                <a:lumOff val="70000"/>
              </a:schemeClr>
            </a:gs>
          </a:gsLst>
          <a:lin ang="16200000" scaled="1"/>
          <a:tileRect/>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D228B6-5767-F0A0-E849-F9CEFD5EA67D}"/>
              </a:ext>
            </a:extLst>
          </p:cNvPr>
          <p:cNvSpPr>
            <a:spLocks noGrp="1"/>
          </p:cNvSpPr>
          <p:nvPr>
            <p:ph type="title" idx="4294967295"/>
          </p:nvPr>
        </p:nvSpPr>
        <p:spPr>
          <a:xfrm>
            <a:off x="0" y="1543050"/>
            <a:ext cx="5187950" cy="531813"/>
          </a:xfrm>
        </p:spPr>
        <p:txBody>
          <a:bodyPr vert="horz" lIns="91440" tIns="45720" rIns="91440" bIns="45720" rtlCol="0" anchor="b">
            <a:noAutofit/>
          </a:bodyPr>
          <a:lstStyle/>
          <a:p>
            <a:pPr>
              <a:lnSpc>
                <a:spcPct val="150000"/>
              </a:lnSpc>
            </a:pPr>
            <a:br>
              <a:rPr lang="en-US" sz="1400" b="1" kern="1200" dirty="0">
                <a:solidFill>
                  <a:schemeClr val="tx2"/>
                </a:solidFill>
                <a:latin typeface="Arial" panose="020B0604020202020204" pitchFamily="34" charset="0"/>
                <a:cs typeface="Arial" panose="020B0604020202020204" pitchFamily="34" charset="0"/>
              </a:rPr>
            </a:br>
            <a:br>
              <a:rPr lang="en-US" sz="1400" b="1" kern="1200" dirty="0">
                <a:solidFill>
                  <a:schemeClr val="tx2"/>
                </a:solidFill>
                <a:latin typeface="Arial" panose="020B0604020202020204" pitchFamily="34" charset="0"/>
                <a:cs typeface="Arial" panose="020B0604020202020204" pitchFamily="34" charset="0"/>
              </a:rPr>
            </a:br>
            <a:endParaRPr lang="en-US" sz="1400" b="1" kern="1200" dirty="0">
              <a:solidFill>
                <a:schemeClr val="tx2"/>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1DEAEE5-2943-7C62-9A9A-88B43CF39052}"/>
              </a:ext>
            </a:extLst>
          </p:cNvPr>
          <p:cNvSpPr txBox="1"/>
          <p:nvPr/>
        </p:nvSpPr>
        <p:spPr>
          <a:xfrm>
            <a:off x="1809135" y="2074863"/>
            <a:ext cx="7922342" cy="3789371"/>
          </a:xfrm>
          <a:prstGeom prst="rect">
            <a:avLst/>
          </a:prstGeom>
          <a:gradFill>
            <a:gsLst>
              <a:gs pos="37000">
                <a:schemeClr val="tx2">
                  <a:lumMod val="10000"/>
                  <a:lumOff val="9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16200000" scaled="1"/>
          </a:gra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a:spAutoFit/>
          </a:bodyPr>
          <a:lstStyle/>
          <a:p>
            <a:pPr>
              <a:lnSpc>
                <a:spcPct val="150000"/>
              </a:lnSpc>
            </a:pPr>
            <a:r>
              <a:rPr lang="en-US" sz="1800" b="1" kern="1200" dirty="0">
                <a:solidFill>
                  <a:schemeClr val="tx2"/>
                </a:solidFill>
                <a:latin typeface="Arial" panose="020B0604020202020204" pitchFamily="34" charset="0"/>
                <a:cs typeface="Arial" panose="020B0604020202020204" pitchFamily="34" charset="0"/>
              </a:rPr>
              <a:t>Name: Labli Begum</a:t>
            </a:r>
            <a:br>
              <a:rPr lang="en-US" sz="1800" b="1" kern="1200" dirty="0">
                <a:solidFill>
                  <a:schemeClr val="tx2"/>
                </a:solidFill>
                <a:latin typeface="Arial" panose="020B0604020202020204" pitchFamily="34" charset="0"/>
                <a:cs typeface="Arial" panose="020B0604020202020204" pitchFamily="34" charset="0"/>
              </a:rPr>
            </a:br>
            <a:r>
              <a:rPr lang="en-US" sz="1800" b="1" kern="1200" dirty="0">
                <a:solidFill>
                  <a:schemeClr val="tx2"/>
                </a:solidFill>
                <a:latin typeface="Arial" panose="020B0604020202020204" pitchFamily="34" charset="0"/>
                <a:cs typeface="Arial" panose="020B0604020202020204" pitchFamily="34" charset="0"/>
              </a:rPr>
              <a:t>Student number: 2121373</a:t>
            </a:r>
            <a:br>
              <a:rPr lang="en-US" sz="1800" b="1" kern="1200" dirty="0">
                <a:solidFill>
                  <a:schemeClr val="tx2"/>
                </a:solidFill>
                <a:latin typeface="Arial" panose="020B0604020202020204" pitchFamily="34" charset="0"/>
                <a:cs typeface="Arial" panose="020B0604020202020204" pitchFamily="34" charset="0"/>
              </a:rPr>
            </a:br>
            <a:r>
              <a:rPr lang="en-US" sz="1800" b="1" kern="1200" dirty="0">
                <a:solidFill>
                  <a:schemeClr val="tx2"/>
                </a:solidFill>
                <a:latin typeface="Arial" panose="020B0604020202020204" pitchFamily="34" charset="0"/>
                <a:cs typeface="Arial" panose="020B0604020202020204" pitchFamily="34" charset="0"/>
              </a:rPr>
              <a:t>Program: BA (Hons) Leadership and Management Skills in the workplace </a:t>
            </a:r>
            <a:br>
              <a:rPr lang="en-US" sz="1800" b="1" kern="1200" dirty="0">
                <a:solidFill>
                  <a:schemeClr val="tx2"/>
                </a:solidFill>
                <a:latin typeface="Arial" panose="020B0604020202020204" pitchFamily="34" charset="0"/>
                <a:cs typeface="Arial" panose="020B0604020202020204" pitchFamily="34" charset="0"/>
              </a:rPr>
            </a:br>
            <a:r>
              <a:rPr lang="en-US" sz="1800" b="1" kern="1200" dirty="0">
                <a:solidFill>
                  <a:schemeClr val="tx2"/>
                </a:solidFill>
                <a:latin typeface="Arial" panose="020B0604020202020204" pitchFamily="34" charset="0"/>
                <a:cs typeface="Arial" panose="020B0604020202020204" pitchFamily="34" charset="0"/>
              </a:rPr>
              <a:t>Module: independent Project</a:t>
            </a:r>
            <a:br>
              <a:rPr lang="en-US" sz="1800" b="1" kern="1200" dirty="0">
                <a:solidFill>
                  <a:schemeClr val="tx2"/>
                </a:solidFill>
                <a:latin typeface="Arial" panose="020B0604020202020204" pitchFamily="34" charset="0"/>
                <a:cs typeface="Arial" panose="020B0604020202020204" pitchFamily="34" charset="0"/>
              </a:rPr>
            </a:br>
            <a:r>
              <a:rPr lang="en-US" sz="1800" b="1" kern="1200" dirty="0">
                <a:solidFill>
                  <a:schemeClr val="tx2"/>
                </a:solidFill>
                <a:latin typeface="Arial" panose="020B0604020202020204" pitchFamily="34" charset="0"/>
                <a:cs typeface="Arial" panose="020B0604020202020204" pitchFamily="34" charset="0"/>
              </a:rPr>
              <a:t>Module code: LCLM6005</a:t>
            </a:r>
            <a:br>
              <a:rPr lang="en-US" sz="1800" b="1" kern="1200" dirty="0">
                <a:solidFill>
                  <a:schemeClr val="tx2"/>
                </a:solidFill>
                <a:latin typeface="Arial" panose="020B0604020202020204" pitchFamily="34" charset="0"/>
                <a:cs typeface="Arial" panose="020B0604020202020204" pitchFamily="34" charset="0"/>
              </a:rPr>
            </a:br>
            <a:r>
              <a:rPr lang="en-US" sz="1800" b="1" kern="1200" dirty="0">
                <a:solidFill>
                  <a:schemeClr val="tx2"/>
                </a:solidFill>
                <a:latin typeface="Arial" panose="020B0604020202020204" pitchFamily="34" charset="0"/>
                <a:cs typeface="Arial" panose="020B0604020202020204" pitchFamily="34" charset="0"/>
              </a:rPr>
              <a:t>Module leaders: Md Kalam, Samuel Ofori</a:t>
            </a:r>
            <a:br>
              <a:rPr lang="en-US" sz="1800" b="1" kern="1200" dirty="0">
                <a:solidFill>
                  <a:schemeClr val="tx2"/>
                </a:solidFill>
                <a:latin typeface="Arial" panose="020B0604020202020204" pitchFamily="34" charset="0"/>
                <a:cs typeface="Arial" panose="020B0604020202020204" pitchFamily="34" charset="0"/>
              </a:rPr>
            </a:br>
            <a:r>
              <a:rPr lang="en-US" sz="1800" b="1" kern="1200" dirty="0">
                <a:solidFill>
                  <a:schemeClr val="tx2"/>
                </a:solidFill>
                <a:latin typeface="Arial" panose="020B0604020202020204" pitchFamily="34" charset="0"/>
                <a:cs typeface="Arial" panose="020B0604020202020204" pitchFamily="34" charset="0"/>
              </a:rPr>
              <a:t>Assignment title: part: </a:t>
            </a:r>
            <a:r>
              <a:rPr lang="en-GB" sz="1800" b="1" kern="1200" dirty="0">
                <a:solidFill>
                  <a:schemeClr val="tx2"/>
                </a:solidFill>
                <a:latin typeface="Arial" panose="020B0604020202020204" pitchFamily="34" charset="0"/>
                <a:cs typeface="Arial" panose="020B0604020202020204" pitchFamily="34" charset="0"/>
              </a:rPr>
              <a:t>Poster Submission with summary research process (Methodology) and findings (Research Output</a:t>
            </a:r>
            <a:endParaRPr lang="en-GB" dirty="0"/>
          </a:p>
        </p:txBody>
      </p:sp>
    </p:spTree>
    <p:extLst>
      <p:ext uri="{BB962C8B-B14F-4D97-AF65-F5344CB8AC3E}">
        <p14:creationId xmlns:p14="http://schemas.microsoft.com/office/powerpoint/2010/main" val="534904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45000"/>
                <a:lumOff val="55000"/>
              </a:schemeClr>
            </a:gs>
            <a:gs pos="83000">
              <a:schemeClr val="bg2"/>
            </a:gs>
            <a:gs pos="1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97560" y="426721"/>
            <a:ext cx="2595880" cy="1158240"/>
          </a:xfrm>
        </p:spPr>
        <p:txBody>
          <a:bodyPr>
            <a:normAutofit/>
          </a:bodyPr>
          <a:lstStyle/>
          <a:p>
            <a:br>
              <a:rPr lang="en-US" sz="1400">
                <a:latin typeface="Arial Black" panose="020B0A04020102020204" pitchFamily="34" charset="0"/>
              </a:rPr>
            </a:br>
            <a:br>
              <a:rPr lang="en-US" sz="1400">
                <a:latin typeface="Arial Black" panose="020B0A04020102020204" pitchFamily="34" charset="0"/>
              </a:rPr>
            </a:br>
            <a:r>
              <a:rPr lang="en-US"/>
              <a:t> </a:t>
            </a:r>
          </a:p>
        </p:txBody>
      </p:sp>
      <p:graphicFrame>
        <p:nvGraphicFramePr>
          <p:cNvPr id="3" name="Diagram 2">
            <a:extLst>
              <a:ext uri="{FF2B5EF4-FFF2-40B4-BE49-F238E27FC236}">
                <a16:creationId xmlns:a16="http://schemas.microsoft.com/office/drawing/2014/main" id="{5E6CCF8A-6768-202B-F92D-12039CC2EDD9}"/>
              </a:ext>
            </a:extLst>
          </p:cNvPr>
          <p:cNvGraphicFramePr/>
          <p:nvPr>
            <p:extLst>
              <p:ext uri="{D42A27DB-BD31-4B8C-83A1-F6EECF244321}">
                <p14:modId xmlns:p14="http://schemas.microsoft.com/office/powerpoint/2010/main" val="3643272713"/>
              </p:ext>
            </p:extLst>
          </p:nvPr>
        </p:nvGraphicFramePr>
        <p:xfrm>
          <a:off x="5277423" y="1257228"/>
          <a:ext cx="6824451" cy="45608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65614936-9BDD-EBE0-E58D-A4D84BD035F6}"/>
              </a:ext>
            </a:extLst>
          </p:cNvPr>
          <p:cNvGraphicFramePr/>
          <p:nvPr>
            <p:extLst>
              <p:ext uri="{D42A27DB-BD31-4B8C-83A1-F6EECF244321}">
                <p14:modId xmlns:p14="http://schemas.microsoft.com/office/powerpoint/2010/main" val="702592113"/>
              </p:ext>
            </p:extLst>
          </p:nvPr>
        </p:nvGraphicFramePr>
        <p:xfrm>
          <a:off x="161634" y="642274"/>
          <a:ext cx="4810635" cy="4200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7" name="Picture 6">
            <a:extLst>
              <a:ext uri="{FF2B5EF4-FFF2-40B4-BE49-F238E27FC236}">
                <a16:creationId xmlns:a16="http://schemas.microsoft.com/office/drawing/2014/main" id="{402290F5-F886-E7F7-3AF3-B915873CA14B}"/>
              </a:ext>
            </a:extLst>
          </p:cNvPr>
          <p:cNvPicPr>
            <a:picLocks noChangeAspect="1"/>
          </p:cNvPicPr>
          <p:nvPr/>
        </p:nvPicPr>
        <p:blipFill>
          <a:blip r:embed="rId12"/>
          <a:stretch>
            <a:fillRect/>
          </a:stretch>
        </p:blipFill>
        <p:spPr>
          <a:xfrm>
            <a:off x="2417671" y="1229554"/>
            <a:ext cx="2624993" cy="1413289"/>
          </a:xfrm>
          <a:prstGeom prst="rect">
            <a:avLst/>
          </a:prstGeom>
          <a:ln>
            <a:solidFill>
              <a:schemeClr val="bg1"/>
            </a:solidFill>
          </a:ln>
        </p:spPr>
      </p:pic>
      <p:sp>
        <p:nvSpPr>
          <p:cNvPr id="12" name="TextBox 11">
            <a:extLst>
              <a:ext uri="{FF2B5EF4-FFF2-40B4-BE49-F238E27FC236}">
                <a16:creationId xmlns:a16="http://schemas.microsoft.com/office/drawing/2014/main" id="{8258A6F3-7842-0AF0-8D6E-E145B2A1A0A0}"/>
              </a:ext>
            </a:extLst>
          </p:cNvPr>
          <p:cNvSpPr txBox="1"/>
          <p:nvPr/>
        </p:nvSpPr>
        <p:spPr>
          <a:xfrm>
            <a:off x="1422971" y="165550"/>
            <a:ext cx="8717007" cy="307777"/>
          </a:xfrm>
          <a:prstGeom prst="rect">
            <a:avLst/>
          </a:prstGeom>
          <a:solidFill>
            <a:schemeClr val="bg1"/>
          </a:solidFill>
        </p:spPr>
        <p:txBody>
          <a:bodyPr wrap="square" rtlCol="0">
            <a:spAutoFit/>
          </a:bodyPr>
          <a:lstStyle/>
          <a:p>
            <a:pPr algn="ctr"/>
            <a:r>
              <a:rPr lang="en-GB" sz="1400" b="1">
                <a:latin typeface="Arial" panose="020B0604020202020204" pitchFamily="34" charset="0"/>
                <a:cs typeface="Arial" panose="020B0604020202020204" pitchFamily="34" charset="0"/>
              </a:rPr>
              <a:t>Exploring the limitation and challenges experienced by Muslim travellers in the Hospitality Sector</a:t>
            </a:r>
          </a:p>
        </p:txBody>
      </p:sp>
      <p:pic>
        <p:nvPicPr>
          <p:cNvPr id="13" name="Picture 12">
            <a:extLst>
              <a:ext uri="{FF2B5EF4-FFF2-40B4-BE49-F238E27FC236}">
                <a16:creationId xmlns:a16="http://schemas.microsoft.com/office/drawing/2014/main" id="{AF3E3732-C751-B0FF-4970-8C40849449FB}"/>
              </a:ext>
            </a:extLst>
          </p:cNvPr>
          <p:cNvPicPr>
            <a:picLocks noChangeAspect="1"/>
          </p:cNvPicPr>
          <p:nvPr/>
        </p:nvPicPr>
        <p:blipFill>
          <a:blip r:embed="rId13"/>
          <a:stretch>
            <a:fillRect/>
          </a:stretch>
        </p:blipFill>
        <p:spPr>
          <a:xfrm>
            <a:off x="172474" y="5256429"/>
            <a:ext cx="2214172" cy="1263828"/>
          </a:xfrm>
          <a:prstGeom prst="rect">
            <a:avLst/>
          </a:prstGeom>
          <a:ln>
            <a:solidFill>
              <a:schemeClr val="bg1"/>
            </a:solidFill>
          </a:ln>
        </p:spPr>
      </p:pic>
      <p:sp>
        <p:nvSpPr>
          <p:cNvPr id="14" name="TextBox 13">
            <a:extLst>
              <a:ext uri="{FF2B5EF4-FFF2-40B4-BE49-F238E27FC236}">
                <a16:creationId xmlns:a16="http://schemas.microsoft.com/office/drawing/2014/main" id="{98093E4D-2E3B-D0CC-A6F2-3676D5FAF6C3}"/>
              </a:ext>
            </a:extLst>
          </p:cNvPr>
          <p:cNvSpPr txBox="1"/>
          <p:nvPr/>
        </p:nvSpPr>
        <p:spPr>
          <a:xfrm>
            <a:off x="5253941" y="6153949"/>
            <a:ext cx="6824443" cy="600164"/>
          </a:xfrm>
          <a:prstGeom prst="rect">
            <a:avLst/>
          </a:prstGeom>
          <a:solidFill>
            <a:schemeClr val="bg2"/>
          </a:solidFill>
          <a:effectLst>
            <a:outerShdw blurRad="50800" dist="38100" dir="5400000" algn="t" rotWithShape="0">
              <a:prstClr val="black">
                <a:alpha val="40000"/>
              </a:prstClr>
            </a:outerShdw>
          </a:effectLst>
        </p:spPr>
        <p:txBody>
          <a:bodyPr wrap="square" rtlCol="0">
            <a:spAutoFit/>
          </a:bodyPr>
          <a:lstStyle/>
          <a:p>
            <a:r>
              <a:rPr lang="en-GB" sz="1100" b="1">
                <a:latin typeface="Arial" panose="020B0604020202020204" pitchFamily="34" charset="0"/>
                <a:cs typeface="Arial" panose="020B0604020202020204" pitchFamily="34" charset="0"/>
              </a:rPr>
              <a:t>Conclusion and limitation: </a:t>
            </a:r>
            <a:r>
              <a:rPr lang="en-GB" sz="1100">
                <a:latin typeface="Arial" panose="020B0604020202020204" pitchFamily="34" charset="0"/>
                <a:cs typeface="Arial" panose="020B0604020202020204" pitchFamily="34" charset="0"/>
              </a:rPr>
              <a:t>There are many challenges of creating halal food option in the UK hotels but that is because, there is not enough secondary data research done that indicates the demand for halal service in UK hotels. </a:t>
            </a:r>
            <a:endParaRPr lang="en-GB" sz="1100" b="1">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22542438-DC78-545F-EA47-6505CB09D197}"/>
              </a:ext>
            </a:extLst>
          </p:cNvPr>
          <p:cNvPicPr>
            <a:picLocks noChangeAspect="1"/>
          </p:cNvPicPr>
          <p:nvPr/>
        </p:nvPicPr>
        <p:blipFill>
          <a:blip r:embed="rId14"/>
          <a:stretch>
            <a:fillRect/>
          </a:stretch>
        </p:blipFill>
        <p:spPr>
          <a:xfrm>
            <a:off x="2612771" y="3428993"/>
            <a:ext cx="2423106" cy="1270091"/>
          </a:xfrm>
          <a:prstGeom prst="rect">
            <a:avLst/>
          </a:prstGeom>
          <a:ln w="19050">
            <a:solidFill>
              <a:schemeClr val="bg1"/>
            </a:solidFill>
          </a:ln>
        </p:spPr>
      </p:pic>
      <p:pic>
        <p:nvPicPr>
          <p:cNvPr id="17" name="Picture 16">
            <a:extLst>
              <a:ext uri="{FF2B5EF4-FFF2-40B4-BE49-F238E27FC236}">
                <a16:creationId xmlns:a16="http://schemas.microsoft.com/office/drawing/2014/main" id="{C0B5FB77-5152-35C4-3506-FA75649A72FD}"/>
              </a:ext>
            </a:extLst>
          </p:cNvPr>
          <p:cNvPicPr>
            <a:picLocks noChangeAspect="1"/>
          </p:cNvPicPr>
          <p:nvPr/>
        </p:nvPicPr>
        <p:blipFill>
          <a:blip r:embed="rId15"/>
          <a:stretch>
            <a:fillRect/>
          </a:stretch>
        </p:blipFill>
        <p:spPr>
          <a:xfrm>
            <a:off x="161634" y="3481127"/>
            <a:ext cx="2214172" cy="1400213"/>
          </a:xfrm>
          <a:prstGeom prst="rect">
            <a:avLst/>
          </a:prstGeom>
          <a:ln>
            <a:solidFill>
              <a:schemeClr val="bg1"/>
            </a:solidFill>
          </a:ln>
        </p:spPr>
      </p:pic>
      <p:sp>
        <p:nvSpPr>
          <p:cNvPr id="18" name="TextBox 17">
            <a:extLst>
              <a:ext uri="{FF2B5EF4-FFF2-40B4-BE49-F238E27FC236}">
                <a16:creationId xmlns:a16="http://schemas.microsoft.com/office/drawing/2014/main" id="{6CBA6F9B-30B2-5E4B-A1C8-E13CB17980B0}"/>
              </a:ext>
            </a:extLst>
          </p:cNvPr>
          <p:cNvSpPr txBox="1"/>
          <p:nvPr/>
        </p:nvSpPr>
        <p:spPr>
          <a:xfrm>
            <a:off x="70583" y="1205681"/>
            <a:ext cx="2241864" cy="144655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txBody>
          <a:bodyPr wrap="square" rtlCol="0">
            <a:spAutoFit/>
          </a:bodyPr>
          <a:lstStyle/>
          <a:p>
            <a:r>
              <a:rPr lang="en-GB" sz="1100" dirty="0">
                <a:latin typeface="Arial" panose="020B0604020202020204" pitchFamily="34" charset="0"/>
                <a:cs typeface="Arial" panose="020B0604020202020204" pitchFamily="34" charset="0"/>
              </a:rPr>
              <a:t>According to </a:t>
            </a:r>
            <a:r>
              <a:rPr lang="en-GB" sz="1100" b="1" dirty="0">
                <a:latin typeface="Arial" panose="020B0604020202020204" pitchFamily="34" charset="0"/>
                <a:cs typeface="Arial" panose="020B0604020202020204" pitchFamily="34" charset="0"/>
              </a:rPr>
              <a:t>Fig.1 </a:t>
            </a:r>
            <a:r>
              <a:rPr lang="en-GB" sz="1100" b="1" dirty="0">
                <a:solidFill>
                  <a:srgbClr val="FF0000"/>
                </a:solidFill>
                <a:latin typeface="Arial" panose="020B0604020202020204" pitchFamily="34" charset="0"/>
                <a:cs typeface="Arial" panose="020B0604020202020204" pitchFamily="34" charset="0"/>
              </a:rPr>
              <a:t>(</a:t>
            </a:r>
            <a:r>
              <a:rPr lang="en-GB" sz="1100" dirty="0" err="1">
                <a:solidFill>
                  <a:srgbClr val="FF0000"/>
                </a:solidFill>
                <a:latin typeface="Arial" panose="020B0604020202020204" pitchFamily="34" charset="0"/>
                <a:cs typeface="Arial" panose="020B0604020202020204" pitchFamily="34" charset="0"/>
              </a:rPr>
              <a:t>Lipak</a:t>
            </a:r>
            <a:r>
              <a:rPr lang="en-GB" sz="1100" dirty="0">
                <a:solidFill>
                  <a:srgbClr val="FF0000"/>
                </a:solidFill>
                <a:latin typeface="Arial" panose="020B0604020202020204" pitchFamily="34" charset="0"/>
                <a:cs typeface="Arial" panose="020B0604020202020204" pitchFamily="34" charset="0"/>
              </a:rPr>
              <a:t> and Hackett 2017)</a:t>
            </a:r>
            <a:r>
              <a:rPr lang="en-GB" sz="1100" dirty="0">
                <a:latin typeface="Arial" panose="020B0604020202020204" pitchFamily="34" charset="0"/>
                <a:cs typeface="Arial" panose="020B0604020202020204" pitchFamily="34" charset="0"/>
              </a:rPr>
              <a:t> chart shows growing number of religious group are Muslims from 2010-2020 according 2025 analysis and grow large by 2060 so the demand meet Muslim consumers expectation is important.</a:t>
            </a:r>
          </a:p>
        </p:txBody>
      </p:sp>
      <p:sp>
        <p:nvSpPr>
          <p:cNvPr id="19" name="TextBox 18">
            <a:extLst>
              <a:ext uri="{FF2B5EF4-FFF2-40B4-BE49-F238E27FC236}">
                <a16:creationId xmlns:a16="http://schemas.microsoft.com/office/drawing/2014/main" id="{50D8DE96-CCF1-3DAA-6A66-C27F9AF147A8}"/>
              </a:ext>
            </a:extLst>
          </p:cNvPr>
          <p:cNvSpPr txBox="1"/>
          <p:nvPr/>
        </p:nvSpPr>
        <p:spPr>
          <a:xfrm>
            <a:off x="797560" y="4848894"/>
            <a:ext cx="743716" cy="264133"/>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txBody>
          <a:bodyPr wrap="square" rtlCol="0">
            <a:spAutoFit/>
          </a:bodyPr>
          <a:lstStyle/>
          <a:p>
            <a:r>
              <a:rPr lang="en-GB" sz="1100" b="1">
                <a:latin typeface="Arial" panose="020B0604020202020204" pitchFamily="34" charset="0"/>
                <a:cs typeface="Arial" panose="020B0604020202020204" pitchFamily="34" charset="0"/>
              </a:rPr>
              <a:t>Fig. 2</a:t>
            </a:r>
          </a:p>
        </p:txBody>
      </p:sp>
      <p:sp>
        <p:nvSpPr>
          <p:cNvPr id="20" name="TextBox 19">
            <a:extLst>
              <a:ext uri="{FF2B5EF4-FFF2-40B4-BE49-F238E27FC236}">
                <a16:creationId xmlns:a16="http://schemas.microsoft.com/office/drawing/2014/main" id="{8D3DF91F-B933-530D-88D1-2EA6E16C2A4F}"/>
              </a:ext>
            </a:extLst>
          </p:cNvPr>
          <p:cNvSpPr txBox="1"/>
          <p:nvPr/>
        </p:nvSpPr>
        <p:spPr>
          <a:xfrm flipH="1">
            <a:off x="3867178" y="3269982"/>
            <a:ext cx="893210" cy="261610"/>
          </a:xfrm>
          <a:prstGeom prst="rect">
            <a:avLst/>
          </a:prstGeom>
          <a:solidFill>
            <a:schemeClr val="bg1"/>
          </a:solidFill>
          <a:ln>
            <a:solidFill>
              <a:schemeClr val="tx1"/>
            </a:solidFill>
          </a:ln>
          <a:effectLst>
            <a:outerShdw blurRad="50800" dist="38100" dir="10800000" algn="r" rotWithShape="0">
              <a:prstClr val="black">
                <a:alpha val="40000"/>
              </a:prstClr>
            </a:outerShdw>
          </a:effectLst>
        </p:spPr>
        <p:txBody>
          <a:bodyPr wrap="square" rtlCol="0">
            <a:spAutoFit/>
          </a:bodyPr>
          <a:lstStyle/>
          <a:p>
            <a:r>
              <a:rPr lang="en-GB" sz="1100" b="1">
                <a:latin typeface="Arial" panose="020B0604020202020204" pitchFamily="34" charset="0"/>
                <a:cs typeface="Arial" panose="020B0604020202020204" pitchFamily="34" charset="0"/>
              </a:rPr>
              <a:t>Fig. 3</a:t>
            </a:r>
          </a:p>
        </p:txBody>
      </p:sp>
      <p:sp>
        <p:nvSpPr>
          <p:cNvPr id="21" name="TextBox 20">
            <a:extLst>
              <a:ext uri="{FF2B5EF4-FFF2-40B4-BE49-F238E27FC236}">
                <a16:creationId xmlns:a16="http://schemas.microsoft.com/office/drawing/2014/main" id="{961B889E-14CC-09D9-90A3-1070F0CB763F}"/>
              </a:ext>
            </a:extLst>
          </p:cNvPr>
          <p:cNvSpPr txBox="1"/>
          <p:nvPr/>
        </p:nvSpPr>
        <p:spPr>
          <a:xfrm>
            <a:off x="855919" y="6402049"/>
            <a:ext cx="851522" cy="261610"/>
          </a:xfrm>
          <a:prstGeom prst="rect">
            <a:avLst/>
          </a:prstGeom>
          <a:solidFill>
            <a:schemeClr val="bg1"/>
          </a:solidFill>
          <a:ln>
            <a:solidFill>
              <a:schemeClr val="tx1"/>
            </a:solidFill>
          </a:ln>
          <a:effectLst>
            <a:outerShdw blurRad="50800" dist="38100" dir="2700000" algn="tl" rotWithShape="0">
              <a:prstClr val="black">
                <a:alpha val="40000"/>
              </a:prstClr>
            </a:outerShdw>
          </a:effectLst>
        </p:spPr>
        <p:txBody>
          <a:bodyPr wrap="square" rtlCol="0">
            <a:spAutoFit/>
          </a:bodyPr>
          <a:lstStyle/>
          <a:p>
            <a:r>
              <a:rPr lang="en-GB" sz="1100" b="1">
                <a:latin typeface="Arial" panose="020B0604020202020204" pitchFamily="34" charset="0"/>
                <a:cs typeface="Arial" panose="020B0604020202020204" pitchFamily="34" charset="0"/>
              </a:rPr>
              <a:t>Fig. 4</a:t>
            </a:r>
          </a:p>
        </p:txBody>
      </p:sp>
      <p:cxnSp>
        <p:nvCxnSpPr>
          <p:cNvPr id="15" name="Straight Connector 14">
            <a:extLst>
              <a:ext uri="{FF2B5EF4-FFF2-40B4-BE49-F238E27FC236}">
                <a16:creationId xmlns:a16="http://schemas.microsoft.com/office/drawing/2014/main" id="{4CBF9EC2-9873-A603-F8D8-7B4F446A3B91}"/>
              </a:ext>
            </a:extLst>
          </p:cNvPr>
          <p:cNvCxnSpPr>
            <a:cxnSpLocks/>
          </p:cNvCxnSpPr>
          <p:nvPr/>
        </p:nvCxnSpPr>
        <p:spPr>
          <a:xfrm>
            <a:off x="5160043" y="632922"/>
            <a:ext cx="0" cy="6225078"/>
          </a:xfrm>
          <a:prstGeom prst="line">
            <a:avLst/>
          </a:prstGeom>
          <a:ln>
            <a:prstDash val="lgDash"/>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9779A6D6-DBF1-849F-E05D-A91C4C5E7D96}"/>
              </a:ext>
            </a:extLst>
          </p:cNvPr>
          <p:cNvCxnSpPr/>
          <p:nvPr/>
        </p:nvCxnSpPr>
        <p:spPr>
          <a:xfrm>
            <a:off x="5277423" y="6020434"/>
            <a:ext cx="6472428" cy="0"/>
          </a:xfrm>
          <a:prstGeom prst="line">
            <a:avLst/>
          </a:prstGeom>
          <a:ln>
            <a:prstDash val="dash"/>
          </a:ln>
        </p:spPr>
        <p:style>
          <a:lnRef idx="2">
            <a:schemeClr val="accent1"/>
          </a:lnRef>
          <a:fillRef idx="0">
            <a:schemeClr val="accent1"/>
          </a:fillRef>
          <a:effectRef idx="1">
            <a:schemeClr val="accent1"/>
          </a:effectRef>
          <a:fontRef idx="minor">
            <a:schemeClr val="tx1"/>
          </a:fontRef>
        </p:style>
      </p:cxnSp>
      <p:graphicFrame>
        <p:nvGraphicFramePr>
          <p:cNvPr id="39" name="Diagram 38">
            <a:extLst>
              <a:ext uri="{FF2B5EF4-FFF2-40B4-BE49-F238E27FC236}">
                <a16:creationId xmlns:a16="http://schemas.microsoft.com/office/drawing/2014/main" id="{0A830610-99AF-2405-0D63-AC4F147DC3E3}"/>
              </a:ext>
            </a:extLst>
          </p:cNvPr>
          <p:cNvGraphicFramePr/>
          <p:nvPr>
            <p:extLst>
              <p:ext uri="{D42A27DB-BD31-4B8C-83A1-F6EECF244321}">
                <p14:modId xmlns:p14="http://schemas.microsoft.com/office/powerpoint/2010/main" val="2264634117"/>
              </p:ext>
            </p:extLst>
          </p:nvPr>
        </p:nvGraphicFramePr>
        <p:xfrm>
          <a:off x="0" y="2774644"/>
          <a:ext cx="5066146" cy="415327"/>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graphicFrame>
        <p:nvGraphicFramePr>
          <p:cNvPr id="4" name="Diagram 3">
            <a:extLst>
              <a:ext uri="{FF2B5EF4-FFF2-40B4-BE49-F238E27FC236}">
                <a16:creationId xmlns:a16="http://schemas.microsoft.com/office/drawing/2014/main" id="{A7086773-08BD-13C5-ED4D-52402CFFC962}"/>
              </a:ext>
            </a:extLst>
          </p:cNvPr>
          <p:cNvGraphicFramePr/>
          <p:nvPr>
            <p:extLst>
              <p:ext uri="{D42A27DB-BD31-4B8C-83A1-F6EECF244321}">
                <p14:modId xmlns:p14="http://schemas.microsoft.com/office/powerpoint/2010/main" val="1915174932"/>
              </p:ext>
            </p:extLst>
          </p:nvPr>
        </p:nvGraphicFramePr>
        <p:xfrm>
          <a:off x="4388060" y="704051"/>
          <a:ext cx="8128000" cy="358228"/>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sp>
        <p:nvSpPr>
          <p:cNvPr id="8" name="TextBox 7">
            <a:extLst>
              <a:ext uri="{FF2B5EF4-FFF2-40B4-BE49-F238E27FC236}">
                <a16:creationId xmlns:a16="http://schemas.microsoft.com/office/drawing/2014/main" id="{5BE5ADAA-029F-2201-FD6A-A5E395A5387D}"/>
              </a:ext>
            </a:extLst>
          </p:cNvPr>
          <p:cNvSpPr txBox="1"/>
          <p:nvPr/>
        </p:nvSpPr>
        <p:spPr>
          <a:xfrm>
            <a:off x="2612771" y="4878555"/>
            <a:ext cx="2246948" cy="1785104"/>
          </a:xfrm>
          <a:prstGeom prst="rect">
            <a:avLst/>
          </a:prstGeom>
          <a:solidFill>
            <a:schemeClr val="bg1"/>
          </a:solidFill>
        </p:spPr>
        <p:txBody>
          <a:bodyPr wrap="square" rtlCol="0">
            <a:spAutoFit/>
          </a:bodyPr>
          <a:lstStyle/>
          <a:p>
            <a:r>
              <a:rPr lang="en-GB" sz="1100" b="1" dirty="0">
                <a:latin typeface="Arial" panose="020B0604020202020204" pitchFamily="34" charset="0"/>
                <a:cs typeface="Arial" panose="020B0604020202020204" pitchFamily="34" charset="0"/>
              </a:rPr>
              <a:t>Fig. 2 9</a:t>
            </a:r>
            <a:r>
              <a:rPr lang="en-GB" sz="1100" dirty="0">
                <a:solidFill>
                  <a:srgbClr val="FF0000"/>
                </a:solidFill>
                <a:latin typeface="Arial" panose="020B0604020202020204" pitchFamily="34" charset="0"/>
                <a:cs typeface="Arial" panose="020B0604020202020204" pitchFamily="34" charset="0"/>
              </a:rPr>
              <a:t>YI et al. 2025) </a:t>
            </a:r>
            <a:r>
              <a:rPr lang="en-GB" sz="1100" dirty="0">
                <a:latin typeface="Arial" panose="020B0604020202020204" pitchFamily="34" charset="0"/>
                <a:cs typeface="Arial" panose="020B0604020202020204" pitchFamily="34" charset="0"/>
              </a:rPr>
              <a:t>Muslim Market Share with Asia attracting highest in Muslim tourism.</a:t>
            </a:r>
          </a:p>
          <a:p>
            <a:r>
              <a:rPr lang="en-GB" sz="1100" b="1" dirty="0">
                <a:latin typeface="Arial" panose="020B0604020202020204" pitchFamily="34" charset="0"/>
                <a:cs typeface="Arial" panose="020B0604020202020204" pitchFamily="34" charset="0"/>
              </a:rPr>
              <a:t>Fig. 3 9</a:t>
            </a:r>
            <a:r>
              <a:rPr lang="en-GB" sz="1100" dirty="0">
                <a:solidFill>
                  <a:srgbClr val="FF0000"/>
                </a:solidFill>
                <a:latin typeface="Arial" panose="020B0604020202020204" pitchFamily="34" charset="0"/>
                <a:cs typeface="Arial" panose="020B0604020202020204" pitchFamily="34" charset="0"/>
              </a:rPr>
              <a:t>AbuKhalifeh et a. 2012) </a:t>
            </a:r>
            <a:r>
              <a:rPr lang="en-GB" sz="1100" dirty="0">
                <a:latin typeface="Arial" panose="020B0604020202020204" pitchFamily="34" charset="0"/>
                <a:cs typeface="Arial" panose="020B0604020202020204" pitchFamily="34" charset="0"/>
              </a:rPr>
              <a:t>Parasuraman SERVQUAL management framework service quality used in hospitality industry. </a:t>
            </a:r>
          </a:p>
          <a:p>
            <a:r>
              <a:rPr lang="en-GB" sz="1100" b="1" dirty="0">
                <a:latin typeface="Arial" panose="020B0604020202020204" pitchFamily="34" charset="0"/>
                <a:cs typeface="Arial" panose="020B0604020202020204" pitchFamily="34" charset="0"/>
              </a:rPr>
              <a:t>Fig. 4 </a:t>
            </a:r>
            <a:r>
              <a:rPr lang="en-GB" sz="1100" b="1" dirty="0">
                <a:solidFill>
                  <a:srgbClr val="FF0000"/>
                </a:solidFill>
                <a:latin typeface="Arial" panose="020B0604020202020204" pitchFamily="34" charset="0"/>
                <a:cs typeface="Arial" panose="020B0604020202020204" pitchFamily="34" charset="0"/>
              </a:rPr>
              <a:t>(</a:t>
            </a:r>
            <a:r>
              <a:rPr lang="en-GB" sz="1100" dirty="0">
                <a:solidFill>
                  <a:srgbClr val="FF0000"/>
                </a:solidFill>
                <a:latin typeface="Arial" panose="020B0604020202020204" pitchFamily="34" charset="0"/>
                <a:cs typeface="Arial" panose="020B0604020202020204" pitchFamily="34" charset="0"/>
              </a:rPr>
              <a:t>Yi et al. 2025), </a:t>
            </a:r>
            <a:r>
              <a:rPr lang="en-GB" sz="1100" dirty="0">
                <a:latin typeface="Arial" panose="020B0604020202020204" pitchFamily="34" charset="0"/>
                <a:cs typeface="Arial" panose="020B0604020202020204" pitchFamily="34" charset="0"/>
              </a:rPr>
              <a:t>challenges in implementing Muslim services.</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37000">
              <a:schemeClr val="accent4"/>
            </a:gs>
            <a:gs pos="0">
              <a:schemeClr val="accent1">
                <a:lumMod val="5000"/>
                <a:lumOff val="95000"/>
              </a:schemeClr>
            </a:gs>
            <a:gs pos="74000">
              <a:srgbClr val="00B0F0"/>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1CD05-8910-A447-2FE8-F9D27ED17096}"/>
              </a:ext>
            </a:extLst>
          </p:cNvPr>
          <p:cNvSpPr>
            <a:spLocks noGrp="1"/>
          </p:cNvSpPr>
          <p:nvPr>
            <p:ph type="title"/>
          </p:nvPr>
        </p:nvSpPr>
        <p:spPr>
          <a:xfrm>
            <a:off x="759542" y="698090"/>
            <a:ext cx="10515600" cy="589936"/>
          </a:xfrm>
          <a:gradFill>
            <a:gsLst>
              <a:gs pos="37000">
                <a:srgbClr val="B2DEF3"/>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a:normAutofit/>
          </a:bodyPr>
          <a:lstStyle/>
          <a:p>
            <a:pPr algn="ctr">
              <a:lnSpc>
                <a:spcPct val="150000"/>
              </a:lnSpc>
            </a:pPr>
            <a:r>
              <a:rPr lang="en-GB" sz="2000" b="1" dirty="0">
                <a:latin typeface="Arial" panose="020B0604020202020204" pitchFamily="34" charset="0"/>
                <a:cs typeface="Arial" panose="020B0604020202020204" pitchFamily="34" charset="0"/>
              </a:rPr>
              <a:t>Reference</a:t>
            </a:r>
            <a:endParaRPr lang="en-GB" sz="2000" dirty="0"/>
          </a:p>
        </p:txBody>
      </p:sp>
      <p:sp>
        <p:nvSpPr>
          <p:cNvPr id="3" name="TextBox 2">
            <a:extLst>
              <a:ext uri="{FF2B5EF4-FFF2-40B4-BE49-F238E27FC236}">
                <a16:creationId xmlns:a16="http://schemas.microsoft.com/office/drawing/2014/main" id="{ADBBD3FB-C9C7-4100-DCAE-687B10703120}"/>
              </a:ext>
            </a:extLst>
          </p:cNvPr>
          <p:cNvSpPr txBox="1"/>
          <p:nvPr/>
        </p:nvSpPr>
        <p:spPr>
          <a:xfrm>
            <a:off x="759542" y="1818968"/>
            <a:ext cx="10515600" cy="3910366"/>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pPr>
              <a:lnSpc>
                <a:spcPct val="200000"/>
              </a:lnSpc>
            </a:pPr>
            <a:r>
              <a:rPr lang="en-US" sz="1400" dirty="0">
                <a:latin typeface="Arial" panose="020B0604020202020204" pitchFamily="34" charset="0"/>
                <a:cs typeface="Arial" panose="020B0604020202020204" pitchFamily="34" charset="0"/>
              </a:rPr>
              <a:t>Fig. 1 Lipka, M. and Hackett, C. (2017). </a:t>
            </a:r>
            <a:r>
              <a:rPr lang="en-US" sz="1400" i="1" dirty="0">
                <a:latin typeface="Arial" panose="020B0604020202020204" pitchFamily="34" charset="0"/>
                <a:cs typeface="Arial" panose="020B0604020202020204" pitchFamily="34" charset="0"/>
              </a:rPr>
              <a:t>Why Muslims are the world’s fastest-growing religious group</a:t>
            </a:r>
            <a:r>
              <a:rPr lang="en-US" sz="1400" dirty="0">
                <a:latin typeface="Arial" panose="020B0604020202020204" pitchFamily="34" charset="0"/>
                <a:cs typeface="Arial" panose="020B0604020202020204" pitchFamily="34" charset="0"/>
              </a:rPr>
              <a:t>. [online] Pew Research Center. Available at: </a:t>
            </a:r>
            <a:r>
              <a:rPr lang="en-US" sz="1400" u="sng" dirty="0">
                <a:latin typeface="Arial" panose="020B0604020202020204" pitchFamily="34" charset="0"/>
                <a:cs typeface="Arial" panose="020B0604020202020204" pitchFamily="34" charset="0"/>
                <a:hlinkClick r:id="rId2"/>
              </a:rPr>
              <a:t>https://www.pewresearch.org/short-reads/2017/04/06/why-muslims-are-the-worlds-fastest-growing-religious-group/</a:t>
            </a:r>
            <a:r>
              <a:rPr lang="en-US" sz="1400" dirty="0">
                <a:latin typeface="Arial" panose="020B0604020202020204" pitchFamily="34" charset="0"/>
                <a:cs typeface="Arial" panose="020B0604020202020204" pitchFamily="34" charset="0"/>
              </a:rPr>
              <a:t>. Accessed online 07/10/25.</a:t>
            </a:r>
          </a:p>
          <a:p>
            <a:pPr>
              <a:lnSpc>
                <a:spcPct val="200000"/>
              </a:lnSpc>
            </a:pPr>
            <a:r>
              <a:rPr lang="en-US" sz="1400" dirty="0">
                <a:latin typeface="Arial" panose="020B0604020202020204" pitchFamily="34" charset="0"/>
                <a:cs typeface="Arial" panose="020B0604020202020204" pitchFamily="34" charset="0"/>
              </a:rPr>
              <a:t>Fig. 2 and 4 </a:t>
            </a:r>
            <a:r>
              <a:rPr lang="en-US" sz="1400" dirty="0">
                <a:solidFill>
                  <a:srgbClr val="000000"/>
                </a:solidFill>
                <a:effectLst/>
                <a:latin typeface="Arial" panose="020B0604020202020204" pitchFamily="34" charset="0"/>
                <a:ea typeface="Times New Roman" panose="02020603050405020304" pitchFamily="18" charset="0"/>
              </a:rPr>
              <a:t>YI, Z., TONGQIAN, Z. and ALBATTAT, A., 2025. The Impact of Muslim Services on the Economic Returns of Scenic Spots Based on SWOT Analysis. </a:t>
            </a:r>
            <a:r>
              <a:rPr lang="en-US" sz="1400" i="1" dirty="0">
                <a:solidFill>
                  <a:srgbClr val="000000"/>
                </a:solidFill>
                <a:effectLst/>
                <a:latin typeface="Arial" panose="020B0604020202020204" pitchFamily="34" charset="0"/>
                <a:ea typeface="Times New Roman" panose="02020603050405020304" pitchFamily="18" charset="0"/>
              </a:rPr>
              <a:t>Journal of Southwest </a:t>
            </a:r>
            <a:r>
              <a:rPr lang="en-US" sz="1400" i="1" dirty="0" err="1">
                <a:solidFill>
                  <a:srgbClr val="000000"/>
                </a:solidFill>
                <a:effectLst/>
                <a:latin typeface="Arial" panose="020B0604020202020204" pitchFamily="34" charset="0"/>
                <a:ea typeface="Times New Roman" panose="02020603050405020304" pitchFamily="18" charset="0"/>
              </a:rPr>
              <a:t>Jiaotong</a:t>
            </a:r>
            <a:r>
              <a:rPr lang="en-US" sz="1400" i="1" dirty="0">
                <a:solidFill>
                  <a:srgbClr val="000000"/>
                </a:solidFill>
                <a:effectLst/>
                <a:latin typeface="Arial" panose="020B0604020202020204" pitchFamily="34" charset="0"/>
                <a:ea typeface="Times New Roman" panose="02020603050405020304" pitchFamily="18" charset="0"/>
              </a:rPr>
              <a:t> University</a:t>
            </a:r>
            <a:r>
              <a:rPr lang="en-US" sz="1400" dirty="0">
                <a:solidFill>
                  <a:srgbClr val="000000"/>
                </a:solidFill>
                <a:effectLst/>
                <a:latin typeface="Arial" panose="020B0604020202020204" pitchFamily="34" charset="0"/>
                <a:ea typeface="Times New Roman" panose="02020603050405020304" pitchFamily="18" charset="0"/>
              </a:rPr>
              <a:t>, </a:t>
            </a:r>
            <a:r>
              <a:rPr lang="en-US" sz="1400" i="1" dirty="0">
                <a:solidFill>
                  <a:srgbClr val="000000"/>
                </a:solidFill>
                <a:effectLst/>
                <a:latin typeface="Arial" panose="020B0604020202020204" pitchFamily="34" charset="0"/>
                <a:ea typeface="Times New Roman" panose="02020603050405020304" pitchFamily="18" charset="0"/>
              </a:rPr>
              <a:t>60</a:t>
            </a:r>
            <a:r>
              <a:rPr lang="en-US" sz="1400" dirty="0">
                <a:solidFill>
                  <a:srgbClr val="000000"/>
                </a:solidFill>
                <a:effectLst/>
                <a:latin typeface="Arial" panose="020B0604020202020204" pitchFamily="34" charset="0"/>
                <a:ea typeface="Times New Roman" panose="02020603050405020304" pitchFamily="18" charset="0"/>
              </a:rPr>
              <a:t>(1), pp.213-241</a:t>
            </a:r>
          </a:p>
          <a:p>
            <a:pPr>
              <a:lnSpc>
                <a:spcPct val="200000"/>
              </a:lnSpc>
            </a:pPr>
            <a:r>
              <a:rPr lang="en-US" sz="1400" dirty="0">
                <a:latin typeface="Arial" panose="020B0604020202020204" pitchFamily="34" charset="0"/>
                <a:cs typeface="Arial" panose="020B0604020202020204" pitchFamily="34" charset="0"/>
              </a:rPr>
              <a:t> Fig, 3 </a:t>
            </a:r>
            <a:r>
              <a:rPr lang="en-US" sz="1400" dirty="0">
                <a:solidFill>
                  <a:srgbClr val="000000"/>
                </a:solidFill>
                <a:effectLst/>
                <a:latin typeface="Arial" panose="020B0604020202020204" pitchFamily="34" charset="0"/>
                <a:ea typeface="Times New Roman" panose="02020603050405020304" pitchFamily="18" charset="0"/>
              </a:rPr>
              <a:t>Abu Khalifeh, A.A.N. and Som, A.P.M., 2012. Service quality management in hotel industry: a conceptual framework for food and beverage departments. </a:t>
            </a:r>
            <a:r>
              <a:rPr lang="en-US" sz="1400" i="1" dirty="0">
                <a:solidFill>
                  <a:srgbClr val="000000"/>
                </a:solidFill>
                <a:effectLst/>
                <a:latin typeface="Arial" panose="020B0604020202020204" pitchFamily="34" charset="0"/>
                <a:ea typeface="Times New Roman" panose="02020603050405020304" pitchFamily="18" charset="0"/>
              </a:rPr>
              <a:t>International Journal of Business and Management</a:t>
            </a:r>
            <a:r>
              <a:rPr lang="en-US" sz="1400" dirty="0">
                <a:solidFill>
                  <a:srgbClr val="000000"/>
                </a:solidFill>
                <a:effectLst/>
                <a:latin typeface="Arial" panose="020B0604020202020204" pitchFamily="34" charset="0"/>
                <a:ea typeface="Times New Roman" panose="02020603050405020304" pitchFamily="18" charset="0"/>
              </a:rPr>
              <a:t>, </a:t>
            </a:r>
            <a:r>
              <a:rPr lang="en-US" sz="1400" i="1" dirty="0">
                <a:solidFill>
                  <a:srgbClr val="000000"/>
                </a:solidFill>
                <a:effectLst/>
                <a:latin typeface="Arial" panose="020B0604020202020204" pitchFamily="34" charset="0"/>
                <a:ea typeface="Times New Roman" panose="02020603050405020304" pitchFamily="18" charset="0"/>
              </a:rPr>
              <a:t>7</a:t>
            </a:r>
            <a:r>
              <a:rPr lang="en-US" sz="1400" dirty="0">
                <a:solidFill>
                  <a:srgbClr val="000000"/>
                </a:solidFill>
                <a:effectLst/>
                <a:latin typeface="Arial" panose="020B0604020202020204" pitchFamily="34" charset="0"/>
                <a:ea typeface="Times New Roman" panose="02020603050405020304" pitchFamily="18" charset="0"/>
              </a:rPr>
              <a:t>(14), p.135.</a:t>
            </a:r>
            <a:r>
              <a:rPr lang="en-US" sz="1400" dirty="0">
                <a:latin typeface="Arial" panose="020B0604020202020204" pitchFamily="34" charset="0"/>
                <a:cs typeface="Arial" panose="020B0604020202020204" pitchFamily="34" charset="0"/>
              </a:rPr>
              <a:t> </a:t>
            </a:r>
          </a:p>
          <a:p>
            <a:pPr>
              <a:lnSpc>
                <a:spcPct val="200000"/>
              </a:lnSpc>
              <a:spcAft>
                <a:spcPts val="800"/>
              </a:spcAft>
              <a:tabLst>
                <a:tab pos="2453640" algn="l"/>
              </a:tabLst>
            </a:pPr>
            <a:r>
              <a:rPr lang="en-US"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Premier Inn (2025). </a:t>
            </a:r>
            <a:r>
              <a:rPr lang="en-US" sz="1400" i="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Food </a:t>
            </a:r>
            <a:r>
              <a:rPr lang="en-US" sz="1400" i="1" u="sng"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&amp; drink</a:t>
            </a:r>
            <a:r>
              <a:rPr lang="en-US"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[online] www.premierinn.com. Available at: </a:t>
            </a:r>
            <a:r>
              <a:rPr lang="en-US" sz="1400" u="sng" dirty="0">
                <a:solidFill>
                  <a:srgbClr val="467886"/>
                </a:solidFill>
                <a:effectLst/>
                <a:latin typeface="Arial" panose="020B0604020202020204" pitchFamily="34" charset="0"/>
                <a:ea typeface="Times New Roman" panose="02020603050405020304" pitchFamily="18" charset="0"/>
                <a:cs typeface="Times New Roman" panose="02020603050405020304" pitchFamily="18" charset="0"/>
                <a:hlinkClick r:id="rId3"/>
              </a:rPr>
              <a:t>https://www.premierinn.com/gb/en/why/food.html</a:t>
            </a:r>
            <a:r>
              <a:rPr lang="en-US" sz="1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accessed online 07/11/25. </a:t>
            </a:r>
            <a:endParaRPr lang="en-GB" sz="1400" dirty="0">
              <a:effectLst/>
              <a:latin typeface="Aptos" panose="020B0004020202020204" pitchFamily="34" charset="0"/>
              <a:ea typeface="SimSu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423567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1" ma:contentTypeDescription="Create a new document." ma:contentTypeScope="" ma:versionID="78fc5131b59274b657edf346d0d4478a">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17ba664ae0baa7c694bd500fa97ae7b"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9FDA5B-D841-4414-9BD0-AF916B42F8C7}">
  <ds:schemaRefs>
    <ds:schemaRef ds:uri="4eb0a523-77d0-454a-93a8-50ca111d3c44"/>
    <ds:schemaRef ds:uri="http://schemas.microsoft.com/office/2006/documentManagement/types"/>
    <ds:schemaRef ds:uri="http://schemas.microsoft.com/office/2006/metadata/properties"/>
    <ds:schemaRef ds:uri="http://www.w3.org/XML/1998/namespace"/>
    <ds:schemaRef ds:uri="http://purl.org/dc/elements/1.1/"/>
    <ds:schemaRef ds:uri="http://schemas.microsoft.com/office/infopath/2007/PartnerControls"/>
    <ds:schemaRef ds:uri="http://schemas.openxmlformats.org/package/2006/metadata/core-properties"/>
    <ds:schemaRef ds:uri="0e7fbce4-8ae7-4085-8b0a-9efa4c7cae6d"/>
    <ds:schemaRef ds:uri="http://purl.org/dc/dcmitype/"/>
    <ds:schemaRef ds:uri="http://purl.org/dc/terms/"/>
  </ds:schemaRefs>
</ds:datastoreItem>
</file>

<file path=customXml/itemProps2.xml><?xml version="1.0" encoding="utf-8"?>
<ds:datastoreItem xmlns:ds="http://schemas.openxmlformats.org/officeDocument/2006/customXml" ds:itemID="{0EFB74A0-2F43-4136-9E67-84FCBB2DBC34}">
  <ds:schemaRefs>
    <ds:schemaRef ds:uri="http://schemas.microsoft.com/sharepoint/v3/contenttype/forms"/>
  </ds:schemaRefs>
</ds:datastoreItem>
</file>

<file path=customXml/itemProps3.xml><?xml version="1.0" encoding="utf-8"?>
<ds:datastoreItem xmlns:ds="http://schemas.openxmlformats.org/officeDocument/2006/customXml" ds:itemID="{A38338E5-A48A-4DAF-9916-693163E69387}">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49</TotalTime>
  <Words>662</Words>
  <Application>Microsoft Office PowerPoint</Application>
  <PresentationFormat>Widescreen</PresentationFormat>
  <Paragraphs>36</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Aptos</vt:lpstr>
      <vt:lpstr>Aptos Display</vt:lpstr>
      <vt:lpstr>Arial</vt:lpstr>
      <vt:lpstr>Arial Black</vt:lpstr>
      <vt:lpstr>office theme</vt:lpstr>
      <vt:lpstr>  </vt:lpstr>
      <vt:lpstr>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kaifaaaa</dc:creator>
  <cp:lastModifiedBy>Labli Begum (2121373)</cp:lastModifiedBy>
  <cp:revision>3</cp:revision>
  <dcterms:created xsi:type="dcterms:W3CDTF">2025-11-05T18:16:42Z</dcterms:created>
  <dcterms:modified xsi:type="dcterms:W3CDTF">2025-11-20T10:45:29Z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