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0" d="100"/>
          <a:sy n="110" d="100"/>
        </p:scale>
        <p:origin x="630"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596B4-F53F-450A-BA39-31EA29F2EC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6D737C1-05D4-4164-8C45-A3904F2B25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C6CCC44-9BDD-4745-93F5-91A5A1145902}"/>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0EE1557A-57B9-4B80-BFF3-805832AE1BD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0E29FB2-AAD0-4C69-A424-C089A03FC257}"/>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3587477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B9299-AC6A-4DBF-8D69-810B8A7D201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6FC1114-FA43-475B-AFFE-C38313D078A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93B028-0DE7-4689-A30C-599FCB92197B}"/>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1F8489A6-C3B1-4E22-AC97-3BF39EE4D9D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AF8AA4-E333-4C7A-BCA3-17676DE5F5C1}"/>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1777140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0E39-B414-4BA7-B921-656569AD0F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5FAD0CF-2C24-4665-87C2-23D708B065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D0CB41-1BE6-47A2-AB15-48523EB3AB3D}"/>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FA982461-3E8B-4B9D-9F00-068B5261D5D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C37BCC-9921-4EBC-8E3E-48C4F25F791F}"/>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4249441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82CD2-473B-4E98-96E1-3353C7D3DD2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1A9E523-F055-4799-8FAA-0B1D2488254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7BDA9AF-1EB0-4363-BE12-3EC8BA93272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6BFF4AA-DCA5-4CDA-96CB-AA94E47833A6}"/>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6" name="Footer Placeholder 5">
            <a:extLst>
              <a:ext uri="{FF2B5EF4-FFF2-40B4-BE49-F238E27FC236}">
                <a16:creationId xmlns:a16="http://schemas.microsoft.com/office/drawing/2014/main" id="{5A12D4E2-6CFF-47F6-8EC3-7E50C8AA767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130EF22-FB00-4148-AC3E-4DE691A64EF6}"/>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1522161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F507C-7D02-488C-8F33-59ED59E1831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D40A3C5-0A31-4FA4-8CD5-8BAD2618FB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7AA51FE-9CB1-4DC9-82C0-C252B1E9DCE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64B4929-88A1-4377-8346-8D38341861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2D4C8D1-6607-4078-8F52-863CCECE0C4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62A5980-A0C0-40E8-9BF9-537BCF8CD3C8}"/>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8" name="Footer Placeholder 7">
            <a:extLst>
              <a:ext uri="{FF2B5EF4-FFF2-40B4-BE49-F238E27FC236}">
                <a16:creationId xmlns:a16="http://schemas.microsoft.com/office/drawing/2014/main" id="{9CBD8D92-018A-41F6-8591-946BC9AE865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68149C6-2676-4D4D-9EA2-258033D221D6}"/>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436831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568F-6154-41A5-A206-8F0F7DEFF50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2C3F31C-7670-478E-A9D4-1C099F1707B6}"/>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4" name="Footer Placeholder 3">
            <a:extLst>
              <a:ext uri="{FF2B5EF4-FFF2-40B4-BE49-F238E27FC236}">
                <a16:creationId xmlns:a16="http://schemas.microsoft.com/office/drawing/2014/main" id="{57E28BEA-3A87-4E27-9A24-41A95FC0FBC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D1E079E-8B41-458B-B0AB-4D300CC1EA4C}"/>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3732874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6B0ADC-50D3-40C9-BEC5-4C1FF736D5E4}"/>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3" name="Footer Placeholder 2">
            <a:extLst>
              <a:ext uri="{FF2B5EF4-FFF2-40B4-BE49-F238E27FC236}">
                <a16:creationId xmlns:a16="http://schemas.microsoft.com/office/drawing/2014/main" id="{02C91B9F-1329-4ADF-9086-6DB569956FF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D7659F1-CD48-4622-BDB6-1DE6A8F87D06}"/>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3211745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C2D28-FC6A-4F4A-A18C-7F8E81824F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89717D0-07E8-465B-B40D-2D29C075C1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D7730E9-F57C-4F95-9E90-F79E963C08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F17C68-3085-438B-A5F9-5D6967176463}"/>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6" name="Footer Placeholder 5">
            <a:extLst>
              <a:ext uri="{FF2B5EF4-FFF2-40B4-BE49-F238E27FC236}">
                <a16:creationId xmlns:a16="http://schemas.microsoft.com/office/drawing/2014/main" id="{9E0BC75A-6659-4782-8527-2F7CD5CDCDE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485BC5C-677E-4061-9614-33C0612F5A30}"/>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2443911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50A4-3AE0-4248-A5E3-8277AB59CD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6072AD1-6B2A-44C7-85DA-21C3D8A862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D6778A7-817A-4449-956C-097D019E49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DB38BF-7D50-4BBB-8F1B-E9682FE854DB}"/>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6" name="Footer Placeholder 5">
            <a:extLst>
              <a:ext uri="{FF2B5EF4-FFF2-40B4-BE49-F238E27FC236}">
                <a16:creationId xmlns:a16="http://schemas.microsoft.com/office/drawing/2014/main" id="{DB1E6FD1-084F-450B-899F-E434F739FA6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A63B890-F1FB-478F-AF61-2C4CCF7B6B69}"/>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3207376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82517-F158-45A5-8A7F-FC3FB152CEF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0C7C744-AB8B-4FCA-A43D-DB2BCBBF0B8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7721CC-5652-42A5-8921-81D791F5A1B6}"/>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D02320D6-CCED-4649-8785-C5988728FA0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2CC236-B6B1-42D0-8B7F-E20717491B66}"/>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953063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C4D5F8-0CF0-43D2-9B03-9081B5646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585CBA-FE28-4184-B457-A604785B165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C48E2FE-BE57-4594-BD03-6131F1210C68}"/>
              </a:ext>
            </a:extLst>
          </p:cNvPr>
          <p:cNvSpPr>
            <a:spLocks noGrp="1"/>
          </p:cNvSpPr>
          <p:nvPr>
            <p:ph type="dt" sz="half" idx="10"/>
          </p:nvPr>
        </p:nvSpPr>
        <p:spPr/>
        <p:txBody>
          <a:body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016DB878-CE0F-431F-84CE-D7392CDD60C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3308661-9C91-4ACE-A27B-643D5F549D78}"/>
              </a:ext>
            </a:extLst>
          </p:cNvPr>
          <p:cNvSpPr>
            <a:spLocks noGrp="1"/>
          </p:cNvSpPr>
          <p:nvPr>
            <p:ph type="sldNum" sz="quarter" idx="12"/>
          </p:nvPr>
        </p:nvSpPr>
        <p:spPr/>
        <p:txBody>
          <a:bodyPr/>
          <a:lstStyle/>
          <a:p>
            <a:fld id="{58D9E137-2BFD-4235-A22A-12B4D7F11D46}" type="slidenum">
              <a:rPr lang="en-IN" smtClean="0"/>
              <a:t>‹#›</a:t>
            </a:fld>
            <a:endParaRPr lang="en-IN"/>
          </a:p>
        </p:txBody>
      </p:sp>
    </p:spTree>
    <p:extLst>
      <p:ext uri="{BB962C8B-B14F-4D97-AF65-F5344CB8AC3E}">
        <p14:creationId xmlns:p14="http://schemas.microsoft.com/office/powerpoint/2010/main" val="3460297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6EE5E-CE47-443F-8215-59E96C6D1E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85A5A8F-B453-440F-9FF6-F7A5B8064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1DC161A-2821-4873-A946-BAF7FE4D1B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C7750-ADC1-43C2-8CFC-5D928A6D3A13}" type="datetimeFigureOut">
              <a:rPr lang="en-IN" smtClean="0"/>
              <a:t>24-07-2026</a:t>
            </a:fld>
            <a:endParaRPr lang="en-IN"/>
          </a:p>
        </p:txBody>
      </p:sp>
      <p:sp>
        <p:nvSpPr>
          <p:cNvPr id="5" name="Footer Placeholder 4">
            <a:extLst>
              <a:ext uri="{FF2B5EF4-FFF2-40B4-BE49-F238E27FC236}">
                <a16:creationId xmlns:a16="http://schemas.microsoft.com/office/drawing/2014/main" id="{B6AB5951-165F-42DB-B8C9-5D0256F82E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EFFEC43-81C3-47F6-81B1-852C393F00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D9E137-2BFD-4235-A22A-12B4D7F11D46}" type="slidenum">
              <a:rPr lang="en-IN" smtClean="0"/>
              <a:t>‹#›</a:t>
            </a:fld>
            <a:endParaRPr lang="en-IN"/>
          </a:p>
        </p:txBody>
      </p:sp>
    </p:spTree>
    <p:extLst>
      <p:ext uri="{BB962C8B-B14F-4D97-AF65-F5344CB8AC3E}">
        <p14:creationId xmlns:p14="http://schemas.microsoft.com/office/powerpoint/2010/main" val="2248568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ourworldindata.org/data-insights/once-widespread-smoking-is-now-uncommon-in-great-britain?utm_source=chatgpt.com"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ons.gov.uk/releases/adultsmokinghabitsintheuk2024?utm_source=chatgpt.com" TargetMode="External"/><Relationship Id="rId5" Type="http://schemas.openxmlformats.org/officeDocument/2006/relationships/hyperlink" Target="https://digital.nhs.uk/data-and-information/publications/statistical/statistics-on-nhs-stop-smoking-services-in-england/april-2023-to-march-2024-q4-annual?utm_source=chatgpt.com"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7FCA7-7CBD-424C-BCCC-43C1B6C6146D}"/>
              </a:ext>
            </a:extLst>
          </p:cNvPr>
          <p:cNvSpPr>
            <a:spLocks noGrp="1"/>
          </p:cNvSpPr>
          <p:nvPr>
            <p:ph type="title"/>
          </p:nvPr>
        </p:nvSpPr>
        <p:spPr>
          <a:xfrm>
            <a:off x="838199" y="120650"/>
            <a:ext cx="10515600" cy="804769"/>
          </a:xfrm>
        </p:spPr>
        <p:style>
          <a:lnRef idx="2">
            <a:schemeClr val="accent2">
              <a:shade val="50000"/>
            </a:schemeClr>
          </a:lnRef>
          <a:fillRef idx="1">
            <a:schemeClr val="accent2"/>
          </a:fillRef>
          <a:effectRef idx="0">
            <a:schemeClr val="accent2"/>
          </a:effectRef>
          <a:fontRef idx="minor">
            <a:schemeClr val="lt1"/>
          </a:fontRef>
        </p:style>
        <p:txBody>
          <a:bodyPr>
            <a:noAutofit/>
          </a:bodyPr>
          <a:lstStyle/>
          <a:p>
            <a:pPr algn="ctr"/>
            <a:r>
              <a:rPr lang="en-US" sz="1100" b="1" dirty="0"/>
              <a:t>MSc Public Health and Social Care in Practice</a:t>
            </a:r>
            <a:br>
              <a:rPr lang="en-US" sz="1100" b="1" dirty="0"/>
            </a:br>
            <a:r>
              <a:rPr lang="en-US" sz="1100" b="1" dirty="0"/>
              <a:t>Population Health and Digital Health Promotion: Component 2</a:t>
            </a:r>
            <a:br>
              <a:rPr lang="en-US" sz="1100" b="1" dirty="0"/>
            </a:br>
            <a:r>
              <a:rPr lang="en-US" sz="2400" b="1" dirty="0"/>
              <a:t>QUITSMOK: An AI-Powered Digital Health Intervention for Smoking </a:t>
            </a:r>
            <a:r>
              <a:rPr lang="en-US" sz="2400" b="1" dirty="0" smtClean="0"/>
              <a:t>Cessation</a:t>
            </a:r>
            <a:br>
              <a:rPr lang="en-US" sz="2400" b="1" dirty="0" smtClean="0"/>
            </a:br>
            <a:r>
              <a:rPr lang="nl-NL" sz="1400" b="1" dirty="0"/>
              <a:t>Student Name: Krinalben Rajeshbhai </a:t>
            </a:r>
            <a:r>
              <a:rPr lang="nl-NL" sz="1400" b="1"/>
              <a:t>Patel </a:t>
            </a:r>
            <a:r>
              <a:rPr lang="nl-NL" sz="1400" b="1" smtClean="0"/>
              <a:t>		Student </a:t>
            </a:r>
            <a:r>
              <a:rPr lang="nl-NL" sz="1400" b="1" dirty="0"/>
              <a:t>ID: 2531474</a:t>
            </a:r>
            <a:endParaRPr lang="en-IN" sz="1400" b="1" dirty="0"/>
          </a:p>
        </p:txBody>
      </p:sp>
      <p:sp>
        <p:nvSpPr>
          <p:cNvPr id="3" name="Content Placeholder 2">
            <a:extLst>
              <a:ext uri="{FF2B5EF4-FFF2-40B4-BE49-F238E27FC236}">
                <a16:creationId xmlns:a16="http://schemas.microsoft.com/office/drawing/2014/main" id="{E44E134D-904D-4C25-8E00-20F93B2636C5}"/>
              </a:ext>
            </a:extLst>
          </p:cNvPr>
          <p:cNvSpPr>
            <a:spLocks noGrp="1"/>
          </p:cNvSpPr>
          <p:nvPr>
            <p:ph idx="1"/>
          </p:nvPr>
        </p:nvSpPr>
        <p:spPr>
          <a:xfrm>
            <a:off x="179294" y="1006101"/>
            <a:ext cx="4701988" cy="1600200"/>
          </a:xfrm>
        </p:spPr>
        <p:style>
          <a:lnRef idx="2">
            <a:schemeClr val="accent5">
              <a:shade val="50000"/>
            </a:schemeClr>
          </a:lnRef>
          <a:fillRef idx="1">
            <a:schemeClr val="accent5"/>
          </a:fillRef>
          <a:effectRef idx="0">
            <a:schemeClr val="accent5"/>
          </a:effectRef>
          <a:fontRef idx="minor">
            <a:schemeClr val="lt1"/>
          </a:fontRef>
        </p:style>
        <p:txBody>
          <a:bodyPr>
            <a:normAutofit lnSpcReduction="10000"/>
          </a:bodyPr>
          <a:lstStyle/>
          <a:p>
            <a:pPr marL="0" indent="0" algn="just">
              <a:buNone/>
            </a:pPr>
            <a:r>
              <a:rPr lang="en-GB" sz="1000" b="1" dirty="0"/>
              <a:t>Background</a:t>
            </a:r>
          </a:p>
          <a:p>
            <a:pPr marL="0" indent="0" algn="just">
              <a:buNone/>
            </a:pPr>
            <a:r>
              <a:rPr lang="en-GB" sz="1000" dirty="0"/>
              <a:t>Although smoking rates have been dropping, it still remains an issue in the public health field. Smoking is a persistent problem in the UK, with 10.6% (5.3 million) of adults smoking in 2024, and 223,572 people using NHS Stop Smoking Services in 2023/24 (ONS, 2025; </a:t>
            </a:r>
            <a:r>
              <a:rPr lang="en-US" sz="1000" dirty="0"/>
              <a:t>Our World in Data, </a:t>
            </a:r>
            <a:r>
              <a:rPr lang="en-US" sz="1000" dirty="0" smtClean="0"/>
              <a:t>2025</a:t>
            </a:r>
            <a:r>
              <a:rPr lang="en-GB" sz="1000" dirty="0" smtClean="0"/>
              <a:t>). </a:t>
            </a:r>
            <a:r>
              <a:rPr lang="en-GB" sz="1000" dirty="0"/>
              <a:t>In addition to nicotine replacement therapy and behavioural counselling, </a:t>
            </a:r>
            <a:r>
              <a:rPr lang="en-GB" sz="1000" dirty="0" err="1"/>
              <a:t>QutWise</a:t>
            </a:r>
            <a:r>
              <a:rPr lang="en-GB" sz="1000" dirty="0"/>
              <a:t> is a proposed mobile application that utilises artificial intelligence to offer individual </a:t>
            </a:r>
            <a:r>
              <a:rPr lang="en-GB" sz="1000" dirty="0" smtClean="0"/>
              <a:t>quitting plans</a:t>
            </a:r>
            <a:r>
              <a:rPr lang="en-GB" sz="1000" dirty="0"/>
              <a:t>, behavioural coaching, predict cravings, and refer to NHS Stop Smoking Support (NHS Digital, </a:t>
            </a:r>
            <a:r>
              <a:rPr lang="en-GB" sz="1000" dirty="0" smtClean="0"/>
              <a:t>2024). </a:t>
            </a:r>
            <a:r>
              <a:rPr lang="en-GB" sz="1000" dirty="0"/>
              <a:t>The features in this tool will support the use of digital technology in providing additional services and expand access to care and opportunities for sustained smoking cessation (</a:t>
            </a:r>
            <a:r>
              <a:rPr lang="en-GB" sz="1000" dirty="0" smtClean="0"/>
              <a:t>Pipe et al. 2022).</a:t>
            </a:r>
            <a:endParaRPr lang="en-IN" sz="1000" dirty="0"/>
          </a:p>
        </p:txBody>
      </p:sp>
      <p:sp>
        <p:nvSpPr>
          <p:cNvPr id="4" name="Content Placeholder 2">
            <a:extLst>
              <a:ext uri="{FF2B5EF4-FFF2-40B4-BE49-F238E27FC236}">
                <a16:creationId xmlns:a16="http://schemas.microsoft.com/office/drawing/2014/main" id="{C58DF7C7-8CF6-4197-99D6-0F914E70F487}"/>
              </a:ext>
            </a:extLst>
          </p:cNvPr>
          <p:cNvSpPr txBox="1">
            <a:spLocks/>
          </p:cNvSpPr>
          <p:nvPr/>
        </p:nvSpPr>
        <p:spPr>
          <a:xfrm>
            <a:off x="179294" y="2686983"/>
            <a:ext cx="2335306" cy="3969685"/>
          </a:xfrm>
          <a:prstGeom prst="rect">
            <a:avLst/>
          </a:prstGeom>
        </p:spPr>
        <p:style>
          <a:lnRef idx="1">
            <a:schemeClr val="accent3"/>
          </a:lnRef>
          <a:fillRef idx="3">
            <a:schemeClr val="accent3"/>
          </a:fillRef>
          <a:effectRef idx="2">
            <a:schemeClr val="accent3"/>
          </a:effectRef>
          <a:fontRef idx="minor">
            <a:schemeClr val="lt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000" b="1" dirty="0"/>
              <a:t>Principles of health promotion</a:t>
            </a:r>
            <a:endParaRPr lang="en-IN" sz="1000" dirty="0"/>
          </a:p>
          <a:p>
            <a:pPr marL="0" indent="0" algn="just">
              <a:buNone/>
            </a:pPr>
            <a:r>
              <a:rPr lang="en-GB" sz="1000" dirty="0"/>
              <a:t>Health promotion tries to give individuals and communities the opportunity to advance their health through empowerment, prevention, and involvement and equity in gaining better health care (</a:t>
            </a:r>
            <a:r>
              <a:rPr lang="en-GB" sz="1000" dirty="0" err="1" smtClean="0"/>
              <a:t>Ghahramani</a:t>
            </a:r>
            <a:r>
              <a:rPr lang="en-GB" sz="1000" dirty="0" smtClean="0"/>
              <a:t> et al. 2022). </a:t>
            </a:r>
            <a:r>
              <a:rPr lang="en-GB" sz="1000" dirty="0"/>
              <a:t>The principles promote a greater becoming responsible towards its health as well as tackle social and digital disparities in connection to health. </a:t>
            </a:r>
            <a:r>
              <a:rPr lang="en-GB" sz="1000" dirty="0" err="1"/>
              <a:t>QuitSmok</a:t>
            </a:r>
            <a:r>
              <a:rPr lang="en-GB" sz="1000" dirty="0"/>
              <a:t> aligns with this notion by providing personalised health education, evidence-based smoking cessation strategies and behavioural feedback in </a:t>
            </a:r>
            <a:r>
              <a:rPr lang="en-GB" sz="1000" dirty="0" smtClean="0"/>
              <a:t>real-time. </a:t>
            </a:r>
            <a:endParaRPr lang="en-GB" sz="1000" dirty="0"/>
          </a:p>
          <a:p>
            <a:pPr marL="0" indent="0" algn="just">
              <a:buNone/>
            </a:pPr>
            <a:r>
              <a:rPr lang="en-GB" sz="1000" dirty="0"/>
              <a:t>Using machine learning to model smoking habits, customised choices can be recommended, aiding engagement and supporting their decision-making (</a:t>
            </a:r>
            <a:r>
              <a:rPr lang="en-GB" sz="1000" dirty="0" smtClean="0"/>
              <a:t>Albers </a:t>
            </a:r>
            <a:r>
              <a:rPr lang="en-GB" sz="1000" dirty="0"/>
              <a:t>et al. </a:t>
            </a:r>
            <a:r>
              <a:rPr lang="en-GB" sz="1000" dirty="0" smtClean="0"/>
              <a:t>2022; Fang </a:t>
            </a:r>
            <a:r>
              <a:rPr lang="en-GB" sz="1000" dirty="0"/>
              <a:t>et al</a:t>
            </a:r>
            <a:r>
              <a:rPr lang="en-GB" sz="1000" dirty="0" smtClean="0"/>
              <a:t>. 2023). </a:t>
            </a:r>
            <a:r>
              <a:rPr lang="en-GB" sz="1000" dirty="0"/>
              <a:t>The application includes multilingual support and accessible interface that ensure user privacy, as well as direct referral options for people with smoking-related health concerns to NHS Stop Smoking Services </a:t>
            </a:r>
            <a:r>
              <a:rPr lang="en-GB" sz="1000" dirty="0" smtClean="0"/>
              <a:t>(</a:t>
            </a:r>
            <a:r>
              <a:rPr lang="en-GB" sz="1000" dirty="0" err="1" smtClean="0"/>
              <a:t>Hersi</a:t>
            </a:r>
            <a:r>
              <a:rPr lang="en-GB" sz="1000" dirty="0" smtClean="0"/>
              <a:t> </a:t>
            </a:r>
            <a:r>
              <a:rPr lang="en-GB" sz="1000" dirty="0"/>
              <a:t>et al. </a:t>
            </a:r>
            <a:r>
              <a:rPr lang="en-GB" sz="1000" dirty="0" smtClean="0"/>
              <a:t>2024).</a:t>
            </a:r>
            <a:endParaRPr lang="en-IN" sz="1000" dirty="0"/>
          </a:p>
        </p:txBody>
      </p:sp>
      <p:sp>
        <p:nvSpPr>
          <p:cNvPr id="6" name="Content Placeholder 2">
            <a:extLst>
              <a:ext uri="{FF2B5EF4-FFF2-40B4-BE49-F238E27FC236}">
                <a16:creationId xmlns:a16="http://schemas.microsoft.com/office/drawing/2014/main" id="{2534E93D-D765-469F-BAFA-87F9FB579A89}"/>
              </a:ext>
            </a:extLst>
          </p:cNvPr>
          <p:cNvSpPr txBox="1">
            <a:spLocks/>
          </p:cNvSpPr>
          <p:nvPr/>
        </p:nvSpPr>
        <p:spPr>
          <a:xfrm>
            <a:off x="7212104" y="989477"/>
            <a:ext cx="4842735" cy="201068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buNone/>
            </a:pPr>
            <a:r>
              <a:rPr lang="en-US" sz="1000" b="1" dirty="0" err="1"/>
              <a:t>Behavioural</a:t>
            </a:r>
            <a:r>
              <a:rPr lang="en-US" sz="1000" b="1" dirty="0"/>
              <a:t> Change Theory – Health Belief Model</a:t>
            </a:r>
            <a:endParaRPr lang="en-GB" sz="1000" b="1" dirty="0"/>
          </a:p>
          <a:p>
            <a:pPr marL="0" indent="0" algn="just">
              <a:lnSpc>
                <a:spcPct val="100000"/>
              </a:lnSpc>
              <a:buNone/>
            </a:pPr>
            <a:r>
              <a:rPr lang="en-US" sz="1000" dirty="0"/>
              <a:t>Based on the Health Belief Model (HBM) a theoretical model that postulates the chances of behavioral change occur when a person knows they are experiencing a health threat, feels strongly about the harmful impact of health-related behaviors, thinks the advantages of changing are greater than the obstacles, and has the confidence to make the change, the rationale behind the development of </a:t>
            </a:r>
            <a:r>
              <a:rPr lang="en-US" sz="1000" dirty="0" err="1"/>
              <a:t>QuitSmok</a:t>
            </a:r>
            <a:r>
              <a:rPr lang="en-US" sz="1000" dirty="0"/>
              <a:t> is summarized (</a:t>
            </a:r>
            <a:r>
              <a:rPr lang="en-US" sz="1000" dirty="0" err="1" smtClean="0"/>
              <a:t>Alyafei</a:t>
            </a:r>
            <a:r>
              <a:rPr lang="en-US" sz="1000" dirty="0" smtClean="0"/>
              <a:t> and </a:t>
            </a:r>
            <a:r>
              <a:rPr lang="en-US" sz="1000" dirty="0"/>
              <a:t>Easton-</a:t>
            </a:r>
            <a:r>
              <a:rPr lang="en-US" sz="1000" dirty="0" err="1"/>
              <a:t>Carr</a:t>
            </a:r>
            <a:r>
              <a:rPr lang="en-US" sz="1000" dirty="0"/>
              <a:t>, </a:t>
            </a:r>
            <a:r>
              <a:rPr lang="en-US" sz="1000" dirty="0" smtClean="0"/>
              <a:t>2024; </a:t>
            </a:r>
            <a:r>
              <a:rPr lang="en-US" sz="1000" dirty="0" err="1" smtClean="0"/>
              <a:t>Panahi</a:t>
            </a:r>
            <a:r>
              <a:rPr lang="en-US" sz="1000" dirty="0" smtClean="0"/>
              <a:t> et al. 2022). </a:t>
            </a:r>
            <a:r>
              <a:rPr lang="en-US" sz="1000" dirty="0"/>
              <a:t>These constructs are supported by the app through the use of </a:t>
            </a:r>
            <a:r>
              <a:rPr lang="en-US" sz="1000" dirty="0" err="1"/>
              <a:t>personalised</a:t>
            </a:r>
            <a:r>
              <a:rPr lang="en-US" sz="1000" dirty="0"/>
              <a:t> health risk information, financial savings calculators, artificial intelligence based coaching, craving management and reminders and progress tracking (Guo et al. 2023). Flexibility of these features means greater motivation, less barriers and further enhances self-efficacy, facilitating continued </a:t>
            </a:r>
            <a:r>
              <a:rPr lang="en-US" sz="1000" dirty="0" err="1"/>
              <a:t>behaviour</a:t>
            </a:r>
            <a:r>
              <a:rPr lang="en-US" sz="1000" dirty="0"/>
              <a:t> change (Zhou et al. 2023).</a:t>
            </a:r>
            <a:endParaRPr lang="en-IN" sz="1000" dirty="0"/>
          </a:p>
        </p:txBody>
      </p:sp>
      <p:sp>
        <p:nvSpPr>
          <p:cNvPr id="7" name="Content Placeholder 2">
            <a:extLst>
              <a:ext uri="{FF2B5EF4-FFF2-40B4-BE49-F238E27FC236}">
                <a16:creationId xmlns:a16="http://schemas.microsoft.com/office/drawing/2014/main" id="{3218219D-50FA-4B79-9CED-56D21ACC7773}"/>
              </a:ext>
            </a:extLst>
          </p:cNvPr>
          <p:cNvSpPr txBox="1">
            <a:spLocks/>
          </p:cNvSpPr>
          <p:nvPr/>
        </p:nvSpPr>
        <p:spPr>
          <a:xfrm>
            <a:off x="2644583" y="4552080"/>
            <a:ext cx="3164546" cy="2104587"/>
          </a:xfrm>
          <a:prstGeom prst="rect">
            <a:avLst/>
          </a:prstGeom>
        </p:spPr>
        <p:style>
          <a:lnRef idx="1">
            <a:schemeClr val="accent6"/>
          </a:lnRef>
          <a:fillRef idx="3">
            <a:schemeClr val="accent6"/>
          </a:fillRef>
          <a:effectRef idx="2">
            <a:schemeClr val="accent6"/>
          </a:effectRef>
          <a:fontRef idx="minor">
            <a:schemeClr val="lt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000" b="1" dirty="0"/>
              <a:t>Expected Outcomes </a:t>
            </a:r>
            <a:endParaRPr lang="en-IN" sz="1000" dirty="0"/>
          </a:p>
          <a:p>
            <a:pPr marL="0" indent="0" algn="just">
              <a:buNone/>
            </a:pPr>
            <a:r>
              <a:rPr lang="en-GB" sz="1000" dirty="0"/>
              <a:t>By applying the Health Belief Model with </a:t>
            </a:r>
            <a:r>
              <a:rPr lang="en-GB" sz="1000" dirty="0" err="1"/>
              <a:t>QuitSmok</a:t>
            </a:r>
            <a:r>
              <a:rPr lang="en-GB" sz="1000" dirty="0"/>
              <a:t>, it is expected that smoking cessation will also be enhanced as users are motivated and become more confident and maintain longer action periods of the quitting behaviours. Relapse can be decreased with the use of personalised AI-guided interventions, through recognising the potential for a risky scenario before the trigger of a craving, and providing timely behavioural support (</a:t>
            </a:r>
            <a:r>
              <a:rPr lang="en-GB" sz="1000" dirty="0" err="1" smtClean="0"/>
              <a:t>Onwuzo</a:t>
            </a:r>
            <a:r>
              <a:rPr lang="en-GB" sz="1000" dirty="0" smtClean="0"/>
              <a:t> et al. 2024). </a:t>
            </a:r>
            <a:r>
              <a:rPr lang="en-GB" sz="1000" dirty="0"/>
              <a:t>However, it relies on digital literacy and ongoing engagement with and accessibility of smart phones. Therefore, it is recommended that </a:t>
            </a:r>
            <a:r>
              <a:rPr lang="en-GB" sz="1000" dirty="0" err="1"/>
              <a:t>QuitSmok</a:t>
            </a:r>
            <a:r>
              <a:rPr lang="en-GB" sz="1000" dirty="0"/>
              <a:t> is used with the regular administration of professional smoking cessation services (</a:t>
            </a:r>
            <a:r>
              <a:rPr lang="en-GB" sz="1000" dirty="0" err="1" smtClean="0"/>
              <a:t>Kelpin</a:t>
            </a:r>
            <a:r>
              <a:rPr lang="en-GB" sz="1000" dirty="0" smtClean="0"/>
              <a:t> et al. 2024).</a:t>
            </a:r>
            <a:endParaRPr lang="en-IN" sz="1000" dirty="0"/>
          </a:p>
        </p:txBody>
      </p:sp>
      <p:sp>
        <p:nvSpPr>
          <p:cNvPr id="8" name="Content Placeholder 2">
            <a:extLst>
              <a:ext uri="{FF2B5EF4-FFF2-40B4-BE49-F238E27FC236}">
                <a16:creationId xmlns:a16="http://schemas.microsoft.com/office/drawing/2014/main" id="{0241C2CC-E820-49DC-9430-163FE590CED5}"/>
              </a:ext>
            </a:extLst>
          </p:cNvPr>
          <p:cNvSpPr txBox="1">
            <a:spLocks/>
          </p:cNvSpPr>
          <p:nvPr/>
        </p:nvSpPr>
        <p:spPr>
          <a:xfrm>
            <a:off x="5862918" y="4559053"/>
            <a:ext cx="3164546" cy="2104587"/>
          </a:xfrm>
          <a:prstGeom prst="rect">
            <a:avLst/>
          </a:prstGeom>
        </p:spPr>
        <p:style>
          <a:lnRef idx="1">
            <a:schemeClr val="accent1"/>
          </a:lnRef>
          <a:fillRef idx="3">
            <a:schemeClr val="accent1"/>
          </a:fillRef>
          <a:effectRef idx="2">
            <a:schemeClr val="accent1"/>
          </a:effectRef>
          <a:fontRef idx="minor">
            <a:schemeClr val="lt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000" b="1" dirty="0"/>
              <a:t>Conclusion </a:t>
            </a:r>
            <a:endParaRPr lang="en-IN" sz="1000" dirty="0"/>
          </a:p>
          <a:p>
            <a:pPr marL="0" indent="0" algn="just">
              <a:buNone/>
            </a:pPr>
            <a:r>
              <a:rPr lang="en-GB" sz="1000" dirty="0"/>
              <a:t>By linking personalised behavioural support with evidence-based principles in the field of health promotion, the </a:t>
            </a:r>
            <a:r>
              <a:rPr lang="en-GB" sz="1000" dirty="0" err="1"/>
              <a:t>QuitSmok</a:t>
            </a:r>
            <a:r>
              <a:rPr lang="en-GB" sz="1000" dirty="0"/>
              <a:t> project illustrates how AI can reinforce digital health promotion efforts. The intervention may decrease tobacco use, increase the availability of tobacco cessation programs, and alleviate burden of tobacco-related disease on health systems. Going forward, policy makers should allow and promote access to and use of digital technologies within national smoking cessation interventions (</a:t>
            </a:r>
            <a:r>
              <a:rPr lang="en-GB" sz="1000" dirty="0" err="1" smtClean="0"/>
              <a:t>Anyanwu</a:t>
            </a:r>
            <a:r>
              <a:rPr lang="en-GB" sz="1000" dirty="0" smtClean="0"/>
              <a:t> et al. 2020). </a:t>
            </a:r>
            <a:r>
              <a:rPr lang="en-GB" sz="1000" dirty="0"/>
              <a:t>There is a need for further research to assess the long-term effects and the engagement of users, as well as the intervention's effects on diminishing digital inequalities.</a:t>
            </a:r>
            <a:endParaRPr lang="en-IN" sz="1000" dirty="0"/>
          </a:p>
        </p:txBody>
      </p:sp>
      <p:pic>
        <p:nvPicPr>
          <p:cNvPr id="9" name="Picture 8" descr="https://ourworldindata.org/cdn-cgi/imagedelivery/qLq-8BTgXU8yG0N6HnOy8g/4ca6a09d-323a-4c66-33dd-02342fd72700/w=1620">
            <a:extLst>
              <a:ext uri="{FF2B5EF4-FFF2-40B4-BE49-F238E27FC236}">
                <a16:creationId xmlns:a16="http://schemas.microsoft.com/office/drawing/2014/main" id="{D5DBF307-9470-463D-9592-1A19DD82AE3C}"/>
              </a:ext>
            </a:extLst>
          </p:cNvPr>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4981594" y="1032756"/>
            <a:ext cx="2134397" cy="1922330"/>
          </a:xfrm>
          <a:prstGeom prst="rect">
            <a:avLst/>
          </a:prstGeom>
          <a:noFill/>
          <a:ln>
            <a:noFill/>
          </a:ln>
        </p:spPr>
      </p:pic>
      <p:pic>
        <p:nvPicPr>
          <p:cNvPr id="1026" name="Picture 2" descr="Health Belief Model: How Beliefs Shape Health Behavior ...">
            <a:extLst>
              <a:ext uri="{FF2B5EF4-FFF2-40B4-BE49-F238E27FC236}">
                <a16:creationId xmlns:a16="http://schemas.microsoft.com/office/drawing/2014/main" id="{5CB20296-8765-47BA-9FB3-A229C315A3AB}"/>
              </a:ext>
            </a:extLst>
          </p:cNvPr>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l="3820" t="5324" r="1265" b="10195"/>
          <a:stretch/>
        </p:blipFill>
        <p:spPr bwMode="auto">
          <a:xfrm>
            <a:off x="2590800" y="2773394"/>
            <a:ext cx="2302511" cy="153091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8C18BFB-CB22-4727-8B45-63B50C6E740C}"/>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89214" y="3110599"/>
            <a:ext cx="3906836" cy="1331041"/>
          </a:xfrm>
          <a:prstGeom prst="rect">
            <a:avLst/>
          </a:prstGeom>
          <a:noFill/>
          <a:ln>
            <a:noFill/>
          </a:ln>
        </p:spPr>
      </p:pic>
      <p:sp>
        <p:nvSpPr>
          <p:cNvPr id="12" name="Rectangle 11">
            <a:extLst>
              <a:ext uri="{FF2B5EF4-FFF2-40B4-BE49-F238E27FC236}">
                <a16:creationId xmlns:a16="http://schemas.microsoft.com/office/drawing/2014/main" id="{3B6C9F9E-4DBB-4D29-AB21-66323BB6A6EF}"/>
              </a:ext>
            </a:extLst>
          </p:cNvPr>
          <p:cNvSpPr/>
          <p:nvPr/>
        </p:nvSpPr>
        <p:spPr>
          <a:xfrm>
            <a:off x="9081253" y="3074138"/>
            <a:ext cx="2973586" cy="3613297"/>
          </a:xfrm>
          <a:prstGeom prst="rect">
            <a:avLst/>
          </a:prstGeom>
        </p:spPr>
        <p:style>
          <a:lnRef idx="1">
            <a:schemeClr val="accent3"/>
          </a:lnRef>
          <a:fillRef idx="3">
            <a:schemeClr val="accent3"/>
          </a:fillRef>
          <a:effectRef idx="2">
            <a:schemeClr val="accent3"/>
          </a:effectRef>
          <a:fontRef idx="minor">
            <a:schemeClr val="lt1"/>
          </a:fontRef>
        </p:style>
        <p:txBody>
          <a:bodyPr wrap="square">
            <a:spAutoFit/>
          </a:bodyPr>
          <a:lstStyle/>
          <a:p>
            <a:r>
              <a:rPr lang="en-GB" sz="530" b="1" dirty="0"/>
              <a:t>References</a:t>
            </a:r>
            <a:endParaRPr lang="en-GB" sz="530" dirty="0"/>
          </a:p>
          <a:p>
            <a:r>
              <a:rPr lang="en-GB" sz="530" dirty="0"/>
              <a:t>Albers, N., </a:t>
            </a:r>
            <a:r>
              <a:rPr lang="en-GB" sz="530" dirty="0" err="1"/>
              <a:t>Neerincx</a:t>
            </a:r>
            <a:r>
              <a:rPr lang="en-GB" sz="530" dirty="0"/>
              <a:t>, M.A., </a:t>
            </a:r>
            <a:r>
              <a:rPr lang="en-GB" sz="530" dirty="0" err="1"/>
              <a:t>Penfornis</a:t>
            </a:r>
            <a:r>
              <a:rPr lang="en-GB" sz="530" dirty="0"/>
              <a:t>, K.M. and Brinkman, W.P., 2022. Users’ needs for a digital smoking cessation application and how to address them: a mixed-methods study. </a:t>
            </a:r>
            <a:r>
              <a:rPr lang="en-GB" sz="530" i="1" dirty="0" err="1"/>
              <a:t>PeerJ</a:t>
            </a:r>
            <a:r>
              <a:rPr lang="en-GB" sz="530" dirty="0"/>
              <a:t>, </a:t>
            </a:r>
            <a:r>
              <a:rPr lang="en-GB" sz="530" i="1" dirty="0"/>
              <a:t>10</a:t>
            </a:r>
            <a:r>
              <a:rPr lang="en-GB" sz="530" dirty="0"/>
              <a:t>, p.e13824.</a:t>
            </a:r>
          </a:p>
          <a:p>
            <a:r>
              <a:rPr lang="en-GB" sz="530" dirty="0" err="1"/>
              <a:t>Alyafei</a:t>
            </a:r>
            <a:r>
              <a:rPr lang="en-GB" sz="530" dirty="0"/>
              <a:t>, A. and Easton-</a:t>
            </a:r>
            <a:r>
              <a:rPr lang="en-GB" sz="530" dirty="0" err="1"/>
              <a:t>Carr</a:t>
            </a:r>
            <a:r>
              <a:rPr lang="en-GB" sz="530" dirty="0"/>
              <a:t>, R., 2024. The health belief model of </a:t>
            </a:r>
            <a:r>
              <a:rPr lang="en-GB" sz="530" dirty="0" err="1"/>
              <a:t>behavior</a:t>
            </a:r>
            <a:r>
              <a:rPr lang="en-GB" sz="530" dirty="0"/>
              <a:t> change. </a:t>
            </a:r>
            <a:r>
              <a:rPr lang="en-GB" sz="530" i="1" dirty="0" err="1"/>
              <a:t>StatPearls</a:t>
            </a:r>
            <a:r>
              <a:rPr lang="en-GB" sz="530" dirty="0"/>
              <a:t>. </a:t>
            </a:r>
          </a:p>
          <a:p>
            <a:r>
              <a:rPr lang="en-GB" sz="530" dirty="0" err="1"/>
              <a:t>Anyanwu</a:t>
            </a:r>
            <a:r>
              <a:rPr lang="en-GB" sz="530" dirty="0"/>
              <a:t>, P.E., Craig, P., </a:t>
            </a:r>
            <a:r>
              <a:rPr lang="en-GB" sz="530" dirty="0" err="1"/>
              <a:t>Katikireddi</a:t>
            </a:r>
            <a:r>
              <a:rPr lang="en-GB" sz="530" dirty="0"/>
              <a:t>, S.V. and Green, M.J., 2020. Impact of UK tobacco control policies on inequalities in youth smoking uptake: a natural experiment study. </a:t>
            </a:r>
            <a:r>
              <a:rPr lang="en-GB" sz="530" i="1" dirty="0"/>
              <a:t>Nicotine and Tobacco Research</a:t>
            </a:r>
            <a:r>
              <a:rPr lang="en-GB" sz="530" dirty="0"/>
              <a:t>, </a:t>
            </a:r>
            <a:r>
              <a:rPr lang="en-GB" sz="530" i="1" dirty="0"/>
              <a:t>22</a:t>
            </a:r>
            <a:r>
              <a:rPr lang="en-GB" sz="530" dirty="0"/>
              <a:t>(11), pp.1973-1980. </a:t>
            </a:r>
          </a:p>
          <a:p>
            <a:r>
              <a:rPr lang="en-GB" sz="530" dirty="0"/>
              <a:t>Fang, Y.E., Zhang, Z., Wang, R., Yang, B., Chen, C., </a:t>
            </a:r>
            <a:r>
              <a:rPr lang="en-GB" sz="530" dirty="0" err="1"/>
              <a:t>Nisa</a:t>
            </a:r>
            <a:r>
              <a:rPr lang="en-GB" sz="530" dirty="0"/>
              <a:t>, C., Tong, X. and Yan, L.L., 2023. Effectiveness of eHealth smoking cessation interventions: systematic review and meta-analysis. </a:t>
            </a:r>
            <a:r>
              <a:rPr lang="en-GB" sz="530" i="1" dirty="0"/>
              <a:t>Journal of Medical Internet Research</a:t>
            </a:r>
            <a:r>
              <a:rPr lang="en-GB" sz="530" dirty="0"/>
              <a:t>, </a:t>
            </a:r>
            <a:r>
              <a:rPr lang="en-GB" sz="530" i="1" dirty="0"/>
              <a:t>25</a:t>
            </a:r>
            <a:r>
              <a:rPr lang="en-GB" sz="530" dirty="0"/>
              <a:t>, p.e45111.</a:t>
            </a:r>
          </a:p>
          <a:p>
            <a:r>
              <a:rPr lang="en-GB" sz="530" dirty="0" err="1"/>
              <a:t>Ghahramani</a:t>
            </a:r>
            <a:r>
              <a:rPr lang="en-GB" sz="530" dirty="0"/>
              <a:t>, A., De </a:t>
            </a:r>
            <a:r>
              <a:rPr lang="en-GB" sz="530" dirty="0" err="1"/>
              <a:t>Courten</a:t>
            </a:r>
            <a:r>
              <a:rPr lang="en-GB" sz="530" dirty="0"/>
              <a:t>, M. and </a:t>
            </a:r>
            <a:r>
              <a:rPr lang="en-GB" sz="530" dirty="0" err="1"/>
              <a:t>Prokofieva</a:t>
            </a:r>
            <a:r>
              <a:rPr lang="en-GB" sz="530" dirty="0"/>
              <a:t>, M., 2022. The potential of social media in health promotion beyond creating awareness: an integrative review. </a:t>
            </a:r>
            <a:r>
              <a:rPr lang="en-GB" sz="530" i="1" dirty="0"/>
              <a:t>BMC public health</a:t>
            </a:r>
            <a:r>
              <a:rPr lang="en-GB" sz="530" dirty="0"/>
              <a:t>, </a:t>
            </a:r>
            <a:r>
              <a:rPr lang="en-GB" sz="530" i="1" dirty="0"/>
              <a:t>22</a:t>
            </a:r>
            <a:r>
              <a:rPr lang="en-GB" sz="530" dirty="0"/>
              <a:t>(1), p.2402. </a:t>
            </a:r>
          </a:p>
          <a:p>
            <a:r>
              <a:rPr lang="en-GB" sz="530" dirty="0" err="1"/>
              <a:t>Guo</a:t>
            </a:r>
            <a:r>
              <a:rPr lang="en-GB" sz="530" dirty="0"/>
              <a:t>, Y.Q., Chen, Y., Dabbs, A.D. and Wu, Y., 2023. The effectiveness of smartphone app–based interventions for assisting smoking cessation: systematic review and meta-analysis. </a:t>
            </a:r>
            <a:r>
              <a:rPr lang="en-GB" sz="530" i="1" dirty="0"/>
              <a:t>Journal of medical Internet research</a:t>
            </a:r>
            <a:r>
              <a:rPr lang="en-GB" sz="530" dirty="0"/>
              <a:t>, </a:t>
            </a:r>
            <a:r>
              <a:rPr lang="en-GB" sz="530" i="1" dirty="0"/>
              <a:t>25</a:t>
            </a:r>
            <a:r>
              <a:rPr lang="en-GB" sz="530" dirty="0"/>
              <a:t>, p.e43242.</a:t>
            </a:r>
          </a:p>
          <a:p>
            <a:r>
              <a:rPr lang="en-GB" sz="530" dirty="0" err="1"/>
              <a:t>Hersi</a:t>
            </a:r>
            <a:r>
              <a:rPr lang="en-GB" sz="530" dirty="0"/>
              <a:t>, M., Beck, A., Hamel, C., </a:t>
            </a:r>
            <a:r>
              <a:rPr lang="en-GB" sz="530" dirty="0" err="1"/>
              <a:t>Esmaeilisaraji</a:t>
            </a:r>
            <a:r>
              <a:rPr lang="en-GB" sz="530" dirty="0"/>
              <a:t>, L., </a:t>
            </a:r>
            <a:r>
              <a:rPr lang="en-GB" sz="530" dirty="0" err="1"/>
              <a:t>Pussegoda</a:t>
            </a:r>
            <a:r>
              <a:rPr lang="en-GB" sz="530" dirty="0"/>
              <a:t>, K., Austin, B., </a:t>
            </a:r>
            <a:r>
              <a:rPr lang="en-GB" sz="530" dirty="0" err="1"/>
              <a:t>Ahmadzai</a:t>
            </a:r>
            <a:r>
              <a:rPr lang="en-GB" sz="530" dirty="0"/>
              <a:t>, N., Pratt, M., </a:t>
            </a:r>
            <a:r>
              <a:rPr lang="en-GB" sz="530" dirty="0" err="1"/>
              <a:t>Thuku</a:t>
            </a:r>
            <a:r>
              <a:rPr lang="en-GB" sz="530" dirty="0"/>
              <a:t>, M., </a:t>
            </a:r>
            <a:r>
              <a:rPr lang="en-GB" sz="530" dirty="0" err="1"/>
              <a:t>Yazdi</a:t>
            </a:r>
            <a:r>
              <a:rPr lang="en-GB" sz="530" dirty="0"/>
              <a:t>, F. and Bennett, A., 2024. Effectiveness of smoking cessation interventions among adults: an overview of systematic reviews. </a:t>
            </a:r>
            <a:r>
              <a:rPr lang="en-GB" sz="530" i="1" dirty="0"/>
              <a:t>Systematic Reviews</a:t>
            </a:r>
            <a:r>
              <a:rPr lang="en-GB" sz="530" dirty="0"/>
              <a:t>, </a:t>
            </a:r>
            <a:r>
              <a:rPr lang="en-GB" sz="530" i="1" dirty="0"/>
              <a:t>13</a:t>
            </a:r>
            <a:r>
              <a:rPr lang="en-GB" sz="530" dirty="0"/>
              <a:t>(1), p.179.</a:t>
            </a:r>
          </a:p>
          <a:p>
            <a:r>
              <a:rPr lang="en-GB" sz="530" dirty="0" err="1"/>
              <a:t>Kelpin</a:t>
            </a:r>
            <a:r>
              <a:rPr lang="en-GB" sz="530" dirty="0"/>
              <a:t>, S., Brockman, T.A., Decker, P.A., Young, A., </a:t>
            </a:r>
            <a:r>
              <a:rPr lang="en-GB" sz="530" dirty="0" err="1"/>
              <a:t>Boehmer</a:t>
            </a:r>
            <a:r>
              <a:rPr lang="en-GB" sz="530" dirty="0"/>
              <a:t>, K., Nguyen, A., Kamath, C., St. </a:t>
            </a:r>
            <a:r>
              <a:rPr lang="en-GB" sz="530" dirty="0" err="1"/>
              <a:t>Sauver</a:t>
            </a:r>
            <a:r>
              <a:rPr lang="en-GB" sz="530" dirty="0"/>
              <a:t>, J., </a:t>
            </a:r>
            <a:r>
              <a:rPr lang="en-GB" sz="530" dirty="0" err="1"/>
              <a:t>Sinicrope</a:t>
            </a:r>
            <a:r>
              <a:rPr lang="en-GB" sz="530" dirty="0"/>
              <a:t>, P.S., Sharma, P. and McCoy, R., 2024. Increasing digital equity to promote online smoking cessation program engagement among rural adults: a randomized controlled pilot trial. </a:t>
            </a:r>
            <a:r>
              <a:rPr lang="en-GB" sz="530" i="1" dirty="0"/>
              <a:t>Communications Medicine</a:t>
            </a:r>
            <a:r>
              <a:rPr lang="en-GB" sz="530" dirty="0"/>
              <a:t>, </a:t>
            </a:r>
            <a:r>
              <a:rPr lang="en-GB" sz="530" i="1" dirty="0"/>
              <a:t>4</a:t>
            </a:r>
            <a:r>
              <a:rPr lang="en-GB" sz="530" dirty="0"/>
              <a:t>(1), p.194. </a:t>
            </a:r>
          </a:p>
          <a:p>
            <a:r>
              <a:rPr lang="en-GB" sz="530" dirty="0"/>
              <a:t>NHS Digital, 2024. </a:t>
            </a:r>
            <a:r>
              <a:rPr lang="en-GB" sz="530" i="1" dirty="0"/>
              <a:t>Statistics on NHS Stop Smoking Services in England, April 2023 to March 2024 (Q4, Annual).</a:t>
            </a:r>
            <a:r>
              <a:rPr lang="en-GB" sz="530" dirty="0"/>
              <a:t> Available at: </a:t>
            </a:r>
            <a:r>
              <a:rPr lang="en-GB" sz="530" u="sng" dirty="0">
                <a:hlinkClick r:id="rId5"/>
              </a:rPr>
              <a:t>https://digital.nhs.uk/data-and-information/publications/statistical/statistics-on-nhs-stop-smoking-services-in-england</a:t>
            </a:r>
            <a:r>
              <a:rPr lang="en-GB" sz="530" dirty="0"/>
              <a:t> [Accessed 19 July 2026].</a:t>
            </a:r>
          </a:p>
          <a:p>
            <a:r>
              <a:rPr lang="en-GB" sz="530" dirty="0"/>
              <a:t>Office for National Statistics (ONS), 2025. </a:t>
            </a:r>
            <a:r>
              <a:rPr lang="en-GB" sz="530" i="1" dirty="0"/>
              <a:t>Adult smoking habits in Great Britain: 2024.</a:t>
            </a:r>
            <a:r>
              <a:rPr lang="en-GB" sz="530" dirty="0"/>
              <a:t> Available at: </a:t>
            </a:r>
            <a:r>
              <a:rPr lang="en-GB" sz="530" u="sng" dirty="0">
                <a:hlinkClick r:id="rId6"/>
              </a:rPr>
              <a:t>https://www.ons.gov.uk/peoplepopulationandcommunity/healthandsocialcare/healthandlifeexpectancies/bulletins/adultsmokinghabitsingreatbritain/2024</a:t>
            </a:r>
            <a:r>
              <a:rPr lang="en-GB" sz="530" dirty="0"/>
              <a:t> [Accessed 19 July 2026].</a:t>
            </a:r>
          </a:p>
          <a:p>
            <a:r>
              <a:rPr lang="en-GB" sz="530" dirty="0" err="1"/>
              <a:t>Onwuzo</a:t>
            </a:r>
            <a:r>
              <a:rPr lang="en-GB" sz="530" dirty="0"/>
              <a:t>, C.N., </a:t>
            </a:r>
            <a:r>
              <a:rPr lang="en-GB" sz="530" dirty="0" err="1"/>
              <a:t>Olukorode</a:t>
            </a:r>
            <a:r>
              <a:rPr lang="en-GB" sz="530" dirty="0"/>
              <a:t>, J., </a:t>
            </a:r>
            <a:r>
              <a:rPr lang="en-GB" sz="530" dirty="0" err="1"/>
              <a:t>Sange</a:t>
            </a:r>
            <a:r>
              <a:rPr lang="en-GB" sz="530" dirty="0"/>
              <a:t>, W., </a:t>
            </a:r>
            <a:r>
              <a:rPr lang="en-GB" sz="530" dirty="0" err="1"/>
              <a:t>Orimoloye</a:t>
            </a:r>
            <a:r>
              <a:rPr lang="en-GB" sz="530" dirty="0"/>
              <a:t>, D.A., </a:t>
            </a:r>
            <a:r>
              <a:rPr lang="en-GB" sz="530" dirty="0" err="1"/>
              <a:t>Udojike</a:t>
            </a:r>
            <a:r>
              <a:rPr lang="en-GB" sz="530" dirty="0"/>
              <a:t>, C., </a:t>
            </a:r>
            <a:r>
              <a:rPr lang="en-GB" sz="530" dirty="0" err="1"/>
              <a:t>Omoragbon</a:t>
            </a:r>
            <a:r>
              <a:rPr lang="en-GB" sz="530" dirty="0"/>
              <a:t>, L., Hassan, A.E., </a:t>
            </a:r>
            <a:r>
              <a:rPr lang="en-GB" sz="530" dirty="0" err="1"/>
              <a:t>Falade</a:t>
            </a:r>
            <a:r>
              <a:rPr lang="en-GB" sz="530" dirty="0"/>
              <a:t>, D.M., </a:t>
            </a:r>
            <a:r>
              <a:rPr lang="en-GB" sz="530" dirty="0" err="1"/>
              <a:t>Omiko</a:t>
            </a:r>
            <a:r>
              <a:rPr lang="en-GB" sz="530" dirty="0"/>
              <a:t>, R., </a:t>
            </a:r>
            <a:r>
              <a:rPr lang="en-GB" sz="530" dirty="0" err="1"/>
              <a:t>Odunaike</a:t>
            </a:r>
            <a:r>
              <a:rPr lang="en-GB" sz="530" dirty="0"/>
              <a:t>, O.S. and Adams-</a:t>
            </a:r>
            <a:r>
              <a:rPr lang="en-GB" sz="530" dirty="0" err="1"/>
              <a:t>Momoh</a:t>
            </a:r>
            <a:r>
              <a:rPr lang="en-GB" sz="530" dirty="0"/>
              <a:t>, P.A., 2024. A review of smoking cessation interventions: efficacy, strategies for implementation, and future directions. </a:t>
            </a:r>
            <a:r>
              <a:rPr lang="en-GB" sz="530" i="1" dirty="0" err="1"/>
              <a:t>Cureus</a:t>
            </a:r>
            <a:r>
              <a:rPr lang="en-GB" sz="530" dirty="0"/>
              <a:t>, </a:t>
            </a:r>
            <a:r>
              <a:rPr lang="en-GB" sz="530" i="1" dirty="0"/>
              <a:t>16</a:t>
            </a:r>
            <a:r>
              <a:rPr lang="en-GB" sz="530" dirty="0"/>
              <a:t>(1).</a:t>
            </a:r>
          </a:p>
          <a:p>
            <a:r>
              <a:rPr lang="en-GB" sz="530" dirty="0"/>
              <a:t>Our World in Data, 2025. </a:t>
            </a:r>
            <a:r>
              <a:rPr lang="en-GB" sz="530" i="1" dirty="0"/>
              <a:t>Once widespread, smoking is now uncommon in Great Britain.</a:t>
            </a:r>
            <a:r>
              <a:rPr lang="en-GB" sz="530" dirty="0"/>
              <a:t> Available at: </a:t>
            </a:r>
            <a:r>
              <a:rPr lang="en-GB" sz="530" u="sng" dirty="0">
                <a:hlinkClick r:id="rId7"/>
              </a:rPr>
              <a:t>https://ourworldindata.org/data-insights/once-widespread-smoking-is-now-uncommon-in-great-britain</a:t>
            </a:r>
            <a:r>
              <a:rPr lang="en-GB" sz="530" dirty="0"/>
              <a:t> [Accessed 19 July 2026].</a:t>
            </a:r>
          </a:p>
          <a:p>
            <a:r>
              <a:rPr lang="en-GB" sz="530" dirty="0" err="1"/>
              <a:t>Panahi</a:t>
            </a:r>
            <a:r>
              <a:rPr lang="en-GB" sz="530" dirty="0"/>
              <a:t>, R., Hosseini, N., </a:t>
            </a:r>
            <a:r>
              <a:rPr lang="en-GB" sz="530" dirty="0" err="1"/>
              <a:t>Ramezankhani</a:t>
            </a:r>
            <a:r>
              <a:rPr lang="en-GB" sz="530" dirty="0"/>
              <a:t>, A., </a:t>
            </a:r>
            <a:r>
              <a:rPr lang="en-GB" sz="530" dirty="0" err="1"/>
              <a:t>Anbari</a:t>
            </a:r>
            <a:r>
              <a:rPr lang="en-GB" sz="530" dirty="0"/>
              <a:t>, M., </a:t>
            </a:r>
            <a:r>
              <a:rPr lang="en-GB" sz="530" dirty="0" err="1"/>
              <a:t>Amjadian</a:t>
            </a:r>
            <a:r>
              <a:rPr lang="en-GB" sz="530" dirty="0"/>
              <a:t>, M., </a:t>
            </a:r>
            <a:r>
              <a:rPr lang="en-GB" sz="530" dirty="0" err="1"/>
              <a:t>Dehghankar</a:t>
            </a:r>
            <a:r>
              <a:rPr lang="en-GB" sz="530" dirty="0"/>
              <a:t>, L. and </a:t>
            </a:r>
            <a:r>
              <a:rPr lang="en-GB" sz="530" dirty="0" err="1"/>
              <a:t>Niknami</a:t>
            </a:r>
            <a:r>
              <a:rPr lang="en-GB" sz="530" dirty="0"/>
              <a:t>, S., 2022. Measuring the structures of the health belief model integrated with health literacy in predicting university students’ adoption of smoking preventive </a:t>
            </a:r>
            <a:r>
              <a:rPr lang="en-GB" sz="530" dirty="0" err="1"/>
              <a:t>behaviors</a:t>
            </a:r>
            <a:r>
              <a:rPr lang="en-GB" sz="530" dirty="0"/>
              <a:t>. </a:t>
            </a:r>
            <a:r>
              <a:rPr lang="en-GB" sz="530" i="1" dirty="0"/>
              <a:t>Journal of preventive medicine and hygiene</a:t>
            </a:r>
            <a:r>
              <a:rPr lang="en-GB" sz="530" dirty="0"/>
              <a:t>, </a:t>
            </a:r>
            <a:r>
              <a:rPr lang="en-GB" sz="530" i="1" dirty="0"/>
              <a:t>63</a:t>
            </a:r>
            <a:r>
              <a:rPr lang="en-GB" sz="530" dirty="0"/>
              <a:t>(1), p.E51.</a:t>
            </a:r>
          </a:p>
          <a:p>
            <a:r>
              <a:rPr lang="en-GB" sz="530" dirty="0"/>
              <a:t>Pipe, A.L., Evans, W. and </a:t>
            </a:r>
            <a:r>
              <a:rPr lang="en-GB" sz="530" dirty="0" err="1"/>
              <a:t>Papadakis</a:t>
            </a:r>
            <a:r>
              <a:rPr lang="en-GB" sz="530" dirty="0"/>
              <a:t>, S., 2022. Smoking cessation: health system challenges and opportunities. </a:t>
            </a:r>
            <a:r>
              <a:rPr lang="en-GB" sz="530" i="1" dirty="0"/>
              <a:t>Tobacco Control</a:t>
            </a:r>
            <a:r>
              <a:rPr lang="en-GB" sz="530" dirty="0"/>
              <a:t>, </a:t>
            </a:r>
            <a:r>
              <a:rPr lang="en-GB" sz="530" i="1" dirty="0"/>
              <a:t>31</a:t>
            </a:r>
            <a:r>
              <a:rPr lang="en-GB" sz="530" dirty="0"/>
              <a:t>(2), pp.340-347.</a:t>
            </a:r>
          </a:p>
          <a:p>
            <a:r>
              <a:rPr lang="en-GB" sz="530" dirty="0"/>
              <a:t>Zhou, X., Wei, X., Cheng, A., Liu, Z., Su, Z., Li, J., Qin, R., Zhao, L., </a:t>
            </a:r>
            <a:r>
              <a:rPr lang="en-GB" sz="530" dirty="0" err="1"/>
              <a:t>Xie</a:t>
            </a:r>
            <a:r>
              <a:rPr lang="en-GB" sz="530" dirty="0"/>
              <a:t>, Y., Huang, Z. and Xia, X., 2023. Mobile phone–based interventions for smoking cessation among young people: systematic review and meta-analysis. </a:t>
            </a:r>
            <a:r>
              <a:rPr lang="en-GB" sz="530" i="1" dirty="0"/>
              <a:t>JMIR </a:t>
            </a:r>
            <a:r>
              <a:rPr lang="en-GB" sz="530" i="1" dirty="0" err="1"/>
              <a:t>mHealth</a:t>
            </a:r>
            <a:r>
              <a:rPr lang="en-GB" sz="530" i="1" dirty="0"/>
              <a:t> and </a:t>
            </a:r>
            <a:r>
              <a:rPr lang="en-GB" sz="530" i="1" dirty="0" err="1"/>
              <a:t>uHealth</a:t>
            </a:r>
            <a:r>
              <a:rPr lang="en-GB" sz="530" dirty="0"/>
              <a:t>, </a:t>
            </a:r>
            <a:r>
              <a:rPr lang="en-GB" sz="530" i="1" dirty="0"/>
              <a:t>11</a:t>
            </a:r>
            <a:r>
              <a:rPr lang="en-GB" sz="530" dirty="0"/>
              <a:t>(1), p.e48253.</a:t>
            </a:r>
          </a:p>
        </p:txBody>
      </p:sp>
    </p:spTree>
    <p:extLst>
      <p:ext uri="{BB962C8B-B14F-4D97-AF65-F5344CB8AC3E}">
        <p14:creationId xmlns:p14="http://schemas.microsoft.com/office/powerpoint/2010/main" val="36377372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31</TotalTime>
  <Words>1475</Words>
  <Application>Microsoft Office PowerPoint</Application>
  <PresentationFormat>Widescreen</PresentationFormat>
  <Paragraphs>28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MSc Public Health and Social Care in Practice Population Health and Digital Health Promotion: Component 2 QUITSMOK: An AI-Powered Digital Health Intervention for Smoking Cessation Student Name: Krinalben Rajeshbhai Patel   Student ID: 2531474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 Population Health and Digital Health Promotion</dc:title>
  <dc:creator>hp</dc:creator>
  <cp:lastModifiedBy>Admin</cp:lastModifiedBy>
  <cp:revision>6</cp:revision>
  <dcterms:created xsi:type="dcterms:W3CDTF">2026-07-19T07:54:41Z</dcterms:created>
  <dcterms:modified xsi:type="dcterms:W3CDTF">2026-07-24T08:57:18Z</dcterms:modified>
</cp:coreProperties>
</file>