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33"/>
  </p:notesMasterIdLst>
  <p:sldIdLst>
    <p:sldId id="285" r:id="rId3"/>
    <p:sldId id="260" r:id="rId4"/>
    <p:sldId id="284" r:id="rId5"/>
    <p:sldId id="261" r:id="rId6"/>
    <p:sldId id="274" r:id="rId7"/>
    <p:sldId id="283" r:id="rId8"/>
    <p:sldId id="266" r:id="rId9"/>
    <p:sldId id="281" r:id="rId10"/>
    <p:sldId id="297" r:id="rId11"/>
    <p:sldId id="289" r:id="rId12"/>
    <p:sldId id="290" r:id="rId13"/>
    <p:sldId id="291" r:id="rId14"/>
    <p:sldId id="292" r:id="rId15"/>
    <p:sldId id="293" r:id="rId16"/>
    <p:sldId id="296" r:id="rId17"/>
    <p:sldId id="268" r:id="rId18"/>
    <p:sldId id="294" r:id="rId19"/>
    <p:sldId id="269" r:id="rId20"/>
    <p:sldId id="270" r:id="rId21"/>
    <p:sldId id="295" r:id="rId22"/>
    <p:sldId id="272" r:id="rId23"/>
    <p:sldId id="273" r:id="rId24"/>
    <p:sldId id="287" r:id="rId25"/>
    <p:sldId id="288" r:id="rId26"/>
    <p:sldId id="275" r:id="rId27"/>
    <p:sldId id="276" r:id="rId28"/>
    <p:sldId id="280" r:id="rId29"/>
    <p:sldId id="267" r:id="rId30"/>
    <p:sldId id="271" r:id="rId31"/>
    <p:sldId id="277"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056BE8C-5482-48BA-B5F7-7318736E3FEA}">
          <p14:sldIdLst>
            <p14:sldId id="285"/>
            <p14:sldId id="260"/>
            <p14:sldId id="284"/>
            <p14:sldId id="261"/>
            <p14:sldId id="274"/>
            <p14:sldId id="283"/>
            <p14:sldId id="266"/>
            <p14:sldId id="281"/>
            <p14:sldId id="297"/>
            <p14:sldId id="289"/>
            <p14:sldId id="290"/>
            <p14:sldId id="291"/>
            <p14:sldId id="292"/>
            <p14:sldId id="293"/>
            <p14:sldId id="296"/>
            <p14:sldId id="268"/>
            <p14:sldId id="294"/>
            <p14:sldId id="269"/>
            <p14:sldId id="270"/>
            <p14:sldId id="295"/>
            <p14:sldId id="272"/>
            <p14:sldId id="273"/>
            <p14:sldId id="287"/>
            <p14:sldId id="288"/>
            <p14:sldId id="275"/>
            <p14:sldId id="276"/>
            <p14:sldId id="280"/>
            <p14:sldId id="267"/>
            <p14:sldId id="271"/>
            <p14:sldId id="277"/>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C1B2E5A-E299-5BE7-906D-82F8E3C09089}" name="Vali Pantazi (2212835)" initials="V(" userId="S::2212835@student.uwtsd.ac.uk::82ed7b55-fcd3-442a-9a8f-4547f8ccd405"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19E181-A3AC-DC02-696A-5B47B30ADD05}" v="12" dt="2022-11-17T09:05:21.289"/>
    <p1510:client id="{1EF9B149-0250-492D-909E-78BD36A76FEC}" v="208" dt="2022-11-15T13:01:14.021"/>
    <p1510:client id="{3608A3D1-4890-4882-CE3D-7ED82936A0AF}" v="31" dt="2022-11-17T12:10:24.876"/>
    <p1510:client id="{634B4A5D-E67C-4591-BA2B-F4CF98D69D3D}" v="125" dt="2022-11-15T12:04:57.650"/>
    <p1510:client id="{647D1500-4DC4-D465-B57C-ABB273F8E9A7}" v="3" dt="2022-11-15T17:29:06.281"/>
    <p1510:client id="{66677966-BA0B-5DBC-143E-16F93C0F2050}" v="5" dt="2022-11-17T09:09:09.792"/>
    <p1510:client id="{9C4591B4-7781-4A2A-9E49-ED6D2D3AD180}" v="97" dt="2022-11-16T11:01:38.845"/>
    <p1510:client id="{BD893561-6390-268C-7377-31568CB1CFAD}" v="44" dt="2022-11-16T18:35:57.512"/>
    <p1510:client id="{BDFC2183-C93D-2FF4-EF9B-EEF93600700A}" v="130" dt="2022-11-15T11:07:59.749"/>
    <p1510:client id="{C3269E0B-F883-C730-7C09-26DB6456F4DB}" v="308" dt="2022-11-16T17:37:01.794"/>
    <p1510:client id="{C8BF12DD-692E-8F88-A971-B34E90B2B8C4}" v="144" dt="2022-11-16T13:01:35.676"/>
    <p1510:client id="{DEDB1351-5A96-A9C4-4837-FE363CF95F5B}" v="10" dt="2022-11-16T21:09:05.188"/>
    <p1510:client id="{FAECEEAD-A15C-5DC8-4DE8-2C6606D8CF1F}" v="338" dt="2022-11-15T17:24:53.664"/>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8/10/relationships/authors" Target="authors.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2212835_student_uwtsd_ac_uk/Documents/Book%204.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a:t>Market segmentation</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814F-4368-ADD0-4E7E36F06358}"/>
              </c:ext>
            </c:extLst>
          </c:dPt>
          <c:dPt>
            <c:idx val="1"/>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814F-4368-ADD0-4E7E36F06358}"/>
              </c:ext>
            </c:extLst>
          </c:dPt>
          <c:dPt>
            <c:idx val="2"/>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814F-4368-ADD0-4E7E36F06358}"/>
              </c:ext>
            </c:extLst>
          </c:dPt>
          <c:dPt>
            <c:idx val="3"/>
            <c:bubble3D val="0"/>
            <c:spPr>
              <a:solidFill>
                <a:schemeClr val="accent2">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814F-4368-ADD0-4E7E36F06358}"/>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4"/>
                <c:pt idx="0">
                  <c:v>Demographic</c:v>
                </c:pt>
                <c:pt idx="1">
                  <c:v>Psychographic</c:v>
                </c:pt>
                <c:pt idx="2">
                  <c:v>Behavioural</c:v>
                </c:pt>
                <c:pt idx="3">
                  <c:v>Geographic</c:v>
                </c:pt>
              </c:strCache>
            </c:strRef>
          </c:cat>
          <c:val>
            <c:numRef>
              <c:f>Sheet1!$B$2:$B$5</c:f>
              <c:numCache>
                <c:formatCode>General</c:formatCode>
                <c:ptCount val="4"/>
                <c:pt idx="0">
                  <c:v>100</c:v>
                </c:pt>
                <c:pt idx="1">
                  <c:v>95</c:v>
                </c:pt>
                <c:pt idx="2">
                  <c:v>70</c:v>
                </c:pt>
                <c:pt idx="3">
                  <c:v>110</c:v>
                </c:pt>
              </c:numCache>
            </c:numRef>
          </c:val>
          <c:extLst>
            <c:ext xmlns:c16="http://schemas.microsoft.com/office/drawing/2014/chart" uri="{C3380CC4-5D6E-409C-BE32-E72D297353CC}">
              <c16:uniqueId val="{00000008-814F-4368-ADD0-4E7E36F06358}"/>
            </c:ext>
          </c:extLst>
        </c:ser>
        <c:ser>
          <c:idx val="1"/>
          <c:order val="1"/>
          <c:dPt>
            <c:idx val="0"/>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A-814F-4368-ADD0-4E7E36F06358}"/>
              </c:ext>
            </c:extLst>
          </c:dPt>
          <c:dPt>
            <c:idx val="1"/>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C-814F-4368-ADD0-4E7E36F06358}"/>
              </c:ext>
            </c:extLst>
          </c:dPt>
          <c:dPt>
            <c:idx val="2"/>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E-814F-4368-ADD0-4E7E36F06358}"/>
              </c:ext>
            </c:extLst>
          </c:dPt>
          <c:dPt>
            <c:idx val="3"/>
            <c:bubble3D val="0"/>
            <c:spPr>
              <a:solidFill>
                <a:schemeClr val="accent2">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0-814F-4368-ADD0-4E7E36F06358}"/>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4"/>
                <c:pt idx="0">
                  <c:v>Demographic</c:v>
                </c:pt>
                <c:pt idx="1">
                  <c:v>Psychographic</c:v>
                </c:pt>
                <c:pt idx="2">
                  <c:v>Behavioural</c:v>
                </c:pt>
                <c:pt idx="3">
                  <c:v>Geographic</c:v>
                </c:pt>
              </c:strCache>
            </c:strRef>
          </c:cat>
          <c:val>
            <c:numRef>
              <c:f>Sheet1!$C$2:$C$5</c:f>
              <c:numCache>
                <c:formatCode>General</c:formatCode>
                <c:ptCount val="4"/>
              </c:numCache>
            </c:numRef>
          </c:val>
          <c:extLst>
            <c:ext xmlns:c16="http://schemas.microsoft.com/office/drawing/2014/chart" uri="{C3380CC4-5D6E-409C-BE32-E72D297353CC}">
              <c16:uniqueId val="{00000011-814F-4368-ADD0-4E7E36F06358}"/>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Sheet1!$C$1</c:f>
              <c:strCache>
                <c:ptCount val="1"/>
                <c:pt idx="0">
                  <c:v>MARKET SHARE</c:v>
                </c:pt>
              </c:strCache>
            </c:strRef>
          </c:tx>
          <c:spPr>
            <a:solidFill>
              <a:srgbClr val="002060"/>
            </a:solidFill>
            <a:ln>
              <a:solidFill>
                <a:schemeClr val="accent1"/>
              </a:solidFill>
            </a:ln>
            <a:effectLst>
              <a:innerShdw blurRad="114300">
                <a:schemeClr val="accent1"/>
              </a:innerShdw>
            </a:effectLst>
          </c:spPr>
          <c:invertIfNegative val="0"/>
          <c:dPt>
            <c:idx val="0"/>
            <c:invertIfNegative val="0"/>
            <c:bubble3D val="0"/>
            <c:spPr>
              <a:solidFill>
                <a:srgbClr val="FF0000"/>
              </a:solidFill>
              <a:ln>
                <a:solidFill>
                  <a:schemeClr val="accent1"/>
                </a:solidFill>
              </a:ln>
              <a:effectLst>
                <a:innerShdw blurRad="114300">
                  <a:schemeClr val="accent1"/>
                </a:innerShdw>
              </a:effectLst>
            </c:spPr>
            <c:extLst>
              <c:ext xmlns:c16="http://schemas.microsoft.com/office/drawing/2014/chart" uri="{C3380CC4-5D6E-409C-BE32-E72D297353CC}">
                <c16:uniqueId val="{00000001-8BA6-4407-8627-AE0F1683AB75}"/>
              </c:ext>
            </c:extLst>
          </c:dPt>
          <c:dPt>
            <c:idx val="1"/>
            <c:invertIfNegative val="0"/>
            <c:bubble3D val="0"/>
            <c:spPr>
              <a:solidFill>
                <a:srgbClr val="FFFF00"/>
              </a:solidFill>
              <a:ln>
                <a:solidFill>
                  <a:schemeClr val="accent1"/>
                </a:solidFill>
              </a:ln>
              <a:effectLst>
                <a:innerShdw blurRad="114300">
                  <a:schemeClr val="accent1"/>
                </a:innerShdw>
              </a:effectLst>
            </c:spPr>
            <c:extLst>
              <c:ext xmlns:c16="http://schemas.microsoft.com/office/drawing/2014/chart" uri="{C3380CC4-5D6E-409C-BE32-E72D297353CC}">
                <c16:uniqueId val="{00000003-8BA6-4407-8627-AE0F1683AB75}"/>
              </c:ext>
            </c:extLst>
          </c:dPt>
          <c:dPt>
            <c:idx val="2"/>
            <c:invertIfNegative val="0"/>
            <c:bubble3D val="0"/>
            <c:spPr>
              <a:solidFill>
                <a:srgbClr val="92D050"/>
              </a:solidFill>
              <a:ln>
                <a:solidFill>
                  <a:schemeClr val="accent1"/>
                </a:solidFill>
              </a:ln>
              <a:effectLst>
                <a:innerShdw blurRad="114300">
                  <a:schemeClr val="accent1"/>
                </a:innerShdw>
              </a:effectLst>
            </c:spPr>
            <c:extLst>
              <c:ext xmlns:c16="http://schemas.microsoft.com/office/drawing/2014/chart" uri="{C3380CC4-5D6E-409C-BE32-E72D297353CC}">
                <c16:uniqueId val="{00000005-8BA6-4407-8627-AE0F1683AB75}"/>
              </c:ext>
            </c:extLst>
          </c:dPt>
          <c:dPt>
            <c:idx val="3"/>
            <c:invertIfNegative val="0"/>
            <c:bubble3D val="0"/>
            <c:spPr>
              <a:solidFill>
                <a:srgbClr val="00B0F0"/>
              </a:solidFill>
              <a:ln>
                <a:solidFill>
                  <a:schemeClr val="accent1"/>
                </a:solidFill>
              </a:ln>
              <a:effectLst>
                <a:innerShdw blurRad="114300">
                  <a:schemeClr val="accent1"/>
                </a:innerShdw>
              </a:effectLst>
            </c:spPr>
            <c:extLst>
              <c:ext xmlns:c16="http://schemas.microsoft.com/office/drawing/2014/chart" uri="{C3380CC4-5D6E-409C-BE32-E72D297353CC}">
                <c16:uniqueId val="{00000007-8BA6-4407-8627-AE0F1683AB75}"/>
              </c:ext>
            </c:extLst>
          </c:dPt>
          <c:cat>
            <c:strRef>
              <c:f>Sheet1!$A$2:$B$5</c:f>
              <c:strCache>
                <c:ptCount val="4"/>
                <c:pt idx="0">
                  <c:v>Tesco</c:v>
                </c:pt>
                <c:pt idx="1">
                  <c:v>Sainsbury's</c:v>
                </c:pt>
                <c:pt idx="2">
                  <c:v>Asda</c:v>
                </c:pt>
                <c:pt idx="3">
                  <c:v>Morrisons</c:v>
                </c:pt>
              </c:strCache>
            </c:strRef>
          </c:cat>
          <c:val>
            <c:numRef>
              <c:f>Sheet1!$C$2:$C$5</c:f>
              <c:numCache>
                <c:formatCode>0.00%</c:formatCode>
                <c:ptCount val="4"/>
                <c:pt idx="0" formatCode="0%">
                  <c:v>0.27</c:v>
                </c:pt>
                <c:pt idx="1">
                  <c:v>0.14699999999999999</c:v>
                </c:pt>
                <c:pt idx="2">
                  <c:v>0.14299999999999999</c:v>
                </c:pt>
                <c:pt idx="3" formatCode="0%">
                  <c:v>0.09</c:v>
                </c:pt>
              </c:numCache>
            </c:numRef>
          </c:val>
          <c:extLst>
            <c:ext xmlns:c16="http://schemas.microsoft.com/office/drawing/2014/chart" uri="{C3380CC4-5D6E-409C-BE32-E72D297353CC}">
              <c16:uniqueId val="{00000000-8BC7-407B-A253-0B3FCCA050C6}"/>
            </c:ext>
          </c:extLst>
        </c:ser>
        <c:dLbls>
          <c:showLegendKey val="0"/>
          <c:showVal val="0"/>
          <c:showCatName val="0"/>
          <c:showSerName val="0"/>
          <c:showPercent val="0"/>
          <c:showBubbleSize val="0"/>
        </c:dLbls>
        <c:gapWidth val="247"/>
        <c:axId val="789524623"/>
        <c:axId val="789525039"/>
      </c:barChart>
      <c:lineChart>
        <c:grouping val="standard"/>
        <c:varyColors val="0"/>
        <c:ser>
          <c:idx val="1"/>
          <c:order val="1"/>
          <c:tx>
            <c:strRef>
              <c:f>Sheet1!$D$1</c:f>
              <c:strCache>
                <c:ptCount val="1"/>
              </c:strCache>
            </c:strRef>
          </c:tx>
          <c:spPr>
            <a:ln w="28575" cap="rnd">
              <a:solidFill>
                <a:schemeClr val="accent2"/>
              </a:solidFill>
              <a:round/>
            </a:ln>
            <a:effectLst/>
          </c:spPr>
          <c:marker>
            <c:symbol val="none"/>
          </c:marker>
          <c:cat>
            <c:strRef>
              <c:f>Sheet1!$A$2:$B$5</c:f>
              <c:strCache>
                <c:ptCount val="4"/>
                <c:pt idx="0">
                  <c:v>Tesco</c:v>
                </c:pt>
                <c:pt idx="1">
                  <c:v>Sainsbury's</c:v>
                </c:pt>
                <c:pt idx="2">
                  <c:v>Asda</c:v>
                </c:pt>
                <c:pt idx="3">
                  <c:v>Morrisons</c:v>
                </c:pt>
              </c:strCache>
            </c:strRef>
          </c:cat>
          <c:val>
            <c:numRef>
              <c:f>Sheet1!$D$2:$D$5</c:f>
              <c:numCache>
                <c:formatCode>General</c:formatCode>
                <c:ptCount val="4"/>
              </c:numCache>
            </c:numRef>
          </c:val>
          <c:smooth val="0"/>
          <c:extLst>
            <c:ext xmlns:c16="http://schemas.microsoft.com/office/drawing/2014/chart" uri="{C3380CC4-5D6E-409C-BE32-E72D297353CC}">
              <c16:uniqueId val="{00000001-8BC7-407B-A253-0B3FCCA050C6}"/>
            </c:ext>
          </c:extLst>
        </c:ser>
        <c:dLbls>
          <c:showLegendKey val="0"/>
          <c:showVal val="0"/>
          <c:showCatName val="0"/>
          <c:showSerName val="0"/>
          <c:showPercent val="0"/>
          <c:showBubbleSize val="0"/>
        </c:dLbls>
        <c:marker val="1"/>
        <c:smooth val="0"/>
        <c:axId val="789524623"/>
        <c:axId val="789525039"/>
      </c:lineChart>
      <c:catAx>
        <c:axId val="789524623"/>
        <c:scaling>
          <c:orientation val="minMax"/>
        </c:scaling>
        <c:delete val="0"/>
        <c:axPos val="b"/>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crossAx val="789525039"/>
        <c:crosses val="autoZero"/>
        <c:auto val="1"/>
        <c:lblAlgn val="ctr"/>
        <c:lblOffset val="100"/>
        <c:noMultiLvlLbl val="0"/>
      </c:catAx>
      <c:valAx>
        <c:axId val="789525039"/>
        <c:scaling>
          <c:orientation val="minMax"/>
        </c:scaling>
        <c:delete val="0"/>
        <c:axPos val="l"/>
        <c:majorGridlines>
          <c:spPr>
            <a:ln>
              <a:solidFill>
                <a:schemeClr val="tx1">
                  <a:lumMod val="15000"/>
                  <a:lumOff val="85000"/>
                </a:schemeClr>
              </a:solidFill>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9524623"/>
        <c:crosses val="autoZero"/>
        <c:crossBetween val="between"/>
      </c:valAx>
      <c:spPr>
        <a:noFill/>
        <a:ln>
          <a:noFill/>
        </a:ln>
        <a:effectLst/>
      </c:spPr>
    </c:plotArea>
    <c:legend>
      <c:legendPos val="b"/>
      <c:legendEntry>
        <c:idx val="0"/>
        <c:txPr>
          <a:bodyPr rot="0" spcFirstLastPara="1" vertOverflow="ellipsis" vert="horz" wrap="square" anchor="ctr" anchorCtr="1"/>
          <a:lstStyle/>
          <a:p>
            <a:pPr algn="just">
              <a:defRPr sz="2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Entry>
      <c:layout>
        <c:manualLayout>
          <c:xMode val="edge"/>
          <c:yMode val="edge"/>
          <c:x val="0.16278597432529049"/>
          <c:y val="0.94788176697528415"/>
          <c:w val="0.43886975246963766"/>
          <c:h val="3.394150369100514E-2"/>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323">
  <cs:axisTitle>
    <cs:lnRef idx="0"/>
    <cs:fillRef idx="0"/>
    <cs:effectRef idx="0"/>
    <cs:fontRef idx="minor">
      <a:schemeClr val="tx1">
        <a:lumMod val="65000"/>
        <a:lumOff val="35000"/>
      </a:schemeClr>
    </cs:fontRef>
    <cs:defRPr sz="900"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fillRef idx="0">
      <cs:styleClr val="auto"/>
    </cs:fillRef>
    <cs:effectRef idx="0"/>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cap="flat" cmpd="sng" algn="ctr">
        <a:solidFill>
          <a:schemeClr val="tx1">
            <a:lumMod val="65000"/>
            <a:lumOff val="35000"/>
          </a:schemeClr>
        </a:solidFill>
        <a:round/>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15875" cap="flat" cmpd="sng" algn="ctr">
        <a:solidFill>
          <a:schemeClr val="tx1">
            <a:lumMod val="65000"/>
            <a:lumOff val="3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18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FD59AB-649D-4CFF-967E-D9BAAEE6F63B}" type="doc">
      <dgm:prSet loTypeId="urn:microsoft.com/office/officeart/2005/8/layout/list1" loCatId="list" qsTypeId="urn:microsoft.com/office/officeart/2005/8/quickstyle/simple4" qsCatId="simple" csTypeId="urn:microsoft.com/office/officeart/2005/8/colors/colorful1" csCatId="colorful"/>
      <dgm:spPr/>
      <dgm:t>
        <a:bodyPr/>
        <a:lstStyle/>
        <a:p>
          <a:endParaRPr lang="en-US"/>
        </a:p>
      </dgm:t>
    </dgm:pt>
    <dgm:pt modelId="{7088CDEC-539D-47CA-BD58-5F466A33EA1C}">
      <dgm:prSet/>
      <dgm:spPr/>
      <dgm:t>
        <a:bodyPr/>
        <a:lstStyle/>
        <a:p>
          <a:r>
            <a:rPr lang="en-GB"/>
            <a:t>Womenswear</a:t>
          </a:r>
          <a:endParaRPr lang="en-US"/>
        </a:p>
      </dgm:t>
    </dgm:pt>
    <dgm:pt modelId="{BCF88D1F-E230-4A97-9C80-23E03F3B3C7D}" type="parTrans" cxnId="{999A1E2E-1329-4CAE-A151-50AA50338A73}">
      <dgm:prSet/>
      <dgm:spPr/>
      <dgm:t>
        <a:bodyPr/>
        <a:lstStyle/>
        <a:p>
          <a:endParaRPr lang="en-US"/>
        </a:p>
      </dgm:t>
    </dgm:pt>
    <dgm:pt modelId="{0A235ED4-46D3-4B35-9F92-195893EAF083}" type="sibTrans" cxnId="{999A1E2E-1329-4CAE-A151-50AA50338A73}">
      <dgm:prSet/>
      <dgm:spPr/>
      <dgm:t>
        <a:bodyPr/>
        <a:lstStyle/>
        <a:p>
          <a:endParaRPr lang="en-US"/>
        </a:p>
      </dgm:t>
    </dgm:pt>
    <dgm:pt modelId="{E81540CE-AC8E-445E-89B4-37B884B6B05C}">
      <dgm:prSet/>
      <dgm:spPr/>
      <dgm:t>
        <a:bodyPr/>
        <a:lstStyle/>
        <a:p>
          <a:r>
            <a:rPr lang="en-GB"/>
            <a:t>Menswear</a:t>
          </a:r>
          <a:endParaRPr lang="en-US"/>
        </a:p>
      </dgm:t>
    </dgm:pt>
    <dgm:pt modelId="{501B1769-8233-4B01-B00D-2ECA13D702ED}" type="parTrans" cxnId="{C85D0C41-98B6-480A-81D7-3652D203F6CC}">
      <dgm:prSet/>
      <dgm:spPr/>
      <dgm:t>
        <a:bodyPr/>
        <a:lstStyle/>
        <a:p>
          <a:endParaRPr lang="en-US"/>
        </a:p>
      </dgm:t>
    </dgm:pt>
    <dgm:pt modelId="{E2EDCDAA-DE80-4D4E-A0E3-5037710876D1}" type="sibTrans" cxnId="{C85D0C41-98B6-480A-81D7-3652D203F6CC}">
      <dgm:prSet/>
      <dgm:spPr/>
      <dgm:t>
        <a:bodyPr/>
        <a:lstStyle/>
        <a:p>
          <a:endParaRPr lang="en-US"/>
        </a:p>
      </dgm:t>
    </dgm:pt>
    <dgm:pt modelId="{A3E5877D-C4FC-4CBD-95C2-2F3030DBA953}">
      <dgm:prSet/>
      <dgm:spPr/>
      <dgm:t>
        <a:bodyPr/>
        <a:lstStyle/>
        <a:p>
          <a:r>
            <a:rPr lang="en-GB"/>
            <a:t>Kidswear</a:t>
          </a:r>
          <a:endParaRPr lang="en-US"/>
        </a:p>
      </dgm:t>
    </dgm:pt>
    <dgm:pt modelId="{4ED7A8FE-7DD8-4524-BBA2-2D77BDAC99BC}" type="parTrans" cxnId="{75119E04-D023-45B3-981B-E26E28CD53C7}">
      <dgm:prSet/>
      <dgm:spPr/>
      <dgm:t>
        <a:bodyPr/>
        <a:lstStyle/>
        <a:p>
          <a:endParaRPr lang="en-US"/>
        </a:p>
      </dgm:t>
    </dgm:pt>
    <dgm:pt modelId="{2FCF66BD-B2C7-4AEF-A1A6-1AA9065CFBA9}" type="sibTrans" cxnId="{75119E04-D023-45B3-981B-E26E28CD53C7}">
      <dgm:prSet/>
      <dgm:spPr/>
      <dgm:t>
        <a:bodyPr/>
        <a:lstStyle/>
        <a:p>
          <a:endParaRPr lang="en-US"/>
        </a:p>
      </dgm:t>
    </dgm:pt>
    <dgm:pt modelId="{EE89603C-BD68-47BA-9049-F6AE72853E5A}" type="pres">
      <dgm:prSet presAssocID="{E4FD59AB-649D-4CFF-967E-D9BAAEE6F63B}" presName="linear" presStyleCnt="0">
        <dgm:presLayoutVars>
          <dgm:dir/>
          <dgm:animLvl val="lvl"/>
          <dgm:resizeHandles val="exact"/>
        </dgm:presLayoutVars>
      </dgm:prSet>
      <dgm:spPr/>
    </dgm:pt>
    <dgm:pt modelId="{E978668E-387D-44FB-9240-A6F60FD30994}" type="pres">
      <dgm:prSet presAssocID="{7088CDEC-539D-47CA-BD58-5F466A33EA1C}" presName="parentLin" presStyleCnt="0"/>
      <dgm:spPr/>
    </dgm:pt>
    <dgm:pt modelId="{F3E5F81D-6EA8-4044-AB95-665C45F5EAF1}" type="pres">
      <dgm:prSet presAssocID="{7088CDEC-539D-47CA-BD58-5F466A33EA1C}" presName="parentLeftMargin" presStyleLbl="node1" presStyleIdx="0" presStyleCnt="3"/>
      <dgm:spPr/>
    </dgm:pt>
    <dgm:pt modelId="{D3DA57C6-5F42-4A4E-A948-983EFB7559DA}" type="pres">
      <dgm:prSet presAssocID="{7088CDEC-539D-47CA-BD58-5F466A33EA1C}" presName="parentText" presStyleLbl="node1" presStyleIdx="0" presStyleCnt="3">
        <dgm:presLayoutVars>
          <dgm:chMax val="0"/>
          <dgm:bulletEnabled val="1"/>
        </dgm:presLayoutVars>
      </dgm:prSet>
      <dgm:spPr/>
    </dgm:pt>
    <dgm:pt modelId="{F8F53EAE-4C67-4831-8EAE-66C75A808833}" type="pres">
      <dgm:prSet presAssocID="{7088CDEC-539D-47CA-BD58-5F466A33EA1C}" presName="negativeSpace" presStyleCnt="0"/>
      <dgm:spPr/>
    </dgm:pt>
    <dgm:pt modelId="{8BFF6DC3-9D7A-467E-9827-69987D717F8F}" type="pres">
      <dgm:prSet presAssocID="{7088CDEC-539D-47CA-BD58-5F466A33EA1C}" presName="childText" presStyleLbl="conFgAcc1" presStyleIdx="0" presStyleCnt="3">
        <dgm:presLayoutVars>
          <dgm:bulletEnabled val="1"/>
        </dgm:presLayoutVars>
      </dgm:prSet>
      <dgm:spPr/>
    </dgm:pt>
    <dgm:pt modelId="{B79FF4C4-5577-4C13-909C-A46EEC2CBE8F}" type="pres">
      <dgm:prSet presAssocID="{0A235ED4-46D3-4B35-9F92-195893EAF083}" presName="spaceBetweenRectangles" presStyleCnt="0"/>
      <dgm:spPr/>
    </dgm:pt>
    <dgm:pt modelId="{0EB615A1-B24E-4BCD-8D3E-94632EF6EE09}" type="pres">
      <dgm:prSet presAssocID="{E81540CE-AC8E-445E-89B4-37B884B6B05C}" presName="parentLin" presStyleCnt="0"/>
      <dgm:spPr/>
    </dgm:pt>
    <dgm:pt modelId="{8F25A6DC-03E9-4462-BCE9-9ABFE66E94A9}" type="pres">
      <dgm:prSet presAssocID="{E81540CE-AC8E-445E-89B4-37B884B6B05C}" presName="parentLeftMargin" presStyleLbl="node1" presStyleIdx="0" presStyleCnt="3"/>
      <dgm:spPr/>
    </dgm:pt>
    <dgm:pt modelId="{36006B19-02AB-468F-BCBB-83DAD15D8583}" type="pres">
      <dgm:prSet presAssocID="{E81540CE-AC8E-445E-89B4-37B884B6B05C}" presName="parentText" presStyleLbl="node1" presStyleIdx="1" presStyleCnt="3">
        <dgm:presLayoutVars>
          <dgm:chMax val="0"/>
          <dgm:bulletEnabled val="1"/>
        </dgm:presLayoutVars>
      </dgm:prSet>
      <dgm:spPr/>
    </dgm:pt>
    <dgm:pt modelId="{5B7B1BB1-AC5E-4B51-B916-CE9613AB9254}" type="pres">
      <dgm:prSet presAssocID="{E81540CE-AC8E-445E-89B4-37B884B6B05C}" presName="negativeSpace" presStyleCnt="0"/>
      <dgm:spPr/>
    </dgm:pt>
    <dgm:pt modelId="{5304FA3B-AC46-48A4-8C86-1D95E73AE910}" type="pres">
      <dgm:prSet presAssocID="{E81540CE-AC8E-445E-89B4-37B884B6B05C}" presName="childText" presStyleLbl="conFgAcc1" presStyleIdx="1" presStyleCnt="3">
        <dgm:presLayoutVars>
          <dgm:bulletEnabled val="1"/>
        </dgm:presLayoutVars>
      </dgm:prSet>
      <dgm:spPr/>
    </dgm:pt>
    <dgm:pt modelId="{FB967D34-0E3B-46F2-8465-80E69C7D6698}" type="pres">
      <dgm:prSet presAssocID="{E2EDCDAA-DE80-4D4E-A0E3-5037710876D1}" presName="spaceBetweenRectangles" presStyleCnt="0"/>
      <dgm:spPr/>
    </dgm:pt>
    <dgm:pt modelId="{E740422B-2D95-4CB8-A7AE-5F3D9B6A9E91}" type="pres">
      <dgm:prSet presAssocID="{A3E5877D-C4FC-4CBD-95C2-2F3030DBA953}" presName="parentLin" presStyleCnt="0"/>
      <dgm:spPr/>
    </dgm:pt>
    <dgm:pt modelId="{8901AB43-93F6-4854-8766-6D6301C8D1D8}" type="pres">
      <dgm:prSet presAssocID="{A3E5877D-C4FC-4CBD-95C2-2F3030DBA953}" presName="parentLeftMargin" presStyleLbl="node1" presStyleIdx="1" presStyleCnt="3"/>
      <dgm:spPr/>
    </dgm:pt>
    <dgm:pt modelId="{86493F6B-235A-457A-9696-BBB9220EF2DE}" type="pres">
      <dgm:prSet presAssocID="{A3E5877D-C4FC-4CBD-95C2-2F3030DBA953}" presName="parentText" presStyleLbl="node1" presStyleIdx="2" presStyleCnt="3">
        <dgm:presLayoutVars>
          <dgm:chMax val="0"/>
          <dgm:bulletEnabled val="1"/>
        </dgm:presLayoutVars>
      </dgm:prSet>
      <dgm:spPr/>
    </dgm:pt>
    <dgm:pt modelId="{30193CA1-0C38-459B-B0F3-7034DCB67BC9}" type="pres">
      <dgm:prSet presAssocID="{A3E5877D-C4FC-4CBD-95C2-2F3030DBA953}" presName="negativeSpace" presStyleCnt="0"/>
      <dgm:spPr/>
    </dgm:pt>
    <dgm:pt modelId="{C76FB09D-DD21-420B-8366-9E98829BBAF6}" type="pres">
      <dgm:prSet presAssocID="{A3E5877D-C4FC-4CBD-95C2-2F3030DBA953}" presName="childText" presStyleLbl="conFgAcc1" presStyleIdx="2" presStyleCnt="3">
        <dgm:presLayoutVars>
          <dgm:bulletEnabled val="1"/>
        </dgm:presLayoutVars>
      </dgm:prSet>
      <dgm:spPr/>
    </dgm:pt>
  </dgm:ptLst>
  <dgm:cxnLst>
    <dgm:cxn modelId="{75119E04-D023-45B3-981B-E26E28CD53C7}" srcId="{E4FD59AB-649D-4CFF-967E-D9BAAEE6F63B}" destId="{A3E5877D-C4FC-4CBD-95C2-2F3030DBA953}" srcOrd="2" destOrd="0" parTransId="{4ED7A8FE-7DD8-4524-BBA2-2D77BDAC99BC}" sibTransId="{2FCF66BD-B2C7-4AEF-A1A6-1AA9065CFBA9}"/>
    <dgm:cxn modelId="{F135310E-B002-4362-B046-BF4752D32A27}" type="presOf" srcId="{A3E5877D-C4FC-4CBD-95C2-2F3030DBA953}" destId="{8901AB43-93F6-4854-8766-6D6301C8D1D8}" srcOrd="0" destOrd="0" presId="urn:microsoft.com/office/officeart/2005/8/layout/list1"/>
    <dgm:cxn modelId="{999A1E2E-1329-4CAE-A151-50AA50338A73}" srcId="{E4FD59AB-649D-4CFF-967E-D9BAAEE6F63B}" destId="{7088CDEC-539D-47CA-BD58-5F466A33EA1C}" srcOrd="0" destOrd="0" parTransId="{BCF88D1F-E230-4A97-9C80-23E03F3B3C7D}" sibTransId="{0A235ED4-46D3-4B35-9F92-195893EAF083}"/>
    <dgm:cxn modelId="{C85D0C41-98B6-480A-81D7-3652D203F6CC}" srcId="{E4FD59AB-649D-4CFF-967E-D9BAAEE6F63B}" destId="{E81540CE-AC8E-445E-89B4-37B884B6B05C}" srcOrd="1" destOrd="0" parTransId="{501B1769-8233-4B01-B00D-2ECA13D702ED}" sibTransId="{E2EDCDAA-DE80-4D4E-A0E3-5037710876D1}"/>
    <dgm:cxn modelId="{B620CD90-19FA-4FCD-8366-DD94C6DF3C74}" type="presOf" srcId="{7088CDEC-539D-47CA-BD58-5F466A33EA1C}" destId="{F3E5F81D-6EA8-4044-AB95-665C45F5EAF1}" srcOrd="0" destOrd="0" presId="urn:microsoft.com/office/officeart/2005/8/layout/list1"/>
    <dgm:cxn modelId="{6EEDD69F-C17F-4460-9D42-A193AFB4E0E9}" type="presOf" srcId="{A3E5877D-C4FC-4CBD-95C2-2F3030DBA953}" destId="{86493F6B-235A-457A-9696-BBB9220EF2DE}" srcOrd="1" destOrd="0" presId="urn:microsoft.com/office/officeart/2005/8/layout/list1"/>
    <dgm:cxn modelId="{F955B3DA-88F7-46FB-8089-599CC18231C7}" type="presOf" srcId="{E4FD59AB-649D-4CFF-967E-D9BAAEE6F63B}" destId="{EE89603C-BD68-47BA-9049-F6AE72853E5A}" srcOrd="0" destOrd="0" presId="urn:microsoft.com/office/officeart/2005/8/layout/list1"/>
    <dgm:cxn modelId="{44315CE7-6C83-42EE-843F-7E0680F4734A}" type="presOf" srcId="{E81540CE-AC8E-445E-89B4-37B884B6B05C}" destId="{8F25A6DC-03E9-4462-BCE9-9ABFE66E94A9}" srcOrd="0" destOrd="0" presId="urn:microsoft.com/office/officeart/2005/8/layout/list1"/>
    <dgm:cxn modelId="{600966EE-3F55-4557-9E49-6AEA7B0ED207}" type="presOf" srcId="{7088CDEC-539D-47CA-BD58-5F466A33EA1C}" destId="{D3DA57C6-5F42-4A4E-A948-983EFB7559DA}" srcOrd="1" destOrd="0" presId="urn:microsoft.com/office/officeart/2005/8/layout/list1"/>
    <dgm:cxn modelId="{A5BF7CF3-9709-488A-8439-5530A78E32D8}" type="presOf" srcId="{E81540CE-AC8E-445E-89B4-37B884B6B05C}" destId="{36006B19-02AB-468F-BCBB-83DAD15D8583}" srcOrd="1" destOrd="0" presId="urn:microsoft.com/office/officeart/2005/8/layout/list1"/>
    <dgm:cxn modelId="{786E7430-DF1A-4EE3-8864-4A7AE79312CF}" type="presParOf" srcId="{EE89603C-BD68-47BA-9049-F6AE72853E5A}" destId="{E978668E-387D-44FB-9240-A6F60FD30994}" srcOrd="0" destOrd="0" presId="urn:microsoft.com/office/officeart/2005/8/layout/list1"/>
    <dgm:cxn modelId="{04478D37-C4EB-4D43-99E6-C8ACB0658548}" type="presParOf" srcId="{E978668E-387D-44FB-9240-A6F60FD30994}" destId="{F3E5F81D-6EA8-4044-AB95-665C45F5EAF1}" srcOrd="0" destOrd="0" presId="urn:microsoft.com/office/officeart/2005/8/layout/list1"/>
    <dgm:cxn modelId="{1624EFCA-D87E-4FFD-BBD2-C332C20C4415}" type="presParOf" srcId="{E978668E-387D-44FB-9240-A6F60FD30994}" destId="{D3DA57C6-5F42-4A4E-A948-983EFB7559DA}" srcOrd="1" destOrd="0" presId="urn:microsoft.com/office/officeart/2005/8/layout/list1"/>
    <dgm:cxn modelId="{90E44DA2-6920-460E-BFC0-4642CF422A6B}" type="presParOf" srcId="{EE89603C-BD68-47BA-9049-F6AE72853E5A}" destId="{F8F53EAE-4C67-4831-8EAE-66C75A808833}" srcOrd="1" destOrd="0" presId="urn:microsoft.com/office/officeart/2005/8/layout/list1"/>
    <dgm:cxn modelId="{A4EF3082-8C24-4A89-BCE0-C9B97A059201}" type="presParOf" srcId="{EE89603C-BD68-47BA-9049-F6AE72853E5A}" destId="{8BFF6DC3-9D7A-467E-9827-69987D717F8F}" srcOrd="2" destOrd="0" presId="urn:microsoft.com/office/officeart/2005/8/layout/list1"/>
    <dgm:cxn modelId="{486DCA73-8905-4AD3-A466-EFDACE82BE01}" type="presParOf" srcId="{EE89603C-BD68-47BA-9049-F6AE72853E5A}" destId="{B79FF4C4-5577-4C13-909C-A46EEC2CBE8F}" srcOrd="3" destOrd="0" presId="urn:microsoft.com/office/officeart/2005/8/layout/list1"/>
    <dgm:cxn modelId="{D3A0721D-EFB6-4450-921E-CF82B19534CD}" type="presParOf" srcId="{EE89603C-BD68-47BA-9049-F6AE72853E5A}" destId="{0EB615A1-B24E-4BCD-8D3E-94632EF6EE09}" srcOrd="4" destOrd="0" presId="urn:microsoft.com/office/officeart/2005/8/layout/list1"/>
    <dgm:cxn modelId="{9A87A4A0-0A92-447D-A2B4-C349CE25F80B}" type="presParOf" srcId="{0EB615A1-B24E-4BCD-8D3E-94632EF6EE09}" destId="{8F25A6DC-03E9-4462-BCE9-9ABFE66E94A9}" srcOrd="0" destOrd="0" presId="urn:microsoft.com/office/officeart/2005/8/layout/list1"/>
    <dgm:cxn modelId="{09EC8438-F027-4861-9F33-100216D85538}" type="presParOf" srcId="{0EB615A1-B24E-4BCD-8D3E-94632EF6EE09}" destId="{36006B19-02AB-468F-BCBB-83DAD15D8583}" srcOrd="1" destOrd="0" presId="urn:microsoft.com/office/officeart/2005/8/layout/list1"/>
    <dgm:cxn modelId="{79B36EBC-8A5E-4438-8201-AD8557AEFEA8}" type="presParOf" srcId="{EE89603C-BD68-47BA-9049-F6AE72853E5A}" destId="{5B7B1BB1-AC5E-4B51-B916-CE9613AB9254}" srcOrd="5" destOrd="0" presId="urn:microsoft.com/office/officeart/2005/8/layout/list1"/>
    <dgm:cxn modelId="{5CBF3161-58AC-49B8-B136-BD675CE7D509}" type="presParOf" srcId="{EE89603C-BD68-47BA-9049-F6AE72853E5A}" destId="{5304FA3B-AC46-48A4-8C86-1D95E73AE910}" srcOrd="6" destOrd="0" presId="urn:microsoft.com/office/officeart/2005/8/layout/list1"/>
    <dgm:cxn modelId="{50B96714-F676-453A-AC28-6B3BBF088C25}" type="presParOf" srcId="{EE89603C-BD68-47BA-9049-F6AE72853E5A}" destId="{FB967D34-0E3B-46F2-8465-80E69C7D6698}" srcOrd="7" destOrd="0" presId="urn:microsoft.com/office/officeart/2005/8/layout/list1"/>
    <dgm:cxn modelId="{89FBFF68-1615-44F7-9BEB-410DAC956235}" type="presParOf" srcId="{EE89603C-BD68-47BA-9049-F6AE72853E5A}" destId="{E740422B-2D95-4CB8-A7AE-5F3D9B6A9E91}" srcOrd="8" destOrd="0" presId="urn:microsoft.com/office/officeart/2005/8/layout/list1"/>
    <dgm:cxn modelId="{0B6AFC82-B48F-43E8-AB82-49300BF63A63}" type="presParOf" srcId="{E740422B-2D95-4CB8-A7AE-5F3D9B6A9E91}" destId="{8901AB43-93F6-4854-8766-6D6301C8D1D8}" srcOrd="0" destOrd="0" presId="urn:microsoft.com/office/officeart/2005/8/layout/list1"/>
    <dgm:cxn modelId="{D9DDE24F-85D2-4F36-A5F7-2904A9C40BD7}" type="presParOf" srcId="{E740422B-2D95-4CB8-A7AE-5F3D9B6A9E91}" destId="{86493F6B-235A-457A-9696-BBB9220EF2DE}" srcOrd="1" destOrd="0" presId="urn:microsoft.com/office/officeart/2005/8/layout/list1"/>
    <dgm:cxn modelId="{9B589C47-1C87-4004-91E2-3BCE3B8D74E2}" type="presParOf" srcId="{EE89603C-BD68-47BA-9049-F6AE72853E5A}" destId="{30193CA1-0C38-459B-B0F3-7034DCB67BC9}" srcOrd="9" destOrd="0" presId="urn:microsoft.com/office/officeart/2005/8/layout/list1"/>
    <dgm:cxn modelId="{1A42941B-490E-448A-B9E3-53C2BF474900}" type="presParOf" srcId="{EE89603C-BD68-47BA-9049-F6AE72853E5A}" destId="{C76FB09D-DD21-420B-8366-9E98829BBAF6}"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DF0496-AB6A-4DA9-9EBE-E4599254495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C4E515B-EB6E-41A5-9552-1D46BD19687E}">
      <dgm:prSet/>
      <dgm:spPr/>
      <dgm:t>
        <a:bodyPr/>
        <a:lstStyle/>
        <a:p>
          <a:r>
            <a:rPr lang="en-GB"/>
            <a:t>Pay monthly phones</a:t>
          </a:r>
          <a:endParaRPr lang="en-US"/>
        </a:p>
      </dgm:t>
    </dgm:pt>
    <dgm:pt modelId="{97C7E2DF-86BE-44CE-B3A4-08BD7AA0CE42}" type="parTrans" cxnId="{2CA57FEA-00A4-41D5-8CB6-347EDA18BB57}">
      <dgm:prSet/>
      <dgm:spPr/>
      <dgm:t>
        <a:bodyPr/>
        <a:lstStyle/>
        <a:p>
          <a:endParaRPr lang="en-US"/>
        </a:p>
      </dgm:t>
    </dgm:pt>
    <dgm:pt modelId="{6323AA29-A876-4341-AD36-CAC40B5D0A9C}" type="sibTrans" cxnId="{2CA57FEA-00A4-41D5-8CB6-347EDA18BB57}">
      <dgm:prSet/>
      <dgm:spPr/>
      <dgm:t>
        <a:bodyPr/>
        <a:lstStyle/>
        <a:p>
          <a:endParaRPr lang="en-US"/>
        </a:p>
      </dgm:t>
    </dgm:pt>
    <dgm:pt modelId="{0E77F3ED-FCC8-41D9-A2CC-65D9CA05AA5D}">
      <dgm:prSet/>
      <dgm:spPr/>
      <dgm:t>
        <a:bodyPr/>
        <a:lstStyle/>
        <a:p>
          <a:r>
            <a:rPr lang="en-GB"/>
            <a:t>SIM only contracts</a:t>
          </a:r>
          <a:endParaRPr lang="en-US"/>
        </a:p>
      </dgm:t>
    </dgm:pt>
    <dgm:pt modelId="{94BAA364-969C-4B96-BDB5-5239193315F4}" type="parTrans" cxnId="{0E989830-C009-4030-B42C-26564797E4D4}">
      <dgm:prSet/>
      <dgm:spPr/>
      <dgm:t>
        <a:bodyPr/>
        <a:lstStyle/>
        <a:p>
          <a:endParaRPr lang="en-US"/>
        </a:p>
      </dgm:t>
    </dgm:pt>
    <dgm:pt modelId="{17785210-6025-4F46-B6CC-EC939D20D729}" type="sibTrans" cxnId="{0E989830-C009-4030-B42C-26564797E4D4}">
      <dgm:prSet/>
      <dgm:spPr/>
      <dgm:t>
        <a:bodyPr/>
        <a:lstStyle/>
        <a:p>
          <a:endParaRPr lang="en-US"/>
        </a:p>
      </dgm:t>
    </dgm:pt>
    <dgm:pt modelId="{3113DD2E-B05E-454F-B16D-03B1FA82AB84}">
      <dgm:prSet/>
      <dgm:spPr/>
      <dgm:t>
        <a:bodyPr/>
        <a:lstStyle/>
        <a:p>
          <a:r>
            <a:rPr lang="en-GB"/>
            <a:t>Pay as you go phones</a:t>
          </a:r>
          <a:endParaRPr lang="en-US"/>
        </a:p>
      </dgm:t>
    </dgm:pt>
    <dgm:pt modelId="{8D5711D4-4B04-46AF-9B1A-FCFE30B3FC50}" type="parTrans" cxnId="{7F7A1461-D553-4075-B880-E9684AD5064C}">
      <dgm:prSet/>
      <dgm:spPr/>
      <dgm:t>
        <a:bodyPr/>
        <a:lstStyle/>
        <a:p>
          <a:endParaRPr lang="en-US"/>
        </a:p>
      </dgm:t>
    </dgm:pt>
    <dgm:pt modelId="{66DBBF1C-F4CD-4F21-8668-B29FF9889A04}" type="sibTrans" cxnId="{7F7A1461-D553-4075-B880-E9684AD5064C}">
      <dgm:prSet/>
      <dgm:spPr/>
      <dgm:t>
        <a:bodyPr/>
        <a:lstStyle/>
        <a:p>
          <a:endParaRPr lang="en-US"/>
        </a:p>
      </dgm:t>
    </dgm:pt>
    <dgm:pt modelId="{4F1A0F77-F152-4ECE-9D42-03100064195F}">
      <dgm:prSet/>
      <dgm:spPr/>
      <dgm:t>
        <a:bodyPr/>
        <a:lstStyle/>
        <a:p>
          <a:r>
            <a:rPr lang="en-GB"/>
            <a:t>SIM free phones</a:t>
          </a:r>
          <a:endParaRPr lang="en-US"/>
        </a:p>
      </dgm:t>
    </dgm:pt>
    <dgm:pt modelId="{F28E167C-8C58-4CA1-A20A-F3C82B07313E}" type="parTrans" cxnId="{04B2C425-7C23-4C06-AC2F-E29A467AC69A}">
      <dgm:prSet/>
      <dgm:spPr/>
      <dgm:t>
        <a:bodyPr/>
        <a:lstStyle/>
        <a:p>
          <a:endParaRPr lang="en-US"/>
        </a:p>
      </dgm:t>
    </dgm:pt>
    <dgm:pt modelId="{0EB79763-68DF-436A-9B74-1FE07B9353CC}" type="sibTrans" cxnId="{04B2C425-7C23-4C06-AC2F-E29A467AC69A}">
      <dgm:prSet/>
      <dgm:spPr/>
      <dgm:t>
        <a:bodyPr/>
        <a:lstStyle/>
        <a:p>
          <a:endParaRPr lang="en-US"/>
        </a:p>
      </dgm:t>
    </dgm:pt>
    <dgm:pt modelId="{E151E816-124F-4975-8740-16733D6B1C05}">
      <dgm:prSet/>
      <dgm:spPr/>
      <dgm:t>
        <a:bodyPr/>
        <a:lstStyle/>
        <a:p>
          <a:r>
            <a:rPr lang="en-GB"/>
            <a:t>Online top ups</a:t>
          </a:r>
          <a:endParaRPr lang="en-US"/>
        </a:p>
      </dgm:t>
    </dgm:pt>
    <dgm:pt modelId="{D36D97FC-056C-406E-8A57-F0249B99684D}" type="parTrans" cxnId="{7FC825A8-5D09-4D15-9489-57AE018AF263}">
      <dgm:prSet/>
      <dgm:spPr/>
      <dgm:t>
        <a:bodyPr/>
        <a:lstStyle/>
        <a:p>
          <a:endParaRPr lang="en-US"/>
        </a:p>
      </dgm:t>
    </dgm:pt>
    <dgm:pt modelId="{1B8A9E83-2329-410F-8246-39E20C29D91C}" type="sibTrans" cxnId="{7FC825A8-5D09-4D15-9489-57AE018AF263}">
      <dgm:prSet/>
      <dgm:spPr/>
      <dgm:t>
        <a:bodyPr/>
        <a:lstStyle/>
        <a:p>
          <a:endParaRPr lang="en-US"/>
        </a:p>
      </dgm:t>
    </dgm:pt>
    <dgm:pt modelId="{13EDAC75-7917-47AB-BA7B-71AA360DE806}">
      <dgm:prSet/>
      <dgm:spPr/>
      <dgm:t>
        <a:bodyPr/>
        <a:lstStyle/>
        <a:p>
          <a:r>
            <a:rPr lang="en-GB"/>
            <a:t>Tesco international calling</a:t>
          </a:r>
          <a:endParaRPr lang="en-US"/>
        </a:p>
      </dgm:t>
    </dgm:pt>
    <dgm:pt modelId="{961A3CC4-9F55-44D6-9D7C-CB1C02FC2726}" type="parTrans" cxnId="{FC4A4F1B-BB9C-4D17-834C-F2042845143B}">
      <dgm:prSet/>
      <dgm:spPr/>
      <dgm:t>
        <a:bodyPr/>
        <a:lstStyle/>
        <a:p>
          <a:endParaRPr lang="en-US"/>
        </a:p>
      </dgm:t>
    </dgm:pt>
    <dgm:pt modelId="{42989E2C-1C29-479C-8A7A-DF09ECA7DF2F}" type="sibTrans" cxnId="{FC4A4F1B-BB9C-4D17-834C-F2042845143B}">
      <dgm:prSet/>
      <dgm:spPr/>
      <dgm:t>
        <a:bodyPr/>
        <a:lstStyle/>
        <a:p>
          <a:endParaRPr lang="en-US"/>
        </a:p>
      </dgm:t>
    </dgm:pt>
    <dgm:pt modelId="{6DC10075-2C0A-4D97-85A0-8C141AC04C74}" type="pres">
      <dgm:prSet presAssocID="{69DF0496-AB6A-4DA9-9EBE-E4599254495B}" presName="root" presStyleCnt="0">
        <dgm:presLayoutVars>
          <dgm:dir/>
          <dgm:resizeHandles val="exact"/>
        </dgm:presLayoutVars>
      </dgm:prSet>
      <dgm:spPr/>
    </dgm:pt>
    <dgm:pt modelId="{88DB55F8-291B-45CB-A864-054732E77F7F}" type="pres">
      <dgm:prSet presAssocID="{3C4E515B-EB6E-41A5-9552-1D46BD19687E}" presName="compNode" presStyleCnt="0"/>
      <dgm:spPr/>
    </dgm:pt>
    <dgm:pt modelId="{05E86889-1C00-42D3-A549-19470AA2A75C}" type="pres">
      <dgm:prSet presAssocID="{3C4E515B-EB6E-41A5-9552-1D46BD19687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8B46E4F2-72A8-4691-9C72-E61BD763C9D6}" type="pres">
      <dgm:prSet presAssocID="{3C4E515B-EB6E-41A5-9552-1D46BD19687E}" presName="spaceRect" presStyleCnt="0"/>
      <dgm:spPr/>
    </dgm:pt>
    <dgm:pt modelId="{E8616141-F87F-49BD-B1B7-45E03F378F4B}" type="pres">
      <dgm:prSet presAssocID="{3C4E515B-EB6E-41A5-9552-1D46BD19687E}" presName="textRect" presStyleLbl="revTx" presStyleIdx="0" presStyleCnt="6">
        <dgm:presLayoutVars>
          <dgm:chMax val="1"/>
          <dgm:chPref val="1"/>
        </dgm:presLayoutVars>
      </dgm:prSet>
      <dgm:spPr/>
    </dgm:pt>
    <dgm:pt modelId="{DA0125C2-0C41-419A-9E81-08747D1AB576}" type="pres">
      <dgm:prSet presAssocID="{6323AA29-A876-4341-AD36-CAC40B5D0A9C}" presName="sibTrans" presStyleCnt="0"/>
      <dgm:spPr/>
    </dgm:pt>
    <dgm:pt modelId="{816F2512-964E-47E5-81A2-EB50CC9E57B1}" type="pres">
      <dgm:prSet presAssocID="{0E77F3ED-FCC8-41D9-A2CC-65D9CA05AA5D}" presName="compNode" presStyleCnt="0"/>
      <dgm:spPr/>
    </dgm:pt>
    <dgm:pt modelId="{65B4373B-D757-41C2-BF18-F8A42976DB96}" type="pres">
      <dgm:prSet presAssocID="{0E77F3ED-FCC8-41D9-A2CC-65D9CA05AA5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CF65B534-2148-486E-9570-1B3EE94069C3}" type="pres">
      <dgm:prSet presAssocID="{0E77F3ED-FCC8-41D9-A2CC-65D9CA05AA5D}" presName="spaceRect" presStyleCnt="0"/>
      <dgm:spPr/>
    </dgm:pt>
    <dgm:pt modelId="{71F3C07D-E3D3-443F-9E2B-529C2B689FFD}" type="pres">
      <dgm:prSet presAssocID="{0E77F3ED-FCC8-41D9-A2CC-65D9CA05AA5D}" presName="textRect" presStyleLbl="revTx" presStyleIdx="1" presStyleCnt="6">
        <dgm:presLayoutVars>
          <dgm:chMax val="1"/>
          <dgm:chPref val="1"/>
        </dgm:presLayoutVars>
      </dgm:prSet>
      <dgm:spPr/>
    </dgm:pt>
    <dgm:pt modelId="{9837ACAA-1E6A-4111-A0DB-3EDF2FE33750}" type="pres">
      <dgm:prSet presAssocID="{17785210-6025-4F46-B6CC-EC939D20D729}" presName="sibTrans" presStyleCnt="0"/>
      <dgm:spPr/>
    </dgm:pt>
    <dgm:pt modelId="{7F70D7B6-481A-43EE-B66C-A8A5E63E0D49}" type="pres">
      <dgm:prSet presAssocID="{3113DD2E-B05E-454F-B16D-03B1FA82AB84}" presName="compNode" presStyleCnt="0"/>
      <dgm:spPr/>
    </dgm:pt>
    <dgm:pt modelId="{956429B4-6CB7-4E45-A893-C07CC2C48758}" type="pres">
      <dgm:prSet presAssocID="{3113DD2E-B05E-454F-B16D-03B1FA82AB8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40F3E83C-335C-45B8-AC17-DACECB4C76D6}" type="pres">
      <dgm:prSet presAssocID="{3113DD2E-B05E-454F-B16D-03B1FA82AB84}" presName="spaceRect" presStyleCnt="0"/>
      <dgm:spPr/>
    </dgm:pt>
    <dgm:pt modelId="{FAFC78C1-5F48-42E6-A44E-A00D2F587D2B}" type="pres">
      <dgm:prSet presAssocID="{3113DD2E-B05E-454F-B16D-03B1FA82AB84}" presName="textRect" presStyleLbl="revTx" presStyleIdx="2" presStyleCnt="6">
        <dgm:presLayoutVars>
          <dgm:chMax val="1"/>
          <dgm:chPref val="1"/>
        </dgm:presLayoutVars>
      </dgm:prSet>
      <dgm:spPr/>
    </dgm:pt>
    <dgm:pt modelId="{86C767FD-6FD6-4ADA-8AEF-D548C3C15F32}" type="pres">
      <dgm:prSet presAssocID="{66DBBF1C-F4CD-4F21-8668-B29FF9889A04}" presName="sibTrans" presStyleCnt="0"/>
      <dgm:spPr/>
    </dgm:pt>
    <dgm:pt modelId="{455B09C9-F14A-490C-B72E-7395C096276C}" type="pres">
      <dgm:prSet presAssocID="{4F1A0F77-F152-4ECE-9D42-03100064195F}" presName="compNode" presStyleCnt="0"/>
      <dgm:spPr/>
    </dgm:pt>
    <dgm:pt modelId="{8B48C346-F962-40D3-BAAD-9D99F37FA7F1}" type="pres">
      <dgm:prSet presAssocID="{4F1A0F77-F152-4ECE-9D42-03100064195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ver"/>
        </a:ext>
      </dgm:extLst>
    </dgm:pt>
    <dgm:pt modelId="{43FD4D91-900F-4C54-9085-3FE10CEB7388}" type="pres">
      <dgm:prSet presAssocID="{4F1A0F77-F152-4ECE-9D42-03100064195F}" presName="spaceRect" presStyleCnt="0"/>
      <dgm:spPr/>
    </dgm:pt>
    <dgm:pt modelId="{75A55926-59F5-48B2-9FFF-6CC0539F0F69}" type="pres">
      <dgm:prSet presAssocID="{4F1A0F77-F152-4ECE-9D42-03100064195F}" presName="textRect" presStyleLbl="revTx" presStyleIdx="3" presStyleCnt="6">
        <dgm:presLayoutVars>
          <dgm:chMax val="1"/>
          <dgm:chPref val="1"/>
        </dgm:presLayoutVars>
      </dgm:prSet>
      <dgm:spPr/>
    </dgm:pt>
    <dgm:pt modelId="{72D6EBAB-BEAC-40C9-8EE8-572F3A8A6A6C}" type="pres">
      <dgm:prSet presAssocID="{0EB79763-68DF-436A-9B74-1FE07B9353CC}" presName="sibTrans" presStyleCnt="0"/>
      <dgm:spPr/>
    </dgm:pt>
    <dgm:pt modelId="{0F66AE98-ED9D-4900-A444-198CDF062A5B}" type="pres">
      <dgm:prSet presAssocID="{E151E816-124F-4975-8740-16733D6B1C05}" presName="compNode" presStyleCnt="0"/>
      <dgm:spPr/>
    </dgm:pt>
    <dgm:pt modelId="{35974531-2A95-4E61-885C-E9D23FB3D5E9}" type="pres">
      <dgm:prSet presAssocID="{E151E816-124F-4975-8740-16733D6B1C0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aptop"/>
        </a:ext>
      </dgm:extLst>
    </dgm:pt>
    <dgm:pt modelId="{20ABFD99-D4A2-4AE8-8C41-BC780BD80F9A}" type="pres">
      <dgm:prSet presAssocID="{E151E816-124F-4975-8740-16733D6B1C05}" presName="spaceRect" presStyleCnt="0"/>
      <dgm:spPr/>
    </dgm:pt>
    <dgm:pt modelId="{ECB7D805-C66E-4F53-8A68-D01AC803BF06}" type="pres">
      <dgm:prSet presAssocID="{E151E816-124F-4975-8740-16733D6B1C05}" presName="textRect" presStyleLbl="revTx" presStyleIdx="4" presStyleCnt="6">
        <dgm:presLayoutVars>
          <dgm:chMax val="1"/>
          <dgm:chPref val="1"/>
        </dgm:presLayoutVars>
      </dgm:prSet>
      <dgm:spPr/>
    </dgm:pt>
    <dgm:pt modelId="{22D3F939-FBF4-4229-86D8-3DD754B5B05B}" type="pres">
      <dgm:prSet presAssocID="{1B8A9E83-2329-410F-8246-39E20C29D91C}" presName="sibTrans" presStyleCnt="0"/>
      <dgm:spPr/>
    </dgm:pt>
    <dgm:pt modelId="{8DB6DEB1-FBBA-4394-9C04-7C090E649B7E}" type="pres">
      <dgm:prSet presAssocID="{13EDAC75-7917-47AB-BA7B-71AA360DE806}" presName="compNode" presStyleCnt="0"/>
      <dgm:spPr/>
    </dgm:pt>
    <dgm:pt modelId="{EDB8FCFD-EEDF-4A7C-9829-84D5298A7A56}" type="pres">
      <dgm:prSet presAssocID="{13EDAC75-7917-47AB-BA7B-71AA360DE80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arth Globe Americas"/>
        </a:ext>
      </dgm:extLst>
    </dgm:pt>
    <dgm:pt modelId="{D9558D90-8DA8-4A8C-8694-719E1D9DF1BD}" type="pres">
      <dgm:prSet presAssocID="{13EDAC75-7917-47AB-BA7B-71AA360DE806}" presName="spaceRect" presStyleCnt="0"/>
      <dgm:spPr/>
    </dgm:pt>
    <dgm:pt modelId="{9C898D99-D167-4AFE-BA41-B3C927F457B8}" type="pres">
      <dgm:prSet presAssocID="{13EDAC75-7917-47AB-BA7B-71AA360DE806}" presName="textRect" presStyleLbl="revTx" presStyleIdx="5" presStyleCnt="6">
        <dgm:presLayoutVars>
          <dgm:chMax val="1"/>
          <dgm:chPref val="1"/>
        </dgm:presLayoutVars>
      </dgm:prSet>
      <dgm:spPr/>
    </dgm:pt>
  </dgm:ptLst>
  <dgm:cxnLst>
    <dgm:cxn modelId="{D4204F0C-70CD-4ABB-B8B4-93EB3C341739}" type="presOf" srcId="{0E77F3ED-FCC8-41D9-A2CC-65D9CA05AA5D}" destId="{71F3C07D-E3D3-443F-9E2B-529C2B689FFD}" srcOrd="0" destOrd="0" presId="urn:microsoft.com/office/officeart/2018/2/layout/IconLabelList"/>
    <dgm:cxn modelId="{FFE7D70D-10DC-4DD9-8CFF-1724D08A5730}" type="presOf" srcId="{4F1A0F77-F152-4ECE-9D42-03100064195F}" destId="{75A55926-59F5-48B2-9FFF-6CC0539F0F69}" srcOrd="0" destOrd="0" presId="urn:microsoft.com/office/officeart/2018/2/layout/IconLabelList"/>
    <dgm:cxn modelId="{FC4A4F1B-BB9C-4D17-834C-F2042845143B}" srcId="{69DF0496-AB6A-4DA9-9EBE-E4599254495B}" destId="{13EDAC75-7917-47AB-BA7B-71AA360DE806}" srcOrd="5" destOrd="0" parTransId="{961A3CC4-9F55-44D6-9D7C-CB1C02FC2726}" sibTransId="{42989E2C-1C29-479C-8A7A-DF09ECA7DF2F}"/>
    <dgm:cxn modelId="{9E86EC23-9994-490F-B2B6-674C3F60D5CC}" type="presOf" srcId="{69DF0496-AB6A-4DA9-9EBE-E4599254495B}" destId="{6DC10075-2C0A-4D97-85A0-8C141AC04C74}" srcOrd="0" destOrd="0" presId="urn:microsoft.com/office/officeart/2018/2/layout/IconLabelList"/>
    <dgm:cxn modelId="{04B2C425-7C23-4C06-AC2F-E29A467AC69A}" srcId="{69DF0496-AB6A-4DA9-9EBE-E4599254495B}" destId="{4F1A0F77-F152-4ECE-9D42-03100064195F}" srcOrd="3" destOrd="0" parTransId="{F28E167C-8C58-4CA1-A20A-F3C82B07313E}" sibTransId="{0EB79763-68DF-436A-9B74-1FE07B9353CC}"/>
    <dgm:cxn modelId="{0E989830-C009-4030-B42C-26564797E4D4}" srcId="{69DF0496-AB6A-4DA9-9EBE-E4599254495B}" destId="{0E77F3ED-FCC8-41D9-A2CC-65D9CA05AA5D}" srcOrd="1" destOrd="0" parTransId="{94BAA364-969C-4B96-BDB5-5239193315F4}" sibTransId="{17785210-6025-4F46-B6CC-EC939D20D729}"/>
    <dgm:cxn modelId="{7F7A1461-D553-4075-B880-E9684AD5064C}" srcId="{69DF0496-AB6A-4DA9-9EBE-E4599254495B}" destId="{3113DD2E-B05E-454F-B16D-03B1FA82AB84}" srcOrd="2" destOrd="0" parTransId="{8D5711D4-4B04-46AF-9B1A-FCFE30B3FC50}" sibTransId="{66DBBF1C-F4CD-4F21-8668-B29FF9889A04}"/>
    <dgm:cxn modelId="{038F977C-222F-4357-ACE7-FE070EE7FEEA}" type="presOf" srcId="{3C4E515B-EB6E-41A5-9552-1D46BD19687E}" destId="{E8616141-F87F-49BD-B1B7-45E03F378F4B}" srcOrd="0" destOrd="0" presId="urn:microsoft.com/office/officeart/2018/2/layout/IconLabelList"/>
    <dgm:cxn modelId="{F3CE3D8C-644C-4DF7-8B08-9E5F36CEF7B5}" type="presOf" srcId="{3113DD2E-B05E-454F-B16D-03B1FA82AB84}" destId="{FAFC78C1-5F48-42E6-A44E-A00D2F587D2B}" srcOrd="0" destOrd="0" presId="urn:microsoft.com/office/officeart/2018/2/layout/IconLabelList"/>
    <dgm:cxn modelId="{7FC825A8-5D09-4D15-9489-57AE018AF263}" srcId="{69DF0496-AB6A-4DA9-9EBE-E4599254495B}" destId="{E151E816-124F-4975-8740-16733D6B1C05}" srcOrd="4" destOrd="0" parTransId="{D36D97FC-056C-406E-8A57-F0249B99684D}" sibTransId="{1B8A9E83-2329-410F-8246-39E20C29D91C}"/>
    <dgm:cxn modelId="{CFE043DA-39EC-4B1E-AEBF-A33AC1401A78}" type="presOf" srcId="{13EDAC75-7917-47AB-BA7B-71AA360DE806}" destId="{9C898D99-D167-4AFE-BA41-B3C927F457B8}" srcOrd="0" destOrd="0" presId="urn:microsoft.com/office/officeart/2018/2/layout/IconLabelList"/>
    <dgm:cxn modelId="{D82D00DE-A29B-436C-BB49-0B6FE9788437}" type="presOf" srcId="{E151E816-124F-4975-8740-16733D6B1C05}" destId="{ECB7D805-C66E-4F53-8A68-D01AC803BF06}" srcOrd="0" destOrd="0" presId="urn:microsoft.com/office/officeart/2018/2/layout/IconLabelList"/>
    <dgm:cxn modelId="{2CA57FEA-00A4-41D5-8CB6-347EDA18BB57}" srcId="{69DF0496-AB6A-4DA9-9EBE-E4599254495B}" destId="{3C4E515B-EB6E-41A5-9552-1D46BD19687E}" srcOrd="0" destOrd="0" parTransId="{97C7E2DF-86BE-44CE-B3A4-08BD7AA0CE42}" sibTransId="{6323AA29-A876-4341-AD36-CAC40B5D0A9C}"/>
    <dgm:cxn modelId="{77D858B4-BB33-43F8-869E-FA790FC1B245}" type="presParOf" srcId="{6DC10075-2C0A-4D97-85A0-8C141AC04C74}" destId="{88DB55F8-291B-45CB-A864-054732E77F7F}" srcOrd="0" destOrd="0" presId="urn:microsoft.com/office/officeart/2018/2/layout/IconLabelList"/>
    <dgm:cxn modelId="{E7EC4AB5-2D30-4D9C-BA7D-26252D4E10B8}" type="presParOf" srcId="{88DB55F8-291B-45CB-A864-054732E77F7F}" destId="{05E86889-1C00-42D3-A549-19470AA2A75C}" srcOrd="0" destOrd="0" presId="urn:microsoft.com/office/officeart/2018/2/layout/IconLabelList"/>
    <dgm:cxn modelId="{F10C7CE6-5113-4037-AC72-368240C53BC9}" type="presParOf" srcId="{88DB55F8-291B-45CB-A864-054732E77F7F}" destId="{8B46E4F2-72A8-4691-9C72-E61BD763C9D6}" srcOrd="1" destOrd="0" presId="urn:microsoft.com/office/officeart/2018/2/layout/IconLabelList"/>
    <dgm:cxn modelId="{62E2E6D7-B357-43ED-9F66-C4736018BC19}" type="presParOf" srcId="{88DB55F8-291B-45CB-A864-054732E77F7F}" destId="{E8616141-F87F-49BD-B1B7-45E03F378F4B}" srcOrd="2" destOrd="0" presId="urn:microsoft.com/office/officeart/2018/2/layout/IconLabelList"/>
    <dgm:cxn modelId="{E5BD3A68-89C2-4AFE-9930-E8013123E9B3}" type="presParOf" srcId="{6DC10075-2C0A-4D97-85A0-8C141AC04C74}" destId="{DA0125C2-0C41-419A-9E81-08747D1AB576}" srcOrd="1" destOrd="0" presId="urn:microsoft.com/office/officeart/2018/2/layout/IconLabelList"/>
    <dgm:cxn modelId="{0D5E8AF8-EC69-42B4-9B02-58BFC31B7D23}" type="presParOf" srcId="{6DC10075-2C0A-4D97-85A0-8C141AC04C74}" destId="{816F2512-964E-47E5-81A2-EB50CC9E57B1}" srcOrd="2" destOrd="0" presId="urn:microsoft.com/office/officeart/2018/2/layout/IconLabelList"/>
    <dgm:cxn modelId="{B1D75469-B6B2-4575-9C32-F9E0D9274D1A}" type="presParOf" srcId="{816F2512-964E-47E5-81A2-EB50CC9E57B1}" destId="{65B4373B-D757-41C2-BF18-F8A42976DB96}" srcOrd="0" destOrd="0" presId="urn:microsoft.com/office/officeart/2018/2/layout/IconLabelList"/>
    <dgm:cxn modelId="{DAD65390-EE6E-4EA7-A3B9-BD84D2C01588}" type="presParOf" srcId="{816F2512-964E-47E5-81A2-EB50CC9E57B1}" destId="{CF65B534-2148-486E-9570-1B3EE94069C3}" srcOrd="1" destOrd="0" presId="urn:microsoft.com/office/officeart/2018/2/layout/IconLabelList"/>
    <dgm:cxn modelId="{CC89C391-0E0D-41FA-AFF4-4EB87060D3FC}" type="presParOf" srcId="{816F2512-964E-47E5-81A2-EB50CC9E57B1}" destId="{71F3C07D-E3D3-443F-9E2B-529C2B689FFD}" srcOrd="2" destOrd="0" presId="urn:microsoft.com/office/officeart/2018/2/layout/IconLabelList"/>
    <dgm:cxn modelId="{7DEA48CC-52D8-4522-85EA-C3212B0FC201}" type="presParOf" srcId="{6DC10075-2C0A-4D97-85A0-8C141AC04C74}" destId="{9837ACAA-1E6A-4111-A0DB-3EDF2FE33750}" srcOrd="3" destOrd="0" presId="urn:microsoft.com/office/officeart/2018/2/layout/IconLabelList"/>
    <dgm:cxn modelId="{3DCC9119-CBBD-40A0-8DE3-FC763DF12E97}" type="presParOf" srcId="{6DC10075-2C0A-4D97-85A0-8C141AC04C74}" destId="{7F70D7B6-481A-43EE-B66C-A8A5E63E0D49}" srcOrd="4" destOrd="0" presId="urn:microsoft.com/office/officeart/2018/2/layout/IconLabelList"/>
    <dgm:cxn modelId="{8A239B6D-F35D-4D47-BEB0-9177C9B843D1}" type="presParOf" srcId="{7F70D7B6-481A-43EE-B66C-A8A5E63E0D49}" destId="{956429B4-6CB7-4E45-A893-C07CC2C48758}" srcOrd="0" destOrd="0" presId="urn:microsoft.com/office/officeart/2018/2/layout/IconLabelList"/>
    <dgm:cxn modelId="{925A9642-FC07-420D-9C7A-1C90467BC009}" type="presParOf" srcId="{7F70D7B6-481A-43EE-B66C-A8A5E63E0D49}" destId="{40F3E83C-335C-45B8-AC17-DACECB4C76D6}" srcOrd="1" destOrd="0" presId="urn:microsoft.com/office/officeart/2018/2/layout/IconLabelList"/>
    <dgm:cxn modelId="{9A7693FE-A3D2-4C79-BBC4-92B705F010E1}" type="presParOf" srcId="{7F70D7B6-481A-43EE-B66C-A8A5E63E0D49}" destId="{FAFC78C1-5F48-42E6-A44E-A00D2F587D2B}" srcOrd="2" destOrd="0" presId="urn:microsoft.com/office/officeart/2018/2/layout/IconLabelList"/>
    <dgm:cxn modelId="{8D3FBE64-0CB0-427D-9565-E960371844BA}" type="presParOf" srcId="{6DC10075-2C0A-4D97-85A0-8C141AC04C74}" destId="{86C767FD-6FD6-4ADA-8AEF-D548C3C15F32}" srcOrd="5" destOrd="0" presId="urn:microsoft.com/office/officeart/2018/2/layout/IconLabelList"/>
    <dgm:cxn modelId="{145B763A-12AE-4C75-A052-11DED2A77953}" type="presParOf" srcId="{6DC10075-2C0A-4D97-85A0-8C141AC04C74}" destId="{455B09C9-F14A-490C-B72E-7395C096276C}" srcOrd="6" destOrd="0" presId="urn:microsoft.com/office/officeart/2018/2/layout/IconLabelList"/>
    <dgm:cxn modelId="{4CC2872E-2FCA-4EB8-96A2-6EA8022DBDF8}" type="presParOf" srcId="{455B09C9-F14A-490C-B72E-7395C096276C}" destId="{8B48C346-F962-40D3-BAAD-9D99F37FA7F1}" srcOrd="0" destOrd="0" presId="urn:microsoft.com/office/officeart/2018/2/layout/IconLabelList"/>
    <dgm:cxn modelId="{928A772F-7C41-4E17-8E1F-F91DCF5D00EF}" type="presParOf" srcId="{455B09C9-F14A-490C-B72E-7395C096276C}" destId="{43FD4D91-900F-4C54-9085-3FE10CEB7388}" srcOrd="1" destOrd="0" presId="urn:microsoft.com/office/officeart/2018/2/layout/IconLabelList"/>
    <dgm:cxn modelId="{A56E370C-A195-441F-BA14-A96585684927}" type="presParOf" srcId="{455B09C9-F14A-490C-B72E-7395C096276C}" destId="{75A55926-59F5-48B2-9FFF-6CC0539F0F69}" srcOrd="2" destOrd="0" presId="urn:microsoft.com/office/officeart/2018/2/layout/IconLabelList"/>
    <dgm:cxn modelId="{4D52B02B-BF11-4F2A-A0E9-4EE954354C18}" type="presParOf" srcId="{6DC10075-2C0A-4D97-85A0-8C141AC04C74}" destId="{72D6EBAB-BEAC-40C9-8EE8-572F3A8A6A6C}" srcOrd="7" destOrd="0" presId="urn:microsoft.com/office/officeart/2018/2/layout/IconLabelList"/>
    <dgm:cxn modelId="{B7E2D904-B9C9-4B83-B380-980825515C21}" type="presParOf" srcId="{6DC10075-2C0A-4D97-85A0-8C141AC04C74}" destId="{0F66AE98-ED9D-4900-A444-198CDF062A5B}" srcOrd="8" destOrd="0" presId="urn:microsoft.com/office/officeart/2018/2/layout/IconLabelList"/>
    <dgm:cxn modelId="{97B77702-DECC-45E4-9A7E-EDF91508400B}" type="presParOf" srcId="{0F66AE98-ED9D-4900-A444-198CDF062A5B}" destId="{35974531-2A95-4E61-885C-E9D23FB3D5E9}" srcOrd="0" destOrd="0" presId="urn:microsoft.com/office/officeart/2018/2/layout/IconLabelList"/>
    <dgm:cxn modelId="{1811E8A8-30DD-4E64-9311-51A5E7D10108}" type="presParOf" srcId="{0F66AE98-ED9D-4900-A444-198CDF062A5B}" destId="{20ABFD99-D4A2-4AE8-8C41-BC780BD80F9A}" srcOrd="1" destOrd="0" presId="urn:microsoft.com/office/officeart/2018/2/layout/IconLabelList"/>
    <dgm:cxn modelId="{C630A7C2-78BB-438F-B852-DCCE9416F09B}" type="presParOf" srcId="{0F66AE98-ED9D-4900-A444-198CDF062A5B}" destId="{ECB7D805-C66E-4F53-8A68-D01AC803BF06}" srcOrd="2" destOrd="0" presId="urn:microsoft.com/office/officeart/2018/2/layout/IconLabelList"/>
    <dgm:cxn modelId="{06B888A4-1604-4963-B9D0-DB708F01321B}" type="presParOf" srcId="{6DC10075-2C0A-4D97-85A0-8C141AC04C74}" destId="{22D3F939-FBF4-4229-86D8-3DD754B5B05B}" srcOrd="9" destOrd="0" presId="urn:microsoft.com/office/officeart/2018/2/layout/IconLabelList"/>
    <dgm:cxn modelId="{D874D001-62C7-45D1-80C5-CBF2078A5DFD}" type="presParOf" srcId="{6DC10075-2C0A-4D97-85A0-8C141AC04C74}" destId="{8DB6DEB1-FBBA-4394-9C04-7C090E649B7E}" srcOrd="10" destOrd="0" presId="urn:microsoft.com/office/officeart/2018/2/layout/IconLabelList"/>
    <dgm:cxn modelId="{CD875722-7654-4AC7-9E72-3137EF99641C}" type="presParOf" srcId="{8DB6DEB1-FBBA-4394-9C04-7C090E649B7E}" destId="{EDB8FCFD-EEDF-4A7C-9829-84D5298A7A56}" srcOrd="0" destOrd="0" presId="urn:microsoft.com/office/officeart/2018/2/layout/IconLabelList"/>
    <dgm:cxn modelId="{8B6A53DC-C24C-4E76-AA8A-A94CAC651AF7}" type="presParOf" srcId="{8DB6DEB1-FBBA-4394-9C04-7C090E649B7E}" destId="{D9558D90-8DA8-4A8C-8694-719E1D9DF1BD}" srcOrd="1" destOrd="0" presId="urn:microsoft.com/office/officeart/2018/2/layout/IconLabelList"/>
    <dgm:cxn modelId="{C13CCD75-BC6C-4AB1-9EDE-F54F1DF8B951}" type="presParOf" srcId="{8DB6DEB1-FBBA-4394-9C04-7C090E649B7E}" destId="{9C898D99-D167-4AFE-BA41-B3C927F457B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FF6DC3-9D7A-467E-9827-69987D717F8F}">
      <dsp:nvSpPr>
        <dsp:cNvPr id="0" name=""/>
        <dsp:cNvSpPr/>
      </dsp:nvSpPr>
      <dsp:spPr>
        <a:xfrm>
          <a:off x="0" y="919138"/>
          <a:ext cx="4996207" cy="982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3DA57C6-5F42-4A4E-A948-983EFB7559DA}">
      <dsp:nvSpPr>
        <dsp:cNvPr id="0" name=""/>
        <dsp:cNvSpPr/>
      </dsp:nvSpPr>
      <dsp:spPr>
        <a:xfrm>
          <a:off x="249810" y="343497"/>
          <a:ext cx="3497344" cy="115128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191" tIns="0" rIns="132191" bIns="0" numCol="1" spcCol="1270" anchor="ctr" anchorCtr="0">
          <a:noAutofit/>
        </a:bodyPr>
        <a:lstStyle/>
        <a:p>
          <a:pPr marL="0" lvl="0" indent="0" algn="l" defTabSz="1733550">
            <a:lnSpc>
              <a:spcPct val="90000"/>
            </a:lnSpc>
            <a:spcBef>
              <a:spcPct val="0"/>
            </a:spcBef>
            <a:spcAft>
              <a:spcPct val="35000"/>
            </a:spcAft>
            <a:buNone/>
          </a:pPr>
          <a:r>
            <a:rPr lang="en-GB" sz="3900" kern="1200"/>
            <a:t>Womenswear</a:t>
          </a:r>
          <a:endParaRPr lang="en-US" sz="3900" kern="1200"/>
        </a:p>
      </dsp:txBody>
      <dsp:txXfrm>
        <a:off x="306011" y="399698"/>
        <a:ext cx="3384942" cy="1038878"/>
      </dsp:txXfrm>
    </dsp:sp>
    <dsp:sp modelId="{5304FA3B-AC46-48A4-8C86-1D95E73AE910}">
      <dsp:nvSpPr>
        <dsp:cNvPr id="0" name=""/>
        <dsp:cNvSpPr/>
      </dsp:nvSpPr>
      <dsp:spPr>
        <a:xfrm>
          <a:off x="0" y="2688177"/>
          <a:ext cx="4996207" cy="982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6006B19-02AB-468F-BCBB-83DAD15D8583}">
      <dsp:nvSpPr>
        <dsp:cNvPr id="0" name=""/>
        <dsp:cNvSpPr/>
      </dsp:nvSpPr>
      <dsp:spPr>
        <a:xfrm>
          <a:off x="249810" y="2112538"/>
          <a:ext cx="3497344" cy="1151280"/>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191" tIns="0" rIns="132191" bIns="0" numCol="1" spcCol="1270" anchor="ctr" anchorCtr="0">
          <a:noAutofit/>
        </a:bodyPr>
        <a:lstStyle/>
        <a:p>
          <a:pPr marL="0" lvl="0" indent="0" algn="l" defTabSz="1733550">
            <a:lnSpc>
              <a:spcPct val="90000"/>
            </a:lnSpc>
            <a:spcBef>
              <a:spcPct val="0"/>
            </a:spcBef>
            <a:spcAft>
              <a:spcPct val="35000"/>
            </a:spcAft>
            <a:buNone/>
          </a:pPr>
          <a:r>
            <a:rPr lang="en-GB" sz="3900" kern="1200"/>
            <a:t>Menswear</a:t>
          </a:r>
          <a:endParaRPr lang="en-US" sz="3900" kern="1200"/>
        </a:p>
      </dsp:txBody>
      <dsp:txXfrm>
        <a:off x="306011" y="2168739"/>
        <a:ext cx="3384942" cy="1038878"/>
      </dsp:txXfrm>
    </dsp:sp>
    <dsp:sp modelId="{C76FB09D-DD21-420B-8366-9E98829BBAF6}">
      <dsp:nvSpPr>
        <dsp:cNvPr id="0" name=""/>
        <dsp:cNvSpPr/>
      </dsp:nvSpPr>
      <dsp:spPr>
        <a:xfrm>
          <a:off x="0" y="4457217"/>
          <a:ext cx="4996207" cy="9828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6493F6B-235A-457A-9696-BBB9220EF2DE}">
      <dsp:nvSpPr>
        <dsp:cNvPr id="0" name=""/>
        <dsp:cNvSpPr/>
      </dsp:nvSpPr>
      <dsp:spPr>
        <a:xfrm>
          <a:off x="249810" y="3881578"/>
          <a:ext cx="3497344" cy="1151280"/>
        </a:xfrm>
        <a:prstGeom prst="roundRect">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191" tIns="0" rIns="132191" bIns="0" numCol="1" spcCol="1270" anchor="ctr" anchorCtr="0">
          <a:noAutofit/>
        </a:bodyPr>
        <a:lstStyle/>
        <a:p>
          <a:pPr marL="0" lvl="0" indent="0" algn="l" defTabSz="1733550">
            <a:lnSpc>
              <a:spcPct val="90000"/>
            </a:lnSpc>
            <a:spcBef>
              <a:spcPct val="0"/>
            </a:spcBef>
            <a:spcAft>
              <a:spcPct val="35000"/>
            </a:spcAft>
            <a:buNone/>
          </a:pPr>
          <a:r>
            <a:rPr lang="en-GB" sz="3900" kern="1200"/>
            <a:t>Kidswear</a:t>
          </a:r>
          <a:endParaRPr lang="en-US" sz="3900" kern="1200"/>
        </a:p>
      </dsp:txBody>
      <dsp:txXfrm>
        <a:off x="306011" y="3937779"/>
        <a:ext cx="3384942" cy="1038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E86889-1C00-42D3-A549-19470AA2A75C}">
      <dsp:nvSpPr>
        <dsp:cNvPr id="0" name=""/>
        <dsp:cNvSpPr/>
      </dsp:nvSpPr>
      <dsp:spPr>
        <a:xfrm>
          <a:off x="411228" y="1183265"/>
          <a:ext cx="670781" cy="6707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616141-F87F-49BD-B1B7-45E03F378F4B}">
      <dsp:nvSpPr>
        <dsp:cNvPr id="0" name=""/>
        <dsp:cNvSpPr/>
      </dsp:nvSpPr>
      <dsp:spPr>
        <a:xfrm>
          <a:off x="1306" y="2109179"/>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Pay monthly phones</a:t>
          </a:r>
          <a:endParaRPr lang="en-US" sz="1400" kern="1200"/>
        </a:p>
      </dsp:txBody>
      <dsp:txXfrm>
        <a:off x="1306" y="2109179"/>
        <a:ext cx="1490624" cy="596250"/>
      </dsp:txXfrm>
    </dsp:sp>
    <dsp:sp modelId="{65B4373B-D757-41C2-BF18-F8A42976DB96}">
      <dsp:nvSpPr>
        <dsp:cNvPr id="0" name=""/>
        <dsp:cNvSpPr/>
      </dsp:nvSpPr>
      <dsp:spPr>
        <a:xfrm>
          <a:off x="2162712" y="1183265"/>
          <a:ext cx="670781" cy="6707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F3C07D-E3D3-443F-9E2B-529C2B689FFD}">
      <dsp:nvSpPr>
        <dsp:cNvPr id="0" name=""/>
        <dsp:cNvSpPr/>
      </dsp:nvSpPr>
      <dsp:spPr>
        <a:xfrm>
          <a:off x="1752791" y="2109179"/>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SIM only contracts</a:t>
          </a:r>
          <a:endParaRPr lang="en-US" sz="1400" kern="1200"/>
        </a:p>
      </dsp:txBody>
      <dsp:txXfrm>
        <a:off x="1752791" y="2109179"/>
        <a:ext cx="1490624" cy="596250"/>
      </dsp:txXfrm>
    </dsp:sp>
    <dsp:sp modelId="{956429B4-6CB7-4E45-A893-C07CC2C48758}">
      <dsp:nvSpPr>
        <dsp:cNvPr id="0" name=""/>
        <dsp:cNvSpPr/>
      </dsp:nvSpPr>
      <dsp:spPr>
        <a:xfrm>
          <a:off x="3914197" y="1183265"/>
          <a:ext cx="670781" cy="6707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FC78C1-5F48-42E6-A44E-A00D2F587D2B}">
      <dsp:nvSpPr>
        <dsp:cNvPr id="0" name=""/>
        <dsp:cNvSpPr/>
      </dsp:nvSpPr>
      <dsp:spPr>
        <a:xfrm>
          <a:off x="3504275" y="2109179"/>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Pay as you go phones</a:t>
          </a:r>
          <a:endParaRPr lang="en-US" sz="1400" kern="1200"/>
        </a:p>
      </dsp:txBody>
      <dsp:txXfrm>
        <a:off x="3504275" y="2109179"/>
        <a:ext cx="1490624" cy="596250"/>
      </dsp:txXfrm>
    </dsp:sp>
    <dsp:sp modelId="{8B48C346-F962-40D3-BAAD-9D99F37FA7F1}">
      <dsp:nvSpPr>
        <dsp:cNvPr id="0" name=""/>
        <dsp:cNvSpPr/>
      </dsp:nvSpPr>
      <dsp:spPr>
        <a:xfrm>
          <a:off x="411228" y="3078086"/>
          <a:ext cx="670781" cy="6707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A55926-59F5-48B2-9FFF-6CC0539F0F69}">
      <dsp:nvSpPr>
        <dsp:cNvPr id="0" name=""/>
        <dsp:cNvSpPr/>
      </dsp:nvSpPr>
      <dsp:spPr>
        <a:xfrm>
          <a:off x="1306" y="4004000"/>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SIM free phones</a:t>
          </a:r>
          <a:endParaRPr lang="en-US" sz="1400" kern="1200"/>
        </a:p>
      </dsp:txBody>
      <dsp:txXfrm>
        <a:off x="1306" y="4004000"/>
        <a:ext cx="1490624" cy="596250"/>
      </dsp:txXfrm>
    </dsp:sp>
    <dsp:sp modelId="{35974531-2A95-4E61-885C-E9D23FB3D5E9}">
      <dsp:nvSpPr>
        <dsp:cNvPr id="0" name=""/>
        <dsp:cNvSpPr/>
      </dsp:nvSpPr>
      <dsp:spPr>
        <a:xfrm>
          <a:off x="2162712" y="3078086"/>
          <a:ext cx="670781" cy="67078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B7D805-C66E-4F53-8A68-D01AC803BF06}">
      <dsp:nvSpPr>
        <dsp:cNvPr id="0" name=""/>
        <dsp:cNvSpPr/>
      </dsp:nvSpPr>
      <dsp:spPr>
        <a:xfrm>
          <a:off x="1752791" y="4004000"/>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Online top ups</a:t>
          </a:r>
          <a:endParaRPr lang="en-US" sz="1400" kern="1200"/>
        </a:p>
      </dsp:txBody>
      <dsp:txXfrm>
        <a:off x="1752791" y="4004000"/>
        <a:ext cx="1490624" cy="596250"/>
      </dsp:txXfrm>
    </dsp:sp>
    <dsp:sp modelId="{EDB8FCFD-EEDF-4A7C-9829-84D5298A7A56}">
      <dsp:nvSpPr>
        <dsp:cNvPr id="0" name=""/>
        <dsp:cNvSpPr/>
      </dsp:nvSpPr>
      <dsp:spPr>
        <a:xfrm>
          <a:off x="3914197" y="3078086"/>
          <a:ext cx="670781" cy="67078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898D99-D167-4AFE-BA41-B3C927F457B8}">
      <dsp:nvSpPr>
        <dsp:cNvPr id="0" name=""/>
        <dsp:cNvSpPr/>
      </dsp:nvSpPr>
      <dsp:spPr>
        <a:xfrm>
          <a:off x="3504275" y="4004000"/>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Tesco international calling</a:t>
          </a:r>
          <a:endParaRPr lang="en-US" sz="1400" kern="1200"/>
        </a:p>
      </dsp:txBody>
      <dsp:txXfrm>
        <a:off x="3504275" y="4004000"/>
        <a:ext cx="1490624" cy="5962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29F236-D409-4932-8492-A58ABBC97843}" type="datetimeFigureOut">
              <a:rPr lang="en-GB" smtClean="0"/>
              <a:t>17/11/2022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0C3334-5E9B-4ADC-BE4F-A642E0B4EA0D}" type="slidenum">
              <a:rPr lang="en-GB" smtClean="0"/>
              <a:t>‹#›</a:t>
            </a:fld>
            <a:endParaRPr lang="en-GB"/>
          </a:p>
        </p:txBody>
      </p:sp>
    </p:spTree>
    <p:extLst>
      <p:ext uri="{BB962C8B-B14F-4D97-AF65-F5344CB8AC3E}">
        <p14:creationId xmlns:p14="http://schemas.microsoft.com/office/powerpoint/2010/main" val="1572537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551950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83331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8651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280372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58358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09210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844813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2791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1676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06301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889274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551950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83331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86511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2803726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583588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092106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84481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27914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16766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063019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889274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11/17/2022</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219662512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11/17/2022</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219662512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globaldata.com/" TargetMode="External"/><Relationship Id="rId7" Type="http://schemas.openxmlformats.org/officeDocument/2006/relationships/hyperlink" Target="http://statista.com/" TargetMode="External"/><Relationship Id="rId2" Type="http://schemas.openxmlformats.org/officeDocument/2006/relationships/hyperlink" Target="https://www.statista.com/statistics/238667/tesco-plc-number-of-outlets-worldwide/" TargetMode="External"/><Relationship Id="rId1" Type="http://schemas.openxmlformats.org/officeDocument/2006/relationships/slideLayout" Target="../slideLayouts/slideLayout2.xml"/><Relationship Id="rId6" Type="http://schemas.openxmlformats.org/officeDocument/2006/relationships/hyperlink" Target="http://www.statista.com/" TargetMode="External"/><Relationship Id="rId5" Type="http://schemas.openxmlformats.org/officeDocument/2006/relationships/hyperlink" Target="http://thesocialgrabber.com/" TargetMode="External"/><Relationship Id="rId4" Type="http://schemas.openxmlformats.org/officeDocument/2006/relationships/hyperlink" Target="http://indigo9digital.com/"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studysmarter.co.uk/explanations/business-studies/business-case-studies/tesco-swot-analysis/" TargetMode="External"/><Relationship Id="rId2" Type="http://schemas.openxmlformats.org/officeDocument/2006/relationships/hyperlink" Target="https://www.scrapehero.com/location-reports/ASDA-UK/" TargetMode="External"/><Relationship Id="rId1" Type="http://schemas.openxmlformats.org/officeDocument/2006/relationships/slideLayout" Target="../slideLayouts/slideLayout2.xml"/><Relationship Id="rId6" Type="http://schemas.openxmlformats.org/officeDocument/2006/relationships/hyperlink" Target="https://www.thegrocer.co.uk/" TargetMode="External"/><Relationship Id="rId5" Type="http://schemas.openxmlformats.org/officeDocument/2006/relationships/hyperlink" Target="https://www.tescoplc.com/about/our-history/" TargetMode="External"/><Relationship Id="rId4" Type="http://schemas.openxmlformats.org/officeDocument/2006/relationships/hyperlink" Target="https://www.tesco.com/"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asda.co.uk/" TargetMode="External"/><Relationship Id="rId2" Type="http://schemas.openxmlformats.org/officeDocument/2006/relationships/hyperlink" Target="http://www.asda.com/" TargetMode="External"/><Relationship Id="rId1" Type="http://schemas.openxmlformats.org/officeDocument/2006/relationships/slideLayout" Target="../slideLayouts/slideLayout7.xml"/><Relationship Id="rId5" Type="http://schemas.openxmlformats.org/officeDocument/2006/relationships/hyperlink" Target="https://www.kantarworldpanel.com/en/grocery-market-share/great-britain/snapshot/02.10.22/" TargetMode="External"/><Relationship Id="rId4" Type="http://schemas.openxmlformats.org/officeDocument/2006/relationships/hyperlink" Target="http://www.kantarworldpanel.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A7E6A-E63B-7C18-7220-D5E27C41A6C6}"/>
              </a:ext>
            </a:extLst>
          </p:cNvPr>
          <p:cNvSpPr>
            <a:spLocks noGrp="1"/>
          </p:cNvSpPr>
          <p:nvPr>
            <p:ph type="title"/>
          </p:nvPr>
        </p:nvSpPr>
        <p:spPr>
          <a:xfrm>
            <a:off x="-4350774" y="-2827684"/>
            <a:ext cx="11202600" cy="2160105"/>
          </a:xfrm>
        </p:spPr>
        <p:txBody>
          <a:bodyPr>
            <a:normAutofit/>
          </a:bodyPr>
          <a:lstStyle/>
          <a:p>
            <a:pPr algn="ctr"/>
            <a:r>
              <a:rPr lang="en-US"/>
              <a:t>ACADEMIC SKILLS</a:t>
            </a:r>
            <a:br>
              <a:rPr lang="en-US"/>
            </a:br>
            <a:r>
              <a:rPr lang="en-US"/>
              <a:t>LCBB 4006</a:t>
            </a:r>
            <a:br>
              <a:rPr lang="en-US"/>
            </a:br>
            <a:br>
              <a:rPr lang="en-US"/>
            </a:br>
            <a:endParaRPr lang="en-US"/>
          </a:p>
        </p:txBody>
      </p:sp>
      <p:sp>
        <p:nvSpPr>
          <p:cNvPr id="3" name="Content Placeholder 2">
            <a:extLst>
              <a:ext uri="{FF2B5EF4-FFF2-40B4-BE49-F238E27FC236}">
                <a16:creationId xmlns:a16="http://schemas.microsoft.com/office/drawing/2014/main" id="{FC9F71DD-8992-0C48-A36D-B6FE38BB137B}"/>
              </a:ext>
            </a:extLst>
          </p:cNvPr>
          <p:cNvSpPr>
            <a:spLocks noGrp="1"/>
          </p:cNvSpPr>
          <p:nvPr>
            <p:ph idx="1"/>
          </p:nvPr>
        </p:nvSpPr>
        <p:spPr>
          <a:xfrm>
            <a:off x="989400" y="1961321"/>
            <a:ext cx="10213200" cy="3764796"/>
          </a:xfrm>
          <a:solidFill>
            <a:schemeClr val="bg1"/>
          </a:solidFill>
        </p:spPr>
        <p:txBody>
          <a:bodyPr>
            <a:normAutofit fontScale="85000" lnSpcReduction="20000"/>
          </a:bodyPr>
          <a:lstStyle/>
          <a:p>
            <a:pPr marL="0" indent="0">
              <a:buNone/>
            </a:pPr>
            <a:r>
              <a:rPr lang="en-US"/>
              <a:t>             Student name and number : Vali Daniela Pantazi-2212835</a:t>
            </a:r>
          </a:p>
          <a:p>
            <a:pPr marL="0" indent="0">
              <a:buNone/>
            </a:pPr>
            <a:r>
              <a:rPr lang="en-US"/>
              <a:t>                                                                </a:t>
            </a:r>
            <a:r>
              <a:rPr lang="en-US" err="1"/>
              <a:t>Sorina</a:t>
            </a:r>
            <a:r>
              <a:rPr lang="en-US"/>
              <a:t> Iulia  Cosa-2211474</a:t>
            </a:r>
          </a:p>
          <a:p>
            <a:pPr marL="0" indent="0">
              <a:buNone/>
            </a:pPr>
            <a:r>
              <a:rPr lang="en-US"/>
              <a:t>                                                                 Loredana Elena Rosu-2218382</a:t>
            </a:r>
          </a:p>
          <a:p>
            <a:pPr marL="0" indent="0">
              <a:buNone/>
            </a:pPr>
            <a:r>
              <a:rPr lang="en-US"/>
              <a:t>                                                                  </a:t>
            </a:r>
            <a:r>
              <a:rPr lang="en-US" err="1"/>
              <a:t>Andreea</a:t>
            </a:r>
            <a:r>
              <a:rPr lang="en-US"/>
              <a:t> Pislariu-2215593</a:t>
            </a:r>
          </a:p>
          <a:p>
            <a:pPr marL="0" indent="0" algn="ctr">
              <a:buNone/>
            </a:pPr>
            <a:endParaRPr lang="en-US"/>
          </a:p>
          <a:p>
            <a:pPr marL="0" indent="0" algn="ctr">
              <a:buNone/>
            </a:pPr>
            <a:endParaRPr lang="en-US"/>
          </a:p>
          <a:p>
            <a:pPr marL="0" indent="0" algn="ctr">
              <a:buNone/>
            </a:pPr>
            <a:endParaRPr lang="en-US"/>
          </a:p>
          <a:p>
            <a:pPr marL="0" indent="0">
              <a:buNone/>
            </a:pPr>
            <a:r>
              <a:rPr lang="en-US"/>
              <a:t>                   Lecturer Name: </a:t>
            </a:r>
            <a:r>
              <a:rPr lang="en-US" err="1"/>
              <a:t>Muno</a:t>
            </a:r>
            <a:r>
              <a:rPr lang="en-US"/>
              <a:t> </a:t>
            </a:r>
            <a:r>
              <a:rPr lang="en-US" err="1"/>
              <a:t>Zuwirai</a:t>
            </a:r>
            <a:endParaRPr lang="en-US"/>
          </a:p>
        </p:txBody>
      </p:sp>
      <p:pic>
        <p:nvPicPr>
          <p:cNvPr id="3076" name="Picture 4" descr="University of Wales Trinity Saint David | British Council">
            <a:extLst>
              <a:ext uri="{FF2B5EF4-FFF2-40B4-BE49-F238E27FC236}">
                <a16:creationId xmlns:a16="http://schemas.microsoft.com/office/drawing/2014/main" id="{936FC9F1-1CB2-8DFA-8B00-6EB76EDC76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0929"/>
            <a:ext cx="2220247" cy="113188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0227E99-3DDD-A7C7-F2A8-608FB1FEEDCA}"/>
              </a:ext>
            </a:extLst>
          </p:cNvPr>
          <p:cNvSpPr txBox="1"/>
          <p:nvPr/>
        </p:nvSpPr>
        <p:spPr>
          <a:xfrm>
            <a:off x="3889828" y="292928"/>
            <a:ext cx="3730172" cy="1015663"/>
          </a:xfrm>
          <a:prstGeom prst="rect">
            <a:avLst/>
          </a:prstGeom>
          <a:noFill/>
        </p:spPr>
        <p:txBody>
          <a:bodyPr wrap="square" rtlCol="0">
            <a:spAutoFit/>
          </a:bodyPr>
          <a:lstStyle/>
          <a:p>
            <a:pPr algn="ctr"/>
            <a:r>
              <a:rPr lang="en-GB" sz="3000">
                <a:latin typeface="+mj-lt"/>
              </a:rPr>
              <a:t>ACADEMIC SKILLS</a:t>
            </a:r>
          </a:p>
          <a:p>
            <a:pPr algn="ctr"/>
            <a:r>
              <a:rPr lang="en-GB" sz="3000">
                <a:latin typeface="+mj-lt"/>
              </a:rPr>
              <a:t>LCBB 4006</a:t>
            </a:r>
          </a:p>
        </p:txBody>
      </p:sp>
    </p:spTree>
    <p:extLst>
      <p:ext uri="{BB962C8B-B14F-4D97-AF65-F5344CB8AC3E}">
        <p14:creationId xmlns:p14="http://schemas.microsoft.com/office/powerpoint/2010/main" val="31979548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C9820-5557-4ADA-C674-5D4FEBB276B3}"/>
              </a:ext>
            </a:extLst>
          </p:cNvPr>
          <p:cNvSpPr>
            <a:spLocks noGrp="1"/>
          </p:cNvSpPr>
          <p:nvPr>
            <p:ph type="title"/>
          </p:nvPr>
        </p:nvSpPr>
        <p:spPr>
          <a:xfrm>
            <a:off x="989400" y="395289"/>
            <a:ext cx="10213200" cy="646702"/>
          </a:xfrm>
        </p:spPr>
        <p:txBody>
          <a:bodyPr/>
          <a:lstStyle/>
          <a:p>
            <a:pPr algn="ctr"/>
            <a:r>
              <a:rPr lang="en-US"/>
              <a:t>Analysis of Tesco PLC</a:t>
            </a:r>
            <a:endParaRPr lang="en-GB"/>
          </a:p>
        </p:txBody>
      </p:sp>
      <p:sp>
        <p:nvSpPr>
          <p:cNvPr id="5" name="Content Placeholder 4">
            <a:extLst>
              <a:ext uri="{FF2B5EF4-FFF2-40B4-BE49-F238E27FC236}">
                <a16:creationId xmlns:a16="http://schemas.microsoft.com/office/drawing/2014/main" id="{CC99525C-7E0C-6BE7-6916-02F400C52C5F}"/>
              </a:ext>
            </a:extLst>
          </p:cNvPr>
          <p:cNvSpPr>
            <a:spLocks noGrp="1"/>
          </p:cNvSpPr>
          <p:nvPr>
            <p:ph idx="1"/>
          </p:nvPr>
        </p:nvSpPr>
        <p:spPr>
          <a:xfrm>
            <a:off x="989399" y="2496311"/>
            <a:ext cx="11081619" cy="3664359"/>
          </a:xfrm>
        </p:spPr>
        <p:txBody>
          <a:bodyPr/>
          <a:lstStyle/>
          <a:p>
            <a:pPr marL="0" indent="0">
              <a:buNone/>
            </a:pPr>
            <a:endParaRPr lang="en-GB">
              <a:solidFill>
                <a:srgbClr val="000000">
                  <a:alpha val="60000"/>
                </a:srgbClr>
              </a:solidFill>
              <a:latin typeface="Arial"/>
              <a:cs typeface="Arial"/>
            </a:endParaRPr>
          </a:p>
          <a:p>
            <a:endParaRPr lang="en-GB"/>
          </a:p>
        </p:txBody>
      </p:sp>
      <p:pic>
        <p:nvPicPr>
          <p:cNvPr id="1026" name="Picture 2" descr="See the source image">
            <a:extLst>
              <a:ext uri="{FF2B5EF4-FFF2-40B4-BE49-F238E27FC236}">
                <a16:creationId xmlns:a16="http://schemas.microsoft.com/office/drawing/2014/main" id="{203DFCB0-27AD-A964-848C-8C8CDD20AE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16419"/>
            <a:ext cx="12192000" cy="5645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97136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89E4B0A6-2FF5-451B-95FE-5A5DC1455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outdoor&#10;&#10;Description automatically generated">
            <a:extLst>
              <a:ext uri="{FF2B5EF4-FFF2-40B4-BE49-F238E27FC236}">
                <a16:creationId xmlns:a16="http://schemas.microsoft.com/office/drawing/2014/main" id="{A13818CB-5C8B-BCBA-7F80-FF33C4205ED8}"/>
              </a:ext>
            </a:extLst>
          </p:cNvPr>
          <p:cNvPicPr>
            <a:picLocks noChangeAspect="1"/>
          </p:cNvPicPr>
          <p:nvPr/>
        </p:nvPicPr>
        <p:blipFill rotWithShape="1">
          <a:blip r:embed="rId2"/>
          <a:srcRect l="18806" r="10759"/>
          <a:stretch/>
        </p:blipFill>
        <p:spPr>
          <a:xfrm>
            <a:off x="59880" y="3136446"/>
            <a:ext cx="7946552" cy="3324430"/>
          </a:xfrm>
          <a:custGeom>
            <a:avLst/>
            <a:gdLst/>
            <a:ahLst/>
            <a:cxnLst/>
            <a:rect l="l" t="t" r="r" b="b"/>
            <a:pathLst>
              <a:path w="12192000" h="6858000">
                <a:moveTo>
                  <a:pt x="0" y="0"/>
                </a:moveTo>
                <a:lnTo>
                  <a:pt x="12192000" y="0"/>
                </a:lnTo>
                <a:lnTo>
                  <a:pt x="12192000" y="6858000"/>
                </a:lnTo>
                <a:lnTo>
                  <a:pt x="0" y="6858000"/>
                </a:lnTo>
                <a:close/>
              </a:path>
            </a:pathLst>
          </a:custGeom>
        </p:spPr>
      </p:pic>
      <p:pic>
        <p:nvPicPr>
          <p:cNvPr id="5" name="Picture 5">
            <a:extLst>
              <a:ext uri="{FF2B5EF4-FFF2-40B4-BE49-F238E27FC236}">
                <a16:creationId xmlns:a16="http://schemas.microsoft.com/office/drawing/2014/main" id="{EB99DCC1-99FD-E0E5-CF03-A52743115B11}"/>
              </a:ext>
            </a:extLst>
          </p:cNvPr>
          <p:cNvPicPr>
            <a:picLocks noChangeAspect="1"/>
          </p:cNvPicPr>
          <p:nvPr/>
        </p:nvPicPr>
        <p:blipFill>
          <a:blip r:embed="rId3"/>
          <a:stretch>
            <a:fillRect/>
          </a:stretch>
        </p:blipFill>
        <p:spPr>
          <a:xfrm>
            <a:off x="179615" y="-397124"/>
            <a:ext cx="12118521" cy="3136446"/>
          </a:xfrm>
          <a:prstGeom prst="rect">
            <a:avLst/>
          </a:prstGeom>
        </p:spPr>
      </p:pic>
      <p:pic>
        <p:nvPicPr>
          <p:cNvPr id="6" name="Picture 6" descr="A picture containing text, sign, white&#10;&#10;Description automatically generated">
            <a:extLst>
              <a:ext uri="{FF2B5EF4-FFF2-40B4-BE49-F238E27FC236}">
                <a16:creationId xmlns:a16="http://schemas.microsoft.com/office/drawing/2014/main" id="{0BB37295-640F-319B-14EE-94B08D1A2262}"/>
              </a:ext>
            </a:extLst>
          </p:cNvPr>
          <p:cNvPicPr>
            <a:picLocks noChangeAspect="1"/>
          </p:cNvPicPr>
          <p:nvPr/>
        </p:nvPicPr>
        <p:blipFill>
          <a:blip r:embed="rId4"/>
          <a:stretch>
            <a:fillRect/>
          </a:stretch>
        </p:blipFill>
        <p:spPr>
          <a:xfrm>
            <a:off x="7949293" y="3201081"/>
            <a:ext cx="4348843" cy="3326945"/>
          </a:xfrm>
          <a:prstGeom prst="rect">
            <a:avLst/>
          </a:prstGeom>
        </p:spPr>
      </p:pic>
      <p:sp>
        <p:nvSpPr>
          <p:cNvPr id="7" name="TextBox 6">
            <a:extLst>
              <a:ext uri="{FF2B5EF4-FFF2-40B4-BE49-F238E27FC236}">
                <a16:creationId xmlns:a16="http://schemas.microsoft.com/office/drawing/2014/main" id="{CFFA6BE3-6DE5-1A45-56AF-EDB495E74C0E}"/>
              </a:ext>
            </a:extLst>
          </p:cNvPr>
          <p:cNvSpPr txBox="1"/>
          <p:nvPr/>
        </p:nvSpPr>
        <p:spPr>
          <a:xfrm>
            <a:off x="2765651" y="6619875"/>
            <a:ext cx="25350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TESCO, 2022</a:t>
            </a:r>
          </a:p>
        </p:txBody>
      </p:sp>
      <p:sp>
        <p:nvSpPr>
          <p:cNvPr id="2" name="TextBox 1">
            <a:extLst>
              <a:ext uri="{FF2B5EF4-FFF2-40B4-BE49-F238E27FC236}">
                <a16:creationId xmlns:a16="http://schemas.microsoft.com/office/drawing/2014/main" id="{928F2862-EDA2-53CB-C977-E57D41B7926F}"/>
              </a:ext>
            </a:extLst>
          </p:cNvPr>
          <p:cNvSpPr txBox="1"/>
          <p:nvPr/>
        </p:nvSpPr>
        <p:spPr>
          <a:xfrm>
            <a:off x="601013" y="2320880"/>
            <a:ext cx="1243482" cy="4156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230824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5860D-1989-B29D-0685-0C70696A04F0}"/>
              </a:ext>
            </a:extLst>
          </p:cNvPr>
          <p:cNvSpPr>
            <a:spLocks noGrp="1"/>
          </p:cNvSpPr>
          <p:nvPr>
            <p:ph idx="1"/>
          </p:nvPr>
        </p:nvSpPr>
        <p:spPr>
          <a:xfrm>
            <a:off x="169623" y="274495"/>
            <a:ext cx="11693968" cy="630944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pPr marL="0" indent="0">
              <a:buNone/>
            </a:pPr>
            <a:r>
              <a:rPr lang="en-US" sz="2200" b="1">
                <a:latin typeface="Arial"/>
                <a:cs typeface="Arial"/>
              </a:rPr>
              <a:t>Tesco was funded in 1919 by Jack Cohen, when he first sold the surplus food from a stall in East End of London. The brand appeared five years later, in 1924 and had the headquarter in </a:t>
            </a:r>
            <a:r>
              <a:rPr lang="en-US" sz="2200" b="1" err="1">
                <a:latin typeface="Arial"/>
                <a:cs typeface="Arial"/>
              </a:rPr>
              <a:t>Welwyn</a:t>
            </a:r>
            <a:r>
              <a:rPr lang="en-US" sz="2200" b="1">
                <a:latin typeface="Arial"/>
                <a:cs typeface="Arial"/>
              </a:rPr>
              <a:t> Garden City, UK (Tesco, 2022).</a:t>
            </a:r>
          </a:p>
          <a:p>
            <a:pPr marL="359410" indent="-359410"/>
            <a:endParaRPr lang="en-GB" sz="2200"/>
          </a:p>
        </p:txBody>
      </p:sp>
      <p:sp>
        <p:nvSpPr>
          <p:cNvPr id="4" name="Rectangle: Rounded Corners 3">
            <a:extLst>
              <a:ext uri="{FF2B5EF4-FFF2-40B4-BE49-F238E27FC236}">
                <a16:creationId xmlns:a16="http://schemas.microsoft.com/office/drawing/2014/main" id="{FC11FA1A-49AC-36B8-9FFC-F9DB49642121}"/>
              </a:ext>
            </a:extLst>
          </p:cNvPr>
          <p:cNvSpPr/>
          <p:nvPr/>
        </p:nvSpPr>
        <p:spPr>
          <a:xfrm>
            <a:off x="388404" y="1782025"/>
            <a:ext cx="1227401"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1929</a:t>
            </a:r>
            <a:endParaRPr lang="en-GB">
              <a:solidFill>
                <a:schemeClr val="tx1"/>
              </a:solidFill>
            </a:endParaRPr>
          </a:p>
        </p:txBody>
      </p:sp>
      <p:sp>
        <p:nvSpPr>
          <p:cNvPr id="5" name="Rectangle 4">
            <a:extLst>
              <a:ext uri="{FF2B5EF4-FFF2-40B4-BE49-F238E27FC236}">
                <a16:creationId xmlns:a16="http://schemas.microsoft.com/office/drawing/2014/main" id="{A7407055-3CF4-B776-CEAE-E8627445F85A}"/>
              </a:ext>
            </a:extLst>
          </p:cNvPr>
          <p:cNvSpPr/>
          <p:nvPr/>
        </p:nvSpPr>
        <p:spPr>
          <a:xfrm>
            <a:off x="2135547" y="1819651"/>
            <a:ext cx="1227402"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1930</a:t>
            </a:r>
            <a:endParaRPr lang="en-GB">
              <a:solidFill>
                <a:schemeClr val="tx1"/>
              </a:solidFill>
            </a:endParaRPr>
          </a:p>
        </p:txBody>
      </p:sp>
      <p:sp>
        <p:nvSpPr>
          <p:cNvPr id="6" name="Rectangle: Rounded Corners 5">
            <a:extLst>
              <a:ext uri="{FF2B5EF4-FFF2-40B4-BE49-F238E27FC236}">
                <a16:creationId xmlns:a16="http://schemas.microsoft.com/office/drawing/2014/main" id="{BCCD1713-78E3-C398-3523-A4D7312248C8}"/>
              </a:ext>
            </a:extLst>
          </p:cNvPr>
          <p:cNvSpPr/>
          <p:nvPr/>
        </p:nvSpPr>
        <p:spPr>
          <a:xfrm>
            <a:off x="4014197" y="1819651"/>
            <a:ext cx="1227401" cy="75965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1946</a:t>
            </a:r>
            <a:endParaRPr lang="en-GB">
              <a:solidFill>
                <a:schemeClr val="tx1"/>
              </a:solidFill>
            </a:endParaRPr>
          </a:p>
        </p:txBody>
      </p:sp>
      <p:sp>
        <p:nvSpPr>
          <p:cNvPr id="7" name="Rectangle 6">
            <a:extLst>
              <a:ext uri="{FF2B5EF4-FFF2-40B4-BE49-F238E27FC236}">
                <a16:creationId xmlns:a16="http://schemas.microsoft.com/office/drawing/2014/main" id="{37E7A289-6959-909D-C951-6E50CE6C5BD1}"/>
              </a:ext>
            </a:extLst>
          </p:cNvPr>
          <p:cNvSpPr/>
          <p:nvPr/>
        </p:nvSpPr>
        <p:spPr>
          <a:xfrm>
            <a:off x="5793974" y="1790245"/>
            <a:ext cx="1227401"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1950</a:t>
            </a:r>
            <a:endParaRPr lang="en-GB">
              <a:solidFill>
                <a:schemeClr val="tx1"/>
              </a:solidFill>
            </a:endParaRPr>
          </a:p>
        </p:txBody>
      </p:sp>
      <p:sp>
        <p:nvSpPr>
          <p:cNvPr id="8" name="Rectangle: Rounded Corners 7">
            <a:extLst>
              <a:ext uri="{FF2B5EF4-FFF2-40B4-BE49-F238E27FC236}">
                <a16:creationId xmlns:a16="http://schemas.microsoft.com/office/drawing/2014/main" id="{E4700F00-B1AA-7FF5-0284-D23D0F40D5EB}"/>
              </a:ext>
            </a:extLst>
          </p:cNvPr>
          <p:cNvSpPr/>
          <p:nvPr/>
        </p:nvSpPr>
        <p:spPr>
          <a:xfrm>
            <a:off x="7483090" y="1782024"/>
            <a:ext cx="1338775"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1960</a:t>
            </a:r>
            <a:endParaRPr lang="en-GB">
              <a:solidFill>
                <a:schemeClr val="tx1"/>
              </a:solidFill>
            </a:endParaRPr>
          </a:p>
        </p:txBody>
      </p:sp>
      <p:sp>
        <p:nvSpPr>
          <p:cNvPr id="9" name="Arrow: Down 8">
            <a:extLst>
              <a:ext uri="{FF2B5EF4-FFF2-40B4-BE49-F238E27FC236}">
                <a16:creationId xmlns:a16="http://schemas.microsoft.com/office/drawing/2014/main" id="{8C9480EA-0736-D31A-7A7F-60722D27F9D9}"/>
              </a:ext>
            </a:extLst>
          </p:cNvPr>
          <p:cNvSpPr/>
          <p:nvPr/>
        </p:nvSpPr>
        <p:spPr>
          <a:xfrm>
            <a:off x="699406" y="2802899"/>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F32992B7-C546-0138-E837-DB7F5B688FE4}"/>
              </a:ext>
            </a:extLst>
          </p:cNvPr>
          <p:cNvSpPr/>
          <p:nvPr/>
        </p:nvSpPr>
        <p:spPr>
          <a:xfrm>
            <a:off x="2520038" y="2784524"/>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824B1F1A-FB25-83D7-1D33-22D2C2ECCEE7}"/>
              </a:ext>
            </a:extLst>
          </p:cNvPr>
          <p:cNvSpPr/>
          <p:nvPr/>
        </p:nvSpPr>
        <p:spPr>
          <a:xfrm>
            <a:off x="4333806" y="2826363"/>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0B135500-CF69-69EF-57A8-48F9D5F7BD57}"/>
              </a:ext>
            </a:extLst>
          </p:cNvPr>
          <p:cNvSpPr/>
          <p:nvPr/>
        </p:nvSpPr>
        <p:spPr>
          <a:xfrm>
            <a:off x="6146573" y="2707808"/>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305262F7-7CAE-2095-5604-DA962BEFBFF5}"/>
              </a:ext>
            </a:extLst>
          </p:cNvPr>
          <p:cNvSpPr/>
          <p:nvPr/>
        </p:nvSpPr>
        <p:spPr>
          <a:xfrm>
            <a:off x="7960341" y="2707808"/>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D0136419-1B9E-279E-9811-7D7C6AA9D0F2}"/>
              </a:ext>
            </a:extLst>
          </p:cNvPr>
          <p:cNvSpPr/>
          <p:nvPr/>
        </p:nvSpPr>
        <p:spPr>
          <a:xfrm>
            <a:off x="2016045" y="3693648"/>
            <a:ext cx="1610751" cy="2530861"/>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Jack Cohen buys land and starts to expand</a:t>
            </a:r>
            <a:endParaRPr lang="en-GB"/>
          </a:p>
        </p:txBody>
      </p:sp>
      <p:sp>
        <p:nvSpPr>
          <p:cNvPr id="16" name="Rectangle: Rounded Corners 15">
            <a:extLst>
              <a:ext uri="{FF2B5EF4-FFF2-40B4-BE49-F238E27FC236}">
                <a16:creationId xmlns:a16="http://schemas.microsoft.com/office/drawing/2014/main" id="{9F257095-011A-E183-2840-2CE3DBA44723}"/>
              </a:ext>
            </a:extLst>
          </p:cNvPr>
          <p:cNvSpPr/>
          <p:nvPr/>
        </p:nvSpPr>
        <p:spPr>
          <a:xfrm>
            <a:off x="3925709" y="3701037"/>
            <a:ext cx="1486959" cy="259447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Self-</a:t>
            </a:r>
            <a:r>
              <a:rPr lang="en-US"/>
              <a:t> </a:t>
            </a:r>
            <a:r>
              <a:rPr lang="en-US">
                <a:solidFill>
                  <a:schemeClr val="tx1"/>
                </a:solidFill>
              </a:rPr>
              <a:t>service is being introduced at Tesco</a:t>
            </a:r>
            <a:r>
              <a:rPr lang="en-US"/>
              <a:t> is being</a:t>
            </a:r>
            <a:endParaRPr lang="en-GB"/>
          </a:p>
        </p:txBody>
      </p:sp>
      <p:sp>
        <p:nvSpPr>
          <p:cNvPr id="17" name="Rectangle: Rounded Corners 16">
            <a:extLst>
              <a:ext uri="{FF2B5EF4-FFF2-40B4-BE49-F238E27FC236}">
                <a16:creationId xmlns:a16="http://schemas.microsoft.com/office/drawing/2014/main" id="{CCF3AF16-1EBA-E269-1516-25F7746E46D2}"/>
              </a:ext>
            </a:extLst>
          </p:cNvPr>
          <p:cNvSpPr/>
          <p:nvPr/>
        </p:nvSpPr>
        <p:spPr>
          <a:xfrm>
            <a:off x="5600066" y="3697827"/>
            <a:ext cx="1610750" cy="255855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Tesco </a:t>
            </a:r>
            <a:r>
              <a:rPr lang="en-US"/>
              <a:t> </a:t>
            </a:r>
            <a:r>
              <a:rPr lang="en-US">
                <a:solidFill>
                  <a:schemeClr val="tx1"/>
                </a:solidFill>
              </a:rPr>
              <a:t>experiences a rapid growth</a:t>
            </a:r>
            <a:r>
              <a:rPr lang="en-US"/>
              <a:t> a rapid growth</a:t>
            </a:r>
            <a:endParaRPr lang="en-GB"/>
          </a:p>
        </p:txBody>
      </p:sp>
      <p:sp>
        <p:nvSpPr>
          <p:cNvPr id="18" name="Rectangle: Rounded Corners 17">
            <a:extLst>
              <a:ext uri="{FF2B5EF4-FFF2-40B4-BE49-F238E27FC236}">
                <a16:creationId xmlns:a16="http://schemas.microsoft.com/office/drawing/2014/main" id="{5BDAAF1A-A655-22F9-E0B5-50C3B91266E3}"/>
              </a:ext>
            </a:extLst>
          </p:cNvPr>
          <p:cNvSpPr/>
          <p:nvPr/>
        </p:nvSpPr>
        <p:spPr>
          <a:xfrm>
            <a:off x="7522812" y="3615303"/>
            <a:ext cx="1486959" cy="2637342"/>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Tesco introduces clothes and household goods</a:t>
            </a:r>
            <a:r>
              <a:rPr lang="en-US"/>
              <a:t> introduces </a:t>
            </a:r>
            <a:endParaRPr lang="en-GB"/>
          </a:p>
        </p:txBody>
      </p:sp>
      <p:sp>
        <p:nvSpPr>
          <p:cNvPr id="14" name="Rectangle: Rounded Corners 13">
            <a:extLst>
              <a:ext uri="{FF2B5EF4-FFF2-40B4-BE49-F238E27FC236}">
                <a16:creationId xmlns:a16="http://schemas.microsoft.com/office/drawing/2014/main" id="{1F2F2319-90CD-6B27-10F1-208FE2FA38BA}"/>
              </a:ext>
            </a:extLst>
          </p:cNvPr>
          <p:cNvSpPr/>
          <p:nvPr/>
        </p:nvSpPr>
        <p:spPr>
          <a:xfrm>
            <a:off x="350540" y="3713871"/>
            <a:ext cx="1449651" cy="247489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Jack Cohen opens his first store in Burnt Oak, selling dry goods</a:t>
            </a:r>
            <a:endParaRPr lang="en-GB">
              <a:solidFill>
                <a:schemeClr val="tx1"/>
              </a:solidFill>
            </a:endParaRPr>
          </a:p>
        </p:txBody>
      </p:sp>
      <p:sp>
        <p:nvSpPr>
          <p:cNvPr id="23" name="Rectangle 22">
            <a:extLst>
              <a:ext uri="{FF2B5EF4-FFF2-40B4-BE49-F238E27FC236}">
                <a16:creationId xmlns:a16="http://schemas.microsoft.com/office/drawing/2014/main" id="{42D61B7A-BF42-29D1-5707-0A128B599F5C}"/>
              </a:ext>
            </a:extLst>
          </p:cNvPr>
          <p:cNvSpPr/>
          <p:nvPr/>
        </p:nvSpPr>
        <p:spPr>
          <a:xfrm>
            <a:off x="9402088" y="1782023"/>
            <a:ext cx="1539128" cy="75965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1990</a:t>
            </a:r>
            <a:endParaRPr lang="en-GB">
              <a:solidFill>
                <a:schemeClr val="tx1"/>
              </a:solidFill>
            </a:endParaRPr>
          </a:p>
        </p:txBody>
      </p:sp>
      <p:sp>
        <p:nvSpPr>
          <p:cNvPr id="24" name="Arrow: Down 23">
            <a:extLst>
              <a:ext uri="{FF2B5EF4-FFF2-40B4-BE49-F238E27FC236}">
                <a16:creationId xmlns:a16="http://schemas.microsoft.com/office/drawing/2014/main" id="{93F5FEB9-62CA-1574-3BFB-797A3142F041}"/>
              </a:ext>
            </a:extLst>
          </p:cNvPr>
          <p:cNvSpPr/>
          <p:nvPr/>
        </p:nvSpPr>
        <p:spPr>
          <a:xfrm>
            <a:off x="9929336" y="2695563"/>
            <a:ext cx="484632" cy="7211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38E167AB-F38B-B203-8944-1E4E23A42700}"/>
              </a:ext>
            </a:extLst>
          </p:cNvPr>
          <p:cNvSpPr/>
          <p:nvPr/>
        </p:nvSpPr>
        <p:spPr>
          <a:xfrm>
            <a:off x="9237933" y="3626864"/>
            <a:ext cx="1983211" cy="261812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solidFill>
                  <a:schemeClr val="tx1"/>
                </a:solidFill>
              </a:rPr>
              <a:t>Around 1990  Tesco becomes global at present has around 5000 stores</a:t>
            </a:r>
            <a:r>
              <a:rPr lang="en-US"/>
              <a:t> global</a:t>
            </a:r>
            <a:endParaRPr lang="en-GB"/>
          </a:p>
        </p:txBody>
      </p:sp>
    </p:spTree>
    <p:extLst>
      <p:ext uri="{BB962C8B-B14F-4D97-AF65-F5344CB8AC3E}">
        <p14:creationId xmlns:p14="http://schemas.microsoft.com/office/powerpoint/2010/main" val="28080947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5860D-1989-B29D-0685-0C70696A04F0}"/>
              </a:ext>
            </a:extLst>
          </p:cNvPr>
          <p:cNvSpPr>
            <a:spLocks noGrp="1"/>
          </p:cNvSpPr>
          <p:nvPr>
            <p:ph idx="1"/>
          </p:nvPr>
        </p:nvSpPr>
        <p:spPr>
          <a:xfrm>
            <a:off x="38446" y="0"/>
            <a:ext cx="12153553" cy="6858000"/>
          </a:xfrm>
          <a:solidFill>
            <a:schemeClr val="bg1"/>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pPr marL="359410" indent="-359410"/>
            <a:r>
              <a:rPr lang="en-GB" sz="2500" b="1"/>
              <a:t>Years to remember :</a:t>
            </a:r>
            <a:endParaRPr lang="en-US" sz="2500" b="1"/>
          </a:p>
        </p:txBody>
      </p:sp>
      <p:sp>
        <p:nvSpPr>
          <p:cNvPr id="4" name="Rectangle: Rounded Corners 3">
            <a:extLst>
              <a:ext uri="{FF2B5EF4-FFF2-40B4-BE49-F238E27FC236}">
                <a16:creationId xmlns:a16="http://schemas.microsoft.com/office/drawing/2014/main" id="{FC11FA1A-49AC-36B8-9FFC-F9DB49642121}"/>
              </a:ext>
            </a:extLst>
          </p:cNvPr>
          <p:cNvSpPr/>
          <p:nvPr/>
        </p:nvSpPr>
        <p:spPr>
          <a:xfrm>
            <a:off x="269492" y="999151"/>
            <a:ext cx="1227401"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1998-2003</a:t>
            </a:r>
            <a:endParaRPr lang="en-GB">
              <a:solidFill>
                <a:schemeClr val="tx1"/>
              </a:solidFill>
            </a:endParaRPr>
          </a:p>
        </p:txBody>
      </p:sp>
      <p:sp>
        <p:nvSpPr>
          <p:cNvPr id="5" name="Rectangle 4">
            <a:extLst>
              <a:ext uri="{FF2B5EF4-FFF2-40B4-BE49-F238E27FC236}">
                <a16:creationId xmlns:a16="http://schemas.microsoft.com/office/drawing/2014/main" id="{A7407055-3CF4-B776-CEAE-E8627445F85A}"/>
              </a:ext>
            </a:extLst>
          </p:cNvPr>
          <p:cNvSpPr/>
          <p:nvPr/>
        </p:nvSpPr>
        <p:spPr>
          <a:xfrm>
            <a:off x="2139845" y="996751"/>
            <a:ext cx="1227402"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2007</a:t>
            </a:r>
            <a:endParaRPr lang="en-GB">
              <a:solidFill>
                <a:schemeClr val="tx1"/>
              </a:solidFill>
            </a:endParaRPr>
          </a:p>
        </p:txBody>
      </p:sp>
      <p:sp>
        <p:nvSpPr>
          <p:cNvPr id="6" name="Rectangle: Rounded Corners 5">
            <a:extLst>
              <a:ext uri="{FF2B5EF4-FFF2-40B4-BE49-F238E27FC236}">
                <a16:creationId xmlns:a16="http://schemas.microsoft.com/office/drawing/2014/main" id="{BCCD1713-78E3-C398-3523-A4D7312248C8}"/>
              </a:ext>
            </a:extLst>
          </p:cNvPr>
          <p:cNvSpPr/>
          <p:nvPr/>
        </p:nvSpPr>
        <p:spPr>
          <a:xfrm>
            <a:off x="3810849" y="999151"/>
            <a:ext cx="1227401" cy="75965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2012</a:t>
            </a:r>
            <a:endParaRPr lang="en-GB">
              <a:solidFill>
                <a:schemeClr val="tx1"/>
              </a:solidFill>
            </a:endParaRPr>
          </a:p>
        </p:txBody>
      </p:sp>
      <p:sp>
        <p:nvSpPr>
          <p:cNvPr id="7" name="Rectangle 6">
            <a:extLst>
              <a:ext uri="{FF2B5EF4-FFF2-40B4-BE49-F238E27FC236}">
                <a16:creationId xmlns:a16="http://schemas.microsoft.com/office/drawing/2014/main" id="{37E7A289-6959-909D-C951-6E50CE6C5BD1}"/>
              </a:ext>
            </a:extLst>
          </p:cNvPr>
          <p:cNvSpPr/>
          <p:nvPr/>
        </p:nvSpPr>
        <p:spPr>
          <a:xfrm>
            <a:off x="5614906" y="996753"/>
            <a:ext cx="1227401"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2016</a:t>
            </a:r>
            <a:endParaRPr lang="en-GB">
              <a:solidFill>
                <a:schemeClr val="tx1"/>
              </a:solidFill>
            </a:endParaRPr>
          </a:p>
        </p:txBody>
      </p:sp>
      <p:sp>
        <p:nvSpPr>
          <p:cNvPr id="8" name="Rectangle: Rounded Corners 7">
            <a:extLst>
              <a:ext uri="{FF2B5EF4-FFF2-40B4-BE49-F238E27FC236}">
                <a16:creationId xmlns:a16="http://schemas.microsoft.com/office/drawing/2014/main" id="{E4700F00-B1AA-7FF5-0284-D23D0F40D5EB}"/>
              </a:ext>
            </a:extLst>
          </p:cNvPr>
          <p:cNvSpPr/>
          <p:nvPr/>
        </p:nvSpPr>
        <p:spPr>
          <a:xfrm>
            <a:off x="7671223" y="1007628"/>
            <a:ext cx="1338775"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2018</a:t>
            </a:r>
            <a:endParaRPr lang="en-GB">
              <a:solidFill>
                <a:schemeClr val="tx1"/>
              </a:solidFill>
            </a:endParaRPr>
          </a:p>
        </p:txBody>
      </p:sp>
      <p:sp>
        <p:nvSpPr>
          <p:cNvPr id="9" name="Arrow: Down 8">
            <a:extLst>
              <a:ext uri="{FF2B5EF4-FFF2-40B4-BE49-F238E27FC236}">
                <a16:creationId xmlns:a16="http://schemas.microsoft.com/office/drawing/2014/main" id="{8C9480EA-0736-D31A-7A7F-60722D27F9D9}"/>
              </a:ext>
            </a:extLst>
          </p:cNvPr>
          <p:cNvSpPr/>
          <p:nvPr/>
        </p:nvSpPr>
        <p:spPr>
          <a:xfrm>
            <a:off x="502682" y="1756406"/>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F32992B7-C546-0138-E837-DB7F5B688FE4}"/>
              </a:ext>
            </a:extLst>
          </p:cNvPr>
          <p:cNvSpPr/>
          <p:nvPr/>
        </p:nvSpPr>
        <p:spPr>
          <a:xfrm>
            <a:off x="2392814" y="1767283"/>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824B1F1A-FB25-83D7-1D33-22D2C2ECCEE7}"/>
              </a:ext>
            </a:extLst>
          </p:cNvPr>
          <p:cNvSpPr/>
          <p:nvPr/>
        </p:nvSpPr>
        <p:spPr>
          <a:xfrm>
            <a:off x="4178816" y="1756407"/>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0B135500-CF69-69EF-57A8-48F9D5F7BD57}"/>
              </a:ext>
            </a:extLst>
          </p:cNvPr>
          <p:cNvSpPr/>
          <p:nvPr/>
        </p:nvSpPr>
        <p:spPr>
          <a:xfrm>
            <a:off x="5986290" y="1767283"/>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305262F7-7CAE-2095-5604-DA962BEFBFF5}"/>
              </a:ext>
            </a:extLst>
          </p:cNvPr>
          <p:cNvSpPr/>
          <p:nvPr/>
        </p:nvSpPr>
        <p:spPr>
          <a:xfrm>
            <a:off x="8098295" y="1768184"/>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D0136419-1B9E-279E-9811-7D7C6AA9D0F2}"/>
              </a:ext>
            </a:extLst>
          </p:cNvPr>
          <p:cNvSpPr/>
          <p:nvPr/>
        </p:nvSpPr>
        <p:spPr>
          <a:xfrm>
            <a:off x="1756496" y="2648696"/>
            <a:ext cx="1610751" cy="349953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Tesco Launched Sustainable Dairy Group, by working directly with 600 farmers</a:t>
            </a:r>
            <a:endParaRPr lang="en-GB"/>
          </a:p>
        </p:txBody>
      </p:sp>
      <p:sp>
        <p:nvSpPr>
          <p:cNvPr id="16" name="Rectangle: Rounded Corners 15">
            <a:extLst>
              <a:ext uri="{FF2B5EF4-FFF2-40B4-BE49-F238E27FC236}">
                <a16:creationId xmlns:a16="http://schemas.microsoft.com/office/drawing/2014/main" id="{9F257095-011A-E183-2840-2CE3DBA44723}"/>
              </a:ext>
            </a:extLst>
          </p:cNvPr>
          <p:cNvSpPr/>
          <p:nvPr/>
        </p:nvSpPr>
        <p:spPr>
          <a:xfrm>
            <a:off x="3530327" y="2637820"/>
            <a:ext cx="1696785" cy="349953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Everyday value  rebrand is being introduced at Tesco. That meant value, rather than cheap prices.</a:t>
            </a:r>
            <a:r>
              <a:rPr lang="en-US"/>
              <a:t> is being</a:t>
            </a:r>
            <a:endParaRPr lang="en-GB"/>
          </a:p>
        </p:txBody>
      </p:sp>
      <p:sp>
        <p:nvSpPr>
          <p:cNvPr id="17" name="Rectangle: Rounded Corners 16">
            <a:extLst>
              <a:ext uri="{FF2B5EF4-FFF2-40B4-BE49-F238E27FC236}">
                <a16:creationId xmlns:a16="http://schemas.microsoft.com/office/drawing/2014/main" id="{CCF3AF16-1EBA-E269-1516-25F7746E46D2}"/>
              </a:ext>
            </a:extLst>
          </p:cNvPr>
          <p:cNvSpPr/>
          <p:nvPr/>
        </p:nvSpPr>
        <p:spPr>
          <a:xfrm>
            <a:off x="5482573" y="2637820"/>
            <a:ext cx="1610750" cy="351041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Introducing “Farm Brand” boost the sales up to 11%</a:t>
            </a:r>
          </a:p>
        </p:txBody>
      </p:sp>
      <p:sp>
        <p:nvSpPr>
          <p:cNvPr id="18" name="Rectangle: Rounded Corners 17">
            <a:extLst>
              <a:ext uri="{FF2B5EF4-FFF2-40B4-BE49-F238E27FC236}">
                <a16:creationId xmlns:a16="http://schemas.microsoft.com/office/drawing/2014/main" id="{5BDAAF1A-A655-22F9-E0B5-50C3B91266E3}"/>
              </a:ext>
            </a:extLst>
          </p:cNvPr>
          <p:cNvSpPr/>
          <p:nvPr/>
        </p:nvSpPr>
        <p:spPr>
          <a:xfrm>
            <a:off x="7363237" y="2639117"/>
            <a:ext cx="1983211" cy="349824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Jack’s stores launched with cheap prices, small stores and sprinkling brands.</a:t>
            </a:r>
          </a:p>
        </p:txBody>
      </p:sp>
      <p:sp>
        <p:nvSpPr>
          <p:cNvPr id="14" name="Rectangle: Rounded Corners 13">
            <a:extLst>
              <a:ext uri="{FF2B5EF4-FFF2-40B4-BE49-F238E27FC236}">
                <a16:creationId xmlns:a16="http://schemas.microsoft.com/office/drawing/2014/main" id="{1F2F2319-90CD-6B27-10F1-208FE2FA38BA}"/>
              </a:ext>
            </a:extLst>
          </p:cNvPr>
          <p:cNvSpPr/>
          <p:nvPr/>
        </p:nvSpPr>
        <p:spPr>
          <a:xfrm>
            <a:off x="102167" y="2637820"/>
            <a:ext cx="1449651" cy="349953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Tesco expanded to Asia, beginning with Thailand , South Korea, Japan, Malaysia,  China</a:t>
            </a:r>
          </a:p>
        </p:txBody>
      </p:sp>
      <p:sp>
        <p:nvSpPr>
          <p:cNvPr id="23" name="Rectangle 22">
            <a:extLst>
              <a:ext uri="{FF2B5EF4-FFF2-40B4-BE49-F238E27FC236}">
                <a16:creationId xmlns:a16="http://schemas.microsoft.com/office/drawing/2014/main" id="{42D61B7A-BF42-29D1-5707-0A128B599F5C}"/>
              </a:ext>
            </a:extLst>
          </p:cNvPr>
          <p:cNvSpPr/>
          <p:nvPr/>
        </p:nvSpPr>
        <p:spPr>
          <a:xfrm>
            <a:off x="9838916" y="996751"/>
            <a:ext cx="1539128" cy="75965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2019</a:t>
            </a:r>
            <a:endParaRPr lang="en-GB">
              <a:solidFill>
                <a:schemeClr val="tx1"/>
              </a:solidFill>
            </a:endParaRPr>
          </a:p>
        </p:txBody>
      </p:sp>
      <p:sp>
        <p:nvSpPr>
          <p:cNvPr id="24" name="Arrow: Down 23">
            <a:extLst>
              <a:ext uri="{FF2B5EF4-FFF2-40B4-BE49-F238E27FC236}">
                <a16:creationId xmlns:a16="http://schemas.microsoft.com/office/drawing/2014/main" id="{93F5FEB9-62CA-1574-3BFB-797A3142F041}"/>
              </a:ext>
            </a:extLst>
          </p:cNvPr>
          <p:cNvSpPr/>
          <p:nvPr/>
        </p:nvSpPr>
        <p:spPr>
          <a:xfrm>
            <a:off x="10401387" y="1737174"/>
            <a:ext cx="484632" cy="7211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38E167AB-F38B-B203-8944-1E4E23A42700}"/>
              </a:ext>
            </a:extLst>
          </p:cNvPr>
          <p:cNvSpPr/>
          <p:nvPr/>
        </p:nvSpPr>
        <p:spPr>
          <a:xfrm>
            <a:off x="9652097" y="2519387"/>
            <a:ext cx="1983211" cy="351041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solidFill>
                  <a:schemeClr val="tx1"/>
                </a:solidFill>
              </a:rPr>
              <a:t>Tesco celebrates 100 years of evolution, from market stall to the 10</a:t>
            </a:r>
            <a:r>
              <a:rPr lang="en-US" baseline="30000">
                <a:solidFill>
                  <a:schemeClr val="tx1"/>
                </a:solidFill>
              </a:rPr>
              <a:t>th</a:t>
            </a:r>
            <a:r>
              <a:rPr lang="en-US">
                <a:solidFill>
                  <a:schemeClr val="tx1"/>
                </a:solidFill>
              </a:rPr>
              <a:t> biggest retailer in the world.</a:t>
            </a:r>
            <a:endParaRPr lang="en-GB">
              <a:solidFill>
                <a:schemeClr val="tx1"/>
              </a:solidFill>
            </a:endParaRPr>
          </a:p>
        </p:txBody>
      </p:sp>
    </p:spTree>
    <p:extLst>
      <p:ext uri="{BB962C8B-B14F-4D97-AF65-F5344CB8AC3E}">
        <p14:creationId xmlns:p14="http://schemas.microsoft.com/office/powerpoint/2010/main" val="27875041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hart, bar chart&#10;&#10;Description automatically generated">
            <a:extLst>
              <a:ext uri="{FF2B5EF4-FFF2-40B4-BE49-F238E27FC236}">
                <a16:creationId xmlns:a16="http://schemas.microsoft.com/office/drawing/2014/main" id="{E1A50F6C-F116-9456-4CF5-F2135F7640CD}"/>
              </a:ext>
            </a:extLst>
          </p:cNvPr>
          <p:cNvPicPr>
            <a:picLocks noGrp="1" noChangeAspect="1"/>
          </p:cNvPicPr>
          <p:nvPr>
            <p:ph idx="1"/>
          </p:nvPr>
        </p:nvPicPr>
        <p:blipFill>
          <a:blip r:embed="rId2"/>
          <a:stretch>
            <a:fillRect/>
          </a:stretch>
        </p:blipFill>
        <p:spPr>
          <a:xfrm>
            <a:off x="-56735" y="-55789"/>
            <a:ext cx="12251042" cy="6816047"/>
          </a:xfrm>
        </p:spPr>
      </p:pic>
    </p:spTree>
    <p:extLst>
      <p:ext uri="{BB962C8B-B14F-4D97-AF65-F5344CB8AC3E}">
        <p14:creationId xmlns:p14="http://schemas.microsoft.com/office/powerpoint/2010/main" val="6705015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16EBD0-B753-7EEF-BE74-11C38C0CFDB9}"/>
              </a:ext>
            </a:extLst>
          </p:cNvPr>
          <p:cNvSpPr>
            <a:spLocks noGrp="1"/>
          </p:cNvSpPr>
          <p:nvPr>
            <p:ph idx="1"/>
          </p:nvPr>
        </p:nvSpPr>
        <p:spPr>
          <a:xfrm>
            <a:off x="186905" y="126609"/>
            <a:ext cx="11933209" cy="6731392"/>
          </a:xfrm>
        </p:spPr>
        <p:txBody>
          <a:bodyPr vert="horz" lIns="91440" tIns="45720" rIns="91440" bIns="45720" rtlCol="0" anchor="t">
            <a:normAutofit fontScale="85000" lnSpcReduction="10000"/>
          </a:bodyPr>
          <a:lstStyle/>
          <a:p>
            <a:pPr marL="457200" indent="-457200">
              <a:lnSpc>
                <a:spcPct val="170000"/>
              </a:lnSpc>
              <a:buChar char="q"/>
            </a:pPr>
            <a:r>
              <a:rPr lang="en-US" sz="3000">
                <a:latin typeface="Arial"/>
                <a:cs typeface="Arial"/>
              </a:rPr>
              <a:t> Tesco managed to expand over the years, becoming one of the first four retailers in the UK (Grocer, 2022).</a:t>
            </a:r>
            <a:endParaRPr lang="en-US" sz="3000">
              <a:solidFill>
                <a:srgbClr val="000000">
                  <a:alpha val="60000"/>
                </a:srgbClr>
              </a:solidFill>
              <a:latin typeface="Arial" panose="020B0604020202020204" pitchFamily="34" charset="0"/>
              <a:cs typeface="Arial" panose="020B0604020202020204" pitchFamily="34" charset="0"/>
            </a:endParaRPr>
          </a:p>
          <a:p>
            <a:pPr marL="457200" indent="-457200">
              <a:lnSpc>
                <a:spcPct val="170000"/>
              </a:lnSpc>
              <a:buChar char="q"/>
            </a:pPr>
            <a:r>
              <a:rPr lang="en-US" sz="3000">
                <a:latin typeface="Arial"/>
                <a:cs typeface="Arial"/>
              </a:rPr>
              <a:t> The diversity of products and services offered, lead the company to rank the first place in UK based on the 2021/2022 53.2 billion British Pounds (</a:t>
            </a:r>
            <a:r>
              <a:rPr lang="en-US" sz="3000" err="1">
                <a:latin typeface="Arial"/>
                <a:cs typeface="Arial"/>
              </a:rPr>
              <a:t>Sabanoglu</a:t>
            </a:r>
            <a:r>
              <a:rPr lang="en-US" sz="3000">
                <a:latin typeface="Arial"/>
                <a:cs typeface="Arial"/>
              </a:rPr>
              <a:t>, 2022).</a:t>
            </a:r>
            <a:endParaRPr lang="en-US" sz="3000">
              <a:solidFill>
                <a:srgbClr val="000000">
                  <a:alpha val="60000"/>
                </a:srgbClr>
              </a:solidFill>
              <a:latin typeface="Arial"/>
              <a:cs typeface="Arial"/>
            </a:endParaRPr>
          </a:p>
          <a:p>
            <a:pPr marL="457200" indent="-457200">
              <a:lnSpc>
                <a:spcPct val="170000"/>
              </a:lnSpc>
              <a:buChar char="q"/>
            </a:pPr>
            <a:r>
              <a:rPr lang="en-US" sz="3000">
                <a:latin typeface="Arial"/>
                <a:cs typeface="Arial"/>
              </a:rPr>
              <a:t> Tesco is part of what is called the “Big Four” in the UK, along with Sainsbury’s, Asda, and Morrisons. Together, this four companies' sales constitute around 55% of the grocery market in UK (</a:t>
            </a:r>
            <a:r>
              <a:rPr lang="en-US" sz="3000" err="1">
                <a:latin typeface="Arial"/>
                <a:cs typeface="Arial"/>
              </a:rPr>
              <a:t>Sabanoglu</a:t>
            </a:r>
            <a:r>
              <a:rPr lang="en-US" sz="3000">
                <a:latin typeface="Arial"/>
                <a:cs typeface="Arial"/>
              </a:rPr>
              <a:t>, 2022).</a:t>
            </a:r>
            <a:endParaRPr lang="en-US" sz="3000">
              <a:solidFill>
                <a:srgbClr val="000000">
                  <a:alpha val="60000"/>
                </a:srgbClr>
              </a:solidFill>
              <a:latin typeface="Arial"/>
              <a:cs typeface="Arial"/>
            </a:endParaRPr>
          </a:p>
          <a:p>
            <a:pPr marL="0" indent="0">
              <a:lnSpc>
                <a:spcPct val="170000"/>
              </a:lnSpc>
              <a:buNone/>
            </a:pPr>
            <a:r>
              <a:rPr lang="en-US" sz="3000">
                <a:latin typeface="Arial"/>
                <a:cs typeface="Arial"/>
              </a:rPr>
              <a:t>  </a:t>
            </a:r>
            <a:endParaRPr lang="en-US" sz="3000">
              <a:solidFill>
                <a:srgbClr val="000000">
                  <a:alpha val="60000"/>
                </a:srgbClr>
              </a:solidFill>
              <a:latin typeface="Arial"/>
              <a:cs typeface="Arial"/>
            </a:endParaRPr>
          </a:p>
          <a:p>
            <a:pPr marL="0" indent="0">
              <a:buNone/>
            </a:pPr>
            <a:endParaRPr lang="en-GB"/>
          </a:p>
        </p:txBody>
      </p:sp>
    </p:spTree>
    <p:extLst>
      <p:ext uri="{BB962C8B-B14F-4D97-AF65-F5344CB8AC3E}">
        <p14:creationId xmlns:p14="http://schemas.microsoft.com/office/powerpoint/2010/main" val="30105139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C16B2-638E-E87B-C0FC-28876161E9B2}"/>
              </a:ext>
            </a:extLst>
          </p:cNvPr>
          <p:cNvSpPr>
            <a:spLocks noGrp="1"/>
          </p:cNvSpPr>
          <p:nvPr>
            <p:ph type="title"/>
          </p:nvPr>
        </p:nvSpPr>
        <p:spPr>
          <a:xfrm>
            <a:off x="989400" y="180977"/>
            <a:ext cx="10213200" cy="872264"/>
          </a:xfrm>
        </p:spPr>
        <p:txBody>
          <a:bodyPr>
            <a:normAutofit/>
          </a:bodyPr>
          <a:lstStyle/>
          <a:p>
            <a:r>
              <a:rPr lang="en-GB"/>
              <a:t>              </a:t>
            </a:r>
            <a:r>
              <a:rPr lang="en-GB">
                <a:latin typeface="Arial"/>
                <a:cs typeface="Arial"/>
              </a:rPr>
              <a:t> </a:t>
            </a:r>
            <a:r>
              <a:rPr lang="en-GB" sz="3600">
                <a:latin typeface="Arial"/>
                <a:cs typeface="Arial"/>
              </a:rPr>
              <a:t>   PRODUCTS AND SERVICES</a:t>
            </a:r>
          </a:p>
        </p:txBody>
      </p:sp>
      <p:sp>
        <p:nvSpPr>
          <p:cNvPr id="3" name="Content Placeholder 2">
            <a:extLst>
              <a:ext uri="{FF2B5EF4-FFF2-40B4-BE49-F238E27FC236}">
                <a16:creationId xmlns:a16="http://schemas.microsoft.com/office/drawing/2014/main" id="{A1CBB970-21AF-EA6B-9323-FEDC3A9E0848}"/>
              </a:ext>
            </a:extLst>
          </p:cNvPr>
          <p:cNvSpPr>
            <a:spLocks noGrp="1"/>
          </p:cNvSpPr>
          <p:nvPr>
            <p:ph idx="1"/>
          </p:nvPr>
        </p:nvSpPr>
        <p:spPr>
          <a:xfrm>
            <a:off x="263119" y="781051"/>
            <a:ext cx="10939481" cy="5838033"/>
          </a:xfrm>
        </p:spPr>
        <p:txBody>
          <a:bodyPr vert="horz" lIns="91440" tIns="45720" rIns="91440" bIns="45720" rtlCol="0" anchor="t">
            <a:normAutofit fontScale="77500" lnSpcReduction="20000"/>
          </a:bodyPr>
          <a:lstStyle/>
          <a:p>
            <a:pPr marL="0" indent="0">
              <a:buNone/>
            </a:pPr>
            <a:r>
              <a:rPr lang="en-GB">
                <a:ea typeface="+mn-lt"/>
                <a:cs typeface="+mn-lt"/>
              </a:rPr>
              <a:t>     </a:t>
            </a:r>
            <a:r>
              <a:rPr lang="en-GB">
                <a:latin typeface="Avenir Next LT Pro"/>
                <a:ea typeface="+mn-lt"/>
                <a:cs typeface="+mn-lt"/>
              </a:rPr>
              <a:t>  </a:t>
            </a:r>
            <a:endParaRPr lang="en-US" sz="2200">
              <a:solidFill>
                <a:srgbClr val="000000">
                  <a:alpha val="60000"/>
                </a:srgbClr>
              </a:solidFill>
              <a:latin typeface="Arial"/>
              <a:ea typeface="+mn-lt"/>
              <a:cs typeface="+mn-lt"/>
            </a:endParaRPr>
          </a:p>
          <a:p>
            <a:pPr marL="0" indent="0">
              <a:buNone/>
            </a:pPr>
            <a:r>
              <a:rPr lang="en-GB">
                <a:latin typeface="Arial"/>
                <a:ea typeface="+mn-lt"/>
                <a:cs typeface="+mn-lt"/>
              </a:rPr>
              <a:t>    </a:t>
            </a:r>
            <a:r>
              <a:rPr lang="en-GB" sz="3200">
                <a:latin typeface="Arial"/>
                <a:ea typeface="+mn-lt"/>
                <a:cs typeface="+mn-lt"/>
              </a:rPr>
              <a:t>  Tesco initially concentrated on selling food and beverages, but over time it expanded into selling clothing, electronics, financial services, telecoms, and groceries home delivery services. Tesco is currently providing both goods and services. (Bin </a:t>
            </a:r>
            <a:r>
              <a:rPr lang="en-GB" sz="3200" err="1">
                <a:latin typeface="Arial"/>
                <a:ea typeface="+mn-lt"/>
                <a:cs typeface="+mn-lt"/>
              </a:rPr>
              <a:t>Rosnizam</a:t>
            </a:r>
            <a:r>
              <a:rPr lang="en-GB" sz="3200">
                <a:latin typeface="Arial"/>
                <a:ea typeface="+mn-lt"/>
                <a:cs typeface="+mn-lt"/>
              </a:rPr>
              <a:t> et al., 2020)</a:t>
            </a:r>
            <a:endParaRPr lang="en-US" sz="3200">
              <a:solidFill>
                <a:srgbClr val="000000">
                  <a:alpha val="60000"/>
                </a:srgbClr>
              </a:solidFill>
              <a:latin typeface="Arial"/>
              <a:ea typeface="+mn-lt"/>
              <a:cs typeface="+mn-lt"/>
            </a:endParaRPr>
          </a:p>
          <a:p>
            <a:pPr marL="0" indent="0">
              <a:buNone/>
            </a:pPr>
            <a:r>
              <a:rPr lang="en-GB" sz="3200">
                <a:latin typeface="Arial"/>
                <a:ea typeface="+mn-lt"/>
                <a:cs typeface="+mn-lt"/>
              </a:rPr>
              <a:t>     </a:t>
            </a:r>
            <a:endParaRPr lang="en-US" sz="3200">
              <a:solidFill>
                <a:srgbClr val="000000">
                  <a:alpha val="60000"/>
                </a:srgbClr>
              </a:solidFill>
              <a:latin typeface="Arial"/>
              <a:ea typeface="+mn-lt"/>
              <a:cs typeface="+mn-lt"/>
            </a:endParaRPr>
          </a:p>
          <a:p>
            <a:pPr marL="0" indent="0">
              <a:buNone/>
            </a:pPr>
            <a:r>
              <a:rPr lang="en-GB" sz="3200">
                <a:latin typeface="Arial"/>
                <a:ea typeface="+mn-lt"/>
                <a:cs typeface="+mn-lt"/>
              </a:rPr>
              <a:t>       Tesco offers a wide choice of goods, including both food and non-food items, however the number of brands is constrained by the size of the store. </a:t>
            </a:r>
            <a:endParaRPr lang="en-US" sz="3200">
              <a:solidFill>
                <a:srgbClr val="000000">
                  <a:alpha val="60000"/>
                </a:srgbClr>
              </a:solidFill>
              <a:latin typeface="Arial"/>
              <a:ea typeface="+mn-lt"/>
              <a:cs typeface="+mn-lt"/>
            </a:endParaRPr>
          </a:p>
          <a:p>
            <a:pPr marL="0" indent="0">
              <a:buNone/>
            </a:pPr>
            <a:r>
              <a:rPr lang="en-GB" sz="2200">
                <a:latin typeface="Arial"/>
                <a:ea typeface="+mn-lt"/>
                <a:cs typeface="+mn-lt"/>
              </a:rPr>
              <a:t>      </a:t>
            </a:r>
            <a:endParaRPr lang="en-GB" sz="2200">
              <a:solidFill>
                <a:srgbClr val="000000">
                  <a:alpha val="60000"/>
                </a:srgbClr>
              </a:solidFill>
              <a:latin typeface="Arial"/>
              <a:cs typeface="Arial"/>
            </a:endParaRPr>
          </a:p>
          <a:p>
            <a:pPr marL="0" indent="0">
              <a:buNone/>
            </a:pPr>
            <a:endParaRPr lang="en-GB">
              <a:solidFill>
                <a:srgbClr val="000000">
                  <a:alpha val="60000"/>
                </a:srgbClr>
              </a:solidFill>
            </a:endParaRPr>
          </a:p>
        </p:txBody>
      </p:sp>
    </p:spTree>
    <p:extLst>
      <p:ext uri="{BB962C8B-B14F-4D97-AF65-F5344CB8AC3E}">
        <p14:creationId xmlns:p14="http://schemas.microsoft.com/office/powerpoint/2010/main" val="11189595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70F6DB-73FD-7C18-ADA3-88414A0D12BC}"/>
              </a:ext>
            </a:extLst>
          </p:cNvPr>
          <p:cNvSpPr>
            <a:spLocks noGrp="1"/>
          </p:cNvSpPr>
          <p:nvPr>
            <p:ph idx="1"/>
          </p:nvPr>
        </p:nvSpPr>
        <p:spPr>
          <a:xfrm>
            <a:off x="879156" y="1537041"/>
            <a:ext cx="10213200" cy="3705981"/>
          </a:xfrm>
        </p:spPr>
        <p:txBody>
          <a:bodyPr vert="horz" lIns="91440" tIns="45720" rIns="91440" bIns="45720" rtlCol="0" anchor="t">
            <a:normAutofit fontScale="92500" lnSpcReduction="10000"/>
          </a:bodyPr>
          <a:lstStyle/>
          <a:p>
            <a:pPr marL="359410" indent="-359410"/>
            <a:r>
              <a:rPr lang="en-GB">
                <a:latin typeface="Arial"/>
                <a:cs typeface="Arial"/>
              </a:rPr>
              <a:t>         </a:t>
            </a:r>
            <a:r>
              <a:rPr lang="en-GB" sz="3600">
                <a:latin typeface="Arial"/>
                <a:cs typeface="Arial"/>
              </a:rPr>
              <a:t> Additionally, the business offers services such retail, banking and insurance through </a:t>
            </a:r>
            <a:r>
              <a:rPr lang="en-GB" sz="3600" b="1">
                <a:latin typeface="Arial"/>
                <a:cs typeface="Arial"/>
              </a:rPr>
              <a:t>Tesco Bank</a:t>
            </a:r>
            <a:r>
              <a:rPr lang="en-GB" sz="3600">
                <a:latin typeface="Arial"/>
                <a:cs typeface="Arial"/>
              </a:rPr>
              <a:t>, mobile networks and smartphones through </a:t>
            </a:r>
            <a:r>
              <a:rPr lang="en-GB" sz="3600" b="1">
                <a:latin typeface="Arial"/>
                <a:cs typeface="Arial"/>
              </a:rPr>
              <a:t>Tesco Mobile </a:t>
            </a:r>
            <a:r>
              <a:rPr lang="en-GB" sz="3600">
                <a:latin typeface="Arial"/>
                <a:cs typeface="Arial"/>
              </a:rPr>
              <a:t>and petrol through </a:t>
            </a:r>
            <a:r>
              <a:rPr lang="en-GB" sz="3600" b="1">
                <a:latin typeface="Arial"/>
                <a:cs typeface="Arial"/>
              </a:rPr>
              <a:t>Tesco Petrol Station</a:t>
            </a:r>
            <a:r>
              <a:rPr lang="en-GB" sz="3600">
                <a:latin typeface="Arial"/>
                <a:cs typeface="Arial"/>
              </a:rPr>
              <a:t>.</a:t>
            </a:r>
            <a:endParaRPr lang="en-GB" sz="3600">
              <a:solidFill>
                <a:srgbClr val="000000">
                  <a:alpha val="60000"/>
                </a:srgbClr>
              </a:solidFill>
              <a:ea typeface="+mn-lt"/>
              <a:cs typeface="+mn-lt"/>
            </a:endParaRPr>
          </a:p>
          <a:p>
            <a:pPr marL="359410" indent="-359410"/>
            <a:endParaRPr lang="en-GB">
              <a:solidFill>
                <a:srgbClr val="000000">
                  <a:alpha val="60000"/>
                </a:srgbClr>
              </a:solidFill>
            </a:endParaRPr>
          </a:p>
        </p:txBody>
      </p:sp>
    </p:spTree>
    <p:extLst>
      <p:ext uri="{BB962C8B-B14F-4D97-AF65-F5344CB8AC3E}">
        <p14:creationId xmlns:p14="http://schemas.microsoft.com/office/powerpoint/2010/main" val="33839407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68346D-5E77-4906-AC8D-57FB88F11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D98550-0F6F-3706-9E17-36EF3A9573D8}"/>
              </a:ext>
            </a:extLst>
          </p:cNvPr>
          <p:cNvSpPr>
            <a:spLocks noGrp="1"/>
          </p:cNvSpPr>
          <p:nvPr>
            <p:ph type="title"/>
          </p:nvPr>
        </p:nvSpPr>
        <p:spPr>
          <a:xfrm>
            <a:off x="6799235" y="418518"/>
            <a:ext cx="4078800" cy="799861"/>
          </a:xfrm>
        </p:spPr>
        <p:txBody>
          <a:bodyPr wrap="square" anchor="b">
            <a:normAutofit/>
          </a:bodyPr>
          <a:lstStyle/>
          <a:p>
            <a:pPr algn="ctr"/>
            <a:r>
              <a:rPr lang="en-GB" sz="3000">
                <a:latin typeface="Arial"/>
                <a:cs typeface="Arial"/>
              </a:rPr>
              <a:t>Groceries</a:t>
            </a:r>
          </a:p>
        </p:txBody>
      </p:sp>
      <p:cxnSp>
        <p:nvCxnSpPr>
          <p:cNvPr id="20" name="Straight Connector 19">
            <a:extLst>
              <a:ext uri="{FF2B5EF4-FFF2-40B4-BE49-F238E27FC236}">
                <a16:creationId xmlns:a16="http://schemas.microsoft.com/office/drawing/2014/main" id="{EBF093D6-5501-41C3-B84E-D4CEFCA1D8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Picture 6">
            <a:extLst>
              <a:ext uri="{FF2B5EF4-FFF2-40B4-BE49-F238E27FC236}">
                <a16:creationId xmlns:a16="http://schemas.microsoft.com/office/drawing/2014/main" id="{FE67D070-7D31-6B14-E942-7BD784CC7CFF}"/>
              </a:ext>
            </a:extLst>
          </p:cNvPr>
          <p:cNvPicPr>
            <a:picLocks noChangeAspect="1"/>
          </p:cNvPicPr>
          <p:nvPr/>
        </p:nvPicPr>
        <p:blipFill rotWithShape="1">
          <a:blip r:embed="rId2"/>
          <a:srcRect t="37600" b="6276"/>
          <a:stretch/>
        </p:blipFill>
        <p:spPr>
          <a:xfrm>
            <a:off x="1" y="3427200"/>
            <a:ext cx="6112800" cy="3430800"/>
          </a:xfrm>
          <a:prstGeom prst="rect">
            <a:avLst/>
          </a:prstGeom>
        </p:spPr>
      </p:pic>
      <p:pic>
        <p:nvPicPr>
          <p:cNvPr id="4" name="Picture 4">
            <a:extLst>
              <a:ext uri="{FF2B5EF4-FFF2-40B4-BE49-F238E27FC236}">
                <a16:creationId xmlns:a16="http://schemas.microsoft.com/office/drawing/2014/main" id="{CC428C30-182F-A27D-2FFA-AC7444788448}"/>
              </a:ext>
            </a:extLst>
          </p:cNvPr>
          <p:cNvPicPr>
            <a:picLocks noChangeAspect="1"/>
          </p:cNvPicPr>
          <p:nvPr/>
        </p:nvPicPr>
        <p:blipFill rotWithShape="1">
          <a:blip r:embed="rId3"/>
          <a:srcRect l="6297" r="4617"/>
          <a:stretch/>
        </p:blipFill>
        <p:spPr>
          <a:xfrm>
            <a:off x="20" y="10"/>
            <a:ext cx="3056380" cy="3430790"/>
          </a:xfrm>
          <a:prstGeom prst="rect">
            <a:avLst/>
          </a:prstGeom>
        </p:spPr>
      </p:pic>
      <p:pic>
        <p:nvPicPr>
          <p:cNvPr id="5" name="Picture 5" descr="A picture containing text, plate, food&#10;&#10;Description automatically generated">
            <a:extLst>
              <a:ext uri="{FF2B5EF4-FFF2-40B4-BE49-F238E27FC236}">
                <a16:creationId xmlns:a16="http://schemas.microsoft.com/office/drawing/2014/main" id="{3FDA5DCB-3AFB-5ECB-B64B-3DEFB306C05D}"/>
              </a:ext>
            </a:extLst>
          </p:cNvPr>
          <p:cNvPicPr>
            <a:picLocks noChangeAspect="1"/>
          </p:cNvPicPr>
          <p:nvPr/>
        </p:nvPicPr>
        <p:blipFill rotWithShape="1">
          <a:blip r:embed="rId4"/>
          <a:srcRect l="10913"/>
          <a:stretch/>
        </p:blipFill>
        <p:spPr>
          <a:xfrm>
            <a:off x="3056401" y="10"/>
            <a:ext cx="3056400" cy="3430790"/>
          </a:xfrm>
          <a:prstGeom prst="rect">
            <a:avLst/>
          </a:prstGeom>
        </p:spPr>
      </p:pic>
      <p:pic>
        <p:nvPicPr>
          <p:cNvPr id="7" name="Picture 7" descr="Graphical user interface, table&#10;&#10;Description automatically generated">
            <a:extLst>
              <a:ext uri="{FF2B5EF4-FFF2-40B4-BE49-F238E27FC236}">
                <a16:creationId xmlns:a16="http://schemas.microsoft.com/office/drawing/2014/main" id="{0C9F0C0A-5D65-F262-9F6C-4EB0E339C3BE}"/>
              </a:ext>
            </a:extLst>
          </p:cNvPr>
          <p:cNvPicPr>
            <a:picLocks noGrp="1" noChangeAspect="1"/>
          </p:cNvPicPr>
          <p:nvPr>
            <p:ph idx="1"/>
          </p:nvPr>
        </p:nvPicPr>
        <p:blipFill>
          <a:blip r:embed="rId5"/>
          <a:stretch>
            <a:fillRect/>
          </a:stretch>
        </p:blipFill>
        <p:spPr>
          <a:xfrm>
            <a:off x="6843902" y="1631966"/>
            <a:ext cx="4831645" cy="4644896"/>
          </a:xfrm>
        </p:spPr>
      </p:pic>
      <p:sp>
        <p:nvSpPr>
          <p:cNvPr id="8" name="TextBox 7">
            <a:extLst>
              <a:ext uri="{FF2B5EF4-FFF2-40B4-BE49-F238E27FC236}">
                <a16:creationId xmlns:a16="http://schemas.microsoft.com/office/drawing/2014/main" id="{B4FA35C9-EDA0-E47D-0DDD-43B2CD36080A}"/>
              </a:ext>
            </a:extLst>
          </p:cNvPr>
          <p:cNvSpPr txBox="1"/>
          <p:nvPr/>
        </p:nvSpPr>
        <p:spPr>
          <a:xfrm>
            <a:off x="8810624" y="6387352"/>
            <a:ext cx="30816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Tesco.com</a:t>
            </a:r>
          </a:p>
        </p:txBody>
      </p:sp>
    </p:spTree>
    <p:extLst>
      <p:ext uri="{BB962C8B-B14F-4D97-AF65-F5344CB8AC3E}">
        <p14:creationId xmlns:p14="http://schemas.microsoft.com/office/powerpoint/2010/main" val="17893357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83000" b="-83000"/>
          </a:stretch>
        </a:blip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5A009A-CEF2-7F37-8E69-150014B10D36}"/>
              </a:ext>
            </a:extLst>
          </p:cNvPr>
          <p:cNvSpPr>
            <a:spLocks noGrp="1"/>
          </p:cNvSpPr>
          <p:nvPr>
            <p:ph type="title"/>
          </p:nvPr>
        </p:nvSpPr>
        <p:spPr>
          <a:xfrm>
            <a:off x="1080001" y="1079500"/>
            <a:ext cx="3904750" cy="4689475"/>
          </a:xfrm>
        </p:spPr>
        <p:txBody>
          <a:bodyPr anchor="ctr">
            <a:normAutofit/>
          </a:bodyPr>
          <a:lstStyle/>
          <a:p>
            <a:pPr algn="ctr"/>
            <a:r>
              <a:rPr lang="en-GB" sz="4800">
                <a:solidFill>
                  <a:schemeClr val="tx2"/>
                </a:solidFill>
                <a:highlight>
                  <a:srgbClr val="C0C0C0"/>
                </a:highlight>
                <a:latin typeface="Times New Roman"/>
                <a:cs typeface="Arial"/>
              </a:rPr>
              <a:t>F&amp;F Clothing</a:t>
            </a:r>
            <a:br>
              <a:rPr lang="en-GB" sz="4800">
                <a:highlight>
                  <a:srgbClr val="C0C0C0"/>
                </a:highlight>
                <a:latin typeface="Times New Roman"/>
              </a:rPr>
            </a:br>
            <a:br>
              <a:rPr lang="en-GB" sz="4800">
                <a:highlight>
                  <a:srgbClr val="C0C0C0"/>
                </a:highlight>
                <a:latin typeface="Times New Roman"/>
              </a:rPr>
            </a:br>
            <a:r>
              <a:rPr lang="en-GB" sz="4800">
                <a:solidFill>
                  <a:schemeClr val="tx2"/>
                </a:solidFill>
                <a:highlight>
                  <a:srgbClr val="C0C0C0"/>
                </a:highlight>
                <a:latin typeface="Times New Roman"/>
                <a:cs typeface="Arial"/>
              </a:rPr>
              <a:t>''</a:t>
            </a:r>
            <a:r>
              <a:rPr lang="en-GB" sz="4800" b="1">
                <a:solidFill>
                  <a:schemeClr val="tx2"/>
                </a:solidFill>
                <a:highlight>
                  <a:srgbClr val="C0C0C0"/>
                </a:highlight>
                <a:latin typeface="Times New Roman"/>
                <a:cs typeface="Arial"/>
              </a:rPr>
              <a:t>Fashion worth popping in for''</a:t>
            </a:r>
            <a:endParaRPr lang="en-GB" sz="4800">
              <a:solidFill>
                <a:schemeClr val="tx2"/>
              </a:solidFill>
              <a:highlight>
                <a:srgbClr val="C0C0C0"/>
              </a:highlight>
              <a:latin typeface="Times New Roman"/>
              <a:cs typeface="Arial"/>
            </a:endParaRPr>
          </a:p>
          <a:p>
            <a:pPr algn="ctr"/>
            <a:endParaRPr lang="en-GB" sz="4800"/>
          </a:p>
        </p:txBody>
      </p:sp>
      <p:cxnSp>
        <p:nvCxnSpPr>
          <p:cNvPr id="38" name="Straight Connector 37">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32" name="Content Placeholder 2">
            <a:extLst>
              <a:ext uri="{FF2B5EF4-FFF2-40B4-BE49-F238E27FC236}">
                <a16:creationId xmlns:a16="http://schemas.microsoft.com/office/drawing/2014/main" id="{CE8E9AB1-8CD5-3261-F299-0719F236C064}"/>
              </a:ext>
            </a:extLst>
          </p:cNvPr>
          <p:cNvGraphicFramePr>
            <a:graphicFrameLocks noGrp="1"/>
          </p:cNvGraphicFramePr>
          <p:nvPr>
            <p:ph idx="1"/>
            <p:extLst>
              <p:ext uri="{D42A27DB-BD31-4B8C-83A1-F6EECF244321}">
                <p14:modId xmlns:p14="http://schemas.microsoft.com/office/powerpoint/2010/main" val="2434643758"/>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TextBox 16">
            <a:extLst>
              <a:ext uri="{FF2B5EF4-FFF2-40B4-BE49-F238E27FC236}">
                <a16:creationId xmlns:a16="http://schemas.microsoft.com/office/drawing/2014/main" id="{564EA168-A804-EC49-5ABB-A3D5F214C132}"/>
              </a:ext>
            </a:extLst>
          </p:cNvPr>
          <p:cNvSpPr txBox="1"/>
          <p:nvPr/>
        </p:nvSpPr>
        <p:spPr>
          <a:xfrm>
            <a:off x="9480178" y="6482604"/>
            <a:ext cx="35466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18462423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941E43-F793-0BC5-F917-5A99129E96E0}"/>
              </a:ext>
            </a:extLst>
          </p:cNvPr>
          <p:cNvSpPr>
            <a:spLocks noGrp="1"/>
          </p:cNvSpPr>
          <p:nvPr>
            <p:ph type="title"/>
          </p:nvPr>
        </p:nvSpPr>
        <p:spPr>
          <a:xfrm>
            <a:off x="539750" y="536575"/>
            <a:ext cx="3892550" cy="726722"/>
          </a:xfrm>
        </p:spPr>
        <p:txBody>
          <a:bodyPr wrap="square" anchor="b">
            <a:normAutofit/>
          </a:bodyPr>
          <a:lstStyle/>
          <a:p>
            <a:pPr algn="ctr"/>
            <a:r>
              <a:rPr lang="en-GB" sz="3600">
                <a:latin typeface="Arial"/>
                <a:cs typeface="Arial"/>
              </a:rPr>
              <a:t>Tesco Bank</a:t>
            </a:r>
          </a:p>
        </p:txBody>
      </p:sp>
      <p:cxnSp>
        <p:nvCxnSpPr>
          <p:cNvPr id="17" name="Straight Connector 12">
            <a:extLst>
              <a:ext uri="{FF2B5EF4-FFF2-40B4-BE49-F238E27FC236}">
                <a16:creationId xmlns:a16="http://schemas.microsoft.com/office/drawing/2014/main" id="{79A23555-9837-466D-9123-97B89F6CA1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60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Content Placeholder 7">
            <a:extLst>
              <a:ext uri="{FF2B5EF4-FFF2-40B4-BE49-F238E27FC236}">
                <a16:creationId xmlns:a16="http://schemas.microsoft.com/office/drawing/2014/main" id="{05EADC22-E876-1651-E0D5-D6035EF4E2FF}"/>
              </a:ext>
            </a:extLst>
          </p:cNvPr>
          <p:cNvSpPr>
            <a:spLocks noGrp="1"/>
          </p:cNvSpPr>
          <p:nvPr>
            <p:ph idx="1"/>
          </p:nvPr>
        </p:nvSpPr>
        <p:spPr>
          <a:xfrm>
            <a:off x="156563" y="1507800"/>
            <a:ext cx="4339217" cy="4818385"/>
          </a:xfrm>
        </p:spPr>
        <p:txBody>
          <a:bodyPr vert="horz" lIns="91440" tIns="45720" rIns="91440" bIns="45720" rtlCol="0" anchor="t">
            <a:noAutofit/>
          </a:bodyPr>
          <a:lstStyle/>
          <a:p>
            <a:pPr marL="359410" indent="-359410">
              <a:buChar char="v"/>
            </a:pPr>
            <a:r>
              <a:rPr lang="en-US">
                <a:solidFill>
                  <a:srgbClr val="000000">
                    <a:alpha val="60000"/>
                  </a:srgbClr>
                </a:solidFill>
                <a:latin typeface="Arial"/>
                <a:cs typeface="Arial"/>
              </a:rPr>
              <a:t>Clubcard Pay+</a:t>
            </a:r>
          </a:p>
          <a:p>
            <a:pPr marL="359410" indent="-359410">
              <a:buChar char="v"/>
            </a:pPr>
            <a:r>
              <a:rPr lang="en-US">
                <a:solidFill>
                  <a:srgbClr val="000000">
                    <a:alpha val="60000"/>
                  </a:srgbClr>
                </a:solidFill>
                <a:latin typeface="Arial"/>
                <a:cs typeface="Arial"/>
              </a:rPr>
              <a:t>Credit cards</a:t>
            </a:r>
          </a:p>
          <a:p>
            <a:pPr marL="359410" indent="-359410">
              <a:buChar char="v"/>
            </a:pPr>
            <a:r>
              <a:rPr lang="en-US">
                <a:solidFill>
                  <a:srgbClr val="000000">
                    <a:alpha val="60000"/>
                  </a:srgbClr>
                </a:solidFill>
                <a:latin typeface="Arial"/>
                <a:cs typeface="Arial"/>
              </a:rPr>
              <a:t>Loans</a:t>
            </a:r>
          </a:p>
          <a:p>
            <a:pPr marL="359410" indent="-359410">
              <a:buChar char="v"/>
            </a:pPr>
            <a:r>
              <a:rPr lang="en-US">
                <a:solidFill>
                  <a:srgbClr val="000000">
                    <a:alpha val="60000"/>
                  </a:srgbClr>
                </a:solidFill>
                <a:latin typeface="Arial"/>
                <a:cs typeface="Arial"/>
              </a:rPr>
              <a:t>Savings</a:t>
            </a:r>
          </a:p>
          <a:p>
            <a:pPr marL="359410" indent="-359410">
              <a:buChar char="v"/>
            </a:pPr>
            <a:r>
              <a:rPr lang="en-US">
                <a:solidFill>
                  <a:srgbClr val="000000">
                    <a:alpha val="60000"/>
                  </a:srgbClr>
                </a:solidFill>
                <a:latin typeface="Arial"/>
                <a:cs typeface="Arial"/>
              </a:rPr>
              <a:t>Car/home/pet insurance</a:t>
            </a:r>
          </a:p>
          <a:p>
            <a:pPr marL="359410" indent="-359410">
              <a:buChar char="v"/>
            </a:pPr>
            <a:r>
              <a:rPr lang="en-US">
                <a:solidFill>
                  <a:srgbClr val="000000">
                    <a:alpha val="60000"/>
                  </a:srgbClr>
                </a:solidFill>
                <a:latin typeface="Arial"/>
                <a:cs typeface="Arial"/>
              </a:rPr>
              <a:t>Travel insurance and travel money</a:t>
            </a:r>
          </a:p>
          <a:p>
            <a:pPr marL="359410" indent="-359410">
              <a:buChar char="v"/>
            </a:pPr>
            <a:r>
              <a:rPr lang="en-US">
                <a:solidFill>
                  <a:srgbClr val="000000">
                    <a:alpha val="60000"/>
                  </a:srgbClr>
                </a:solidFill>
                <a:latin typeface="Arial"/>
                <a:cs typeface="Arial"/>
              </a:rPr>
              <a:t>International money transfer</a:t>
            </a:r>
          </a:p>
        </p:txBody>
      </p:sp>
      <p:pic>
        <p:nvPicPr>
          <p:cNvPr id="4" name="Picture 4" descr="A picture containing text, person, electronics, hand&#10;&#10;Description automatically generated">
            <a:extLst>
              <a:ext uri="{FF2B5EF4-FFF2-40B4-BE49-F238E27FC236}">
                <a16:creationId xmlns:a16="http://schemas.microsoft.com/office/drawing/2014/main" id="{EE8EB7BA-1A1C-0B6D-FFB4-5076C09D5B6F}"/>
              </a:ext>
            </a:extLst>
          </p:cNvPr>
          <p:cNvPicPr>
            <a:picLocks noChangeAspect="1"/>
          </p:cNvPicPr>
          <p:nvPr/>
        </p:nvPicPr>
        <p:blipFill rotWithShape="1">
          <a:blip r:embed="rId2"/>
          <a:srcRect l="2628" r="24811" b="1"/>
          <a:stretch/>
        </p:blipFill>
        <p:spPr>
          <a:xfrm>
            <a:off x="4979987" y="10"/>
            <a:ext cx="7212013" cy="6857990"/>
          </a:xfrm>
          <a:prstGeom prst="rect">
            <a:avLst/>
          </a:prstGeom>
        </p:spPr>
      </p:pic>
      <p:sp>
        <p:nvSpPr>
          <p:cNvPr id="3" name="TextBox 2">
            <a:extLst>
              <a:ext uri="{FF2B5EF4-FFF2-40B4-BE49-F238E27FC236}">
                <a16:creationId xmlns:a16="http://schemas.microsoft.com/office/drawing/2014/main" id="{655ECD89-4EB4-20DA-B63B-6A6044662321}"/>
              </a:ext>
            </a:extLst>
          </p:cNvPr>
          <p:cNvSpPr txBox="1"/>
          <p:nvPr/>
        </p:nvSpPr>
        <p:spPr>
          <a:xfrm>
            <a:off x="-246530" y="6378947"/>
            <a:ext cx="32945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15900257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1CAF5-D7DA-2634-AEEC-150909514D87}"/>
              </a:ext>
            </a:extLst>
          </p:cNvPr>
          <p:cNvSpPr>
            <a:spLocks noGrp="1"/>
          </p:cNvSpPr>
          <p:nvPr>
            <p:ph type="title"/>
          </p:nvPr>
        </p:nvSpPr>
        <p:spPr>
          <a:xfrm>
            <a:off x="1080001" y="1079500"/>
            <a:ext cx="3904750" cy="4689475"/>
          </a:xfrm>
        </p:spPr>
        <p:txBody>
          <a:bodyPr anchor="ctr">
            <a:normAutofit/>
          </a:bodyPr>
          <a:lstStyle/>
          <a:p>
            <a:pPr algn="ctr"/>
            <a:r>
              <a:rPr lang="en-GB" sz="4800"/>
              <a:t>Tesco Mobile</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5295E37-7A8A-05DD-0226-E7914818F177}"/>
              </a:ext>
            </a:extLst>
          </p:cNvPr>
          <p:cNvGraphicFramePr>
            <a:graphicFrameLocks noGrp="1"/>
          </p:cNvGraphicFramePr>
          <p:nvPr>
            <p:ph idx="1"/>
            <p:extLst>
              <p:ext uri="{D42A27DB-BD31-4B8C-83A1-F6EECF244321}">
                <p14:modId xmlns:p14="http://schemas.microsoft.com/office/powerpoint/2010/main" val="2261062007"/>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2" name="TextBox 31">
            <a:extLst>
              <a:ext uri="{FF2B5EF4-FFF2-40B4-BE49-F238E27FC236}">
                <a16:creationId xmlns:a16="http://schemas.microsoft.com/office/drawing/2014/main" id="{8254E9DF-DA2E-7B10-BF1C-70E15B451102}"/>
              </a:ext>
            </a:extLst>
          </p:cNvPr>
          <p:cNvSpPr txBox="1"/>
          <p:nvPr/>
        </p:nvSpPr>
        <p:spPr>
          <a:xfrm>
            <a:off x="9404536" y="6378948"/>
            <a:ext cx="35606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30647024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2" name="Group 11">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4"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3"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7" name="Rectangle 16">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sky, outdoor, road&#10;&#10;Description automatically generated">
            <a:extLst>
              <a:ext uri="{FF2B5EF4-FFF2-40B4-BE49-F238E27FC236}">
                <a16:creationId xmlns:a16="http://schemas.microsoft.com/office/drawing/2014/main" id="{8EB3383C-FD39-5883-6090-FC8DDAD25E17}"/>
              </a:ext>
            </a:extLst>
          </p:cNvPr>
          <p:cNvPicPr>
            <a:picLocks noGrp="1" noChangeAspect="1"/>
          </p:cNvPicPr>
          <p:nvPr>
            <p:ph idx="1"/>
          </p:nvPr>
        </p:nvPicPr>
        <p:blipFill rotWithShape="1">
          <a:blip r:embed="rId2"/>
          <a:srcRect t="12655" b="3075"/>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9" name="Rectangle 18">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8B65645-ED6D-EE60-DB30-A31547696F03}"/>
              </a:ext>
            </a:extLst>
          </p:cNvPr>
          <p:cNvSpPr>
            <a:spLocks noGrp="1"/>
          </p:cNvSpPr>
          <p:nvPr>
            <p:ph type="title"/>
          </p:nvPr>
        </p:nvSpPr>
        <p:spPr>
          <a:xfrm>
            <a:off x="1079510" y="4769810"/>
            <a:ext cx="4457690" cy="1332000"/>
          </a:xfrm>
        </p:spPr>
        <p:txBody>
          <a:bodyPr vert="horz" lIns="91440" tIns="45720" rIns="91440" bIns="45720" rtlCol="0" anchor="ctr" anchorCtr="0">
            <a:noAutofit/>
          </a:bodyPr>
          <a:lstStyle/>
          <a:p>
            <a:pPr algn="ctr">
              <a:lnSpc>
                <a:spcPct val="90000"/>
              </a:lnSpc>
            </a:pPr>
            <a:r>
              <a:rPr lang="en-US" sz="4800" b="1">
                <a:solidFill>
                  <a:schemeClr val="bg1"/>
                </a:solidFill>
                <a:highlight>
                  <a:srgbClr val="000000"/>
                </a:highlight>
              </a:rPr>
              <a:t>Tesco Petrol Station</a:t>
            </a:r>
          </a:p>
        </p:txBody>
      </p:sp>
      <p:cxnSp>
        <p:nvCxnSpPr>
          <p:cNvPr id="21" name="Straight Connector 20">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57005AF-9E7F-D74E-EFCE-7E4E9CAAC871}"/>
              </a:ext>
            </a:extLst>
          </p:cNvPr>
          <p:cNvSpPr txBox="1"/>
          <p:nvPr/>
        </p:nvSpPr>
        <p:spPr>
          <a:xfrm>
            <a:off x="8698566" y="6345330"/>
            <a:ext cx="32777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4585704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t="-21000" b="-2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33441-02D9-9312-B4D5-6E085B0F2B22}"/>
              </a:ext>
            </a:extLst>
          </p:cNvPr>
          <p:cNvSpPr>
            <a:spLocks noGrp="1"/>
          </p:cNvSpPr>
          <p:nvPr>
            <p:ph type="title"/>
          </p:nvPr>
        </p:nvSpPr>
        <p:spPr/>
        <p:txBody>
          <a:bodyPr>
            <a:normAutofit/>
          </a:bodyPr>
          <a:lstStyle/>
          <a:p>
            <a:r>
              <a:rPr lang="en-GB" sz="3600" b="1">
                <a:solidFill>
                  <a:schemeClr val="bg1"/>
                </a:solidFill>
                <a:highlight>
                  <a:srgbClr val="000000"/>
                </a:highlight>
                <a:latin typeface="Arial"/>
                <a:cs typeface="Arial"/>
              </a:rPr>
              <a:t>  TESCO CLUBCARD </a:t>
            </a:r>
            <a:endParaRPr lang="en-GB" sz="3600" b="1">
              <a:solidFill>
                <a:schemeClr val="bg1"/>
              </a:solidFill>
              <a:highlight>
                <a:srgbClr val="C0C0C0"/>
              </a:highlight>
              <a:latin typeface="Arial"/>
              <a:cs typeface="Arial"/>
            </a:endParaRPr>
          </a:p>
        </p:txBody>
      </p:sp>
      <p:sp>
        <p:nvSpPr>
          <p:cNvPr id="3" name="Content Placeholder 2">
            <a:extLst>
              <a:ext uri="{FF2B5EF4-FFF2-40B4-BE49-F238E27FC236}">
                <a16:creationId xmlns:a16="http://schemas.microsoft.com/office/drawing/2014/main" id="{20050E9C-3CA0-74B3-911A-8663B28859D5}"/>
              </a:ext>
            </a:extLst>
          </p:cNvPr>
          <p:cNvSpPr>
            <a:spLocks noGrp="1"/>
          </p:cNvSpPr>
          <p:nvPr>
            <p:ph idx="1"/>
          </p:nvPr>
        </p:nvSpPr>
        <p:spPr/>
        <p:txBody>
          <a:bodyPr vert="horz" lIns="91440" tIns="45720" rIns="91440" bIns="45720" rtlCol="0" anchor="t">
            <a:normAutofit fontScale="25000" lnSpcReduction="20000"/>
          </a:bodyPr>
          <a:lstStyle/>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r>
              <a:rPr lang="en-GB">
                <a:solidFill>
                  <a:srgbClr val="000000">
                    <a:alpha val="60000"/>
                  </a:srgbClr>
                </a:solidFill>
              </a:rPr>
              <a:t>                                                                      </a:t>
            </a:r>
          </a:p>
          <a:p>
            <a:pPr marL="359410" indent="-359410"/>
            <a:endParaRPr lang="en-GB">
              <a:solidFill>
                <a:srgbClr val="000000">
                  <a:alpha val="60000"/>
                </a:srgbClr>
              </a:solidFill>
            </a:endParaRPr>
          </a:p>
          <a:p>
            <a:pPr marL="359410" indent="-359410"/>
            <a:endParaRPr lang="en-GB">
              <a:solidFill>
                <a:srgbClr val="000000">
                  <a:alpha val="60000"/>
                </a:srgbClr>
              </a:solidFill>
            </a:endParaRPr>
          </a:p>
        </p:txBody>
      </p:sp>
      <p:sp>
        <p:nvSpPr>
          <p:cNvPr id="4" name="TextBox 3">
            <a:extLst>
              <a:ext uri="{FF2B5EF4-FFF2-40B4-BE49-F238E27FC236}">
                <a16:creationId xmlns:a16="http://schemas.microsoft.com/office/drawing/2014/main" id="{C9816629-E290-AE09-FC3E-616627D81475}"/>
              </a:ext>
            </a:extLst>
          </p:cNvPr>
          <p:cNvSpPr txBox="1"/>
          <p:nvPr/>
        </p:nvSpPr>
        <p:spPr>
          <a:xfrm>
            <a:off x="8974965" y="6479683"/>
            <a:ext cx="2991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Tesco.com</a:t>
            </a:r>
          </a:p>
        </p:txBody>
      </p:sp>
    </p:spTree>
    <p:extLst>
      <p:ext uri="{BB962C8B-B14F-4D97-AF65-F5344CB8AC3E}">
        <p14:creationId xmlns:p14="http://schemas.microsoft.com/office/powerpoint/2010/main" val="23222261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408917-0598-04AD-17CB-C560FB035E23}"/>
              </a:ext>
            </a:extLst>
          </p:cNvPr>
          <p:cNvSpPr txBox="1"/>
          <p:nvPr/>
        </p:nvSpPr>
        <p:spPr>
          <a:xfrm>
            <a:off x="4022623" y="51619"/>
            <a:ext cx="6098458" cy="477054"/>
          </a:xfrm>
          <a:prstGeom prst="rect">
            <a:avLst/>
          </a:prstGeom>
          <a:noFill/>
        </p:spPr>
        <p:txBody>
          <a:bodyPr wrap="square" lIns="91440" tIns="45720" rIns="91440" bIns="45720" anchor="t">
            <a:spAutoFit/>
          </a:bodyPr>
          <a:lstStyle/>
          <a:p>
            <a:r>
              <a:rPr lang="en-US" sz="2500" b="1">
                <a:effectLst>
                  <a:outerShdw blurRad="38100" dist="38100" dir="2700000" algn="tl">
                    <a:srgbClr val="000000">
                      <a:alpha val="43137"/>
                    </a:srgbClr>
                  </a:outerShdw>
                </a:effectLst>
                <a:latin typeface="Arial"/>
                <a:cs typeface="Calibri Light"/>
              </a:rPr>
              <a:t>Strategies to remain competitive</a:t>
            </a:r>
            <a:endParaRPr lang="en-GB" sz="2500">
              <a:latin typeface="Arial"/>
            </a:endParaRPr>
          </a:p>
        </p:txBody>
      </p:sp>
      <p:sp>
        <p:nvSpPr>
          <p:cNvPr id="5" name="TextBox 4">
            <a:extLst>
              <a:ext uri="{FF2B5EF4-FFF2-40B4-BE49-F238E27FC236}">
                <a16:creationId xmlns:a16="http://schemas.microsoft.com/office/drawing/2014/main" id="{897DCEAB-62B4-CC7C-1BB3-2C7B42DC00D2}"/>
              </a:ext>
            </a:extLst>
          </p:cNvPr>
          <p:cNvSpPr txBox="1"/>
          <p:nvPr/>
        </p:nvSpPr>
        <p:spPr>
          <a:xfrm>
            <a:off x="363793" y="1225306"/>
            <a:ext cx="11677579" cy="4708981"/>
          </a:xfrm>
          <a:prstGeom prst="rect">
            <a:avLst/>
          </a:prstGeom>
          <a:noFill/>
        </p:spPr>
        <p:txBody>
          <a:bodyPr wrap="square" lIns="91440" tIns="45720" rIns="91440" bIns="45720" anchor="t">
            <a:spAutoFit/>
          </a:bodyPr>
          <a:lstStyle/>
          <a:p>
            <a:pPr marL="342900" indent="-342900">
              <a:buFont typeface="Arial" panose="020B0604020202020204" pitchFamily="34" charset="0"/>
              <a:buChar char="•"/>
            </a:pPr>
            <a:r>
              <a:rPr lang="en-GB" sz="2500">
                <a:latin typeface="Arial"/>
                <a:cs typeface="Arial"/>
              </a:rPr>
              <a:t>Tesco appears to understand that to be better than its competitors,  has to continuously develop new market strategies (</a:t>
            </a:r>
            <a:r>
              <a:rPr lang="en-GB" sz="2500" err="1">
                <a:latin typeface="Arial"/>
                <a:cs typeface="Arial"/>
              </a:rPr>
              <a:t>UKessays</a:t>
            </a:r>
            <a:r>
              <a:rPr lang="en-GB" sz="2500">
                <a:latin typeface="Arial"/>
                <a:cs typeface="Arial"/>
              </a:rPr>
              <a:t>, 2018).</a:t>
            </a:r>
          </a:p>
          <a:p>
            <a:endParaRPr lang="en-GB" sz="2500">
              <a:latin typeface="Arial" panose="020B0604020202020204" pitchFamily="34" charset="0"/>
              <a:cs typeface="Arial" panose="020B0604020202020204" pitchFamily="34" charset="0"/>
            </a:endParaRPr>
          </a:p>
          <a:p>
            <a:endParaRPr lang="en-GB" sz="2500">
              <a:latin typeface="Arial" panose="020B0604020202020204" pitchFamily="34" charset="0"/>
              <a:cs typeface="Arial" panose="020B0604020202020204" pitchFamily="34" charset="0"/>
            </a:endParaRPr>
          </a:p>
          <a:p>
            <a:endParaRPr lang="en-GB" sz="25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a:latin typeface="Arial"/>
                <a:cs typeface="Arial"/>
              </a:rPr>
              <a:t> This helps the organisation understand how the customers see the products in terms of price, quality and to maximize the profit (</a:t>
            </a:r>
            <a:r>
              <a:rPr lang="en-GB" sz="2500" err="1">
                <a:latin typeface="Arial"/>
                <a:cs typeface="Arial"/>
              </a:rPr>
              <a:t>UKessays</a:t>
            </a:r>
            <a:r>
              <a:rPr lang="en-GB" sz="2500">
                <a:latin typeface="Arial"/>
                <a:cs typeface="Arial"/>
              </a:rPr>
              <a:t>, 2018).</a:t>
            </a:r>
            <a:endParaRPr lang="en-GB" sz="2500">
              <a:solidFill>
                <a:schemeClr val="dk1"/>
              </a:solidFill>
              <a:latin typeface="Arial"/>
              <a:cs typeface="Arial"/>
            </a:endParaRPr>
          </a:p>
          <a:p>
            <a:endParaRPr lang="en-GB" sz="2500">
              <a:solidFill>
                <a:schemeClr val="dk1"/>
              </a:solidFill>
              <a:latin typeface="Arial"/>
              <a:cs typeface="Arial"/>
            </a:endParaRPr>
          </a:p>
          <a:p>
            <a:pPr marL="342900" indent="-342900">
              <a:buFont typeface="Arial" panose="020B0604020202020204" pitchFamily="34" charset="0"/>
              <a:buChar char="•"/>
            </a:pPr>
            <a:endParaRPr lang="en-GB" sz="2500">
              <a:solidFill>
                <a:schemeClr val="dk1"/>
              </a:solidFill>
              <a:latin typeface="Arial"/>
              <a:cs typeface="Arial"/>
            </a:endParaRPr>
          </a:p>
          <a:p>
            <a:endParaRPr lang="en-GB" sz="2500">
              <a:solidFill>
                <a:schemeClr val="dk1"/>
              </a:solidFill>
              <a:latin typeface="Arial"/>
              <a:cs typeface="Arial"/>
            </a:endParaRPr>
          </a:p>
          <a:p>
            <a:pPr marL="342900" indent="-342900">
              <a:buFont typeface="Arial" panose="020B0604020202020204" pitchFamily="34" charset="0"/>
              <a:buChar char="•"/>
            </a:pPr>
            <a:r>
              <a:rPr lang="en-GB" sz="2500" kern="1200">
                <a:solidFill>
                  <a:schemeClr val="dk1"/>
                </a:solidFill>
                <a:effectLst/>
                <a:latin typeface="Arial"/>
                <a:cs typeface="Arial"/>
              </a:rPr>
              <a:t>To better strategize, </a:t>
            </a:r>
            <a:r>
              <a:rPr lang="en-GB" sz="2500">
                <a:solidFill>
                  <a:schemeClr val="dk1"/>
                </a:solidFill>
                <a:latin typeface="Arial"/>
                <a:cs typeface="Arial"/>
              </a:rPr>
              <a:t>Tesco uses</a:t>
            </a:r>
            <a:r>
              <a:rPr lang="en-GB" sz="2500" kern="1200">
                <a:solidFill>
                  <a:schemeClr val="dk1"/>
                </a:solidFill>
                <a:effectLst/>
                <a:latin typeface="Arial"/>
                <a:cs typeface="Arial"/>
              </a:rPr>
              <a:t> the STP model to see in which ways can the business achieve the competitive </a:t>
            </a:r>
            <a:r>
              <a:rPr lang="en-GB" sz="2500">
                <a:solidFill>
                  <a:schemeClr val="dk1"/>
                </a:solidFill>
                <a:latin typeface="Arial"/>
                <a:cs typeface="Arial"/>
              </a:rPr>
              <a:t>advantage (Tesco, 2022).</a:t>
            </a:r>
            <a:endParaRPr lang="en-GB" kern="1200">
              <a:solidFill>
                <a:schemeClr val="dk1"/>
              </a:solidFill>
              <a:effectLst/>
              <a:latin typeface="Avenir Next LT Pro"/>
              <a:cs typeface="Arial" panose="020B0604020202020204" pitchFamily="34" charset="0"/>
            </a:endParaRPr>
          </a:p>
        </p:txBody>
      </p:sp>
    </p:spTree>
    <p:extLst>
      <p:ext uri="{BB962C8B-B14F-4D97-AF65-F5344CB8AC3E}">
        <p14:creationId xmlns:p14="http://schemas.microsoft.com/office/powerpoint/2010/main" val="15256119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F72596-B772-0170-258B-55B6FD334850}"/>
              </a:ext>
            </a:extLst>
          </p:cNvPr>
          <p:cNvSpPr txBox="1"/>
          <p:nvPr/>
        </p:nvSpPr>
        <p:spPr>
          <a:xfrm>
            <a:off x="136072" y="6677705"/>
            <a:ext cx="3429500"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89AEAEDE-DE29-BFFF-4F92-24E436573C1B}"/>
              </a:ext>
            </a:extLst>
          </p:cNvPr>
          <p:cNvSpPr txBox="1"/>
          <p:nvPr/>
        </p:nvSpPr>
        <p:spPr>
          <a:xfrm>
            <a:off x="85558" y="636871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a:t>
            </a:r>
            <a:r>
              <a:rPr lang="en-GB" err="1"/>
              <a:t>GettyImages</a:t>
            </a:r>
          </a:p>
        </p:txBody>
      </p:sp>
      <p:pic>
        <p:nvPicPr>
          <p:cNvPr id="5" name="Picture 5" descr="Logo, company name&#10;&#10;Description automatically generated">
            <a:extLst>
              <a:ext uri="{FF2B5EF4-FFF2-40B4-BE49-F238E27FC236}">
                <a16:creationId xmlns:a16="http://schemas.microsoft.com/office/drawing/2014/main" id="{16F4F317-16ED-1D78-46D0-E2EE450F547B}"/>
              </a:ext>
            </a:extLst>
          </p:cNvPr>
          <p:cNvPicPr>
            <a:picLocks noChangeAspect="1"/>
          </p:cNvPicPr>
          <p:nvPr/>
        </p:nvPicPr>
        <p:blipFill>
          <a:blip r:embed="rId2"/>
          <a:stretch>
            <a:fillRect/>
          </a:stretch>
        </p:blipFill>
        <p:spPr>
          <a:xfrm>
            <a:off x="2722" y="115934"/>
            <a:ext cx="12186556" cy="6041026"/>
          </a:xfrm>
          <a:prstGeom prst="rect">
            <a:avLst/>
          </a:prstGeom>
        </p:spPr>
      </p:pic>
    </p:spTree>
    <p:extLst>
      <p:ext uri="{BB962C8B-B14F-4D97-AF65-F5344CB8AC3E}">
        <p14:creationId xmlns:p14="http://schemas.microsoft.com/office/powerpoint/2010/main" val="2888936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E38487-08BE-68F3-32AB-3A368838DFB8}"/>
              </a:ext>
            </a:extLst>
          </p:cNvPr>
          <p:cNvSpPr/>
          <p:nvPr/>
        </p:nvSpPr>
        <p:spPr>
          <a:xfrm>
            <a:off x="5196823" y="162232"/>
            <a:ext cx="2171030" cy="914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rPr>
              <a:t>TARGETING</a:t>
            </a:r>
            <a:endParaRPr lang="en-GB" b="1">
              <a:solidFill>
                <a:schemeClr val="tx1"/>
              </a:solidFill>
            </a:endParaRPr>
          </a:p>
        </p:txBody>
      </p:sp>
      <p:sp>
        <p:nvSpPr>
          <p:cNvPr id="3" name="Rectangle 2">
            <a:extLst>
              <a:ext uri="{FF2B5EF4-FFF2-40B4-BE49-F238E27FC236}">
                <a16:creationId xmlns:a16="http://schemas.microsoft.com/office/drawing/2014/main" id="{0573AB98-39F0-E00B-DEFA-2193B4B62005}"/>
              </a:ext>
            </a:extLst>
          </p:cNvPr>
          <p:cNvSpPr/>
          <p:nvPr/>
        </p:nvSpPr>
        <p:spPr>
          <a:xfrm>
            <a:off x="9624354" y="162232"/>
            <a:ext cx="1863557" cy="914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rPr>
              <a:t>POSITIONING</a:t>
            </a:r>
            <a:endParaRPr lang="en-GB" b="1">
              <a:solidFill>
                <a:schemeClr val="tx1"/>
              </a:solidFill>
            </a:endParaRPr>
          </a:p>
        </p:txBody>
      </p:sp>
      <p:sp>
        <p:nvSpPr>
          <p:cNvPr id="4" name="Rectangle 3">
            <a:extLst>
              <a:ext uri="{FF2B5EF4-FFF2-40B4-BE49-F238E27FC236}">
                <a16:creationId xmlns:a16="http://schemas.microsoft.com/office/drawing/2014/main" id="{EFF41B8E-B555-93CE-470F-68DCB4367885}"/>
              </a:ext>
            </a:extLst>
          </p:cNvPr>
          <p:cNvSpPr/>
          <p:nvPr/>
        </p:nvSpPr>
        <p:spPr>
          <a:xfrm>
            <a:off x="425116" y="215706"/>
            <a:ext cx="2438400" cy="914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n w="0"/>
                <a:solidFill>
                  <a:schemeClr val="tx1"/>
                </a:solidFill>
                <a:effectLst>
                  <a:outerShdw blurRad="38100" dist="19050" dir="2700000" algn="tl" rotWithShape="0">
                    <a:schemeClr val="dk1">
                      <a:alpha val="40000"/>
                    </a:schemeClr>
                  </a:outerShdw>
                </a:effectLst>
              </a:rPr>
              <a:t>SEGMENTATION</a:t>
            </a:r>
            <a:endParaRPr lang="en-GB" b="1">
              <a:ln w="0"/>
              <a:solidFill>
                <a:schemeClr val="tx1"/>
              </a:solidFill>
              <a:effectLst>
                <a:outerShdw blurRad="38100" dist="19050" dir="2700000" algn="tl" rotWithShape="0">
                  <a:schemeClr val="dk1">
                    <a:alpha val="40000"/>
                  </a:schemeClr>
                </a:outerShdw>
              </a:effectLst>
            </a:endParaRPr>
          </a:p>
        </p:txBody>
      </p:sp>
      <p:sp>
        <p:nvSpPr>
          <p:cNvPr id="5" name="Arrow: Down 4">
            <a:extLst>
              <a:ext uri="{FF2B5EF4-FFF2-40B4-BE49-F238E27FC236}">
                <a16:creationId xmlns:a16="http://schemas.microsoft.com/office/drawing/2014/main" id="{A6F5254F-EFB5-E0EA-481D-BADCD79F8FD8}"/>
              </a:ext>
            </a:extLst>
          </p:cNvPr>
          <p:cNvSpPr/>
          <p:nvPr/>
        </p:nvSpPr>
        <p:spPr>
          <a:xfrm>
            <a:off x="1281684" y="1224114"/>
            <a:ext cx="484632" cy="4129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D3566CAB-66ED-36DD-6148-8DBE7B4BFF1A}"/>
              </a:ext>
            </a:extLst>
          </p:cNvPr>
          <p:cNvSpPr/>
          <p:nvPr/>
        </p:nvSpPr>
        <p:spPr>
          <a:xfrm>
            <a:off x="5999917" y="1224113"/>
            <a:ext cx="484632" cy="4129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20C607AD-5927-D0C9-8A52-EA9C75384F5E}"/>
              </a:ext>
            </a:extLst>
          </p:cNvPr>
          <p:cNvSpPr/>
          <p:nvPr/>
        </p:nvSpPr>
        <p:spPr>
          <a:xfrm>
            <a:off x="10280396" y="1224114"/>
            <a:ext cx="484632" cy="4129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1" name="Chart 10">
            <a:extLst>
              <a:ext uri="{FF2B5EF4-FFF2-40B4-BE49-F238E27FC236}">
                <a16:creationId xmlns:a16="http://schemas.microsoft.com/office/drawing/2014/main" id="{0C9B6559-2EDA-AD1D-07F5-F652524D0359}"/>
              </a:ext>
              <a:ext uri="{147F2762-F138-4A5C-976F-8EAC2B608ADB}">
                <a16:predDERef xmlns:a16="http://schemas.microsoft.com/office/drawing/2014/main" pred="{90541D1C-B029-2B07-6A11-7D2D2476E7C4}"/>
              </a:ext>
            </a:extLst>
          </p:cNvPr>
          <p:cNvGraphicFramePr>
            <a:graphicFrameLocks/>
          </p:cNvGraphicFramePr>
          <p:nvPr>
            <p:extLst>
              <p:ext uri="{D42A27DB-BD31-4B8C-83A1-F6EECF244321}">
                <p14:modId xmlns:p14="http://schemas.microsoft.com/office/powerpoint/2010/main" val="3033731429"/>
              </p:ext>
            </p:extLst>
          </p:nvPr>
        </p:nvGraphicFramePr>
        <p:xfrm>
          <a:off x="-44302" y="1991032"/>
          <a:ext cx="4135549" cy="4704733"/>
        </p:xfrm>
        <a:graphic>
          <a:graphicData uri="http://schemas.openxmlformats.org/drawingml/2006/chart">
            <c:chart xmlns:c="http://schemas.openxmlformats.org/drawingml/2006/chart" xmlns:r="http://schemas.openxmlformats.org/officeDocument/2006/relationships" r:id="rId2"/>
          </a:graphicData>
        </a:graphic>
      </p:graphicFrame>
      <p:sp>
        <p:nvSpPr>
          <p:cNvPr id="12" name="Rectangle 11">
            <a:extLst>
              <a:ext uri="{FF2B5EF4-FFF2-40B4-BE49-F238E27FC236}">
                <a16:creationId xmlns:a16="http://schemas.microsoft.com/office/drawing/2014/main" id="{4EFC11CC-FAC6-E16B-37C1-3B5147FE632E}"/>
              </a:ext>
            </a:extLst>
          </p:cNvPr>
          <p:cNvSpPr/>
          <p:nvPr/>
        </p:nvSpPr>
        <p:spPr>
          <a:xfrm>
            <a:off x="4542503" y="1991032"/>
            <a:ext cx="3613355" cy="470473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chemeClr val="tx1"/>
                </a:solidFill>
                <a:latin typeface="Arial"/>
                <a:cs typeface="Arial"/>
              </a:rPr>
              <a:t>Targeting means on which segment of the market to focus to gain more customers</a:t>
            </a:r>
          </a:p>
          <a:p>
            <a:pPr algn="ctr"/>
            <a:r>
              <a:rPr lang="en-US" sz="2000">
                <a:solidFill>
                  <a:schemeClr val="tx1"/>
                </a:solidFill>
                <a:latin typeface="Arial"/>
                <a:cs typeface="Arial"/>
              </a:rPr>
              <a:t>(Kotler, 2020).</a:t>
            </a:r>
          </a:p>
        </p:txBody>
      </p:sp>
      <p:sp>
        <p:nvSpPr>
          <p:cNvPr id="13" name="Rectangle 12">
            <a:extLst>
              <a:ext uri="{FF2B5EF4-FFF2-40B4-BE49-F238E27FC236}">
                <a16:creationId xmlns:a16="http://schemas.microsoft.com/office/drawing/2014/main" id="{B0AAEA7D-145D-AABA-F6CD-715FF9768795}"/>
              </a:ext>
            </a:extLst>
          </p:cNvPr>
          <p:cNvSpPr/>
          <p:nvPr/>
        </p:nvSpPr>
        <p:spPr>
          <a:xfrm>
            <a:off x="8642555" y="1991034"/>
            <a:ext cx="3478161" cy="470473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lnSpc>
                <a:spcPct val="150000"/>
              </a:lnSpc>
              <a:tabLst>
                <a:tab pos="3479800" algn="l"/>
              </a:tabLst>
            </a:pPr>
            <a:endParaRPr lang="en-GB">
              <a:solidFill>
                <a:srgbClr val="000000"/>
              </a:solidFill>
              <a:ea typeface="Calibri" panose="020F0502020204030204" pitchFamily="34" charset="0"/>
              <a:cs typeface="Times New Roman"/>
            </a:endParaRPr>
          </a:p>
          <a:p>
            <a:pPr algn="just">
              <a:lnSpc>
                <a:spcPct val="150000"/>
              </a:lnSpc>
              <a:tabLst>
                <a:tab pos="3479800" algn="l"/>
              </a:tabLst>
            </a:pPr>
            <a:r>
              <a:rPr lang="en-GB" sz="2000">
                <a:solidFill>
                  <a:srgbClr val="000000"/>
                </a:solidFill>
                <a:latin typeface="Arial"/>
                <a:ea typeface="Calibri" panose="020F0502020204030204" pitchFamily="34" charset="0"/>
                <a:cs typeface="Arial"/>
              </a:rPr>
              <a:t>Positioning means where do Tesco ranks amongst rivals.</a:t>
            </a:r>
          </a:p>
          <a:p>
            <a:pPr algn="just">
              <a:lnSpc>
                <a:spcPct val="150000"/>
              </a:lnSpc>
              <a:tabLst>
                <a:tab pos="3479800" algn="l"/>
              </a:tabLst>
            </a:pPr>
            <a:r>
              <a:rPr lang="en-GB" sz="2000">
                <a:solidFill>
                  <a:srgbClr val="000000"/>
                </a:solidFill>
                <a:latin typeface="Arial"/>
                <a:ea typeface="Calibri" panose="020F0502020204030204" pitchFamily="34" charset="0"/>
                <a:cs typeface="Arial"/>
              </a:rPr>
              <a:t>Tesco is one of the cheapest supermarkets in the UK, with good quality products. </a:t>
            </a:r>
            <a:r>
              <a:rPr lang="en-GB" sz="2000">
                <a:solidFill>
                  <a:srgbClr val="000000"/>
                </a:solidFill>
                <a:effectLst/>
                <a:latin typeface="Arial"/>
                <a:ea typeface="Calibri" panose="020F0502020204030204" pitchFamily="34" charset="0"/>
                <a:cs typeface="Arial"/>
              </a:rPr>
              <a:t>It has its own range of products,</a:t>
            </a:r>
            <a:r>
              <a:rPr lang="en-GB" sz="2000">
                <a:solidFill>
                  <a:srgbClr val="000000"/>
                </a:solidFill>
                <a:latin typeface="Arial"/>
                <a:ea typeface="Calibri" panose="020F0502020204030204" pitchFamily="34" charset="0"/>
                <a:cs typeface="Arial"/>
              </a:rPr>
              <a:t> </a:t>
            </a:r>
            <a:r>
              <a:rPr lang="en-GB" sz="2000">
                <a:solidFill>
                  <a:srgbClr val="000000"/>
                </a:solidFill>
                <a:effectLst/>
                <a:latin typeface="Arial"/>
                <a:ea typeface="Calibri" panose="020F0502020204030204" pitchFamily="34" charset="0"/>
                <a:cs typeface="Arial"/>
              </a:rPr>
              <a:t>an exclusive range, and well-known brands</a:t>
            </a:r>
            <a:r>
              <a:rPr lang="en-GB" sz="2000">
                <a:solidFill>
                  <a:srgbClr val="000000"/>
                </a:solidFill>
                <a:latin typeface="Arial"/>
                <a:ea typeface="Calibri" panose="020F0502020204030204" pitchFamily="34" charset="0"/>
                <a:cs typeface="Arial"/>
              </a:rPr>
              <a:t> (Perch,2022).</a:t>
            </a:r>
            <a:endParaRPr lang="en-GB" sz="2000">
              <a:effectLst/>
              <a:latin typeface="Arial"/>
              <a:ea typeface="Calibri" panose="020F0502020204030204" pitchFamily="34" charset="0"/>
              <a:cs typeface="Arial"/>
            </a:endParaRPr>
          </a:p>
        </p:txBody>
      </p:sp>
    </p:spTree>
    <p:extLst>
      <p:ext uri="{BB962C8B-B14F-4D97-AF65-F5344CB8AC3E}">
        <p14:creationId xmlns:p14="http://schemas.microsoft.com/office/powerpoint/2010/main" val="94203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P spid="7" grpId="0" animBg="1"/>
      <p:bldGraphic spid="11" grpId="0">
        <p:bldAsOne/>
      </p:bldGraphic>
      <p:bldP spid="12" grpId="0" animBg="1"/>
      <p:bldP spid="1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a:extLst>
              <a:ext uri="{FF2B5EF4-FFF2-40B4-BE49-F238E27FC236}">
                <a16:creationId xmlns:a16="http://schemas.microsoft.com/office/drawing/2014/main" id="{CF7D9229-4E1F-613F-1DF4-222ED91C6B79}"/>
              </a:ext>
            </a:extLst>
          </p:cNvPr>
          <p:cNvSpPr>
            <a:spLocks noGrp="1"/>
          </p:cNvSpPr>
          <p:nvPr>
            <p:ph type="subTitle" idx="1"/>
          </p:nvPr>
        </p:nvSpPr>
        <p:spPr>
          <a:xfrm>
            <a:off x="126609" y="121633"/>
            <a:ext cx="12052023" cy="6574589"/>
          </a:xfrm>
        </p:spPr>
        <p:txBody>
          <a:bodyPr vert="horz" lIns="91440" tIns="45720" rIns="91440" bIns="45720" rtlCol="0" anchor="t">
            <a:normAutofit/>
          </a:bodyPr>
          <a:lstStyle/>
          <a:p>
            <a:pPr algn="l">
              <a:lnSpc>
                <a:spcPct val="150000"/>
              </a:lnSpc>
            </a:pPr>
            <a:r>
              <a:rPr lang="en-US" sz="3000">
                <a:latin typeface="Arial"/>
                <a:cs typeface="Arial"/>
              </a:rPr>
              <a:t>How Tesco manages to remain competitive offering to the customers:</a:t>
            </a:r>
          </a:p>
          <a:p>
            <a:pPr marL="457200" indent="-457200" algn="l">
              <a:lnSpc>
                <a:spcPct val="150000"/>
              </a:lnSpc>
              <a:buFont typeface="Wingdings" panose="05000000000000000000" pitchFamily="2" charset="2"/>
              <a:buChar char="v"/>
            </a:pPr>
            <a:r>
              <a:rPr lang="en-US" sz="3000">
                <a:latin typeface="Arial"/>
                <a:cs typeface="Arial"/>
              </a:rPr>
              <a:t> Value for money</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Fast delivery</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Loyalty program</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Technology enabled stores</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Retail media</a:t>
            </a:r>
          </a:p>
          <a:p>
            <a:pPr algn="l">
              <a:lnSpc>
                <a:spcPct val="150000"/>
              </a:lnSpc>
            </a:pPr>
            <a:r>
              <a:rPr lang="en-US" sz="3000">
                <a:solidFill>
                  <a:srgbClr val="000000">
                    <a:alpha val="60000"/>
                  </a:srgbClr>
                </a:solidFill>
                <a:latin typeface="Arial"/>
                <a:cs typeface="Arial"/>
              </a:rPr>
              <a:t>Tesco, 2022</a:t>
            </a:r>
          </a:p>
        </p:txBody>
      </p:sp>
    </p:spTree>
    <p:extLst>
      <p:ext uri="{BB962C8B-B14F-4D97-AF65-F5344CB8AC3E}">
        <p14:creationId xmlns:p14="http://schemas.microsoft.com/office/powerpoint/2010/main" val="2103700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11">
            <a:extLst>
              <a:ext uri="{FF2B5EF4-FFF2-40B4-BE49-F238E27FC236}">
                <a16:creationId xmlns:a16="http://schemas.microsoft.com/office/drawing/2014/main" id="{2C627EC6-61A4-4CA2-925A-D9C31421C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Chart, line chart&#10;&#10;Description automatically generated">
            <a:extLst>
              <a:ext uri="{FF2B5EF4-FFF2-40B4-BE49-F238E27FC236}">
                <a16:creationId xmlns:a16="http://schemas.microsoft.com/office/drawing/2014/main" id="{F5B5D42C-067C-C84E-6B28-1B003211D243}"/>
              </a:ext>
            </a:extLst>
          </p:cNvPr>
          <p:cNvPicPr>
            <a:picLocks noChangeAspect="1"/>
          </p:cNvPicPr>
          <p:nvPr/>
        </p:nvPicPr>
        <p:blipFill>
          <a:blip r:embed="rId2"/>
          <a:stretch>
            <a:fillRect/>
          </a:stretch>
        </p:blipFill>
        <p:spPr>
          <a:xfrm>
            <a:off x="-68825" y="-362943"/>
            <a:ext cx="12071554" cy="7424112"/>
          </a:xfrm>
          <a:prstGeom prst="rect">
            <a:avLst/>
          </a:prstGeom>
        </p:spPr>
      </p:pic>
    </p:spTree>
    <p:extLst>
      <p:ext uri="{BB962C8B-B14F-4D97-AF65-F5344CB8AC3E}">
        <p14:creationId xmlns:p14="http://schemas.microsoft.com/office/powerpoint/2010/main" val="2167444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952D75BF-BAA2-6937-1DF7-09A736E480CC}"/>
              </a:ext>
            </a:extLst>
          </p:cNvPr>
          <p:cNvGraphicFramePr>
            <a:graphicFrameLocks noGrp="1"/>
          </p:cNvGraphicFramePr>
          <p:nvPr>
            <p:extLst>
              <p:ext uri="{D42A27DB-BD31-4B8C-83A1-F6EECF244321}">
                <p14:modId xmlns:p14="http://schemas.microsoft.com/office/powerpoint/2010/main" val="1677531115"/>
              </p:ext>
            </p:extLst>
          </p:nvPr>
        </p:nvGraphicFramePr>
        <p:xfrm>
          <a:off x="211015" y="450166"/>
          <a:ext cx="11071275" cy="6288260"/>
        </p:xfrm>
        <a:graphic>
          <a:graphicData uri="http://schemas.openxmlformats.org/drawingml/2006/table">
            <a:tbl>
              <a:tblPr firstRow="1" bandRow="1">
                <a:tableStyleId>{2D5ABB26-0587-4C30-8999-92F81FD0307C}</a:tableStyleId>
              </a:tblPr>
              <a:tblGrid>
                <a:gridCol w="3690425">
                  <a:extLst>
                    <a:ext uri="{9D8B030D-6E8A-4147-A177-3AD203B41FA5}">
                      <a16:colId xmlns:a16="http://schemas.microsoft.com/office/drawing/2014/main" val="3948861775"/>
                    </a:ext>
                  </a:extLst>
                </a:gridCol>
                <a:gridCol w="3676705">
                  <a:extLst>
                    <a:ext uri="{9D8B030D-6E8A-4147-A177-3AD203B41FA5}">
                      <a16:colId xmlns:a16="http://schemas.microsoft.com/office/drawing/2014/main" val="2096848367"/>
                    </a:ext>
                  </a:extLst>
                </a:gridCol>
                <a:gridCol w="3704145">
                  <a:extLst>
                    <a:ext uri="{9D8B030D-6E8A-4147-A177-3AD203B41FA5}">
                      <a16:colId xmlns:a16="http://schemas.microsoft.com/office/drawing/2014/main" val="3141897947"/>
                    </a:ext>
                  </a:extLst>
                </a:gridCol>
              </a:tblGrid>
              <a:tr h="3144130">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34903831"/>
                  </a:ext>
                </a:extLst>
              </a:tr>
              <a:tr h="3144130">
                <a:tc>
                  <a:txBody>
                    <a:bodyPr/>
                    <a:lstStyle/>
                    <a:p>
                      <a:endParaRPr lang="en-GB"/>
                    </a:p>
                    <a:p>
                      <a:pPr lvl="0">
                        <a:buNone/>
                      </a:pPr>
                      <a:endParaRPr lang="en-GB"/>
                    </a:p>
                    <a:p>
                      <a:pPr lvl="0">
                        <a:buNone/>
                      </a:pPr>
                      <a:endParaRPr lang="en-GB"/>
                    </a:p>
                    <a:p>
                      <a:pPr lvl="0">
                        <a:buNone/>
                      </a:pPr>
                      <a:endParaRPr lang="en-GB"/>
                    </a:p>
                    <a:p>
                      <a:pPr lvl="0">
                        <a:buNone/>
                      </a:pPr>
                      <a:endParaRPr lang="en-GB"/>
                    </a:p>
                    <a:p>
                      <a:pPr lvl="0">
                        <a:buNone/>
                      </a:pPr>
                      <a:endParaRPr lang="en-GB"/>
                    </a:p>
                    <a:p>
                      <a:pPr lvl="0">
                        <a:buNone/>
                      </a:pPr>
                      <a:endParaRPr lang="en-GB"/>
                    </a:p>
                    <a:p>
                      <a:pPr lvl="0">
                        <a:buNone/>
                      </a:pPr>
                      <a:endParaRPr lang="en-GB"/>
                    </a:p>
                    <a:p>
                      <a:pPr lvl="0">
                        <a:buNone/>
                      </a:pPr>
                      <a:r>
                        <a:rPr lang="en-GB"/>
                        <a:t>Source: Kantar 2022</a:t>
                      </a:r>
                    </a:p>
                    <a:p>
                      <a:pPr lvl="0">
                        <a:buNone/>
                      </a:pPr>
                      <a:r>
                        <a:rPr lang="en-GB"/>
                        <a:t>Self-mode</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684077299"/>
                  </a:ext>
                </a:extLst>
              </a:tr>
            </a:tbl>
          </a:graphicData>
        </a:graphic>
      </p:graphicFrame>
      <p:graphicFrame>
        <p:nvGraphicFramePr>
          <p:cNvPr id="6" name="Chart 5">
            <a:extLst>
              <a:ext uri="{FF2B5EF4-FFF2-40B4-BE49-F238E27FC236}">
                <a16:creationId xmlns:a16="http://schemas.microsoft.com/office/drawing/2014/main" id="{C58A7AC7-6A64-77AB-80F6-C94B7B799BCF}"/>
              </a:ext>
            </a:extLst>
          </p:cNvPr>
          <p:cNvGraphicFramePr>
            <a:graphicFrameLocks/>
          </p:cNvGraphicFramePr>
          <p:nvPr>
            <p:extLst>
              <p:ext uri="{D42A27DB-BD31-4B8C-83A1-F6EECF244321}">
                <p14:modId xmlns:p14="http://schemas.microsoft.com/office/powerpoint/2010/main" val="118156673"/>
              </p:ext>
            </p:extLst>
          </p:nvPr>
        </p:nvGraphicFramePr>
        <p:xfrm>
          <a:off x="909711" y="450166"/>
          <a:ext cx="10476594" cy="513833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7785125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FF198-B69B-ED1F-4854-C674631FC1D0}"/>
              </a:ext>
            </a:extLst>
          </p:cNvPr>
          <p:cNvSpPr>
            <a:spLocks noGrp="1"/>
          </p:cNvSpPr>
          <p:nvPr>
            <p:ph type="title"/>
          </p:nvPr>
        </p:nvSpPr>
        <p:spPr>
          <a:xfrm>
            <a:off x="989400" y="395289"/>
            <a:ext cx="10213200" cy="420637"/>
          </a:xfrm>
        </p:spPr>
        <p:txBody>
          <a:bodyPr>
            <a:noAutofit/>
          </a:bodyPr>
          <a:lstStyle/>
          <a:p>
            <a:r>
              <a:rPr lang="en-US" sz="2500">
                <a:latin typeface="Arial" panose="020B0604020202020204" pitchFamily="34" charset="0"/>
                <a:cs typeface="Arial" panose="020B0604020202020204" pitchFamily="34" charset="0"/>
              </a:rPr>
              <a:t>Competitive advantage between Tesco and Asda in terms of the 4Ps</a:t>
            </a:r>
            <a:endParaRPr lang="en-GB" sz="25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A95974D-68A7-0B16-4D5E-4A13D39B785B}"/>
              </a:ext>
            </a:extLst>
          </p:cNvPr>
          <p:cNvSpPr>
            <a:spLocks noGrp="1"/>
          </p:cNvSpPr>
          <p:nvPr>
            <p:ph sz="half" idx="1"/>
          </p:nvPr>
        </p:nvSpPr>
        <p:spPr>
          <a:xfrm>
            <a:off x="497030" y="970672"/>
            <a:ext cx="4928400" cy="5887328"/>
          </a:xfrm>
        </p:spPr>
        <p:txBody>
          <a:bodyPr vert="horz" lIns="91440" tIns="45720" rIns="91440" bIns="45720" rtlCol="0" anchor="t">
            <a:normAutofit fontScale="85000" lnSpcReduction="10000"/>
          </a:bodyPr>
          <a:lstStyle/>
          <a:p>
            <a:pPr marL="0" indent="0">
              <a:buNone/>
            </a:pPr>
            <a:r>
              <a:rPr lang="en-US" sz="2400">
                <a:latin typeface="Arial"/>
                <a:cs typeface="Arial"/>
              </a:rPr>
              <a:t>Tesco</a:t>
            </a:r>
            <a:endParaRPr lang="en-US" sz="2400">
              <a:solidFill>
                <a:srgbClr val="000000">
                  <a:alpha val="60000"/>
                </a:srgbClr>
              </a:solidFill>
              <a:latin typeface="Arial"/>
              <a:cs typeface="Arial"/>
            </a:endParaRPr>
          </a:p>
          <a:p>
            <a:pPr marL="0" indent="0">
              <a:buNone/>
            </a:pPr>
            <a:r>
              <a:rPr lang="en-US" sz="1900">
                <a:latin typeface="Arial"/>
                <a:cs typeface="Arial"/>
              </a:rPr>
              <a:t>Product-offers large range of food and non-food products, including own label “exclusive at Tesco” (Tesco, 2022).</a:t>
            </a:r>
            <a:endParaRPr lang="en-US" sz="1900">
              <a:solidFill>
                <a:srgbClr val="000000">
                  <a:alpha val="60000"/>
                </a:srgbClr>
              </a:solidFill>
              <a:latin typeface="Arial"/>
              <a:cs typeface="Arial"/>
            </a:endParaRPr>
          </a:p>
          <a:p>
            <a:pPr marL="0" indent="0">
              <a:buNone/>
            </a:pPr>
            <a:r>
              <a:rPr lang="en-US" sz="1900">
                <a:latin typeface="Arial"/>
                <a:cs typeface="Arial"/>
              </a:rPr>
              <a:t>Price – Tesco aims to be price leader in the industry, offering good quality at lower price.</a:t>
            </a:r>
            <a:endParaRPr lang="en-US" sz="1900">
              <a:solidFill>
                <a:srgbClr val="000000">
                  <a:alpha val="60000"/>
                </a:srgbClr>
              </a:solidFill>
              <a:latin typeface="Arial"/>
              <a:cs typeface="Arial"/>
            </a:endParaRPr>
          </a:p>
          <a:p>
            <a:pPr marL="0" indent="0">
              <a:buNone/>
            </a:pPr>
            <a:r>
              <a:rPr lang="en-US" sz="1900">
                <a:latin typeface="Arial"/>
                <a:cs typeface="Arial"/>
              </a:rPr>
              <a:t>Place- In the UK, Tesco has around 2746 locations, with a number of 2352 stores in England (</a:t>
            </a:r>
            <a:r>
              <a:rPr lang="en-US" sz="1900" err="1">
                <a:latin typeface="Arial"/>
                <a:cs typeface="Arial"/>
              </a:rPr>
              <a:t>Scrapehero</a:t>
            </a:r>
            <a:r>
              <a:rPr lang="en-US" sz="1900">
                <a:latin typeface="Arial"/>
                <a:cs typeface="Arial"/>
              </a:rPr>
              <a:t>, 2022).</a:t>
            </a:r>
            <a:endParaRPr lang="en-US" sz="1900">
              <a:solidFill>
                <a:srgbClr val="000000">
                  <a:alpha val="60000"/>
                </a:srgbClr>
              </a:solidFill>
              <a:latin typeface="Arial"/>
              <a:cs typeface="Arial"/>
            </a:endParaRPr>
          </a:p>
          <a:p>
            <a:pPr marL="0" indent="0">
              <a:buNone/>
            </a:pPr>
            <a:r>
              <a:rPr lang="en-US" sz="1900">
                <a:latin typeface="Arial"/>
                <a:cs typeface="Arial"/>
              </a:rPr>
              <a:t>Promotion- Tesco created a club card containing exclusive deals for regular customers and has a strong marketing strategy. Some of the adverts are saying : Exclusively at Tesco,</a:t>
            </a:r>
            <a:r>
              <a:rPr lang="en-GB" sz="1900">
                <a:latin typeface="Arial"/>
                <a:cs typeface="Arial"/>
              </a:rPr>
              <a:t> Every Little helps, Aldi Price Match (Tesco, 2022)</a:t>
            </a:r>
            <a:endParaRPr lang="en-US" sz="1900">
              <a:solidFill>
                <a:srgbClr val="000000">
                  <a:alpha val="60000"/>
                </a:srgbClr>
              </a:solidFill>
              <a:latin typeface="Arial"/>
              <a:cs typeface="Arial"/>
            </a:endParaRPr>
          </a:p>
        </p:txBody>
      </p:sp>
      <p:sp>
        <p:nvSpPr>
          <p:cNvPr id="4" name="Content Placeholder 3">
            <a:extLst>
              <a:ext uri="{FF2B5EF4-FFF2-40B4-BE49-F238E27FC236}">
                <a16:creationId xmlns:a16="http://schemas.microsoft.com/office/drawing/2014/main" id="{8EE3233F-21B9-9DAA-23C3-71CDAE332676}"/>
              </a:ext>
            </a:extLst>
          </p:cNvPr>
          <p:cNvSpPr>
            <a:spLocks noGrp="1"/>
          </p:cNvSpPr>
          <p:nvPr>
            <p:ph sz="half" idx="2"/>
          </p:nvPr>
        </p:nvSpPr>
        <p:spPr>
          <a:xfrm>
            <a:off x="6321131" y="975468"/>
            <a:ext cx="4928400" cy="5711482"/>
          </a:xfrm>
        </p:spPr>
        <p:txBody>
          <a:bodyPr vert="horz" lIns="91440" tIns="45720" rIns="91440" bIns="45720" rtlCol="0" anchor="t">
            <a:noAutofit/>
          </a:bodyPr>
          <a:lstStyle/>
          <a:p>
            <a:pPr marL="0" indent="0">
              <a:buNone/>
            </a:pPr>
            <a:r>
              <a:rPr lang="en-US">
                <a:latin typeface="Arial"/>
                <a:cs typeface="Arial"/>
              </a:rPr>
              <a:t>Asda</a:t>
            </a:r>
            <a:endParaRPr lang="en-US"/>
          </a:p>
          <a:p>
            <a:pPr marL="0" indent="0">
              <a:buNone/>
            </a:pPr>
            <a:r>
              <a:rPr lang="en-US" sz="1600">
                <a:latin typeface="Arial"/>
                <a:cs typeface="Arial"/>
              </a:rPr>
              <a:t>Product-wide range of food and non-food product. In bigger stores, the percentage of food products is equal with the non-food items.</a:t>
            </a:r>
            <a:endParaRPr lang="en-US" sz="1600">
              <a:solidFill>
                <a:srgbClr val="000000">
                  <a:alpha val="60000"/>
                </a:srgbClr>
              </a:solidFill>
              <a:latin typeface="Arial"/>
              <a:cs typeface="Arial"/>
            </a:endParaRPr>
          </a:p>
          <a:p>
            <a:pPr marL="0" indent="0">
              <a:buNone/>
            </a:pPr>
            <a:r>
              <a:rPr lang="en-US" sz="1600">
                <a:latin typeface="Arial"/>
                <a:cs typeface="Arial"/>
              </a:rPr>
              <a:t> Price- Asda has low prices at good quality and a variety of own-brand products (Asda, 2022).</a:t>
            </a:r>
            <a:endParaRPr lang="en-US" sz="1600">
              <a:solidFill>
                <a:srgbClr val="000000">
                  <a:alpha val="60000"/>
                </a:srgbClr>
              </a:solidFill>
              <a:latin typeface="Arial"/>
              <a:cs typeface="Arial"/>
            </a:endParaRPr>
          </a:p>
          <a:p>
            <a:pPr marL="0" indent="0">
              <a:buNone/>
            </a:pPr>
            <a:r>
              <a:rPr lang="en-US" sz="1600">
                <a:latin typeface="Arial"/>
                <a:cs typeface="Arial"/>
              </a:rPr>
              <a:t>Place – Asda has a  number of 653 stores within the UK, and 520 in England (</a:t>
            </a:r>
            <a:r>
              <a:rPr lang="en-US" sz="1600" err="1">
                <a:latin typeface="Arial"/>
                <a:cs typeface="Arial"/>
              </a:rPr>
              <a:t>Scrapehero</a:t>
            </a:r>
            <a:r>
              <a:rPr lang="en-US" sz="1600">
                <a:latin typeface="Arial"/>
                <a:cs typeface="Arial"/>
              </a:rPr>
              <a:t>, 2022).</a:t>
            </a:r>
            <a:endParaRPr lang="en-US" sz="1600">
              <a:solidFill>
                <a:srgbClr val="000000">
                  <a:alpha val="60000"/>
                </a:srgbClr>
              </a:solidFill>
              <a:latin typeface="Arial"/>
              <a:cs typeface="Arial"/>
            </a:endParaRPr>
          </a:p>
          <a:p>
            <a:pPr marL="0" indent="0">
              <a:buNone/>
            </a:pPr>
            <a:r>
              <a:rPr lang="en-US" sz="1600">
                <a:latin typeface="Arial"/>
                <a:cs typeface="Arial"/>
              </a:rPr>
              <a:t>Promotion- Asda does not have a loyalty card but has the Rollback strategy to reduce the price from some of its products. Some of its adverts are saying: Save money-live better,  1000’s of Rollback (Asda,2022).</a:t>
            </a:r>
            <a:endParaRPr lang="en-GB" sz="1600">
              <a:solidFill>
                <a:srgbClr val="000000">
                  <a:alpha val="60000"/>
                </a:srgbClr>
              </a:solidFill>
              <a:latin typeface="Arial"/>
              <a:cs typeface="Arial"/>
            </a:endParaRPr>
          </a:p>
        </p:txBody>
      </p:sp>
    </p:spTree>
    <p:extLst>
      <p:ext uri="{BB962C8B-B14F-4D97-AF65-F5344CB8AC3E}">
        <p14:creationId xmlns:p14="http://schemas.microsoft.com/office/powerpoint/2010/main" val="4317002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FD9E0-A738-AFB7-BF99-91A399FF0788}"/>
              </a:ext>
            </a:extLst>
          </p:cNvPr>
          <p:cNvSpPr>
            <a:spLocks noGrp="1"/>
          </p:cNvSpPr>
          <p:nvPr>
            <p:ph type="title"/>
          </p:nvPr>
        </p:nvSpPr>
        <p:spPr>
          <a:xfrm>
            <a:off x="989400" y="-92607"/>
            <a:ext cx="10213200" cy="661912"/>
          </a:xfrm>
        </p:spPr>
        <p:txBody>
          <a:bodyPr>
            <a:normAutofit/>
          </a:bodyPr>
          <a:lstStyle/>
          <a:p>
            <a:pPr algn="ctr"/>
            <a:r>
              <a:rPr lang="en-GB">
                <a:latin typeface="Arial"/>
                <a:cs typeface="Arial"/>
              </a:rPr>
              <a:t>TESCO’S SWOT ANALYSIS </a:t>
            </a:r>
            <a:endParaRPr lang="en-GB"/>
          </a:p>
        </p:txBody>
      </p:sp>
      <p:sp>
        <p:nvSpPr>
          <p:cNvPr id="3" name="Text Placeholder 2">
            <a:extLst>
              <a:ext uri="{FF2B5EF4-FFF2-40B4-BE49-F238E27FC236}">
                <a16:creationId xmlns:a16="http://schemas.microsoft.com/office/drawing/2014/main" id="{C52411D0-1F74-7900-82E6-4C728EEF1FD4}"/>
              </a:ext>
            </a:extLst>
          </p:cNvPr>
          <p:cNvSpPr>
            <a:spLocks noGrp="1"/>
          </p:cNvSpPr>
          <p:nvPr>
            <p:ph type="body" idx="1"/>
          </p:nvPr>
        </p:nvSpPr>
        <p:spPr>
          <a:xfrm>
            <a:off x="728157" y="610281"/>
            <a:ext cx="4928400" cy="661912"/>
          </a:xfrm>
        </p:spPr>
        <p:txBody>
          <a:bodyPr>
            <a:normAutofit/>
          </a:bodyPr>
          <a:lstStyle/>
          <a:p>
            <a:pPr algn="ctr"/>
            <a:r>
              <a:rPr lang="en-GB" sz="2500" b="1"/>
              <a:t>STRENGHTS</a:t>
            </a:r>
          </a:p>
        </p:txBody>
      </p:sp>
      <p:sp>
        <p:nvSpPr>
          <p:cNvPr id="4" name="Content Placeholder 3">
            <a:extLst>
              <a:ext uri="{FF2B5EF4-FFF2-40B4-BE49-F238E27FC236}">
                <a16:creationId xmlns:a16="http://schemas.microsoft.com/office/drawing/2014/main" id="{97C168B2-2C01-18D7-33DC-BAC4C33877B7}"/>
              </a:ext>
            </a:extLst>
          </p:cNvPr>
          <p:cNvSpPr>
            <a:spLocks noGrp="1"/>
          </p:cNvSpPr>
          <p:nvPr>
            <p:ph sz="half" idx="2"/>
          </p:nvPr>
        </p:nvSpPr>
        <p:spPr>
          <a:xfrm>
            <a:off x="342314" y="1351358"/>
            <a:ext cx="5700086" cy="5506640"/>
          </a:xfrm>
        </p:spPr>
        <p:txBody>
          <a:bodyPr>
            <a:normAutofit fontScale="25000" lnSpcReduction="20000"/>
          </a:bodyPr>
          <a:lstStyle/>
          <a:p>
            <a:pPr algn="l" rtl="0" fontAlgn="base"/>
            <a:endParaRPr lang="en-US" b="0" i="0">
              <a:solidFill>
                <a:schemeClr val="tx1"/>
              </a:solidFill>
              <a:effectLst/>
              <a:latin typeface="Segoe UI" panose="020B0502040204020203" pitchFamily="34" charset="0"/>
            </a:endParaRPr>
          </a:p>
          <a:p>
            <a:pPr fontAlgn="base"/>
            <a:r>
              <a:rPr lang="en-GB" sz="8000">
                <a:latin typeface="Arial" panose="020B0604020202020204" pitchFamily="34" charset="0"/>
                <a:cs typeface="Arial" panose="020B0604020202020204" pitchFamily="34" charset="0"/>
              </a:rPr>
              <a:t>Tesco has the biggest market share in the UK.</a:t>
            </a:r>
            <a:r>
              <a:rPr lang="en-US" sz="8000">
                <a:latin typeface="Arial" panose="020B0604020202020204" pitchFamily="34" charset="0"/>
                <a:cs typeface="Arial" panose="020B0604020202020204" pitchFamily="34" charset="0"/>
              </a:rPr>
              <a:t>​</a:t>
            </a:r>
          </a:p>
          <a:p>
            <a:pPr fontAlgn="base"/>
            <a:r>
              <a:rPr lang="en-GB" sz="8000" i="0" u="none" strike="noStrike">
                <a:effectLst/>
                <a:latin typeface="Arial" panose="020B0604020202020204" pitchFamily="34" charset="0"/>
                <a:cs typeface="Arial" panose="020B0604020202020204" pitchFamily="34" charset="0"/>
              </a:rPr>
              <a:t>Tesco managed to increase its profits even during the pandemic</a:t>
            </a:r>
            <a:r>
              <a:rPr lang="en-GB" sz="8000">
                <a:latin typeface="Arial" panose="020B0604020202020204" pitchFamily="34" charset="0"/>
                <a:cs typeface="Arial" panose="020B0604020202020204" pitchFamily="34" charset="0"/>
              </a:rPr>
              <a:t> </a:t>
            </a:r>
            <a:r>
              <a:rPr lang="en-GB" sz="8000">
                <a:latin typeface="Arial"/>
                <a:cs typeface="Arial"/>
              </a:rPr>
              <a:t>(Tesco, 2022).</a:t>
            </a:r>
            <a:endParaRPr lang="en-US" sz="8000" i="0">
              <a:effectLst/>
              <a:latin typeface="Arial" panose="020B0604020202020204" pitchFamily="34" charset="0"/>
              <a:cs typeface="Arial" panose="020B0604020202020204" pitchFamily="34" charset="0"/>
            </a:endParaRPr>
          </a:p>
          <a:p>
            <a:pPr algn="l" rtl="0" fontAlgn="base"/>
            <a:r>
              <a:rPr lang="en-GB" sz="8000" i="0" u="none" strike="noStrike">
                <a:effectLst/>
                <a:latin typeface="Arial" panose="020B0604020202020204" pitchFamily="34" charset="0"/>
                <a:cs typeface="Arial" panose="020B0604020202020204" pitchFamily="34" charset="0"/>
              </a:rPr>
              <a:t>Tesco is highly adaptable : during pandemic, adapted to changes in peoples’ habits and increased the delivery to meet the demand on online shopping.</a:t>
            </a:r>
            <a:r>
              <a:rPr lang="en-US" sz="8000" i="0">
                <a:effectLst/>
                <a:latin typeface="Arial" panose="020B0604020202020204" pitchFamily="34" charset="0"/>
                <a:cs typeface="Arial" panose="020B0604020202020204" pitchFamily="34" charset="0"/>
              </a:rPr>
              <a:t>​</a:t>
            </a:r>
          </a:p>
          <a:p>
            <a:pPr algn="l" rtl="0" fontAlgn="base"/>
            <a:r>
              <a:rPr lang="en-GB" sz="8000" i="0" u="none" strike="noStrike">
                <a:effectLst/>
                <a:latin typeface="Arial" panose="020B0604020202020204" pitchFamily="34" charset="0"/>
                <a:cs typeface="Arial" panose="020B0604020202020204" pitchFamily="34" charset="0"/>
              </a:rPr>
              <a:t>Tesco is the largest private employer in the UK, offering jobs to more than 500,000 people (</a:t>
            </a:r>
            <a:r>
              <a:rPr lang="en-GB" sz="8000" i="0" u="none" strike="noStrike" err="1">
                <a:effectLst/>
                <a:latin typeface="Arial" panose="020B0604020202020204" pitchFamily="34" charset="0"/>
                <a:cs typeface="Arial" panose="020B0604020202020204" pitchFamily="34" charset="0"/>
              </a:rPr>
              <a:t>Studysmarter</a:t>
            </a:r>
            <a:r>
              <a:rPr lang="en-GB" sz="8000" i="0" u="none" strike="noStrike">
                <a:effectLst/>
                <a:latin typeface="Arial" panose="020B0604020202020204" pitchFamily="34" charset="0"/>
                <a:cs typeface="Arial" panose="020B0604020202020204" pitchFamily="34" charset="0"/>
              </a:rPr>
              <a:t>, 2022).</a:t>
            </a:r>
            <a:endParaRPr lang="en-US" sz="8000" i="0">
              <a:effectLst/>
              <a:latin typeface="Arial" panose="020B0604020202020204" pitchFamily="34" charset="0"/>
              <a:cs typeface="Arial" panose="020B0604020202020204" pitchFamily="34" charset="0"/>
            </a:endParaRPr>
          </a:p>
          <a:p>
            <a:pPr marL="0" indent="0">
              <a:buNone/>
            </a:pPr>
            <a:endParaRPr lang="en-GB"/>
          </a:p>
        </p:txBody>
      </p:sp>
      <p:sp>
        <p:nvSpPr>
          <p:cNvPr id="5" name="Text Placeholder 4">
            <a:extLst>
              <a:ext uri="{FF2B5EF4-FFF2-40B4-BE49-F238E27FC236}">
                <a16:creationId xmlns:a16="http://schemas.microsoft.com/office/drawing/2014/main" id="{68DA619F-2B1E-8CAC-07F8-215BAE8A1299}"/>
              </a:ext>
            </a:extLst>
          </p:cNvPr>
          <p:cNvSpPr>
            <a:spLocks noGrp="1"/>
          </p:cNvSpPr>
          <p:nvPr>
            <p:ph type="body" sz="quarter" idx="3"/>
          </p:nvPr>
        </p:nvSpPr>
        <p:spPr>
          <a:xfrm>
            <a:off x="6096000" y="688958"/>
            <a:ext cx="4928400" cy="662400"/>
          </a:xfrm>
        </p:spPr>
        <p:txBody>
          <a:bodyPr>
            <a:normAutofit/>
          </a:bodyPr>
          <a:lstStyle/>
          <a:p>
            <a:pPr algn="ctr"/>
            <a:r>
              <a:rPr lang="en-GB" sz="2500" b="1"/>
              <a:t>WEAKNESSES</a:t>
            </a:r>
          </a:p>
        </p:txBody>
      </p:sp>
      <p:sp>
        <p:nvSpPr>
          <p:cNvPr id="6" name="Content Placeholder 5">
            <a:extLst>
              <a:ext uri="{FF2B5EF4-FFF2-40B4-BE49-F238E27FC236}">
                <a16:creationId xmlns:a16="http://schemas.microsoft.com/office/drawing/2014/main" id="{626BE16F-6138-28B8-9F62-47D83BA9228B}"/>
              </a:ext>
            </a:extLst>
          </p:cNvPr>
          <p:cNvSpPr>
            <a:spLocks noGrp="1"/>
          </p:cNvSpPr>
          <p:nvPr>
            <p:ph sz="quarter" idx="4"/>
          </p:nvPr>
        </p:nvSpPr>
        <p:spPr>
          <a:xfrm>
            <a:off x="6477400" y="1351358"/>
            <a:ext cx="5322714" cy="5268293"/>
          </a:xfrm>
        </p:spPr>
        <p:txBody>
          <a:bodyPr/>
          <a:lstStyle/>
          <a:p>
            <a:r>
              <a:rPr lang="en-GB">
                <a:latin typeface="Arial" panose="020B0604020202020204" pitchFamily="34" charset="0"/>
                <a:cs typeface="Arial" panose="020B0604020202020204" pitchFamily="34" charset="0"/>
              </a:rPr>
              <a:t>Tesco could not adapt in non-EU  markets. For example, Tesco failed to operate in Japanese and US markets</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Tesco has been involved in major food safety and quality issues in the past, which lead to market value falling by 300 millions. This affects companies’ image and brand (</a:t>
            </a:r>
            <a:r>
              <a:rPr lang="en-GB" err="1">
                <a:latin typeface="Arial" panose="020B0604020202020204" pitchFamily="34" charset="0"/>
                <a:cs typeface="Arial" panose="020B0604020202020204" pitchFamily="34" charset="0"/>
              </a:rPr>
              <a:t>Studysmarter</a:t>
            </a:r>
            <a:r>
              <a:rPr lang="en-GB">
                <a:latin typeface="Arial" panose="020B0604020202020204" pitchFamily="34" charset="0"/>
                <a:cs typeface="Arial" panose="020B0604020202020204" pitchFamily="34" charset="0"/>
              </a:rPr>
              <a:t>, 2022).</a:t>
            </a:r>
          </a:p>
          <a:p>
            <a:endParaRPr lang="en-GB"/>
          </a:p>
        </p:txBody>
      </p:sp>
    </p:spTree>
    <p:extLst>
      <p:ext uri="{BB962C8B-B14F-4D97-AF65-F5344CB8AC3E}">
        <p14:creationId xmlns:p14="http://schemas.microsoft.com/office/powerpoint/2010/main" val="20994446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FD9E0-A738-AFB7-BF99-91A399FF0788}"/>
              </a:ext>
            </a:extLst>
          </p:cNvPr>
          <p:cNvSpPr>
            <a:spLocks noGrp="1"/>
          </p:cNvSpPr>
          <p:nvPr>
            <p:ph type="title"/>
          </p:nvPr>
        </p:nvSpPr>
        <p:spPr>
          <a:xfrm>
            <a:off x="989400" y="-92607"/>
            <a:ext cx="10213200" cy="661912"/>
          </a:xfrm>
        </p:spPr>
        <p:txBody>
          <a:bodyPr>
            <a:normAutofit/>
          </a:bodyPr>
          <a:lstStyle/>
          <a:p>
            <a:pPr algn="ctr"/>
            <a:r>
              <a:rPr lang="en-GB">
                <a:latin typeface="Arial"/>
                <a:cs typeface="Arial"/>
              </a:rPr>
              <a:t>TESCO’S SWOT ANALYSIS </a:t>
            </a:r>
          </a:p>
        </p:txBody>
      </p:sp>
      <p:sp>
        <p:nvSpPr>
          <p:cNvPr id="3" name="Text Placeholder 2">
            <a:extLst>
              <a:ext uri="{FF2B5EF4-FFF2-40B4-BE49-F238E27FC236}">
                <a16:creationId xmlns:a16="http://schemas.microsoft.com/office/drawing/2014/main" id="{C52411D0-1F74-7900-82E6-4C728EEF1FD4}"/>
              </a:ext>
            </a:extLst>
          </p:cNvPr>
          <p:cNvSpPr>
            <a:spLocks noGrp="1"/>
          </p:cNvSpPr>
          <p:nvPr>
            <p:ph type="body" idx="1"/>
          </p:nvPr>
        </p:nvSpPr>
        <p:spPr>
          <a:xfrm>
            <a:off x="1167600" y="1074820"/>
            <a:ext cx="4928400" cy="661912"/>
          </a:xfrm>
        </p:spPr>
        <p:txBody>
          <a:bodyPr>
            <a:normAutofit/>
          </a:bodyPr>
          <a:lstStyle/>
          <a:p>
            <a:pPr algn="ctr"/>
            <a:r>
              <a:rPr lang="en-GB" sz="2500" b="1"/>
              <a:t>OPPORTUNITIES</a:t>
            </a:r>
          </a:p>
        </p:txBody>
      </p:sp>
      <p:sp>
        <p:nvSpPr>
          <p:cNvPr id="4" name="Content Placeholder 3">
            <a:extLst>
              <a:ext uri="{FF2B5EF4-FFF2-40B4-BE49-F238E27FC236}">
                <a16:creationId xmlns:a16="http://schemas.microsoft.com/office/drawing/2014/main" id="{97C168B2-2C01-18D7-33DC-BAC4C33877B7}"/>
              </a:ext>
            </a:extLst>
          </p:cNvPr>
          <p:cNvSpPr>
            <a:spLocks noGrp="1"/>
          </p:cNvSpPr>
          <p:nvPr>
            <p:ph sz="half" idx="2"/>
          </p:nvPr>
        </p:nvSpPr>
        <p:spPr>
          <a:xfrm>
            <a:off x="124903" y="1823777"/>
            <a:ext cx="5700086" cy="5121266"/>
          </a:xfrm>
        </p:spPr>
        <p:txBody>
          <a:bodyPr>
            <a:normAutofit/>
          </a:bodyPr>
          <a:lstStyle/>
          <a:p>
            <a:pPr algn="l" rtl="0" fontAlgn="base"/>
            <a:endParaRPr lang="en-US" b="0" i="0">
              <a:solidFill>
                <a:srgbClr val="000000"/>
              </a:solidFill>
              <a:effectLst/>
              <a:latin typeface="Abadi" panose="020B0604020104020204" pitchFamily="34" charset="0"/>
            </a:endParaRPr>
          </a:p>
          <a:p>
            <a:r>
              <a:rPr lang="en-GB">
                <a:latin typeface="Arial" panose="020B0604020202020204" pitchFamily="34" charset="0"/>
                <a:cs typeface="Arial" panose="020B0604020202020204" pitchFamily="34" charset="0"/>
              </a:rPr>
              <a:t>Tesco has  the opportunity to increase the investments especially to online sales</a:t>
            </a:r>
          </a:p>
          <a:p>
            <a:r>
              <a:rPr lang="en-GB">
                <a:latin typeface="Arial" panose="020B0604020202020204" pitchFamily="34" charset="0"/>
                <a:cs typeface="Arial" panose="020B0604020202020204" pitchFamily="34" charset="0"/>
              </a:rPr>
              <a:t>Tesco could increase youth employments rates</a:t>
            </a:r>
          </a:p>
          <a:p>
            <a:r>
              <a:rPr lang="en-GB">
                <a:latin typeface="Arial" panose="020B0604020202020204" pitchFamily="34" charset="0"/>
                <a:cs typeface="Arial" panose="020B0604020202020204" pitchFamily="34" charset="0"/>
              </a:rPr>
              <a:t>Tesco can seek  the opportunity to invest more to produce plant-based products</a:t>
            </a:r>
          </a:p>
          <a:p>
            <a:pPr marL="0" indent="0">
              <a:buNone/>
            </a:pPr>
            <a:endParaRPr lang="en-GB"/>
          </a:p>
        </p:txBody>
      </p:sp>
      <p:sp>
        <p:nvSpPr>
          <p:cNvPr id="5" name="Text Placeholder 4">
            <a:extLst>
              <a:ext uri="{FF2B5EF4-FFF2-40B4-BE49-F238E27FC236}">
                <a16:creationId xmlns:a16="http://schemas.microsoft.com/office/drawing/2014/main" id="{68DA619F-2B1E-8CAC-07F8-215BAE8A1299}"/>
              </a:ext>
            </a:extLst>
          </p:cNvPr>
          <p:cNvSpPr>
            <a:spLocks noGrp="1"/>
          </p:cNvSpPr>
          <p:nvPr>
            <p:ph type="body" sz="quarter" idx="3"/>
          </p:nvPr>
        </p:nvSpPr>
        <p:spPr>
          <a:xfrm>
            <a:off x="6096000" y="1099925"/>
            <a:ext cx="4928400" cy="662400"/>
          </a:xfrm>
        </p:spPr>
        <p:txBody>
          <a:bodyPr>
            <a:normAutofit/>
          </a:bodyPr>
          <a:lstStyle/>
          <a:p>
            <a:pPr algn="ctr"/>
            <a:r>
              <a:rPr lang="en-GB" sz="2500" b="1"/>
              <a:t>THREATS</a:t>
            </a:r>
          </a:p>
        </p:txBody>
      </p:sp>
      <p:sp>
        <p:nvSpPr>
          <p:cNvPr id="6" name="Content Placeholder 5">
            <a:extLst>
              <a:ext uri="{FF2B5EF4-FFF2-40B4-BE49-F238E27FC236}">
                <a16:creationId xmlns:a16="http://schemas.microsoft.com/office/drawing/2014/main" id="{626BE16F-6138-28B8-9F62-47D83BA9228B}"/>
              </a:ext>
            </a:extLst>
          </p:cNvPr>
          <p:cNvSpPr>
            <a:spLocks noGrp="1"/>
          </p:cNvSpPr>
          <p:nvPr>
            <p:ph sz="quarter" idx="4"/>
          </p:nvPr>
        </p:nvSpPr>
        <p:spPr>
          <a:xfrm>
            <a:off x="6477400" y="1975081"/>
            <a:ext cx="5322714" cy="4644570"/>
          </a:xfrm>
        </p:spPr>
        <p:txBody>
          <a:bodyPr vert="horz" lIns="91440" tIns="45720" rIns="91440" bIns="45720" rtlCol="0" anchor="t">
            <a:normAutofit/>
          </a:bodyPr>
          <a:lstStyle/>
          <a:p>
            <a:pPr marL="0" indent="0">
              <a:buNone/>
            </a:pPr>
            <a:r>
              <a:rPr lang="en-GB">
                <a:latin typeface="Arial"/>
                <a:cs typeface="Arial"/>
              </a:rPr>
              <a:t>New post-Brexit rules may negatively affect the supply chain</a:t>
            </a:r>
          </a:p>
          <a:p>
            <a:pPr marL="0" indent="0">
              <a:buNone/>
            </a:pPr>
            <a:r>
              <a:rPr lang="en-GB">
                <a:latin typeface="Arial"/>
                <a:cs typeface="Arial"/>
              </a:rPr>
              <a:t>Competition, especially from companies such Asda,  Aldi, Lidl</a:t>
            </a:r>
            <a:endParaRPr lang="en-GB">
              <a:solidFill>
                <a:srgbClr val="000000">
                  <a:alpha val="60000"/>
                </a:srgbClr>
              </a:solidFill>
              <a:latin typeface="Arial"/>
              <a:cs typeface="Arial"/>
            </a:endParaRPr>
          </a:p>
          <a:p>
            <a:pPr marL="0" indent="0">
              <a:buNone/>
            </a:pPr>
            <a:r>
              <a:rPr lang="en-GB">
                <a:latin typeface="Arial"/>
                <a:cs typeface="Arial"/>
              </a:rPr>
              <a:t>Government regulations, </a:t>
            </a:r>
            <a:r>
              <a:rPr lang="en-GB" err="1">
                <a:latin typeface="Arial"/>
                <a:cs typeface="Arial"/>
              </a:rPr>
              <a:t>eg.</a:t>
            </a:r>
            <a:r>
              <a:rPr lang="en-GB">
                <a:latin typeface="Arial"/>
                <a:cs typeface="Arial"/>
              </a:rPr>
              <a:t> increased taxation .</a:t>
            </a:r>
            <a:endParaRPr lang="en-GB">
              <a:solidFill>
                <a:srgbClr val="000000">
                  <a:alpha val="60000"/>
                </a:srgbClr>
              </a:solidFill>
              <a:latin typeface="Arial"/>
              <a:cs typeface="Arial"/>
            </a:endParaRPr>
          </a:p>
          <a:p>
            <a:pPr marL="0" indent="0">
              <a:buNone/>
            </a:pPr>
            <a:r>
              <a:rPr lang="en-GB">
                <a:latin typeface="Arial"/>
                <a:cs typeface="Arial"/>
              </a:rPr>
              <a:t>Raise in prices</a:t>
            </a:r>
            <a:endParaRPr lang="en-GB">
              <a:solidFill>
                <a:srgbClr val="000000">
                  <a:alpha val="60000"/>
                </a:srgbClr>
              </a:solidFill>
              <a:latin typeface="Arial"/>
              <a:cs typeface="Arial"/>
            </a:endParaRPr>
          </a:p>
        </p:txBody>
      </p:sp>
      <p:sp>
        <p:nvSpPr>
          <p:cNvPr id="7" name="TextBox 6">
            <a:extLst>
              <a:ext uri="{FF2B5EF4-FFF2-40B4-BE49-F238E27FC236}">
                <a16:creationId xmlns:a16="http://schemas.microsoft.com/office/drawing/2014/main" id="{453F4E4B-4110-FD6F-FED6-C7D689C84E65}"/>
              </a:ext>
            </a:extLst>
          </p:cNvPr>
          <p:cNvSpPr txBox="1"/>
          <p:nvPr/>
        </p:nvSpPr>
        <p:spPr>
          <a:xfrm>
            <a:off x="685244" y="6313859"/>
            <a:ext cx="2486347" cy="400110"/>
          </a:xfrm>
          <a:prstGeom prst="rect">
            <a:avLst/>
          </a:prstGeom>
          <a:noFill/>
        </p:spPr>
        <p:txBody>
          <a:bodyPr wrap="square" lIns="91440" tIns="45720" rIns="91440" bIns="45720" rtlCol="0" anchor="t">
            <a:spAutoFit/>
          </a:bodyPr>
          <a:lstStyle/>
          <a:p>
            <a:r>
              <a:rPr lang="en-GB" sz="2000">
                <a:latin typeface="Arial"/>
                <a:cs typeface="Arial"/>
              </a:rPr>
              <a:t>Tesco, 2022</a:t>
            </a:r>
          </a:p>
        </p:txBody>
      </p:sp>
    </p:spTree>
    <p:extLst>
      <p:ext uri="{BB962C8B-B14F-4D97-AF65-F5344CB8AC3E}">
        <p14:creationId xmlns:p14="http://schemas.microsoft.com/office/powerpoint/2010/main" val="30894561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D7ED2-65F9-D623-FB1E-D3CA354E815B}"/>
              </a:ext>
            </a:extLst>
          </p:cNvPr>
          <p:cNvSpPr>
            <a:spLocks noGrp="1"/>
          </p:cNvSpPr>
          <p:nvPr>
            <p:ph type="title"/>
          </p:nvPr>
        </p:nvSpPr>
        <p:spPr>
          <a:xfrm>
            <a:off x="894150" y="41503"/>
            <a:ext cx="10213200" cy="514505"/>
          </a:xfrm>
        </p:spPr>
        <p:txBody>
          <a:bodyPr>
            <a:noAutofit/>
          </a:bodyPr>
          <a:lstStyle/>
          <a:p>
            <a:pPr algn="ctr"/>
            <a:r>
              <a:rPr lang="en-GB" sz="3000">
                <a:latin typeface="Arial"/>
                <a:cs typeface="Arial"/>
              </a:rPr>
              <a:t>Conclusions</a:t>
            </a:r>
          </a:p>
        </p:txBody>
      </p:sp>
      <p:sp>
        <p:nvSpPr>
          <p:cNvPr id="3" name="Content Placeholder 2">
            <a:extLst>
              <a:ext uri="{FF2B5EF4-FFF2-40B4-BE49-F238E27FC236}">
                <a16:creationId xmlns:a16="http://schemas.microsoft.com/office/drawing/2014/main" id="{987F1283-7EDF-B67E-E80D-1400B1FAA694}"/>
              </a:ext>
            </a:extLst>
          </p:cNvPr>
          <p:cNvSpPr>
            <a:spLocks noGrp="1"/>
          </p:cNvSpPr>
          <p:nvPr>
            <p:ph idx="1"/>
          </p:nvPr>
        </p:nvSpPr>
        <p:spPr>
          <a:xfrm>
            <a:off x="194603" y="773723"/>
            <a:ext cx="11802794" cy="5978769"/>
          </a:xfrm>
        </p:spPr>
        <p:txBody>
          <a:bodyPr vert="horz" lIns="91440" tIns="45720" rIns="91440" bIns="45720" rtlCol="0" anchor="t">
            <a:normAutofit fontScale="92500" lnSpcReduction="20000"/>
          </a:bodyPr>
          <a:lstStyle/>
          <a:p>
            <a:pPr marL="0" indent="0">
              <a:buNone/>
            </a:pPr>
            <a:r>
              <a:rPr lang="en-GB" sz="1800" b="1">
                <a:latin typeface="Arial"/>
                <a:cs typeface="Arial"/>
              </a:rPr>
              <a:t>Tesco made its way up to being the 10</a:t>
            </a:r>
            <a:r>
              <a:rPr lang="en-GB" sz="1800" b="1" baseline="30000">
                <a:latin typeface="Arial"/>
                <a:cs typeface="Arial"/>
              </a:rPr>
              <a:t>th</a:t>
            </a:r>
            <a:r>
              <a:rPr lang="en-GB" sz="1800" b="1">
                <a:latin typeface="Arial"/>
                <a:cs typeface="Arial"/>
              </a:rPr>
              <a:t> retailer in the world and has a strong position on the UK market (</a:t>
            </a:r>
            <a:r>
              <a:rPr lang="en-GB" sz="1800" b="1" err="1">
                <a:latin typeface="Arial"/>
                <a:cs typeface="Arial"/>
              </a:rPr>
              <a:t>Studymode</a:t>
            </a:r>
            <a:r>
              <a:rPr lang="en-GB" sz="1800" b="1">
                <a:latin typeface="Arial"/>
                <a:cs typeface="Arial"/>
              </a:rPr>
              <a:t>, 2018).</a:t>
            </a:r>
            <a:endParaRPr lang="en-GB" sz="1800">
              <a:latin typeface="Arial" panose="020B0604020202020204" pitchFamily="34" charset="0"/>
              <a:cs typeface="Arial" panose="020B0604020202020204" pitchFamily="34" charset="0"/>
            </a:endParaRPr>
          </a:p>
          <a:p>
            <a:pPr marL="0" indent="0">
              <a:buNone/>
            </a:pPr>
            <a:r>
              <a:rPr lang="en-GB" sz="1800">
                <a:latin typeface="Arial"/>
                <a:cs typeface="Arial"/>
              </a:rPr>
              <a:t>Although the organization has a strong name, this can become overwhelming for suppliers and employees, especially if targets are not met (</a:t>
            </a:r>
            <a:r>
              <a:rPr lang="en-GB" sz="1800" err="1">
                <a:latin typeface="Arial"/>
                <a:cs typeface="Arial"/>
              </a:rPr>
              <a:t>UKessays</a:t>
            </a:r>
            <a:r>
              <a:rPr lang="en-GB" sz="1800">
                <a:latin typeface="Arial"/>
                <a:cs typeface="Arial"/>
              </a:rPr>
              <a:t>, 2018).</a:t>
            </a:r>
            <a:endParaRPr lang="en-GB" sz="1800">
              <a:solidFill>
                <a:srgbClr val="000000">
                  <a:alpha val="60000"/>
                </a:srgbClr>
              </a:solidFill>
              <a:latin typeface="Arial" panose="020B0604020202020204" pitchFamily="34" charset="0"/>
              <a:cs typeface="Arial" panose="020B0604020202020204" pitchFamily="34" charset="0"/>
            </a:endParaRPr>
          </a:p>
          <a:p>
            <a:pPr marL="0" indent="0">
              <a:buNone/>
            </a:pPr>
            <a:endParaRPr lang="en-GB" sz="1800">
              <a:latin typeface="Arial"/>
              <a:cs typeface="Arial"/>
            </a:endParaRPr>
          </a:p>
          <a:p>
            <a:pPr marL="0" indent="0">
              <a:buNone/>
            </a:pPr>
            <a:r>
              <a:rPr lang="en-GB" sz="1800" b="1">
                <a:latin typeface="Arial"/>
                <a:cs typeface="Arial"/>
              </a:rPr>
              <a:t>Tesco uses different strategies to make the business grow. The primary focus is to attract new customers and keep the loyal ones attached with the organization (Tesco, 2022).</a:t>
            </a:r>
            <a:endParaRPr lang="en-GB" sz="1800" b="1">
              <a:solidFill>
                <a:srgbClr val="000000">
                  <a:alpha val="60000"/>
                </a:srgbClr>
              </a:solidFill>
              <a:latin typeface="Arial"/>
              <a:cs typeface="Arial"/>
            </a:endParaRPr>
          </a:p>
          <a:p>
            <a:pPr marL="0" indent="0">
              <a:buNone/>
            </a:pPr>
            <a:endParaRPr lang="en-GB" sz="1800">
              <a:solidFill>
                <a:srgbClr val="000000">
                  <a:alpha val="60000"/>
                </a:srgbClr>
              </a:solidFill>
              <a:latin typeface="Arial" panose="020B0604020202020204" pitchFamily="34" charset="0"/>
              <a:cs typeface="Arial" panose="020B0604020202020204" pitchFamily="34" charset="0"/>
            </a:endParaRPr>
          </a:p>
          <a:p>
            <a:pPr marL="0" indent="0">
              <a:buNone/>
            </a:pPr>
            <a:r>
              <a:rPr lang="en-GB" sz="1800">
                <a:latin typeface="Arial"/>
                <a:cs typeface="Arial"/>
              </a:rPr>
              <a:t>To evaluate the customers, Tesco applied different technology processes  to find the customers' needs, likes, dislikes and their attitude towards the company. It has a specific pattern which applies to all its branches (</a:t>
            </a:r>
            <a:r>
              <a:rPr lang="en-GB" sz="1800" err="1">
                <a:latin typeface="Arial"/>
                <a:cs typeface="Arial"/>
              </a:rPr>
              <a:t>Studymode</a:t>
            </a:r>
            <a:r>
              <a:rPr lang="en-GB" sz="1800">
                <a:latin typeface="Arial"/>
                <a:cs typeface="Arial"/>
              </a:rPr>
              <a:t>, 2018).</a:t>
            </a:r>
            <a:endParaRPr lang="en-GB" sz="1800">
              <a:solidFill>
                <a:srgbClr val="000000">
                  <a:alpha val="60000"/>
                </a:srgbClr>
              </a:solidFill>
              <a:latin typeface="Arial"/>
              <a:cs typeface="Arial"/>
            </a:endParaRPr>
          </a:p>
          <a:p>
            <a:pPr marL="0" indent="0">
              <a:buNone/>
            </a:pPr>
            <a:endParaRPr lang="en-GB" sz="1800" b="1">
              <a:solidFill>
                <a:srgbClr val="000000">
                  <a:alpha val="60000"/>
                </a:srgbClr>
              </a:solidFill>
              <a:latin typeface="Arial" panose="020B0604020202020204" pitchFamily="34" charset="0"/>
              <a:cs typeface="Arial" panose="020B0604020202020204" pitchFamily="34" charset="0"/>
            </a:endParaRPr>
          </a:p>
          <a:p>
            <a:pPr marL="0" indent="0">
              <a:buNone/>
            </a:pPr>
            <a:r>
              <a:rPr lang="en-GB" sz="1800" b="1">
                <a:latin typeface="Arial"/>
                <a:cs typeface="Arial"/>
              </a:rPr>
              <a:t>Tesco invests money in the information technology which helps the organization improve sales and gain competitive advantage over his competitors (Tesco, 2022).</a:t>
            </a:r>
            <a:endParaRPr lang="en-GB" sz="1800" b="1">
              <a:solidFill>
                <a:srgbClr val="000000">
                  <a:alpha val="60000"/>
                </a:srgbClr>
              </a:solidFill>
              <a:latin typeface="Arial"/>
              <a:cs typeface="Arial"/>
            </a:endParaRPr>
          </a:p>
          <a:p>
            <a:pPr marL="0" indent="0">
              <a:buNone/>
            </a:pPr>
            <a:endParaRPr lang="en-GB" sz="1800">
              <a:solidFill>
                <a:srgbClr val="000000">
                  <a:alpha val="60000"/>
                </a:srgbClr>
              </a:solidFill>
            </a:endParaRPr>
          </a:p>
          <a:p>
            <a:pPr marL="0" indent="0">
              <a:buNone/>
            </a:pPr>
            <a:endParaRPr lang="en-GB"/>
          </a:p>
        </p:txBody>
      </p:sp>
    </p:spTree>
    <p:extLst>
      <p:ext uri="{BB962C8B-B14F-4D97-AF65-F5344CB8AC3E}">
        <p14:creationId xmlns:p14="http://schemas.microsoft.com/office/powerpoint/2010/main" val="29818713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672D1-15A6-92EE-6198-45861A3EF94E}"/>
              </a:ext>
            </a:extLst>
          </p:cNvPr>
          <p:cNvSpPr>
            <a:spLocks noGrp="1"/>
          </p:cNvSpPr>
          <p:nvPr>
            <p:ph type="title"/>
          </p:nvPr>
        </p:nvSpPr>
        <p:spPr>
          <a:xfrm>
            <a:off x="775087" y="180977"/>
            <a:ext cx="10213200" cy="490976"/>
          </a:xfrm>
          <a:solidFill>
            <a:schemeClr val="bg1"/>
          </a:solidFill>
        </p:spPr>
        <p:txBody>
          <a:bodyPr>
            <a:normAutofit fontScale="90000"/>
          </a:bodyPr>
          <a:lstStyle/>
          <a:p>
            <a:pPr algn="ctr"/>
            <a:r>
              <a:rPr lang="en-GB">
                <a:latin typeface="Arial"/>
                <a:cs typeface="Arial"/>
              </a:rPr>
              <a:t>Recommendations </a:t>
            </a:r>
            <a:endParaRPr lang="en-GB"/>
          </a:p>
        </p:txBody>
      </p:sp>
      <p:sp>
        <p:nvSpPr>
          <p:cNvPr id="3" name="Content Placeholder 2">
            <a:extLst>
              <a:ext uri="{FF2B5EF4-FFF2-40B4-BE49-F238E27FC236}">
                <a16:creationId xmlns:a16="http://schemas.microsoft.com/office/drawing/2014/main" id="{FBF0AD3B-BDC7-E5AA-3340-F475049D09B1}"/>
              </a:ext>
            </a:extLst>
          </p:cNvPr>
          <p:cNvSpPr>
            <a:spLocks noGrp="1"/>
          </p:cNvSpPr>
          <p:nvPr>
            <p:ph idx="1"/>
          </p:nvPr>
        </p:nvSpPr>
        <p:spPr>
          <a:xfrm>
            <a:off x="253219" y="886266"/>
            <a:ext cx="11690252" cy="5795888"/>
          </a:xfrm>
          <a:solidFill>
            <a:schemeClr val="bg1">
              <a:alpha val="60000"/>
            </a:schemeClr>
          </a:solidFill>
        </p:spPr>
        <p:txBody>
          <a:bodyPr vert="horz" lIns="91440" tIns="45720" rIns="91440" bIns="45720" rtlCol="0" anchor="t">
            <a:normAutofit/>
          </a:bodyPr>
          <a:lstStyle/>
          <a:p>
            <a:pPr marL="0" indent="0">
              <a:buNone/>
            </a:pPr>
            <a:r>
              <a:rPr lang="en-GB"/>
              <a:t> </a:t>
            </a:r>
            <a:r>
              <a:rPr lang="en-GB" b="1">
                <a:latin typeface="Arial"/>
                <a:cs typeface="Arial"/>
              </a:rPr>
              <a:t>To get competitive advantage over its competitors such as Asda, Aldi and Lidl, Tesco needs to bring more non-food products, and improve the negotiation strategies to be able to maintain as low as possible prices (</a:t>
            </a:r>
            <a:r>
              <a:rPr lang="en-GB" b="1" err="1">
                <a:latin typeface="Arial"/>
                <a:cs typeface="Arial"/>
              </a:rPr>
              <a:t>Ukessays</a:t>
            </a:r>
            <a:r>
              <a:rPr lang="en-GB" b="1">
                <a:latin typeface="Arial"/>
                <a:cs typeface="Arial"/>
              </a:rPr>
              <a:t>, 2021).</a:t>
            </a:r>
            <a:endParaRPr lang="en-GB" b="1">
              <a:solidFill>
                <a:srgbClr val="000000">
                  <a:alpha val="0"/>
                </a:srgbClr>
              </a:solidFill>
              <a:latin typeface="Arial"/>
              <a:cs typeface="Arial"/>
            </a:endParaRPr>
          </a:p>
          <a:p>
            <a:pPr marL="0" indent="0">
              <a:buNone/>
            </a:pPr>
            <a:r>
              <a:rPr lang="en-US">
                <a:solidFill>
                  <a:schemeClr val="tx1"/>
                </a:solidFill>
                <a:latin typeface="Arial"/>
                <a:cs typeface="Arial"/>
              </a:rPr>
              <a:t>Tesco needs to turn to students and large families  to increase profit and gain more customers (Perch, 2022).</a:t>
            </a:r>
            <a:endParaRPr lang="en-US">
              <a:solidFill>
                <a:schemeClr val="tx1"/>
              </a:solidFill>
              <a:latin typeface="Arial"/>
              <a:ea typeface="+mn-lt"/>
              <a:cs typeface="Arial"/>
            </a:endParaRPr>
          </a:p>
          <a:p>
            <a:pPr marL="0" indent="0">
              <a:buNone/>
            </a:pPr>
            <a:r>
              <a:rPr lang="en-GB">
                <a:latin typeface="Arial"/>
                <a:cs typeface="Arial"/>
              </a:rPr>
              <a:t>Although the organization has a strong name, this can become overwhelming for suppliers and employees especially if the targets are not met (</a:t>
            </a:r>
            <a:r>
              <a:rPr lang="en-GB" err="1">
                <a:latin typeface="Arial"/>
                <a:cs typeface="Arial"/>
              </a:rPr>
              <a:t>Ukessays</a:t>
            </a:r>
            <a:r>
              <a:rPr lang="en-GB">
                <a:latin typeface="Arial"/>
                <a:cs typeface="Arial"/>
              </a:rPr>
              <a:t>, 2021).</a:t>
            </a:r>
            <a:endParaRPr lang="en-GB">
              <a:solidFill>
                <a:srgbClr val="000000">
                  <a:alpha val="60000"/>
                </a:srgbClr>
              </a:solidFill>
              <a:latin typeface="Arial"/>
              <a:cs typeface="Arial"/>
            </a:endParaRPr>
          </a:p>
          <a:p>
            <a:pPr marL="0" indent="0">
              <a:buNone/>
            </a:pPr>
            <a:r>
              <a:rPr lang="en-GB" b="1">
                <a:latin typeface="Arial"/>
                <a:cs typeface="Arial"/>
              </a:rPr>
              <a:t>Review its marketing strategy and invest in marketing campaigns. This is expected to transform the customers’ interest into desire, and then into action, and Tesco will considerably increase sales and achieve customers’ satisfaction and loyalty (</a:t>
            </a:r>
            <a:r>
              <a:rPr lang="en-GB" b="1" err="1">
                <a:latin typeface="Arial"/>
                <a:cs typeface="Arial"/>
              </a:rPr>
              <a:t>Ukessays</a:t>
            </a:r>
            <a:r>
              <a:rPr lang="en-GB" b="1">
                <a:latin typeface="Arial"/>
                <a:cs typeface="Arial"/>
              </a:rPr>
              <a:t>, 2021).</a:t>
            </a:r>
            <a:endParaRPr lang="en-GB" b="1">
              <a:solidFill>
                <a:srgbClr val="000000">
                  <a:alpha val="0"/>
                </a:srgbClr>
              </a:solidFill>
              <a:latin typeface="Arial"/>
              <a:cs typeface="Arial"/>
            </a:endParaRPr>
          </a:p>
          <a:p>
            <a:pPr marL="0" indent="0">
              <a:buNone/>
            </a:pPr>
            <a:endParaRPr lang="en-GB" b="1">
              <a:solidFill>
                <a:srgbClr val="000000">
                  <a:alpha val="60000"/>
                </a:srgbClr>
              </a:solidFill>
            </a:endParaRPr>
          </a:p>
        </p:txBody>
      </p:sp>
    </p:spTree>
    <p:extLst>
      <p:ext uri="{BB962C8B-B14F-4D97-AF65-F5344CB8AC3E}">
        <p14:creationId xmlns:p14="http://schemas.microsoft.com/office/powerpoint/2010/main" val="39795361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E69D26-0F3E-577B-3086-EC2A61FDBFF1}"/>
              </a:ext>
            </a:extLst>
          </p:cNvPr>
          <p:cNvSpPr>
            <a:spLocks noGrp="1"/>
          </p:cNvSpPr>
          <p:nvPr>
            <p:ph type="title"/>
          </p:nvPr>
        </p:nvSpPr>
        <p:spPr>
          <a:xfrm>
            <a:off x="7224428" y="1919297"/>
            <a:ext cx="4078800" cy="1594282"/>
          </a:xfrm>
        </p:spPr>
        <p:txBody>
          <a:bodyPr vert="horz" wrap="square" lIns="91440" tIns="45720" rIns="91440" bIns="45720" rtlCol="0" anchor="b" anchorCtr="0">
            <a:normAutofit/>
          </a:bodyPr>
          <a:lstStyle/>
          <a:p>
            <a:pPr algn="ctr"/>
            <a:r>
              <a:rPr lang="en-US" sz="2700" kern="1200" cap="none" spc="0" baseline="0">
                <a:latin typeface="+mj-lt"/>
                <a:ea typeface="+mj-ea"/>
                <a:cs typeface="+mj-cs"/>
              </a:rPr>
              <a:t>        Any questions?</a:t>
            </a:r>
          </a:p>
        </p:txBody>
      </p:sp>
      <p:pic>
        <p:nvPicPr>
          <p:cNvPr id="5" name="Picture 5" descr="A picture containing company name&#10;&#10;Description automatically generated">
            <a:extLst>
              <a:ext uri="{FF2B5EF4-FFF2-40B4-BE49-F238E27FC236}">
                <a16:creationId xmlns:a16="http://schemas.microsoft.com/office/drawing/2014/main" id="{4CFF6629-BAFB-38B0-CACC-57163F6C3960}"/>
              </a:ext>
            </a:extLst>
          </p:cNvPr>
          <p:cNvPicPr>
            <a:picLocks noChangeAspect="1"/>
          </p:cNvPicPr>
          <p:nvPr/>
        </p:nvPicPr>
        <p:blipFill rotWithShape="1">
          <a:blip r:embed="rId2"/>
          <a:srcRect l="17307" r="15942" b="-2"/>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42" name="Straight Connector 41">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8267A42-54C7-8004-585E-E99177FB92B0}"/>
              </a:ext>
            </a:extLst>
          </p:cNvPr>
          <p:cNvSpPr txBox="1"/>
          <p:nvPr/>
        </p:nvSpPr>
        <p:spPr>
          <a:xfrm>
            <a:off x="265575" y="6317225"/>
            <a:ext cx="4078800" cy="53704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50000"/>
              </a:lnSpc>
              <a:spcAft>
                <a:spcPts val="600"/>
              </a:spcAft>
            </a:pPr>
            <a:r>
              <a:rPr lang="en-US" sz="2000" spc="50">
                <a:solidFill>
                  <a:schemeClr val="tx1">
                    <a:alpha val="60000"/>
                  </a:schemeClr>
                </a:solidFill>
              </a:rPr>
              <a:t>Source: </a:t>
            </a:r>
            <a:r>
              <a:rPr lang="en-US" sz="2000" spc="50" err="1">
                <a:solidFill>
                  <a:schemeClr val="tx1">
                    <a:alpha val="60000"/>
                  </a:schemeClr>
                </a:solidFill>
              </a:rPr>
              <a:t>Pixabay</a:t>
            </a:r>
          </a:p>
        </p:txBody>
      </p:sp>
    </p:spTree>
    <p:extLst>
      <p:ext uri="{BB962C8B-B14F-4D97-AF65-F5344CB8AC3E}">
        <p14:creationId xmlns:p14="http://schemas.microsoft.com/office/powerpoint/2010/main" val="39813381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61923-D5C5-E55C-49C3-425F69DEBEA0}"/>
              </a:ext>
            </a:extLst>
          </p:cNvPr>
          <p:cNvSpPr>
            <a:spLocks noGrp="1"/>
          </p:cNvSpPr>
          <p:nvPr>
            <p:ph type="title"/>
          </p:nvPr>
        </p:nvSpPr>
        <p:spPr>
          <a:xfrm>
            <a:off x="1044818" y="90489"/>
            <a:ext cx="10213200" cy="364692"/>
          </a:xfrm>
        </p:spPr>
        <p:txBody>
          <a:bodyPr>
            <a:normAutofit fontScale="90000"/>
          </a:bodyPr>
          <a:lstStyle/>
          <a:p>
            <a:pPr algn="ctr"/>
            <a:r>
              <a:rPr lang="en-US"/>
              <a:t>References</a:t>
            </a:r>
          </a:p>
        </p:txBody>
      </p:sp>
      <p:sp>
        <p:nvSpPr>
          <p:cNvPr id="3" name="Content Placeholder 2">
            <a:extLst>
              <a:ext uri="{FF2B5EF4-FFF2-40B4-BE49-F238E27FC236}">
                <a16:creationId xmlns:a16="http://schemas.microsoft.com/office/drawing/2014/main" id="{E51940B9-BB74-F7E3-771E-A70FC9ACF0FD}"/>
              </a:ext>
            </a:extLst>
          </p:cNvPr>
          <p:cNvSpPr>
            <a:spLocks noGrp="1"/>
          </p:cNvSpPr>
          <p:nvPr>
            <p:ph idx="1"/>
          </p:nvPr>
        </p:nvSpPr>
        <p:spPr>
          <a:xfrm>
            <a:off x="989400" y="399357"/>
            <a:ext cx="10272577" cy="5975650"/>
          </a:xfrm>
        </p:spPr>
        <p:txBody>
          <a:bodyPr vert="horz" lIns="91440" tIns="45720" rIns="91440" bIns="45720" rtlCol="0" anchor="t">
            <a:noAutofit/>
          </a:bodyPr>
          <a:lstStyle/>
          <a:p>
            <a:pPr marL="342900" indent="-342900">
              <a:lnSpc>
                <a:spcPct val="107000"/>
              </a:lnSpc>
              <a:spcAft>
                <a:spcPts val="800"/>
              </a:spcAft>
              <a:buClr>
                <a:srgbClr val="000000"/>
              </a:buClr>
              <a:buAutoNum type="arabicPeriod"/>
              <a:tabLst>
                <a:tab pos="457200" algn="l"/>
              </a:tabLst>
            </a:pPr>
            <a:r>
              <a:rPr lang="en-US" sz="1800" dirty="0">
                <a:latin typeface="Arial"/>
                <a:cs typeface="Arial"/>
              </a:rPr>
              <a:t>Bin </a:t>
            </a:r>
            <a:r>
              <a:rPr lang="en-US" sz="1800" dirty="0" err="1">
                <a:latin typeface="Arial"/>
                <a:cs typeface="Arial"/>
              </a:rPr>
              <a:t>Rosnizam</a:t>
            </a:r>
            <a:r>
              <a:rPr lang="en-US" sz="1800" dirty="0">
                <a:latin typeface="Arial"/>
                <a:cs typeface="Arial"/>
              </a:rPr>
              <a:t>, M.R.A., Kee, D.M.H., Bin Mohammad Akhir, M.E.H., </a:t>
            </a:r>
            <a:r>
              <a:rPr lang="en-US" sz="1800" dirty="0" err="1">
                <a:latin typeface="Arial"/>
                <a:cs typeface="Arial"/>
              </a:rPr>
              <a:t>Shahqira</a:t>
            </a:r>
            <a:r>
              <a:rPr lang="en-US" sz="1800" dirty="0">
                <a:latin typeface="Arial"/>
                <a:cs typeface="Arial"/>
              </a:rPr>
              <a:t>, M., Bin Mohd Yusoff, M.A.H., Budiman, R.S. and Alajmi, A.M. (2020b). Market Opportunities and Challenges: A Case Study of Tesco. </a:t>
            </a:r>
            <a:r>
              <a:rPr lang="en-US" sz="1800" i="1" dirty="0">
                <a:latin typeface="Arial"/>
                <a:cs typeface="Arial"/>
              </a:rPr>
              <a:t>Journal of The Community Development in Asia</a:t>
            </a:r>
            <a:r>
              <a:rPr lang="en-US" sz="1800" dirty="0">
                <a:latin typeface="Arial"/>
                <a:cs typeface="Arial"/>
              </a:rPr>
              <a:t>, [online] Accessed on: 05/11/2022</a:t>
            </a:r>
            <a:endParaRPr lang="en-US"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Coppola, D. (2020). </a:t>
            </a:r>
            <a:r>
              <a:rPr lang="en-US" sz="1800" i="1" dirty="0">
                <a:solidFill>
                  <a:schemeClr val="tx1"/>
                </a:solidFill>
                <a:latin typeface="Calibri"/>
                <a:cs typeface="Times New Roman"/>
              </a:rPr>
              <a:t>Tesco’s Global Number of Stores 2018 | Statistic</a:t>
            </a:r>
            <a:r>
              <a:rPr lang="en-US" sz="1800" dirty="0">
                <a:solidFill>
                  <a:schemeClr val="tx1"/>
                </a:solidFill>
                <a:latin typeface="Calibri"/>
                <a:cs typeface="Times New Roman"/>
              </a:rPr>
              <a:t>. [online] Statista. Available at: </a:t>
            </a:r>
            <a:r>
              <a:rPr lang="en-US" sz="1800" u="sng" dirty="0">
                <a:solidFill>
                  <a:schemeClr val="tx1"/>
                </a:solidFill>
                <a:latin typeface="Calibri"/>
                <a:cs typeface="Times New Roman"/>
                <a:hlinkClick r:id="rId2">
                  <a:extLst>
                    <a:ext uri="{A12FA001-AC4F-418D-AE19-62706E023703}">
                      <ahyp:hlinkClr xmlns:ahyp="http://schemas.microsoft.com/office/drawing/2018/hyperlinkcolor" val="tx"/>
                    </a:ext>
                  </a:extLst>
                </a:hlinkClick>
              </a:rPr>
              <a:t>https://www.statista.com/statistics/238667/tesco-plc-number-of-outlets-worldwide/</a:t>
            </a:r>
            <a:r>
              <a:rPr lang="en-US" sz="1800" dirty="0">
                <a:solidFill>
                  <a:schemeClr val="tx1"/>
                </a:solidFill>
                <a:latin typeface="Calibri"/>
                <a:cs typeface="Times New Roman"/>
              </a:rPr>
              <a:t>.  </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Frue, K. (2019). </a:t>
            </a:r>
            <a:r>
              <a:rPr lang="en-US" sz="1800" i="1" dirty="0">
                <a:solidFill>
                  <a:schemeClr val="tx1"/>
                </a:solidFill>
                <a:latin typeface="Calibri"/>
                <a:cs typeface="Times New Roman"/>
              </a:rPr>
              <a:t>PESTLE Analysis - Business and SWOT Analysis</a:t>
            </a:r>
            <a:r>
              <a:rPr lang="en-US" sz="1800" dirty="0">
                <a:solidFill>
                  <a:schemeClr val="tx1"/>
                </a:solidFill>
                <a:latin typeface="Calibri"/>
                <a:cs typeface="Times New Roman"/>
              </a:rPr>
              <a:t>. [online] PESTLE Analysis. Available at: https://pestleanalysis.com [Accessed 7 Nov. 2022].</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fr-FR" sz="1800" dirty="0" err="1">
                <a:solidFill>
                  <a:schemeClr val="tx1"/>
                </a:solidFill>
                <a:latin typeface="Calibri"/>
                <a:cs typeface="Times New Roman"/>
              </a:rPr>
              <a:t>GlobalData</a:t>
            </a:r>
            <a:r>
              <a:rPr lang="fr-FR" sz="1800" dirty="0">
                <a:solidFill>
                  <a:schemeClr val="tx1"/>
                </a:solidFill>
                <a:latin typeface="Calibri"/>
                <a:cs typeface="Times New Roman"/>
              </a:rPr>
              <a:t>. </a:t>
            </a:r>
            <a:r>
              <a:rPr lang="en-US" sz="1800" dirty="0">
                <a:solidFill>
                  <a:schemeClr val="tx1"/>
                </a:solidFill>
                <a:latin typeface="Calibri"/>
                <a:cs typeface="Times New Roman"/>
              </a:rPr>
              <a:t>(n.d.). </a:t>
            </a:r>
            <a:r>
              <a:rPr lang="en-US" sz="1800" i="1" dirty="0">
                <a:solidFill>
                  <a:schemeClr val="tx1"/>
                </a:solidFill>
                <a:latin typeface="Calibri"/>
                <a:cs typeface="Times New Roman"/>
              </a:rPr>
              <a:t>Home</a:t>
            </a:r>
            <a:r>
              <a:rPr lang="en-US" sz="1800" dirty="0">
                <a:solidFill>
                  <a:schemeClr val="tx1"/>
                </a:solidFill>
                <a:latin typeface="Calibri"/>
                <a:cs typeface="Times New Roman"/>
              </a:rPr>
              <a:t>. [online] Available at: </a:t>
            </a:r>
            <a:r>
              <a:rPr lang="en-US" sz="1800" u="sng" dirty="0">
                <a:solidFill>
                  <a:schemeClr val="tx1"/>
                </a:solidFill>
                <a:latin typeface="Calibri"/>
                <a:cs typeface="Times New Roman"/>
                <a:hlinkClick r:id="rId3">
                  <a:extLst>
                    <a:ext uri="{A12FA001-AC4F-418D-AE19-62706E023703}">
                      <ahyp:hlinkClr xmlns:ahyp="http://schemas.microsoft.com/office/drawing/2018/hyperlinkcolor" val="tx"/>
                    </a:ext>
                  </a:extLst>
                </a:hlinkClick>
              </a:rPr>
              <a:t>http://Globaldata.com</a:t>
            </a:r>
            <a:r>
              <a:rPr lang="en-US" sz="1800" dirty="0">
                <a:solidFill>
                  <a:schemeClr val="tx1"/>
                </a:solidFill>
                <a:latin typeface="Calibri"/>
                <a:cs typeface="Times New Roman"/>
              </a:rPr>
              <a:t>.  </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Kotler, P., Armstrong, G., Harris, L.C. and He, H. (2020). </a:t>
            </a:r>
            <a:r>
              <a:rPr lang="en-US" sz="1800" i="1" dirty="0">
                <a:solidFill>
                  <a:schemeClr val="tx1"/>
                </a:solidFill>
                <a:latin typeface="Calibri"/>
                <a:cs typeface="Times New Roman"/>
              </a:rPr>
              <a:t>Principles of Marketing</a:t>
            </a:r>
            <a:r>
              <a:rPr lang="en-US" sz="1800" dirty="0">
                <a:solidFill>
                  <a:schemeClr val="tx1"/>
                </a:solidFill>
                <a:latin typeface="Calibri"/>
                <a:cs typeface="Times New Roman"/>
              </a:rPr>
              <a:t>. 8th ed. Hoboken: Pearson.  </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McKinnon, T. (2022). </a:t>
            </a:r>
            <a:r>
              <a:rPr lang="en-US" sz="1800" i="1" dirty="0">
                <a:solidFill>
                  <a:schemeClr val="tx1"/>
                </a:solidFill>
                <a:latin typeface="Calibri"/>
                <a:cs typeface="Times New Roman"/>
              </a:rPr>
              <a:t>Indigo9 Digital Inc.</a:t>
            </a:r>
            <a:r>
              <a:rPr lang="en-US" sz="1800" dirty="0">
                <a:solidFill>
                  <a:schemeClr val="tx1"/>
                </a:solidFill>
                <a:latin typeface="Calibri"/>
                <a:cs typeface="Times New Roman"/>
              </a:rPr>
              <a:t> [online] Indigo9 Digital Inc. Available at: </a:t>
            </a:r>
            <a:r>
              <a:rPr lang="en-US" sz="1800" u="sng" dirty="0">
                <a:solidFill>
                  <a:schemeClr val="tx1"/>
                </a:solidFill>
                <a:latin typeface="Calibri"/>
                <a:cs typeface="Times New Roman"/>
                <a:hlinkClick r:id="rId4">
                  <a:extLst>
                    <a:ext uri="{A12FA001-AC4F-418D-AE19-62706E023703}">
                      <ahyp:hlinkClr xmlns:ahyp="http://schemas.microsoft.com/office/drawing/2018/hyperlinkcolor" val="tx"/>
                    </a:ext>
                  </a:extLst>
                </a:hlinkClick>
              </a:rPr>
              <a:t>http://indigo9digital.com</a:t>
            </a:r>
            <a:r>
              <a:rPr lang="en-US" sz="1800" dirty="0">
                <a:solidFill>
                  <a:schemeClr val="tx1"/>
                </a:solidFill>
                <a:latin typeface="Calibri"/>
                <a:cs typeface="Times New Roman"/>
              </a:rPr>
              <a:t> [Accessed 3 Nov. 2022].  </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Perch, D. (2022). </a:t>
            </a:r>
            <a:r>
              <a:rPr lang="en-US" sz="1800" i="1" dirty="0">
                <a:solidFill>
                  <a:schemeClr val="tx1"/>
                </a:solidFill>
                <a:latin typeface="Calibri"/>
                <a:cs typeface="Times New Roman"/>
              </a:rPr>
              <a:t>The Social Grabber All about brand archetypes, marketing.</a:t>
            </a:r>
            <a:r>
              <a:rPr lang="en-US" sz="1800" dirty="0">
                <a:solidFill>
                  <a:schemeClr val="tx1"/>
                </a:solidFill>
                <a:latin typeface="Calibri"/>
                <a:cs typeface="Times New Roman"/>
              </a:rPr>
              <a:t> [online] thesocialgrabber.com. Available at: </a:t>
            </a:r>
            <a:r>
              <a:rPr lang="en-US" sz="1800" u="sng" dirty="0">
                <a:solidFill>
                  <a:schemeClr val="tx1"/>
                </a:solidFill>
                <a:latin typeface="Calibri"/>
                <a:cs typeface="Times New Roman"/>
                <a:hlinkClick r:id="rId5">
                  <a:extLst>
                    <a:ext uri="{A12FA001-AC4F-418D-AE19-62706E023703}">
                      <ahyp:hlinkClr xmlns:ahyp="http://schemas.microsoft.com/office/drawing/2018/hyperlinkcolor" val="tx"/>
                    </a:ext>
                  </a:extLst>
                </a:hlinkClick>
              </a:rPr>
              <a:t>http://thesocialgrabber.com</a:t>
            </a:r>
            <a:r>
              <a:rPr lang="en-US" sz="1800" dirty="0">
                <a:solidFill>
                  <a:schemeClr val="tx1"/>
                </a:solidFill>
                <a:latin typeface="Calibri"/>
                <a:cs typeface="Times New Roman"/>
              </a:rPr>
              <a:t> [Accessed 10 Nov. 2022].</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endParaRPr lang="en-US"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endParaRPr lang="en-US"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err="1">
                <a:solidFill>
                  <a:schemeClr val="tx1"/>
                </a:solidFill>
                <a:latin typeface="Calibri"/>
                <a:cs typeface="Times New Roman"/>
              </a:rPr>
              <a:t>Sabanoglu</a:t>
            </a:r>
            <a:r>
              <a:rPr lang="en-US" sz="1800" dirty="0">
                <a:solidFill>
                  <a:schemeClr val="tx1"/>
                </a:solidFill>
                <a:latin typeface="Calibri"/>
                <a:cs typeface="Times New Roman"/>
              </a:rPr>
              <a:t>, T. (2022). </a:t>
            </a:r>
            <a:r>
              <a:rPr lang="en-US" sz="1800" i="1" dirty="0">
                <a:solidFill>
                  <a:schemeClr val="tx1"/>
                </a:solidFill>
                <a:latin typeface="Calibri"/>
                <a:cs typeface="Times New Roman"/>
              </a:rPr>
              <a:t>• Statista - The Statistics Portal for Market Data, Market Research and Market Studies</a:t>
            </a:r>
            <a:r>
              <a:rPr lang="en-US" sz="1800" dirty="0">
                <a:solidFill>
                  <a:schemeClr val="tx1"/>
                </a:solidFill>
                <a:latin typeface="Calibri"/>
                <a:cs typeface="Times New Roman"/>
              </a:rPr>
              <a:t>. </a:t>
            </a:r>
            <a:r>
              <a:rPr lang="fr-FR" sz="1800" dirty="0">
                <a:solidFill>
                  <a:schemeClr val="tx1"/>
                </a:solidFill>
                <a:latin typeface="Calibri"/>
                <a:cs typeface="Times New Roman"/>
              </a:rPr>
              <a:t>[online] </a:t>
            </a:r>
            <a:r>
              <a:rPr lang="fr-FR" sz="1800" u="sng" dirty="0">
                <a:solidFill>
                  <a:schemeClr val="tx1"/>
                </a:solidFill>
                <a:latin typeface="Calibri"/>
                <a:cs typeface="Times New Roman"/>
                <a:hlinkClick r:id="rId6">
                  <a:extLst>
                    <a:ext uri="{A12FA001-AC4F-418D-AE19-62706E023703}">
                      <ahyp:hlinkClr xmlns:ahyp="http://schemas.microsoft.com/office/drawing/2018/hyperlinkcolor" val="tx"/>
                    </a:ext>
                  </a:extLst>
                </a:hlinkClick>
              </a:rPr>
              <a:t>www.statista.com</a:t>
            </a:r>
            <a:r>
              <a:rPr lang="fr-FR" sz="1800" dirty="0">
                <a:solidFill>
                  <a:schemeClr val="tx1"/>
                </a:solidFill>
                <a:latin typeface="Calibri"/>
                <a:cs typeface="Times New Roman"/>
              </a:rPr>
              <a:t>. </a:t>
            </a:r>
            <a:r>
              <a:rPr lang="fr-FR" sz="1800" dirty="0" err="1">
                <a:solidFill>
                  <a:schemeClr val="tx1"/>
                </a:solidFill>
                <a:latin typeface="Calibri"/>
                <a:cs typeface="Times New Roman"/>
              </a:rPr>
              <a:t>Available</a:t>
            </a:r>
            <a:r>
              <a:rPr lang="fr-FR" sz="1800" dirty="0">
                <a:solidFill>
                  <a:schemeClr val="tx1"/>
                </a:solidFill>
                <a:latin typeface="Calibri"/>
                <a:cs typeface="Times New Roman"/>
              </a:rPr>
              <a:t> at: </a:t>
            </a:r>
            <a:r>
              <a:rPr lang="en-US" sz="1800" u="sng" dirty="0">
                <a:solidFill>
                  <a:schemeClr val="tx1"/>
                </a:solidFill>
                <a:latin typeface="Calibri"/>
                <a:cs typeface="Times New Roman"/>
                <a:hlinkClick r:id="rId7">
                  <a:extLst>
                    <a:ext uri="{A12FA001-AC4F-418D-AE19-62706E023703}">
                      <ahyp:hlinkClr xmlns:ahyp="http://schemas.microsoft.com/office/drawing/2018/hyperlinkcolor" val="tx"/>
                    </a:ext>
                  </a:extLst>
                </a:hlinkClick>
              </a:rPr>
              <a:t>http://Statista.com</a:t>
            </a:r>
            <a:endParaRPr lang="en-US" sz="1600" dirty="0">
              <a:solidFill>
                <a:schemeClr val="tx1"/>
              </a:solidFill>
              <a:latin typeface="Calibri"/>
              <a:cs typeface="Times New Roman"/>
            </a:endParaRPr>
          </a:p>
        </p:txBody>
      </p:sp>
    </p:spTree>
    <p:extLst>
      <p:ext uri="{BB962C8B-B14F-4D97-AF65-F5344CB8AC3E}">
        <p14:creationId xmlns:p14="http://schemas.microsoft.com/office/powerpoint/2010/main" val="13234932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2194D5-7C46-BCDF-1BA0-A71EBDF0F03A}"/>
              </a:ext>
            </a:extLst>
          </p:cNvPr>
          <p:cNvSpPr>
            <a:spLocks noGrp="1"/>
          </p:cNvSpPr>
          <p:nvPr>
            <p:ph idx="1"/>
          </p:nvPr>
        </p:nvSpPr>
        <p:spPr>
          <a:xfrm>
            <a:off x="296673" y="64945"/>
            <a:ext cx="11557090" cy="6215353"/>
          </a:xfrm>
          <a:solidFill>
            <a:schemeClr val="bg1"/>
          </a:solidFill>
        </p:spPr>
        <p:txBody>
          <a:bodyPr vert="horz" lIns="91440" tIns="45720" rIns="91440" bIns="45720" rtlCol="0" anchor="t">
            <a:normAutofit/>
          </a:bodyPr>
          <a:lstStyle/>
          <a:p>
            <a:pPr marL="0" lvl="0" indent="0">
              <a:lnSpc>
                <a:spcPct val="107000"/>
              </a:lnSpc>
              <a:spcAft>
                <a:spcPts val="800"/>
              </a:spcAft>
              <a:buNone/>
              <a:tabLst>
                <a:tab pos="457200" algn="l"/>
              </a:tabLst>
            </a:pPr>
            <a:r>
              <a:rPr lang="en-US" sz="1800">
                <a:effectLst/>
                <a:latin typeface="Calibri"/>
                <a:ea typeface="Calibri" panose="020F0502020204030204" pitchFamily="34" charset="0"/>
                <a:cs typeface="Times New Roman"/>
              </a:rPr>
              <a:t>8.</a:t>
            </a:r>
            <a:r>
              <a:rPr lang="en-US" sz="1800">
                <a:solidFill>
                  <a:schemeClr val="tx1"/>
                </a:solidFill>
                <a:effectLst/>
                <a:latin typeface="Calibri"/>
                <a:ea typeface="Calibri" panose="020F0502020204030204" pitchFamily="34" charset="0"/>
                <a:cs typeface="Times New Roman"/>
              </a:rPr>
              <a:t> </a:t>
            </a:r>
            <a:r>
              <a:rPr lang="en-US" sz="1800" err="1">
                <a:solidFill>
                  <a:schemeClr val="tx1"/>
                </a:solidFill>
                <a:effectLst/>
                <a:latin typeface="Calibri"/>
                <a:ea typeface="Calibri" panose="020F0502020204030204" pitchFamily="34" charset="0"/>
                <a:cs typeface="Times New Roman"/>
              </a:rPr>
              <a:t>ScrapeHero</a:t>
            </a:r>
            <a:r>
              <a:rPr lang="en-US" sz="1800">
                <a:solidFill>
                  <a:schemeClr val="tx1"/>
                </a:solidFill>
                <a:effectLst/>
                <a:latin typeface="Calibri"/>
                <a:ea typeface="Calibri" panose="020F0502020204030204" pitchFamily="34" charset="0"/>
                <a:cs typeface="Times New Roman"/>
              </a:rPr>
              <a:t>. (n.d.). </a:t>
            </a:r>
            <a:r>
              <a:rPr lang="en-US" sz="1800" i="1">
                <a:solidFill>
                  <a:schemeClr val="tx1"/>
                </a:solidFill>
                <a:effectLst/>
                <a:latin typeface="Calibri"/>
                <a:ea typeface="Calibri" panose="020F0502020204030204" pitchFamily="34" charset="0"/>
                <a:cs typeface="Times New Roman"/>
              </a:rPr>
              <a:t>Number of ASDA and Tesco locations in the UK in 2022</a:t>
            </a:r>
            <a:r>
              <a:rPr lang="en-US" sz="1800">
                <a:solidFill>
                  <a:schemeClr val="tx1"/>
                </a:solidFill>
                <a:effectLst/>
                <a:latin typeface="Calibri"/>
                <a:ea typeface="Calibri" panose="020F0502020204030204" pitchFamily="34" charset="0"/>
                <a:cs typeface="Times New Roman"/>
              </a:rPr>
              <a:t>. [online] Available at: </a:t>
            </a:r>
            <a:r>
              <a:rPr lang="en-US" sz="1800" u="sng">
                <a:solidFill>
                  <a:schemeClr val="tx1"/>
                </a:solidFill>
                <a:effectLst/>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https://www.scrapehero.com/location-reports/ASDA-UK/#:~:text=Number%20of%20ASDA%20retail%20stores%20in%20the%20United%20Kingdom%20in%202022&amp;text=There%20are%20632%20ASDA%20retail</a:t>
            </a:r>
            <a:r>
              <a:rPr lang="en-US" sz="1800">
                <a:solidFill>
                  <a:schemeClr val="tx1"/>
                </a:solidFill>
                <a:effectLst/>
                <a:latin typeface="Calibri"/>
                <a:ea typeface="Calibri" panose="020F0502020204030204" pitchFamily="34" charset="0"/>
                <a:cs typeface="Times New Roman"/>
              </a:rPr>
              <a:t> [Accessed 3 Nov. 2022].</a:t>
            </a:r>
            <a:endParaRPr lang="en-GB" sz="1800">
              <a:solidFill>
                <a:schemeClr val="tx1"/>
              </a:solidFill>
              <a:effectLst/>
              <a:latin typeface="Calibri"/>
              <a:ea typeface="Calibri" panose="020F0502020204030204" pitchFamily="34" charset="0"/>
              <a:cs typeface="Times New Roman"/>
            </a:endParaRPr>
          </a:p>
          <a:p>
            <a:pPr marL="0" lvl="0" indent="0">
              <a:lnSpc>
                <a:spcPct val="107000"/>
              </a:lnSpc>
              <a:spcAft>
                <a:spcPts val="800"/>
              </a:spcAft>
              <a:buNone/>
              <a:tabLst>
                <a:tab pos="457200" algn="l"/>
              </a:tabLst>
            </a:pPr>
            <a:r>
              <a:rPr lang="en-US" sz="1800">
                <a:solidFill>
                  <a:schemeClr val="tx1"/>
                </a:solidFill>
                <a:effectLst/>
                <a:latin typeface="Calibri"/>
                <a:ea typeface="Calibri" panose="020F0502020204030204" pitchFamily="34" charset="0"/>
                <a:cs typeface="Times New Roman"/>
              </a:rPr>
              <a:t>9. </a:t>
            </a:r>
            <a:r>
              <a:rPr lang="en-US" sz="1800" err="1">
                <a:solidFill>
                  <a:schemeClr val="tx1"/>
                </a:solidFill>
                <a:effectLst/>
                <a:latin typeface="Calibri"/>
                <a:ea typeface="Calibri" panose="020F0502020204030204" pitchFamily="34" charset="0"/>
                <a:cs typeface="Times New Roman"/>
              </a:rPr>
              <a:t>StudySmarter</a:t>
            </a:r>
            <a:r>
              <a:rPr lang="en-US" sz="1800">
                <a:solidFill>
                  <a:schemeClr val="tx1"/>
                </a:solidFill>
                <a:effectLst/>
                <a:latin typeface="Calibri"/>
                <a:ea typeface="Calibri" panose="020F0502020204030204" pitchFamily="34" charset="0"/>
                <a:cs typeface="Times New Roman"/>
              </a:rPr>
              <a:t> UK. (n.d.). </a:t>
            </a:r>
            <a:r>
              <a:rPr lang="en-US" sz="1800" i="1">
                <a:solidFill>
                  <a:schemeClr val="tx1"/>
                </a:solidFill>
                <a:effectLst/>
                <a:latin typeface="Calibri"/>
                <a:ea typeface="Calibri" panose="020F0502020204030204" pitchFamily="34" charset="0"/>
                <a:cs typeface="Times New Roman"/>
              </a:rPr>
              <a:t>Tesco SWOT Analysis: Overview, Threats &amp; </a:t>
            </a:r>
            <a:r>
              <a:rPr lang="en-US" sz="1800" i="1" err="1">
                <a:solidFill>
                  <a:schemeClr val="tx1"/>
                </a:solidFill>
                <a:effectLst/>
                <a:latin typeface="Calibri"/>
                <a:ea typeface="Calibri" panose="020F0502020204030204" pitchFamily="34" charset="0"/>
                <a:cs typeface="Times New Roman"/>
              </a:rPr>
              <a:t>Opportunites</a:t>
            </a:r>
            <a:r>
              <a:rPr lang="en-US" sz="1800">
                <a:solidFill>
                  <a:schemeClr val="tx1"/>
                </a:solidFill>
                <a:effectLst/>
                <a:latin typeface="Calibri"/>
                <a:ea typeface="Calibri" panose="020F0502020204030204" pitchFamily="34" charset="0"/>
                <a:cs typeface="Times New Roman"/>
              </a:rPr>
              <a:t>. [online] Available at: </a:t>
            </a:r>
            <a:r>
              <a:rPr lang="en-US" sz="1800" u="sng">
                <a:solidFill>
                  <a:schemeClr val="tx1"/>
                </a:solidFill>
                <a:effectLst/>
                <a:latin typeface="Calibri"/>
                <a:ea typeface="Calibri" panose="020F0502020204030204" pitchFamily="34" charset="0"/>
                <a:cs typeface="Times New Roman"/>
                <a:hlinkClick r:id="rId3">
                  <a:extLst>
                    <a:ext uri="{A12FA001-AC4F-418D-AE19-62706E023703}">
                      <ahyp:hlinkClr xmlns:ahyp="http://schemas.microsoft.com/office/drawing/2018/hyperlinkcolor" val="tx"/>
                    </a:ext>
                  </a:extLst>
                </a:hlinkClick>
              </a:rPr>
              <a:t>https://www.studysmarter.co.uk/explanations/business-studies/business-case-studies/tesco-swot-analysis/</a:t>
            </a:r>
            <a:r>
              <a:rPr lang="en-US" sz="1800">
                <a:solidFill>
                  <a:schemeClr val="tx1"/>
                </a:solidFill>
                <a:effectLst/>
                <a:latin typeface="Calibri"/>
                <a:ea typeface="Calibri" panose="020F0502020204030204" pitchFamily="34" charset="0"/>
                <a:cs typeface="Times New Roman"/>
              </a:rPr>
              <a:t> [Accessed 7 Nov. 2022].</a:t>
            </a:r>
            <a:endParaRPr lang="en-GB" sz="1800">
              <a:solidFill>
                <a:schemeClr val="tx1"/>
              </a:solidFill>
              <a:effectLst/>
              <a:latin typeface="Calibri"/>
              <a:ea typeface="Calibri" panose="020F0502020204030204" pitchFamily="34" charset="0"/>
              <a:cs typeface="Times New Roman"/>
            </a:endParaRPr>
          </a:p>
          <a:p>
            <a:pPr marL="0" lvl="0" indent="0">
              <a:lnSpc>
                <a:spcPct val="107000"/>
              </a:lnSpc>
              <a:spcAft>
                <a:spcPts val="800"/>
              </a:spcAft>
              <a:buNone/>
              <a:tabLst>
                <a:tab pos="457200" algn="l"/>
              </a:tabLst>
            </a:pPr>
            <a:r>
              <a:rPr lang="en-US" sz="1800">
                <a:solidFill>
                  <a:schemeClr val="tx1"/>
                </a:solidFill>
                <a:effectLst/>
                <a:latin typeface="Calibri"/>
                <a:ea typeface="Calibri" panose="020F0502020204030204" pitchFamily="34" charset="0"/>
                <a:cs typeface="Times New Roman"/>
              </a:rPr>
              <a:t>10. Tesco (2022). </a:t>
            </a:r>
            <a:r>
              <a:rPr lang="en-US" sz="1800" i="1">
                <a:solidFill>
                  <a:schemeClr val="tx1"/>
                </a:solidFill>
                <a:effectLst/>
                <a:latin typeface="Calibri"/>
                <a:ea typeface="Calibri" panose="020F0502020204030204" pitchFamily="34" charset="0"/>
                <a:cs typeface="Times New Roman"/>
              </a:rPr>
              <a:t>Tesco : Online Groceries, Banking &amp; Mobile Phones</a:t>
            </a:r>
            <a:r>
              <a:rPr lang="en-US" sz="1800">
                <a:solidFill>
                  <a:schemeClr val="tx1"/>
                </a:solidFill>
                <a:effectLst/>
                <a:latin typeface="Calibri"/>
                <a:ea typeface="Calibri" panose="020F0502020204030204" pitchFamily="34" charset="0"/>
                <a:cs typeface="Times New Roman"/>
              </a:rPr>
              <a:t>. [online] Tesco.com. Available at: </a:t>
            </a:r>
            <a:r>
              <a:rPr lang="en-US" sz="1800" u="sng">
                <a:solidFill>
                  <a:schemeClr val="tx1"/>
                </a:solidFill>
                <a:effectLst/>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https://www.tesco.com/</a:t>
            </a:r>
            <a:r>
              <a:rPr lang="en-US" sz="1800">
                <a:solidFill>
                  <a:schemeClr val="tx1"/>
                </a:solidFill>
                <a:effectLst/>
                <a:latin typeface="Calibri"/>
                <a:ea typeface="Calibri" panose="020F0502020204030204" pitchFamily="34" charset="0"/>
                <a:cs typeface="Times New Roman"/>
              </a:rPr>
              <a:t>.  </a:t>
            </a:r>
            <a:endParaRPr lang="en-GB" sz="1800">
              <a:solidFill>
                <a:schemeClr val="tx1"/>
              </a:solidFill>
              <a:effectLst/>
              <a:latin typeface="Calibri"/>
              <a:ea typeface="Calibri" panose="020F0502020204030204" pitchFamily="34" charset="0"/>
              <a:cs typeface="Times New Roman"/>
            </a:endParaRPr>
          </a:p>
          <a:p>
            <a:pPr marL="0" lvl="0" indent="0">
              <a:lnSpc>
                <a:spcPct val="107000"/>
              </a:lnSpc>
              <a:spcAft>
                <a:spcPts val="800"/>
              </a:spcAft>
              <a:buNone/>
              <a:tabLst>
                <a:tab pos="457200" algn="l"/>
              </a:tabLst>
            </a:pPr>
            <a:r>
              <a:rPr lang="en-US" sz="1800">
                <a:solidFill>
                  <a:schemeClr val="tx1"/>
                </a:solidFill>
                <a:effectLst/>
                <a:latin typeface="Calibri"/>
                <a:ea typeface="Calibri" panose="020F0502020204030204" pitchFamily="34" charset="0"/>
                <a:cs typeface="Times New Roman"/>
              </a:rPr>
              <a:t>11. Tesco PLC (2022). </a:t>
            </a:r>
            <a:r>
              <a:rPr lang="en-US" sz="1800" i="1">
                <a:solidFill>
                  <a:schemeClr val="tx1"/>
                </a:solidFill>
                <a:effectLst/>
                <a:latin typeface="Calibri"/>
                <a:ea typeface="Calibri" panose="020F0502020204030204" pitchFamily="34" charset="0"/>
                <a:cs typeface="Times New Roman"/>
              </a:rPr>
              <a:t>Our history</a:t>
            </a:r>
            <a:r>
              <a:rPr lang="en-US" sz="1800">
                <a:solidFill>
                  <a:schemeClr val="tx1"/>
                </a:solidFill>
                <a:effectLst/>
                <a:latin typeface="Calibri"/>
                <a:ea typeface="Calibri" panose="020F0502020204030204" pitchFamily="34" charset="0"/>
                <a:cs typeface="Times New Roman"/>
              </a:rPr>
              <a:t>. [online] Tesco PLC. </a:t>
            </a:r>
            <a:r>
              <a:rPr lang="en-US" sz="1800" err="1">
                <a:solidFill>
                  <a:schemeClr val="tx1"/>
                </a:solidFill>
                <a:effectLst/>
                <a:latin typeface="Calibri"/>
                <a:ea typeface="Calibri" panose="020F0502020204030204" pitchFamily="34" charset="0"/>
                <a:cs typeface="Times New Roman"/>
              </a:rPr>
              <a:t>Avilable</a:t>
            </a:r>
            <a:r>
              <a:rPr lang="en-US" sz="1800">
                <a:solidFill>
                  <a:schemeClr val="tx1"/>
                </a:solidFill>
                <a:effectLst/>
                <a:latin typeface="Calibri"/>
                <a:ea typeface="Calibri" panose="020F0502020204030204" pitchFamily="34" charset="0"/>
                <a:cs typeface="Times New Roman"/>
              </a:rPr>
              <a:t> at: </a:t>
            </a:r>
            <a:r>
              <a:rPr lang="en-US" sz="1800" u="sng">
                <a:solidFill>
                  <a:schemeClr val="tx1"/>
                </a:solidFill>
                <a:effectLst/>
                <a:latin typeface="Calibri"/>
                <a:ea typeface="Calibri" panose="020F0502020204030204" pitchFamily="34" charset="0"/>
                <a:cs typeface="Times New Roman"/>
                <a:hlinkClick r:id="rId5">
                  <a:extLst>
                    <a:ext uri="{A12FA001-AC4F-418D-AE19-62706E023703}">
                      <ahyp:hlinkClr xmlns:ahyp="http://schemas.microsoft.com/office/drawing/2018/hyperlinkcolor" val="tx"/>
                    </a:ext>
                  </a:extLst>
                </a:hlinkClick>
              </a:rPr>
              <a:t>https://www.tescoplc.com/about/our-history/</a:t>
            </a:r>
            <a:r>
              <a:rPr lang="en-US" sz="1800">
                <a:solidFill>
                  <a:schemeClr val="tx1"/>
                </a:solidFill>
                <a:effectLst/>
                <a:latin typeface="Calibri"/>
                <a:ea typeface="Calibri" panose="020F0502020204030204" pitchFamily="34" charset="0"/>
                <a:cs typeface="Times New Roman"/>
              </a:rPr>
              <a:t>.  </a:t>
            </a:r>
            <a:endParaRPr lang="en-GB" sz="1800">
              <a:solidFill>
                <a:schemeClr val="tx1"/>
              </a:solidFill>
              <a:effectLst/>
              <a:latin typeface="Calibri"/>
              <a:ea typeface="Calibri" panose="020F0502020204030204" pitchFamily="34" charset="0"/>
              <a:cs typeface="Times New Roman"/>
            </a:endParaRPr>
          </a:p>
          <a:p>
            <a:pPr marL="0" indent="0">
              <a:lnSpc>
                <a:spcPct val="107000"/>
              </a:lnSpc>
              <a:spcAft>
                <a:spcPts val="800"/>
              </a:spcAft>
              <a:buNone/>
              <a:tabLst>
                <a:tab pos="457200" algn="l"/>
              </a:tabLst>
            </a:pPr>
            <a:r>
              <a:rPr lang="en-US" sz="1800">
                <a:solidFill>
                  <a:schemeClr val="tx1"/>
                </a:solidFill>
                <a:effectLst/>
                <a:latin typeface="Calibri"/>
                <a:ea typeface="Calibri" panose="020F0502020204030204" pitchFamily="34" charset="0"/>
                <a:cs typeface="Times New Roman"/>
              </a:rPr>
              <a:t>12. </a:t>
            </a:r>
            <a:r>
              <a:rPr lang="en-US" sz="1800">
                <a:solidFill>
                  <a:schemeClr val="tx1"/>
                </a:solidFill>
                <a:latin typeface="Calibri"/>
                <a:ea typeface="Calibri" panose="020F0502020204030204" pitchFamily="34" charset="0"/>
                <a:cs typeface="Times New Roman"/>
              </a:rPr>
              <a:t>The Grocer</a:t>
            </a:r>
            <a:r>
              <a:rPr lang="en-US" sz="1800">
                <a:solidFill>
                  <a:schemeClr val="tx1"/>
                </a:solidFill>
                <a:effectLst/>
                <a:latin typeface="Calibri"/>
                <a:ea typeface="Calibri" panose="020F0502020204030204" pitchFamily="34" charset="0"/>
                <a:cs typeface="Times New Roman"/>
              </a:rPr>
              <a:t>. (n.d.). </a:t>
            </a:r>
            <a:r>
              <a:rPr lang="en-US" sz="1800" i="1">
                <a:solidFill>
                  <a:schemeClr val="tx1"/>
                </a:solidFill>
                <a:effectLst/>
                <a:latin typeface="Calibri"/>
                <a:ea typeface="Calibri" panose="020F0502020204030204" pitchFamily="34" charset="0"/>
                <a:cs typeface="Times New Roman"/>
              </a:rPr>
              <a:t>Retail news | FMCG news | Grocery news</a:t>
            </a:r>
            <a:r>
              <a:rPr lang="en-US" sz="1800">
                <a:solidFill>
                  <a:schemeClr val="tx1"/>
                </a:solidFill>
                <a:effectLst/>
                <a:latin typeface="Calibri"/>
                <a:ea typeface="Calibri" panose="020F0502020204030204" pitchFamily="34" charset="0"/>
                <a:cs typeface="Times New Roman"/>
              </a:rPr>
              <a:t>. [online] Available at: </a:t>
            </a:r>
            <a:r>
              <a:rPr lang="en-US" sz="1800" u="sng">
                <a:solidFill>
                  <a:schemeClr val="tx1"/>
                </a:solidFill>
                <a:effectLst/>
                <a:latin typeface="Calibri"/>
                <a:ea typeface="Calibri" panose="020F0502020204030204" pitchFamily="34" charset="0"/>
                <a:cs typeface="Times New Roman"/>
                <a:hlinkClick r:id="rId6">
                  <a:extLst>
                    <a:ext uri="{A12FA001-AC4F-418D-AE19-62706E023703}">
                      <ahyp:hlinkClr xmlns:ahyp="http://schemas.microsoft.com/office/drawing/2018/hyperlinkcolor" val="tx"/>
                    </a:ext>
                  </a:extLst>
                </a:hlinkClick>
              </a:rPr>
              <a:t>https://www.thegrocer.co.uk</a:t>
            </a:r>
            <a:r>
              <a:rPr lang="en-US" sz="1800">
                <a:solidFill>
                  <a:schemeClr val="tx1"/>
                </a:solidFill>
                <a:effectLst/>
                <a:latin typeface="Calibri"/>
                <a:ea typeface="Calibri" panose="020F0502020204030204" pitchFamily="34" charset="0"/>
                <a:cs typeface="Times New Roman"/>
              </a:rPr>
              <a:t>.</a:t>
            </a:r>
            <a:endParaRPr lang="en-GB" sz="1800">
              <a:solidFill>
                <a:schemeClr val="tx1"/>
              </a:solidFill>
              <a:effectLst/>
              <a:latin typeface="Calibri"/>
              <a:ea typeface="Calibri" panose="020F0502020204030204" pitchFamily="34" charset="0"/>
              <a:cs typeface="Times New Roman"/>
            </a:endParaRPr>
          </a:p>
          <a:p>
            <a:pPr marL="0" indent="0">
              <a:buNone/>
            </a:pPr>
            <a:r>
              <a:rPr lang="en-US" sz="1800">
                <a:solidFill>
                  <a:schemeClr val="tx1"/>
                </a:solidFill>
                <a:effectLst/>
                <a:latin typeface="Calibri"/>
                <a:ea typeface="Calibri" panose="020F0502020204030204" pitchFamily="34" charset="0"/>
                <a:cs typeface="Times New Roman"/>
              </a:rPr>
              <a:t>13. </a:t>
            </a:r>
            <a:r>
              <a:rPr lang="en-US" sz="1800" err="1">
                <a:solidFill>
                  <a:schemeClr val="tx1"/>
                </a:solidFill>
                <a:effectLst/>
                <a:latin typeface="Calibri"/>
                <a:ea typeface="Calibri" panose="020F0502020204030204" pitchFamily="34" charset="0"/>
                <a:cs typeface="Times New Roman"/>
              </a:rPr>
              <a:t>UKEssays</a:t>
            </a:r>
            <a:r>
              <a:rPr lang="en-US" sz="1800">
                <a:solidFill>
                  <a:schemeClr val="tx1"/>
                </a:solidFill>
                <a:effectLst/>
                <a:latin typeface="Calibri"/>
                <a:ea typeface="Calibri" panose="020F0502020204030204" pitchFamily="34" charset="0"/>
                <a:cs typeface="Times New Roman"/>
              </a:rPr>
              <a:t>. November 2018. Tesco is biggest supermarket. [online]. Available from:</a:t>
            </a:r>
            <a:r>
              <a:rPr lang="en-US" sz="1800">
                <a:effectLst/>
                <a:latin typeface="Calibri"/>
                <a:ea typeface="Calibri" panose="020F0502020204030204" pitchFamily="34" charset="0"/>
                <a:cs typeface="Times New Roman"/>
              </a:rPr>
              <a:t> https://www.ukessays.com/essays/international-business/tesco-is-biggest-supermarket.php?vref=1 [Accessed 7 November 2022].</a:t>
            </a:r>
            <a:endParaRPr lang="en-GB" sz="1800">
              <a:latin typeface="Calibri"/>
              <a:ea typeface="Calibri" panose="020F0502020204030204" pitchFamily="34" charset="0"/>
              <a:cs typeface="Times New Roman"/>
            </a:endParaRPr>
          </a:p>
          <a:p>
            <a:pPr marL="0" indent="0">
              <a:buNone/>
            </a:pPr>
            <a:endParaRPr lang="en-US" sz="1800">
              <a:solidFill>
                <a:srgbClr val="000000">
                  <a:alpha val="60000"/>
                </a:srgbClr>
              </a:solidFill>
            </a:endParaRPr>
          </a:p>
        </p:txBody>
      </p:sp>
    </p:spTree>
    <p:extLst>
      <p:ext uri="{BB962C8B-B14F-4D97-AF65-F5344CB8AC3E}">
        <p14:creationId xmlns:p14="http://schemas.microsoft.com/office/powerpoint/2010/main" val="6622224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16A8884-9F9C-F074-66DC-FB90D30F9805}"/>
              </a:ext>
            </a:extLst>
          </p:cNvPr>
          <p:cNvSpPr txBox="1"/>
          <p:nvPr/>
        </p:nvSpPr>
        <p:spPr>
          <a:xfrm>
            <a:off x="210067" y="677116"/>
            <a:ext cx="11394831" cy="1973489"/>
          </a:xfrm>
          <a:prstGeom prst="rect">
            <a:avLst/>
          </a:prstGeom>
          <a:noFill/>
        </p:spPr>
        <p:txBody>
          <a:bodyPr wrap="square" lIns="91440" tIns="45720" rIns="91440" bIns="45720" anchor="t">
            <a:spAutoFit/>
          </a:bodyPr>
          <a:lstStyle/>
          <a:p>
            <a:pPr>
              <a:lnSpc>
                <a:spcPct val="107000"/>
              </a:lnSpc>
              <a:spcAft>
                <a:spcPts val="800"/>
              </a:spcAft>
              <a:tabLst>
                <a:tab pos="457200" algn="l"/>
              </a:tabLst>
            </a:pPr>
            <a:r>
              <a:rPr lang="en-US" u="sng" dirty="0">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14. </a:t>
            </a:r>
            <a:r>
              <a:rPr lang="en-US" dirty="0">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www.</a:t>
            </a:r>
            <a:r>
              <a:rPr lang="en-US" sz="1800" dirty="0">
                <a:effectLst/>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asda.com</a:t>
            </a:r>
            <a:r>
              <a:rPr lang="en-US" sz="1800" dirty="0">
                <a:effectLst/>
                <a:latin typeface="Calibri"/>
                <a:ea typeface="Calibri" panose="020F0502020204030204" pitchFamily="34" charset="0"/>
                <a:cs typeface="Times New Roman"/>
              </a:rPr>
              <a:t>. (n.d.). </a:t>
            </a:r>
            <a:r>
              <a:rPr lang="en-US" sz="1800" i="1" dirty="0">
                <a:effectLst/>
                <a:latin typeface="Calibri"/>
                <a:ea typeface="Calibri" panose="020F0502020204030204" pitchFamily="34" charset="0"/>
                <a:cs typeface="Times New Roman"/>
              </a:rPr>
              <a:t>Asda.com - Online Food Shopping, George, &amp; more</a:t>
            </a:r>
            <a:r>
              <a:rPr lang="en-US" sz="1800" dirty="0">
                <a:effectLst/>
                <a:latin typeface="Calibri"/>
                <a:ea typeface="Calibri" panose="020F0502020204030204" pitchFamily="34" charset="0"/>
                <a:cs typeface="Times New Roman"/>
              </a:rPr>
              <a:t>. [online] Available at: </a:t>
            </a:r>
            <a:r>
              <a:rPr lang="en-US" sz="1800" u="sng" dirty="0">
                <a:effectLst/>
                <a:latin typeface="Calibri"/>
                <a:ea typeface="Calibri" panose="020F0502020204030204" pitchFamily="34" charset="0"/>
                <a:cs typeface="Times New Roman"/>
                <a:hlinkClick r:id="rId3">
                  <a:extLst>
                    <a:ext uri="{A12FA001-AC4F-418D-AE19-62706E023703}">
                      <ahyp:hlinkClr xmlns:ahyp="http://schemas.microsoft.com/office/drawing/2018/hyperlinkcolor" val="tx"/>
                    </a:ext>
                  </a:extLst>
                </a:hlinkClick>
              </a:rPr>
              <a:t>http://asda.co.uk</a:t>
            </a:r>
            <a:r>
              <a:rPr lang="en-US" sz="1800" dirty="0">
                <a:effectLst/>
                <a:latin typeface="Calibri"/>
                <a:ea typeface="Calibri" panose="020F0502020204030204" pitchFamily="34" charset="0"/>
                <a:cs typeface="Times New Roman"/>
              </a:rPr>
              <a:t> [Accessed 10 </a:t>
            </a:r>
            <a:r>
              <a:rPr lang="en-US" dirty="0">
                <a:latin typeface="Calibri"/>
                <a:ea typeface="Calibri" panose="020F0502020204030204" pitchFamily="34" charset="0"/>
                <a:cs typeface="Times New Roman"/>
              </a:rPr>
              <a:t>Nov2022</a:t>
            </a:r>
            <a:r>
              <a:rPr lang="en-US" sz="1800" dirty="0">
                <a:effectLst/>
                <a:latin typeface="Calibri"/>
                <a:ea typeface="Calibri" panose="020F0502020204030204" pitchFamily="34" charset="0"/>
                <a:cs typeface="Times New Roman"/>
              </a:rPr>
              <a:t>].</a:t>
            </a:r>
            <a:endParaRPr lang="en-GB" sz="1800" dirty="0">
              <a:effectLst/>
              <a:latin typeface="Calibri"/>
              <a:ea typeface="Calibri" panose="020F0502020204030204" pitchFamily="34" charset="0"/>
              <a:cs typeface="Times New Roman"/>
            </a:endParaRPr>
          </a:p>
          <a:p>
            <a:pPr>
              <a:lnSpc>
                <a:spcPct val="107000"/>
              </a:lnSpc>
              <a:spcAft>
                <a:spcPts val="800"/>
              </a:spcAft>
              <a:tabLst>
                <a:tab pos="457200" algn="l"/>
              </a:tabLst>
            </a:pPr>
            <a:r>
              <a:rPr lang="en-US" sz="1800" u="sng" dirty="0">
                <a:effectLst/>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15.</a:t>
            </a:r>
            <a:r>
              <a:rPr lang="en-US" u="sng" dirty="0">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 </a:t>
            </a:r>
            <a:r>
              <a:rPr lang="en-US" sz="1800" dirty="0">
                <a:effectLst/>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www.kantarworldpanel.com</a:t>
            </a:r>
            <a:r>
              <a:rPr lang="en-US" sz="1800" dirty="0">
                <a:effectLst/>
                <a:latin typeface="Calibri"/>
                <a:ea typeface="Calibri" panose="020F0502020204030204" pitchFamily="34" charset="0"/>
                <a:cs typeface="Times New Roman"/>
              </a:rPr>
              <a:t>. (n.d.). </a:t>
            </a:r>
            <a:r>
              <a:rPr lang="en-US" sz="1800" i="1" dirty="0">
                <a:effectLst/>
                <a:latin typeface="Calibri"/>
                <a:ea typeface="Calibri" panose="020F0502020204030204" pitchFamily="34" charset="0"/>
                <a:cs typeface="Times New Roman"/>
              </a:rPr>
              <a:t>Grocery Market Share - Kantar</a:t>
            </a:r>
            <a:r>
              <a:rPr lang="en-US" sz="1800" dirty="0">
                <a:effectLst/>
                <a:latin typeface="Calibri"/>
                <a:ea typeface="Calibri" panose="020F0502020204030204" pitchFamily="34" charset="0"/>
                <a:cs typeface="Times New Roman"/>
              </a:rPr>
              <a:t>. [online] Available at: </a:t>
            </a:r>
            <a:r>
              <a:rPr lang="en-US" sz="1800" u="sng" dirty="0">
                <a:effectLst/>
                <a:latin typeface="Calibri"/>
                <a:ea typeface="Calibri" panose="020F0502020204030204" pitchFamily="34" charset="0"/>
                <a:cs typeface="Times New Roman"/>
                <a:hlinkClick r:id="rId5">
                  <a:extLst>
                    <a:ext uri="{A12FA001-AC4F-418D-AE19-62706E023703}">
                      <ahyp:hlinkClr xmlns:ahyp="http://schemas.microsoft.com/office/drawing/2018/hyperlinkcolor" val="tx"/>
                    </a:ext>
                  </a:extLst>
                </a:hlinkClick>
              </a:rPr>
              <a:t>https://www.kantarworldpanel.com/en/grocery-market-share/great-britain/snapshot/02.10.22/</a:t>
            </a:r>
            <a:r>
              <a:rPr lang="en-US" sz="1800" dirty="0">
                <a:effectLst/>
                <a:latin typeface="Calibri"/>
                <a:ea typeface="Calibri" panose="020F0502020204030204" pitchFamily="34" charset="0"/>
                <a:cs typeface="Times New Roman"/>
              </a:rPr>
              <a:t> [Accessed 3 Nov. 2022].</a:t>
            </a:r>
          </a:p>
          <a:p>
            <a:pPr>
              <a:tabLst>
                <a:tab pos="457200" algn="l"/>
              </a:tabLst>
            </a:pPr>
            <a:endParaRPr lang="en-US" sz="1600" dirty="0">
              <a:latin typeface="Arial"/>
              <a:cs typeface="Arial"/>
            </a:endParaRPr>
          </a:p>
          <a:p>
            <a:pPr>
              <a:lnSpc>
                <a:spcPct val="107000"/>
              </a:lnSpc>
              <a:spcAft>
                <a:spcPts val="800"/>
              </a:spcAft>
              <a:tabLst>
                <a:tab pos="457200" algn="l"/>
              </a:tabLst>
            </a:pPr>
            <a:endParaRPr lang="en-US" sz="1600">
              <a:latin typeface="Arial"/>
              <a:ea typeface="Calibri" panose="020F0502020204030204" pitchFamily="34" charset="0"/>
              <a:cs typeface="Times New Roman"/>
            </a:endParaRPr>
          </a:p>
        </p:txBody>
      </p:sp>
    </p:spTree>
    <p:extLst>
      <p:ext uri="{BB962C8B-B14F-4D97-AF65-F5344CB8AC3E}">
        <p14:creationId xmlns:p14="http://schemas.microsoft.com/office/powerpoint/2010/main" val="11744397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FrostyVTI">
  <a:themeElements>
    <a:clrScheme name="AnalogousFromLightSeedLeftStep">
      <a:dk1>
        <a:srgbClr val="000000"/>
      </a:dk1>
      <a:lt1>
        <a:srgbClr val="FFFFFF"/>
      </a:lt1>
      <a:dk2>
        <a:srgbClr val="213A3B"/>
      </a:dk2>
      <a:lt2>
        <a:srgbClr val="E8E5E2"/>
      </a:lt2>
      <a:accent1>
        <a:srgbClr val="80A6C3"/>
      </a:accent1>
      <a:accent2>
        <a:srgbClr val="6EAEAF"/>
      </a:accent2>
      <a:accent3>
        <a:srgbClr val="7BAC98"/>
      </a:accent3>
      <a:accent4>
        <a:srgbClr val="6EAF7A"/>
      </a:accent4>
      <a:accent5>
        <a:srgbClr val="86AC7B"/>
      </a:accent5>
      <a:accent6>
        <a:srgbClr val="93A96B"/>
      </a:accent6>
      <a:hlink>
        <a:srgbClr val="A1795A"/>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FrostyVTI">
  <a:themeElements>
    <a:clrScheme name="AnalogousFromLightSeedLeftStep">
      <a:dk1>
        <a:srgbClr val="000000"/>
      </a:dk1>
      <a:lt1>
        <a:srgbClr val="FFFFFF"/>
      </a:lt1>
      <a:dk2>
        <a:srgbClr val="213A3B"/>
      </a:dk2>
      <a:lt2>
        <a:srgbClr val="E8E5E2"/>
      </a:lt2>
      <a:accent1>
        <a:srgbClr val="80A6C3"/>
      </a:accent1>
      <a:accent2>
        <a:srgbClr val="6EAEAF"/>
      </a:accent2>
      <a:accent3>
        <a:srgbClr val="7BAC98"/>
      </a:accent3>
      <a:accent4>
        <a:srgbClr val="6EAF7A"/>
      </a:accent4>
      <a:accent5>
        <a:srgbClr val="86AC7B"/>
      </a:accent5>
      <a:accent6>
        <a:srgbClr val="93A96B"/>
      </a:accent6>
      <a:hlink>
        <a:srgbClr val="A1795A"/>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0</Notes>
  <HiddenSlides>0</HiddenSlides>
  <ScaleCrop>false</ScaleCrop>
  <HeadingPairs>
    <vt:vector size="4" baseType="variant">
      <vt:variant>
        <vt:lpstr>Theme</vt:lpstr>
      </vt:variant>
      <vt:variant>
        <vt:i4>2</vt:i4>
      </vt:variant>
      <vt:variant>
        <vt:lpstr>Slide Titles</vt:lpstr>
      </vt:variant>
      <vt:variant>
        <vt:i4>30</vt:i4>
      </vt:variant>
    </vt:vector>
  </HeadingPairs>
  <TitlesOfParts>
    <vt:vector size="32" baseType="lpstr">
      <vt:lpstr>FrostyVTI</vt:lpstr>
      <vt:lpstr>FrostyVTI</vt:lpstr>
      <vt:lpstr>ACADEMIC SKILLS LCBB 4006  </vt:lpstr>
      <vt:lpstr>Analysis of Tesco PLC</vt:lpstr>
      <vt:lpstr>PowerPoint Presentation</vt:lpstr>
      <vt:lpstr>PowerPoint Presentation</vt:lpstr>
      <vt:lpstr>PowerPoint Presentation</vt:lpstr>
      <vt:lpstr>PowerPoint Presentation</vt:lpstr>
      <vt:lpstr>PowerPoint Presentation</vt:lpstr>
      <vt:lpstr>                  PRODUCTS AND SERVICES</vt:lpstr>
      <vt:lpstr>PowerPoint Presentation</vt:lpstr>
      <vt:lpstr>Groceries</vt:lpstr>
      <vt:lpstr>F&amp;F Clothing  ''Fashion worth popping in for'' </vt:lpstr>
      <vt:lpstr>Tesco Bank</vt:lpstr>
      <vt:lpstr>Tesco Mobile</vt:lpstr>
      <vt:lpstr>Tesco Petrol Station</vt:lpstr>
      <vt:lpstr>  TESCO CLUBCARD </vt:lpstr>
      <vt:lpstr>PowerPoint Presentation</vt:lpstr>
      <vt:lpstr>PowerPoint Presentation</vt:lpstr>
      <vt:lpstr>PowerPoint Presentation</vt:lpstr>
      <vt:lpstr>PowerPoint Presentation</vt:lpstr>
      <vt:lpstr>PowerPoint Presentation</vt:lpstr>
      <vt:lpstr>PowerPoint Presentation</vt:lpstr>
      <vt:lpstr>Competitive advantage between Tesco and Asda in terms of the 4Ps</vt:lpstr>
      <vt:lpstr>TESCO’S SWOT ANALYSIS </vt:lpstr>
      <vt:lpstr>TESCO’S SWOT ANALYSIS </vt:lpstr>
      <vt:lpstr>Conclusions</vt:lpstr>
      <vt:lpstr>Recommendations </vt:lpstr>
      <vt:lpstr>        Any questions?</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18</cp:revision>
  <dcterms:created xsi:type="dcterms:W3CDTF">2022-10-18T10:41:08Z</dcterms:created>
  <dcterms:modified xsi:type="dcterms:W3CDTF">2022-11-17T12:12:36Z</dcterms:modified>
</cp:coreProperties>
</file>