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5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3" r:id="rId6"/>
    <p:sldMasterId id="2147483661" r:id="rId7"/>
    <p:sldMasterId id="2147483664" r:id="rId8"/>
    <p:sldMasterId id="2147483666" r:id="rId9"/>
  </p:sldMasterIdLst>
  <p:notesMasterIdLst>
    <p:notesMasterId r:id="rId26"/>
  </p:notesMasterIdLst>
  <p:sldIdLst>
    <p:sldId id="719" r:id="rId10"/>
    <p:sldId id="762" r:id="rId11"/>
    <p:sldId id="780" r:id="rId12"/>
    <p:sldId id="783" r:id="rId13"/>
    <p:sldId id="764" r:id="rId14"/>
    <p:sldId id="765" r:id="rId15"/>
    <p:sldId id="770" r:id="rId16"/>
    <p:sldId id="779" r:id="rId17"/>
    <p:sldId id="772" r:id="rId18"/>
    <p:sldId id="782" r:id="rId19"/>
    <p:sldId id="775" r:id="rId20"/>
    <p:sldId id="774" r:id="rId21"/>
    <p:sldId id="776" r:id="rId22"/>
    <p:sldId id="784" r:id="rId23"/>
    <p:sldId id="781" r:id="rId24"/>
    <p:sldId id="72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427015-C400-4A06-BC72-6614EF208A78}" v="1" dt="2026-03-18T12:18:46.5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22" y="50"/>
      </p:cViewPr>
      <p:guideLst/>
    </p:cSldViewPr>
  </p:slideViewPr>
  <p:notesTextViewPr>
    <p:cViewPr>
      <p:scale>
        <a:sx n="3" d="2"/>
        <a:sy n="3" d="2"/>
      </p:scale>
      <p:origin x="0" y="-1082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modSld delMainMaster">
      <pc:chgData name="Jenifer Prince Devaraj" userId="c3fb109c-09d1-42a6-93f4-69472d709861" providerId="ADAL" clId="{09A26AFE-3578-4143-B1B0-81DF391638B0}" dt="2026-03-18T11:35:42.709" v="8"/>
      <pc:docMkLst>
        <pc:docMk/>
      </pc:docMkLst>
      <pc:sldChg chg="modSp mod">
        <pc:chgData name="Jenifer Prince Devaraj" userId="c3fb109c-09d1-42a6-93f4-69472d709861" providerId="ADAL" clId="{09A26AFE-3578-4143-B1B0-81DF391638B0}" dt="2026-03-18T11:35:41.967" v="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8T11:35:41.967" v="7" actId="20577"/>
          <ac:spMkLst>
            <pc:docMk/>
            <pc:sldMk cId="3119007398" sldId="719"/>
            <ac:spMk id="6" creationId="{AF5115C6-4C82-61A6-D0B9-10650812DF1F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35:42.709" v="8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18T11:35:42.709" v="8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338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043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186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460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3054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9753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364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8592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7597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833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6E3C0-38F9-595D-2767-C8F6B17A0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ABB682-C9EF-433B-0156-0C4883C258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D24E95-9438-CACC-8B7E-9EE742356F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Initial Stages</a:t>
            </a:r>
          </a:p>
          <a:p>
            <a:r>
              <a:rPr lang="en-GB" dirty="0"/>
              <a:t> </a:t>
            </a:r>
            <a:r>
              <a:rPr lang="en-GB" b="1" dirty="0"/>
              <a:t>Carry-Save Reduction Stages (CSA stages)</a:t>
            </a:r>
            <a:br>
              <a:rPr lang="en-GB" dirty="0"/>
            </a:br>
            <a:r>
              <a:rPr lang="en-GB" dirty="0"/>
              <a:t>or </a:t>
            </a:r>
            <a:r>
              <a:rPr lang="en-GB" b="1" dirty="0"/>
              <a:t>Wallace Reduction Levels</a:t>
            </a:r>
          </a:p>
          <a:p>
            <a:endParaRPr lang="en-GB" b="1" dirty="0"/>
          </a:p>
          <a:p>
            <a:r>
              <a:rPr lang="en-GB" b="1" dirty="0"/>
              <a:t>Final stage</a:t>
            </a:r>
          </a:p>
          <a:p>
            <a:r>
              <a:rPr lang="en-GB" b="1" dirty="0"/>
              <a:t>Final Carry Propagate Adder</a:t>
            </a:r>
            <a:br>
              <a:rPr lang="en-GB" dirty="0"/>
            </a:br>
            <a:r>
              <a:rPr lang="en-GB" dirty="0"/>
              <a:t>(usually a </a:t>
            </a:r>
            <a:r>
              <a:rPr lang="en-GB" b="1" dirty="0"/>
              <a:t>Ripple Carry Adder</a:t>
            </a:r>
            <a:r>
              <a:rPr lang="en-GB" dirty="0"/>
              <a:t>)</a:t>
            </a:r>
            <a:endParaRPr lang="en-IN"/>
          </a:p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B861C0A-B1BA-FC82-6EB3-C9A51E75C28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AE02D4-86AB-E752-ECFD-8B2F12512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18560-0A57-E48F-3649-753467279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8718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60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13300-2AFA-4177-ADF5-164BEC32292D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285157-9565-4300-BE79-9515B73CB1DC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30DA-502B-494A-9061-6155673B68E2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D708C96-CE2B-4133-A8B6-C1261F43B44B}" type="datetime1">
              <a:rPr lang="en-GB" smtClean="0"/>
              <a:t>18/03/2026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7DAF298-83E2-4F39-B21C-F273F5BECCF9}" type="datetime1">
              <a:rPr lang="en-GB" noProof="0" smtClean="0"/>
              <a:t>18/03/2026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81C8964-CE90-42CE-965A-66E800C029DE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13606-8A77-438E-9265-6B7CAFE904A6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E3281A-A2CA-4DA3-BCF5-904565552BAD}" type="datetime1">
              <a:rPr lang="en-GB" smtClean="0"/>
              <a:t>18/03/2026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0DE202D-FD2B-4031-85FF-D10CA7873556}" type="datetime1">
              <a:rPr lang="en-GB" noProof="0" smtClean="0"/>
              <a:t>18/03/2026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27209221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F5115C6-4C82-61A6-D0B9-10650812DF1F}"/>
              </a:ext>
            </a:extLst>
          </p:cNvPr>
          <p:cNvSpPr txBox="1">
            <a:spLocks/>
          </p:cNvSpPr>
          <p:nvPr/>
        </p:nvSpPr>
        <p:spPr>
          <a:xfrm>
            <a:off x="924214" y="2051240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	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	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</a:p>
          <a:p>
            <a:r>
              <a:rPr lang="en-GB" b="1" dirty="0">
                <a:latin typeface="Arial" panose="020B0604020202020204" pitchFamily="34" charset="0"/>
              </a:rPr>
              <a:t>Topic 	    	:  Binary Multipliers</a:t>
            </a:r>
          </a:p>
          <a:p>
            <a:r>
              <a:rPr lang="en-GB" b="1" dirty="0">
                <a:latin typeface="Arial" panose="020B0604020202020204" pitchFamily="34" charset="0"/>
              </a:rPr>
              <a:t>Lecture 		</a:t>
            </a:r>
            <a:r>
              <a:rPr lang="en-GB" b="1">
                <a:latin typeface="Arial" panose="020B0604020202020204" pitchFamily="34" charset="0"/>
              </a:rPr>
              <a:t>: 10</a:t>
            </a: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AC614BA-42B1-1E69-7EAF-ABFB64E20B72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31059" y="1691433"/>
            <a:ext cx="6712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Binary Multipliers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574117" y="2394160"/>
            <a:ext cx="6042999" cy="2581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Binary Multiplier is a digital circuit in digital electronics designed to perform the multiplication of two binary numbers and produce the result as output.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085D6E7B-8717-B394-EC2E-C730146D0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7030" y="2811423"/>
            <a:ext cx="4220853" cy="1746885"/>
          </a:xfrm>
          <a:prstGeom prst="rect">
            <a:avLst/>
          </a:prstGeom>
        </p:spPr>
      </p:pic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B7B04F5-905E-7A90-154F-4F520750522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AE8AAA-F4E3-484D-8301-3F4ACD4043AC}"/>
              </a:ext>
            </a:extLst>
          </p:cNvPr>
          <p:cNvSpPr txBox="1"/>
          <p:nvPr/>
        </p:nvSpPr>
        <p:spPr>
          <a:xfrm>
            <a:off x="665721" y="5065662"/>
            <a:ext cx="760095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Example: The block diagram of a 2-bit multiplier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40390" y="1280053"/>
            <a:ext cx="6712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Binary Multipliers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0207FBEF-0B36-B9BA-7793-CCF8F3786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2788" y="2461338"/>
            <a:ext cx="4656522" cy="3386978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B7B04F5-905E-7A90-154F-4F520750522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8D6E8D-5360-913F-DB18-4B5B7A8297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7454" y="2534070"/>
            <a:ext cx="3017185" cy="2963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115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0D860-AF31-4A13-9D63-EEBA9A5C1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AA0E2-BF3B-46C3-851D-991D403AF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194031-6CD6-404D-9B88-5666090BC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07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65227" y="1132920"/>
            <a:ext cx="94394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2-bit binary multiplier circuit implementation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593546" y="1717695"/>
            <a:ext cx="10719613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Let us implement a two bit binary multiplier. Let the two binary numbers be A1A0 and B1B0. The multiplication table will, then, look as: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6D142D-20C0-F0A2-BC88-B34B97A5D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496" y="2855246"/>
            <a:ext cx="3892224" cy="38230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7030E5-023F-CCD2-A4C7-A8580FA9FF8A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A83B4C9-0C2B-7A9E-EA71-9DAF354DC4BF}"/>
              </a:ext>
            </a:extLst>
          </p:cNvPr>
          <p:cNvSpPr txBox="1">
            <a:spLocks/>
          </p:cNvSpPr>
          <p:nvPr/>
        </p:nvSpPr>
        <p:spPr>
          <a:xfrm>
            <a:off x="140390" y="6678273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4023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49987" y="1478360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 Multipliers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1150287" y="2343908"/>
            <a:ext cx="10719613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Braun’s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Wallace tree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Booth's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Combinational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Sequential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Shift and Add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D04D9-F0C4-4267-7317-90F3DCD7B034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C1CFBD5-B527-B12B-E6D3-F6B215AD92F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8192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332616" y="1516385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Braun’s Multiplier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806898" y="2508941"/>
            <a:ext cx="9492460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Braun’s multiplier is a type of parallel array multiplier introduced by Edward Louis Braun in 1963.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is designed exclusively for unsigned numbers.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Commonly used in DSP processors and image processing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16ACB-60FC-F5BF-577A-3086785991A4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3897355-616F-1FFF-A767-70DFE18772B9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0307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FF2EE7-1C49-646B-6837-1449E98044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174" y="2376398"/>
            <a:ext cx="4943604" cy="277461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AB0E60-1891-F9D9-1AC7-D9C4C585DE75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1F7AEB-F7EF-08E9-F86B-1D050D11173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78EC9A-E2B5-12C5-92B5-73DEC46220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78" y="1417346"/>
            <a:ext cx="6761222" cy="51466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CAE95C-5972-4B92-9DA6-7FAF79BD7FEB}"/>
              </a:ext>
            </a:extLst>
          </p:cNvPr>
          <p:cNvSpPr txBox="1"/>
          <p:nvPr/>
        </p:nvSpPr>
        <p:spPr>
          <a:xfrm>
            <a:off x="190147" y="1312278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4X 4 - Braun’s Multiplier </a:t>
            </a:r>
          </a:p>
        </p:txBody>
      </p:sp>
    </p:spTree>
    <p:extLst>
      <p:ext uri="{BB962C8B-B14F-4D97-AF65-F5344CB8AC3E}">
        <p14:creationId xmlns:p14="http://schemas.microsoft.com/office/powerpoint/2010/main" val="323643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0" y="1308912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 4 - Braun’s Multiplier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C145F-A97C-BCF9-8C16-DAEADBD3F5B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A8A7C18-1020-EDE6-2D7E-B789A3B9DB5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887F84-7959-241E-47C6-A64BB68D0D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479" y="1370286"/>
            <a:ext cx="6526712" cy="51529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1623D0-05F4-434B-9E05-54F6434B2E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4" y="2189697"/>
            <a:ext cx="4943604" cy="2774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223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0" y="1308912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 4 - Braun’s Multiplier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C145F-A97C-BCF9-8C16-DAEADBD3F5B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A8A7C18-1020-EDE6-2D7E-B789A3B9DB5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983D3C-2836-4EAF-B587-3350809CE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4763" y="2484715"/>
            <a:ext cx="4324954" cy="295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751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90147" y="150067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Wallace tree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5549A3-6063-689D-653D-8D0758B0CEE8}"/>
              </a:ext>
            </a:extLst>
          </p:cNvPr>
          <p:cNvSpPr txBox="1"/>
          <p:nvPr/>
        </p:nvSpPr>
        <p:spPr>
          <a:xfrm>
            <a:off x="644679" y="2375013"/>
            <a:ext cx="11026277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Wallace tree is an advanced method of performing long multiplication.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process begins by multiplying each bit of one operand with each bit of the other.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Each partial product carries a weight equal to the product of its respective factors.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final result is determined by computing the weighted sum of all partial products.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B7030-1EAB-485C-7102-73F5B795D8D1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B3B0500-BF52-5C87-1CA2-E6E7CFEA681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535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51349" y="1296221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Wallace tree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9F0436F-F3DC-336A-3E4D-C4FE17F350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7291" y="1997191"/>
            <a:ext cx="4998392" cy="38036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CCC3F8-B4E5-A568-99FB-DC28FA84A9B2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4691F1A-A2B4-B94D-7D92-983A5A6ED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FF2F40-FF73-D6CD-0DD9-89DF9470D8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7617" y="1180026"/>
            <a:ext cx="4763624" cy="552041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E56D99-B74B-3337-F0D4-67C541BA1832}"/>
              </a:ext>
            </a:extLst>
          </p:cNvPr>
          <p:cNvCxnSpPr/>
          <p:nvPr/>
        </p:nvCxnSpPr>
        <p:spPr>
          <a:xfrm>
            <a:off x="6096000" y="1712606"/>
            <a:ext cx="0" cy="464777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1673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211959" y="1134046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Wallace tree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B9BF63-0DCB-CA4E-8B43-F4B562C32F5C}"/>
              </a:ext>
            </a:extLst>
          </p:cNvPr>
          <p:cNvSpPr txBox="1">
            <a:spLocks/>
          </p:cNvSpPr>
          <p:nvPr/>
        </p:nvSpPr>
        <p:spPr>
          <a:xfrm>
            <a:off x="3698590" y="3998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C8E908-2998-2FD9-BC13-D01194A7050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52E7FB-8EE4-D79F-9844-C250D3D0CB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585" y="2570160"/>
            <a:ext cx="6791351" cy="29414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3D8142-7D8F-F083-B88F-488BB67D04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856050" y="-3027964"/>
            <a:ext cx="4480196" cy="51919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241E43-4D6C-43E9-9D60-C86E71C868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554" y="1134046"/>
            <a:ext cx="4763624" cy="552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212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4EEC4-5898-4C41-3DAF-2F7EF67E5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485228E1-84BA-16CD-7E6F-38CB06A13BD0}"/>
              </a:ext>
            </a:extLst>
          </p:cNvPr>
          <p:cNvSpPr txBox="1"/>
          <p:nvPr/>
        </p:nvSpPr>
        <p:spPr>
          <a:xfrm>
            <a:off x="211959" y="1134046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Wallace tree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242D842-AC8A-969A-0A8E-1DFA31314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A3F3B13-3E02-88D6-7113-8EF39295A5DC}"/>
              </a:ext>
            </a:extLst>
          </p:cNvPr>
          <p:cNvSpPr txBox="1">
            <a:spLocks/>
          </p:cNvSpPr>
          <p:nvPr/>
        </p:nvSpPr>
        <p:spPr>
          <a:xfrm>
            <a:off x="3698590" y="3998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AB7C24-7E0D-6E1E-D3FD-46ED19F7AED6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605084-5B3F-6A80-4558-F9209523B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383" y="2034610"/>
            <a:ext cx="9852361" cy="42672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733794-D82D-7858-339E-CDB7FD7B13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856050" y="-3027964"/>
            <a:ext cx="4480196" cy="5191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404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211959" y="1449356"/>
            <a:ext cx="9953647" cy="3462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  <a:p>
            <a:pPr lvl="1" algn="just">
              <a:lnSpc>
                <a:spcPct val="200000"/>
              </a:lnSpc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[1] A. Ravi, "Comparative study of high performance Braun’s multiplier using FPGAs," IOSR Journal of Electronics and Communication Engineering, May 2012. DOI: 10.9790/2834-0143337. [Online]. Available: https://www.researchgate.net/publication/284601502.</a:t>
            </a:r>
          </a:p>
          <a:p>
            <a:pPr lvl="1" algn="just">
              <a:lnSpc>
                <a:spcPct val="200000"/>
              </a:lnSpc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[2] P. Mishra, "A study on Wallace tree multiplier," ResearchGate, Apr. 2018. [Online]. Available: 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https://www.researchgate.net/publication/327209221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200000"/>
              </a:lnSpc>
            </a:pPr>
            <a:endParaRPr lang="en-US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B9BF63-0DCB-CA4E-8B43-F4B562C32F5C}"/>
              </a:ext>
            </a:extLst>
          </p:cNvPr>
          <p:cNvSpPr txBox="1">
            <a:spLocks/>
          </p:cNvSpPr>
          <p:nvPr/>
        </p:nvSpPr>
        <p:spPr>
          <a:xfrm>
            <a:off x="3698590" y="3998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C8E908-2998-2FD9-BC13-D01194A7050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3D8142-7D8F-F083-B88F-488BB67D04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856050" y="-3027964"/>
            <a:ext cx="4480196" cy="5191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010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2112</TotalTime>
  <Words>618</Words>
  <Application>Microsoft Office PowerPoint</Application>
  <PresentationFormat>Widescreen</PresentationFormat>
  <Paragraphs>140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200_Title Page 3</vt:lpstr>
      <vt:lpstr>UWTSD 200_Text 4</vt:lpstr>
      <vt:lpstr>UWTSD 200_Text 7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2026-03-18T12:18:47Z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