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72" r:id="rId4"/>
  </p:sldMasterIdLst>
  <p:notesMasterIdLst>
    <p:notesMasterId r:id="rId22"/>
  </p:notesMasterIdLst>
  <p:sldIdLst>
    <p:sldId id="256" r:id="rId5"/>
    <p:sldId id="263" r:id="rId6"/>
    <p:sldId id="261" r:id="rId7"/>
    <p:sldId id="264" r:id="rId8"/>
    <p:sldId id="258" r:id="rId9"/>
    <p:sldId id="275" r:id="rId10"/>
    <p:sldId id="259" r:id="rId11"/>
    <p:sldId id="267" r:id="rId12"/>
    <p:sldId id="272" r:id="rId13"/>
    <p:sldId id="273" r:id="rId14"/>
    <p:sldId id="269" r:id="rId15"/>
    <p:sldId id="262" r:id="rId16"/>
    <p:sldId id="270" r:id="rId17"/>
    <p:sldId id="268" r:id="rId18"/>
    <p:sldId id="271" r:id="rId19"/>
    <p:sldId id="274" r:id="rId20"/>
    <p:sldId id="260"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4736" autoAdjust="0"/>
  </p:normalViewPr>
  <p:slideViewPr>
    <p:cSldViewPr snapToGrid="0">
      <p:cViewPr varScale="1">
        <p:scale>
          <a:sx n="86" d="100"/>
          <a:sy n="86" d="100"/>
        </p:scale>
        <p:origin x="15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A9964-FECB-453D-A1BE-66C2BC45EDB4}" type="datetimeFigureOut">
              <a:rPr lang="en-GB" smtClean="0"/>
              <a:t>03/05/2019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6A48AA-EA39-4CC6-9896-BBFBF57D0908}" type="slidenum">
              <a:rPr lang="en-GB" smtClean="0"/>
              <a:t>‹#›</a:t>
            </a:fld>
            <a:endParaRPr lang="en-GB"/>
          </a:p>
        </p:txBody>
      </p:sp>
    </p:spTree>
    <p:extLst>
      <p:ext uri="{BB962C8B-B14F-4D97-AF65-F5344CB8AC3E}">
        <p14:creationId xmlns:p14="http://schemas.microsoft.com/office/powerpoint/2010/main" val="3715429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6A48AA-EA39-4CC6-9896-BBFBF57D0908}" type="slidenum">
              <a:rPr lang="en-GB" smtClean="0"/>
              <a:t>8</a:t>
            </a:fld>
            <a:endParaRPr lang="en-GB"/>
          </a:p>
        </p:txBody>
      </p:sp>
    </p:spTree>
    <p:extLst>
      <p:ext uri="{BB962C8B-B14F-4D97-AF65-F5344CB8AC3E}">
        <p14:creationId xmlns:p14="http://schemas.microsoft.com/office/powerpoint/2010/main" val="311525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smtClean="0"/>
              <a:pPr/>
              <a:t>5/3/2019</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03018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9981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smtClean="0"/>
              <a:pPr/>
              <a:t>5/3/2019</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09290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7167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8574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Tree>
    <p:extLst>
      <p:ext uri="{BB962C8B-B14F-4D97-AF65-F5344CB8AC3E}">
        <p14:creationId xmlns:p14="http://schemas.microsoft.com/office/powerpoint/2010/main" val="1164318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12690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smtClean="0"/>
              <a:pPr/>
              <a:t>5/3/2019</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3296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0803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4701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smtClean="0"/>
              <a:pPr/>
              <a:t>5/3/2019</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91526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smtClean="0"/>
              <a:pPr/>
              <a:t>5/3/2019</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28555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ieeexplore-ieee-org.ezproxy.uwtsd.ac.uk/document/6737574" TargetMode="External"/><Relationship Id="rId7" Type="http://schemas.openxmlformats.org/officeDocument/2006/relationships/hyperlink" Target="https://www.crest-approved.org/wp-content/uploads/CREST-Penetration-Testing-Guide.pdf" TargetMode="External"/><Relationship Id="rId2" Type="http://schemas.openxmlformats.org/officeDocument/2006/relationships/hyperlink" Target="https://ieeexplore-ieee-org.ezproxy.uwtsd.ac.uk/document/8104095" TargetMode="External"/><Relationship Id="rId1" Type="http://schemas.openxmlformats.org/officeDocument/2006/relationships/slideLayout" Target="../slideLayouts/slideLayout2.xml"/><Relationship Id="rId6" Type="http://schemas.openxmlformats.org/officeDocument/2006/relationships/hyperlink" Target="https://ieeexplore-ieee-org.ezproxy.uwtsd.ac.uk/document/6354420" TargetMode="External"/><Relationship Id="rId5" Type="http://schemas.openxmlformats.org/officeDocument/2006/relationships/hyperlink" Target="https://ieeexplore-ieee-org.ezproxy.uwtsd.ac.uk/document/5662299" TargetMode="External"/><Relationship Id="rId4" Type="http://schemas.openxmlformats.org/officeDocument/2006/relationships/hyperlink" Target="http://www.is.cityu.edu.hk/staff/isrobert/phd/ch3.pdf"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93D4EDA-58E0-40CC-B3CA-14CDEB349D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Digital Connections">
            <a:extLst>
              <a:ext uri="{FF2B5EF4-FFF2-40B4-BE49-F238E27FC236}">
                <a16:creationId xmlns:a16="http://schemas.microsoft.com/office/drawing/2014/main" id="{3840F91C-EDD0-4D4E-A4AB-E6C77856C88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3265" t="9091" r="3502" b="-1"/>
          <a:stretch/>
        </p:blipFill>
        <p:spPr>
          <a:xfrm>
            <a:off x="-2500" y="10"/>
            <a:ext cx="12191980" cy="6857990"/>
          </a:xfrm>
          <a:prstGeom prst="rect">
            <a:avLst/>
          </a:prstGeom>
        </p:spPr>
      </p:pic>
      <p:grpSp>
        <p:nvGrpSpPr>
          <p:cNvPr id="17" name="Group 16">
            <a:extLst>
              <a:ext uri="{FF2B5EF4-FFF2-40B4-BE49-F238E27FC236}">
                <a16:creationId xmlns:a16="http://schemas.microsoft.com/office/drawing/2014/main" id="{AA9EB0BC-A85E-4C26-B355-5DFCEF6CCB4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534" y="453643"/>
            <a:ext cx="11298933" cy="98554"/>
            <a:chOff x="446534" y="453643"/>
            <a:chExt cx="11298933" cy="98554"/>
          </a:xfrm>
        </p:grpSpPr>
        <p:sp>
          <p:nvSpPr>
            <p:cNvPr id="18" name="Rectangle 17">
              <a:extLst>
                <a:ext uri="{FF2B5EF4-FFF2-40B4-BE49-F238E27FC236}">
                  <a16:creationId xmlns:a16="http://schemas.microsoft.com/office/drawing/2014/main" id="{3643E56B-BD42-413D-B17D-7958270F5DE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96C04F74-9467-4FA5-95DC-8D481A2974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D73DE1C3-5C37-42E9-A3F0-256F1938327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4A2E7EC3-E07C-46CE-9B25-41865A5068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732" y="4428067"/>
            <a:ext cx="11260667" cy="1962497"/>
          </a:xfrm>
          <a:prstGeom prst="rect">
            <a:avLst/>
          </a:prstGeom>
          <a:solidFill>
            <a:schemeClr val="accent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02C5318-1A1E-49D0-B2E2-A4B0FA9E8A40}"/>
              </a:ext>
            </a:extLst>
          </p:cNvPr>
          <p:cNvSpPr>
            <a:spLocks noGrp="1"/>
          </p:cNvSpPr>
          <p:nvPr>
            <p:ph type="ctrTitle"/>
          </p:nvPr>
        </p:nvSpPr>
        <p:spPr>
          <a:xfrm>
            <a:off x="582290" y="1259113"/>
            <a:ext cx="10993549" cy="1909852"/>
          </a:xfrm>
        </p:spPr>
        <p:txBody>
          <a:bodyPr>
            <a:noAutofit/>
          </a:bodyPr>
          <a:lstStyle/>
          <a:p>
            <a:r>
              <a:rPr lang="en-GB" sz="6000" b="1" u="sng" dirty="0">
                <a:solidFill>
                  <a:schemeClr val="bg1"/>
                </a:solidFill>
                <a:latin typeface="Times New Roman" panose="02020603050405020304" pitchFamily="18" charset="0"/>
                <a:cs typeface="Times New Roman" panose="02020603050405020304" pitchFamily="18" charset="0"/>
              </a:rPr>
              <a:t>PEN Test of a Wireless</a:t>
            </a:r>
            <a:r>
              <a:rPr lang="en-GB" sz="6000" b="1" u="sng" dirty="0">
                <a:latin typeface="Times New Roman" panose="02020603050405020304" pitchFamily="18" charset="0"/>
                <a:cs typeface="Times New Roman" panose="02020603050405020304" pitchFamily="18" charset="0"/>
              </a:rPr>
              <a:t> </a:t>
            </a:r>
            <a:r>
              <a:rPr lang="en-GB" sz="6000" b="1" u="sng" dirty="0">
                <a:solidFill>
                  <a:schemeClr val="bg1"/>
                </a:solidFill>
                <a:latin typeface="Times New Roman" panose="02020603050405020304" pitchFamily="18" charset="0"/>
                <a:cs typeface="Times New Roman" panose="02020603050405020304" pitchFamily="18" charset="0"/>
              </a:rPr>
              <a:t>Sensor Network</a:t>
            </a:r>
            <a:endParaRPr lang="en-US" sz="6000" dirty="0">
              <a:solidFill>
                <a:schemeClr val="bg1"/>
              </a:solidFill>
            </a:endParaRPr>
          </a:p>
        </p:txBody>
      </p:sp>
      <p:sp>
        <p:nvSpPr>
          <p:cNvPr id="3" name="Subtitle 2">
            <a:extLst>
              <a:ext uri="{FF2B5EF4-FFF2-40B4-BE49-F238E27FC236}">
                <a16:creationId xmlns:a16="http://schemas.microsoft.com/office/drawing/2014/main" id="{48B6CF59-4E5B-494D-A2F7-97ADD01E6497}"/>
              </a:ext>
            </a:extLst>
          </p:cNvPr>
          <p:cNvSpPr>
            <a:spLocks noGrp="1"/>
          </p:cNvSpPr>
          <p:nvPr>
            <p:ph type="subTitle" idx="1"/>
          </p:nvPr>
        </p:nvSpPr>
        <p:spPr>
          <a:xfrm>
            <a:off x="596717" y="4600690"/>
            <a:ext cx="10993546" cy="484822"/>
          </a:xfrm>
        </p:spPr>
        <p:txBody>
          <a:bodyPr>
            <a:normAutofit fontScale="25000" lnSpcReduction="20000"/>
          </a:bodyPr>
          <a:lstStyle/>
          <a:p>
            <a:pPr algn="ctr"/>
            <a:r>
              <a:rPr lang="en-GB" sz="12800" u="sng" dirty="0">
                <a:solidFill>
                  <a:schemeClr val="bg1"/>
                </a:solidFill>
                <a:latin typeface="Times New Roman" panose="02020603050405020304" pitchFamily="18" charset="0"/>
                <a:cs typeface="Times New Roman" panose="02020603050405020304" pitchFamily="18" charset="0"/>
              </a:rPr>
              <a:t>Laurance Cutforth </a:t>
            </a:r>
          </a:p>
          <a:p>
            <a:pPr algn="ctr"/>
            <a:r>
              <a:rPr lang="en-GB" sz="12800" u="sng" dirty="0">
                <a:solidFill>
                  <a:schemeClr val="bg1"/>
                </a:solidFill>
                <a:latin typeface="Times New Roman" panose="02020603050405020304" pitchFamily="18" charset="0"/>
                <a:cs typeface="Times New Roman" panose="02020603050405020304" pitchFamily="18" charset="0"/>
              </a:rPr>
              <a:t>P146632</a:t>
            </a:r>
          </a:p>
          <a:p>
            <a:pPr algn="ctr"/>
            <a:r>
              <a:rPr lang="en-GB" sz="12800" u="sng" dirty="0">
                <a:solidFill>
                  <a:schemeClr val="bg1"/>
                </a:solidFill>
                <a:latin typeface="Times New Roman" panose="02020603050405020304" pitchFamily="18" charset="0"/>
                <a:cs typeface="Times New Roman" panose="02020603050405020304" pitchFamily="18" charset="0"/>
              </a:rPr>
              <a:t>University of Wales Trinity Saint David </a:t>
            </a:r>
          </a:p>
          <a:p>
            <a:endParaRPr lang="en-US" dirty="0">
              <a:solidFill>
                <a:srgbClr val="7CEBFF"/>
              </a:solidFill>
            </a:endParaRPr>
          </a:p>
        </p:txBody>
      </p:sp>
    </p:spTree>
    <p:extLst>
      <p:ext uri="{BB962C8B-B14F-4D97-AF65-F5344CB8AC3E}">
        <p14:creationId xmlns:p14="http://schemas.microsoft.com/office/powerpoint/2010/main" val="1487700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Aim and Objectives of the Project </a:t>
            </a:r>
          </a:p>
        </p:txBody>
      </p:sp>
      <p:sp>
        <p:nvSpPr>
          <p:cNvPr id="3" name="Content Placeholder 2"/>
          <p:cNvSpPr>
            <a:spLocks noGrp="1"/>
          </p:cNvSpPr>
          <p:nvPr>
            <p:ph idx="1"/>
          </p:nvPr>
        </p:nvSpPr>
        <p:spPr/>
        <p:txBody>
          <a:bodyPr>
            <a:normAutofit lnSpcReduction="10000"/>
          </a:bodyPr>
          <a:lstStyle/>
          <a:p>
            <a:pPr marL="0" indent="0" algn="just">
              <a:buNone/>
            </a:pPr>
            <a:r>
              <a:rPr lang="en-GB" b="1" dirty="0">
                <a:latin typeface="Times New Roman" panose="02020603050405020304" pitchFamily="18" charset="0"/>
                <a:cs typeface="Times New Roman" panose="02020603050405020304" pitchFamily="18" charset="0"/>
              </a:rPr>
              <a:t>The Aim of this project is to run a black box Penetration Test, on a wireless sensor network. This penetration test is being done under the request of a privet company</a:t>
            </a:r>
          </a:p>
          <a:p>
            <a:pPr marL="0" indent="0" algn="just">
              <a:buNone/>
            </a:pPr>
            <a:r>
              <a:rPr lang="en-GB" b="1" dirty="0">
                <a:latin typeface="Times New Roman" panose="02020603050405020304" pitchFamily="18" charset="0"/>
                <a:cs typeface="Times New Roman" panose="02020603050405020304" pitchFamily="18" charset="0"/>
              </a:rPr>
              <a:t>The objectives of this project are: -</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Provide a literature review on penetration testing and hacking software </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Establishing an understanding on how to attack a wireless network</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Learn how to use the Linux based Operating System Kali Linux</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Run penetration tests on a controlled wireless sensor environment </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Run penetration tests on the live wireless network</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Gather results and analyse data </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Recommendations</a:t>
            </a:r>
            <a:endParaRPr lang="en-GB" b="1" dirty="0"/>
          </a:p>
        </p:txBody>
      </p:sp>
    </p:spTree>
    <p:extLst>
      <p:ext uri="{BB962C8B-B14F-4D97-AF65-F5344CB8AC3E}">
        <p14:creationId xmlns:p14="http://schemas.microsoft.com/office/powerpoint/2010/main" val="224946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40558-A365-4CCE-92FA-5A48CD98F9C9}"/>
              </a:ext>
            </a:extLst>
          </p:cNvPr>
          <p:cNvSpPr>
            <a:spLocks noGrp="1"/>
          </p:cNvSpPr>
          <p:nvPr>
            <p:ph type="title"/>
          </p:nvPr>
        </p:nvSpPr>
        <p:spPr>
          <a:xfrm>
            <a:off x="581192" y="702156"/>
            <a:ext cx="11029616" cy="1013800"/>
          </a:xfrm>
        </p:spPr>
        <p:txBody>
          <a:bodyPr>
            <a:normAutofit/>
          </a:bodyPr>
          <a:lstStyle/>
          <a:p>
            <a:r>
              <a:rPr lang="en-GB" dirty="0"/>
              <a:t>The background to the proposed research</a:t>
            </a:r>
            <a:endParaRPr lang="en-US" dirty="0">
              <a:solidFill>
                <a:srgbClr val="FFFEFF"/>
              </a:solidFill>
            </a:endParaRPr>
          </a:p>
        </p:txBody>
      </p:sp>
      <p:sp>
        <p:nvSpPr>
          <p:cNvPr id="5" name="TextBox 4"/>
          <p:cNvSpPr txBox="1"/>
          <p:nvPr/>
        </p:nvSpPr>
        <p:spPr>
          <a:xfrm>
            <a:off x="581192" y="2277979"/>
            <a:ext cx="10716126" cy="2031325"/>
          </a:xfrm>
          <a:prstGeom prst="rect">
            <a:avLst/>
          </a:prstGeom>
          <a:noFill/>
        </p:spPr>
        <p:txBody>
          <a:bodyPr wrap="square" rtlCol="0">
            <a:spAutoFit/>
          </a:bodyPr>
          <a:lstStyle/>
          <a:p>
            <a:pPr algn="just"/>
            <a:r>
              <a:rPr lang="en-GB" b="1" dirty="0">
                <a:latin typeface="Times New Roman" panose="02020603050405020304" pitchFamily="18" charset="0"/>
                <a:cs typeface="Times New Roman" panose="02020603050405020304" pitchFamily="18" charset="0"/>
              </a:rPr>
              <a:t>Penetration testing is the authorized use of cyber-attacks, to perform an investigation in to the security of a network. There are two types of penetration testing methodologies, White Box and Black Box tests.</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During a White Box penetration test, the investigator is provided with the specific details of the network, such as the system information of the devise. </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The Black Box methodology on the other hand, the investigator is provided only the basic information, or no information at all.[1]</a:t>
            </a:r>
          </a:p>
          <a:p>
            <a:endParaRPr lang="en-GB" dirty="0"/>
          </a:p>
        </p:txBody>
      </p:sp>
    </p:spTree>
    <p:extLst>
      <p:ext uri="{BB962C8B-B14F-4D97-AF65-F5344CB8AC3E}">
        <p14:creationId xmlns:p14="http://schemas.microsoft.com/office/powerpoint/2010/main" val="1703342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Background Research</a:t>
            </a:r>
            <a:br>
              <a:rPr lang="en-GB" b="1" dirty="0">
                <a:latin typeface="Times New Roman" panose="02020603050405020304" pitchFamily="18" charset="0"/>
                <a:cs typeface="Times New Roman" panose="02020603050405020304" pitchFamily="18" charset="0"/>
              </a:rPr>
            </a:br>
            <a:endParaRPr lang="en-GB" dirty="0"/>
          </a:p>
        </p:txBody>
      </p:sp>
      <p:sp>
        <p:nvSpPr>
          <p:cNvPr id="3" name="Content Placeholder 2"/>
          <p:cNvSpPr>
            <a:spLocks noGrp="1"/>
          </p:cNvSpPr>
          <p:nvPr>
            <p:ph idx="1"/>
          </p:nvPr>
        </p:nvSpPr>
        <p:spPr>
          <a:xfrm>
            <a:off x="581192" y="2180496"/>
            <a:ext cx="11029615" cy="1605441"/>
          </a:xfrm>
        </p:spPr>
        <p:txBody>
          <a:bodyPr>
            <a:normAutofit/>
          </a:bodyPr>
          <a:lstStyle/>
          <a:p>
            <a:pPr marL="0" indent="0">
              <a:buNone/>
            </a:pPr>
            <a:r>
              <a:rPr lang="en-GB" b="1" dirty="0">
                <a:latin typeface="Times New Roman" panose="02020603050405020304" pitchFamily="18" charset="0"/>
                <a:cs typeface="Times New Roman" panose="02020603050405020304" pitchFamily="18" charset="0"/>
              </a:rPr>
              <a:t>Wireless sensor networks [2] are a collection of wirelessly connected sensor devices, which are used to record a set of physical conditions such as motion e.g. Motion sensors for physical security. Figure 1 shows a wireless network with motion sensor nodes, and CCTV cameras.</a:t>
            </a:r>
          </a:p>
          <a:p>
            <a:endParaRPr lang="en-GB" dirty="0"/>
          </a:p>
        </p:txBody>
      </p:sp>
      <p:sp>
        <p:nvSpPr>
          <p:cNvPr id="5" name="TextBox 4"/>
          <p:cNvSpPr txBox="1"/>
          <p:nvPr/>
        </p:nvSpPr>
        <p:spPr>
          <a:xfrm>
            <a:off x="7955046" y="5786512"/>
            <a:ext cx="2951747" cy="738664"/>
          </a:xfrm>
          <a:prstGeom prst="rect">
            <a:avLst/>
          </a:prstGeom>
          <a:noFill/>
        </p:spPr>
        <p:txBody>
          <a:bodyPr wrap="square" rtlCol="0">
            <a:spAutoFit/>
          </a:bodyPr>
          <a:lstStyle/>
          <a:p>
            <a:r>
              <a:rPr lang="en-US" sz="1200" dirty="0">
                <a:latin typeface="Times New Roman" panose="02020603050405020304" pitchFamily="18" charset="0"/>
                <a:cs typeface="Times New Roman" panose="02020603050405020304" pitchFamily="18" charset="0"/>
              </a:rPr>
              <a:t>Figure 1: Wireless network with CCTV camera nodes [3] </a:t>
            </a:r>
            <a:endParaRPr lang="en-GB" sz="1200" dirty="0">
              <a:latin typeface="Times New Roman" panose="02020603050405020304" pitchFamily="18" charset="0"/>
              <a:cs typeface="Times New Roman" panose="02020603050405020304" pitchFamily="18" charset="0"/>
            </a:endParaRPr>
          </a:p>
          <a:p>
            <a:endParaRPr lang="en-GB" dirty="0"/>
          </a:p>
        </p:txBody>
      </p:sp>
      <p:pic>
        <p:nvPicPr>
          <p:cNvPr id="7" name="Picture 6">
            <a:extLst>
              <a:ext uri="{FF2B5EF4-FFF2-40B4-BE49-F238E27FC236}">
                <a16:creationId xmlns:a16="http://schemas.microsoft.com/office/drawing/2014/main" id="{9F69C9D8-1D05-4417-89E3-BA41767E6A5A}"/>
              </a:ext>
            </a:extLst>
          </p:cNvPr>
          <p:cNvPicPr>
            <a:picLocks noChangeAspect="1"/>
          </p:cNvPicPr>
          <p:nvPr/>
        </p:nvPicPr>
        <p:blipFill rotWithShape="1">
          <a:blip r:embed="rId2"/>
          <a:srcRect l="4767" t="7968" r="74605" b="33317"/>
          <a:stretch/>
        </p:blipFill>
        <p:spPr>
          <a:xfrm>
            <a:off x="581192" y="3238216"/>
            <a:ext cx="6669841" cy="3347168"/>
          </a:xfrm>
          <a:prstGeom prst="rect">
            <a:avLst/>
          </a:prstGeom>
        </p:spPr>
      </p:pic>
    </p:spTree>
    <p:extLst>
      <p:ext uri="{BB962C8B-B14F-4D97-AF65-F5344CB8AC3E}">
        <p14:creationId xmlns:p14="http://schemas.microsoft.com/office/powerpoint/2010/main" val="379690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633EB-7DCB-4DDC-80AF-C885A3EE1245}"/>
              </a:ext>
            </a:extLst>
          </p:cNvPr>
          <p:cNvSpPr>
            <a:spLocks noGrp="1"/>
          </p:cNvSpPr>
          <p:nvPr>
            <p:ph type="title"/>
          </p:nvPr>
        </p:nvSpPr>
        <p:spPr/>
        <p:txBody>
          <a:bodyPr/>
          <a:lstStyle/>
          <a:p>
            <a:r>
              <a:rPr lang="en-GB" dirty="0"/>
              <a:t>The research and development methods that will be used</a:t>
            </a:r>
            <a:endParaRPr lang="en-US" dirty="0"/>
          </a:p>
        </p:txBody>
      </p:sp>
      <p:sp>
        <p:nvSpPr>
          <p:cNvPr id="5" name="TextBox 4"/>
          <p:cNvSpPr txBox="1"/>
          <p:nvPr/>
        </p:nvSpPr>
        <p:spPr>
          <a:xfrm>
            <a:off x="0" y="2566737"/>
            <a:ext cx="12192000" cy="2308324"/>
          </a:xfrm>
          <a:prstGeom prst="rect">
            <a:avLst/>
          </a:prstGeom>
          <a:noFill/>
        </p:spPr>
        <p:txBody>
          <a:bodyPr wrap="square" rtlCol="0">
            <a:spAutoFit/>
          </a:bodyPr>
          <a:lstStyle/>
          <a:p>
            <a:pPr algn="just"/>
            <a:r>
              <a:rPr lang="en-GB" b="1" dirty="0">
                <a:latin typeface="Times New Roman" panose="02020603050405020304" pitchFamily="18" charset="0"/>
                <a:cs typeface="Times New Roman" panose="02020603050405020304" pitchFamily="18" charset="0"/>
              </a:rPr>
              <a:t>The research methodology, is the way that research on a project is conducted, the philosophy, strategy and instruments used in the pursuit of achieving the goals. The methodology used for this project are:-</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Positivism, the uses of observing data from an objective viewpoint and using variation of variable to try and repeat, or change the results. </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Deduction, is the collection of observational data, to test a specific hypotheses.</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 Experiments (Laboratory/Field) , Laboratory Experiments will be used to provide the researcher with the ability to identify the correct methods to use to cyber-attack a network. The field experiments will be used to test the results of the laboratory experiments in a live environment. [4]</a:t>
            </a:r>
          </a:p>
        </p:txBody>
      </p:sp>
    </p:spTree>
    <p:extLst>
      <p:ext uri="{BB962C8B-B14F-4D97-AF65-F5344CB8AC3E}">
        <p14:creationId xmlns:p14="http://schemas.microsoft.com/office/powerpoint/2010/main" val="497607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2" name="Rectangle 74">
            <a:extLst>
              <a:ext uri="{FF2B5EF4-FFF2-40B4-BE49-F238E27FC236}">
                <a16:creationId xmlns:a16="http://schemas.microsoft.com/office/drawing/2014/main" id="{4126825C-C353-4D81-8E07-98E05DBA13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33" name="Rectangle 76">
            <a:extLst>
              <a:ext uri="{FF2B5EF4-FFF2-40B4-BE49-F238E27FC236}">
                <a16:creationId xmlns:a16="http://schemas.microsoft.com/office/drawing/2014/main" id="{C0ADCA04-5B25-4F5E-9F91-4EE56EC95B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034" name="Rectangle 78">
            <a:extLst>
              <a:ext uri="{FF2B5EF4-FFF2-40B4-BE49-F238E27FC236}">
                <a16:creationId xmlns:a16="http://schemas.microsoft.com/office/drawing/2014/main" id="{5DB20E88-3AE1-4383-86CB-932E772071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1035" name="Rectangle 80">
            <a:extLst>
              <a:ext uri="{FF2B5EF4-FFF2-40B4-BE49-F238E27FC236}">
                <a16:creationId xmlns:a16="http://schemas.microsoft.com/office/drawing/2014/main" id="{61588EAD-27DD-4E2D-B308-47C473EC9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vert="horz" lIns="91440" tIns="45720" rIns="91440" bIns="45720" rtlCol="0" anchor="b">
            <a:normAutofit/>
          </a:bodyPr>
          <a:lstStyle/>
          <a:p>
            <a:r>
              <a:rPr lang="en-US"/>
              <a:t>The research and development methods that will be used</a:t>
            </a:r>
          </a:p>
        </p:txBody>
      </p:sp>
      <p:sp>
        <p:nvSpPr>
          <p:cNvPr id="3" name="TextBox 2">
            <a:extLst>
              <a:ext uri="{FF2B5EF4-FFF2-40B4-BE49-F238E27FC236}">
                <a16:creationId xmlns:a16="http://schemas.microsoft.com/office/drawing/2014/main" id="{79480AE3-2752-4DCC-9F8F-411739899429}"/>
              </a:ext>
            </a:extLst>
          </p:cNvPr>
          <p:cNvSpPr txBox="1"/>
          <p:nvPr/>
        </p:nvSpPr>
        <p:spPr>
          <a:xfrm>
            <a:off x="581192" y="2180496"/>
            <a:ext cx="7225075" cy="4391847"/>
          </a:xfrm>
          <a:prstGeom prst="rect">
            <a:avLst/>
          </a:prstGeom>
        </p:spPr>
        <p:txBody>
          <a:bodyPr vert="horz" lIns="91440" tIns="45720" rIns="91440" bIns="45720" rtlCol="0" anchor="ctr">
            <a:normAutofit fontScale="92500" lnSpcReduction="10000"/>
          </a:bodyPr>
          <a:lstStyle/>
          <a:p>
            <a:pPr>
              <a:lnSpc>
                <a:spcPct val="90000"/>
              </a:lnSpc>
              <a:spcBef>
                <a:spcPct val="20000"/>
              </a:spcBef>
              <a:spcAft>
                <a:spcPts val="600"/>
              </a:spcAft>
              <a:buClr>
                <a:schemeClr val="accent2"/>
              </a:buClr>
              <a:buSzPct val="92000"/>
              <a:buFont typeface="Wingdings 2" panose="05020102010507070707" pitchFamily="18" charset="2"/>
              <a:buChar char=""/>
            </a:pPr>
            <a:endParaRPr lang="en-US" sz="1200" b="1" dirty="0">
              <a:solidFill>
                <a:schemeClr val="tx2"/>
              </a:solidFill>
            </a:endParaRPr>
          </a:p>
          <a:p>
            <a:pPr>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Philosophy</a:t>
            </a:r>
          </a:p>
          <a:p>
            <a:pPr marL="742950" lvl="1" indent="-285750">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Positivism, only recognizing data that can be verified and repeated. </a:t>
            </a:r>
          </a:p>
          <a:p>
            <a:pPr>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Approach</a:t>
            </a:r>
          </a:p>
          <a:p>
            <a:pPr marL="742950" lvl="1" indent="-285750">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Deduction, developing  a Hypothesis based on a existing theory, and then testing that hypothesis.</a:t>
            </a:r>
          </a:p>
          <a:p>
            <a:pPr>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Research strategy</a:t>
            </a:r>
          </a:p>
          <a:p>
            <a:pPr marL="742950" lvl="1" indent="-285750">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Experiments (Laboratory/Field).</a:t>
            </a:r>
          </a:p>
          <a:p>
            <a:pPr>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lifecycle models</a:t>
            </a:r>
          </a:p>
          <a:p>
            <a:pPr marL="742950" lvl="1" indent="-285750">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Waterfall, a Software lifecycle in a sequential approach with specific phases. </a:t>
            </a:r>
          </a:p>
          <a:p>
            <a:pPr marL="742950" lvl="1" indent="-285750">
              <a:lnSpc>
                <a:spcPct val="90000"/>
              </a:lnSpc>
              <a:spcBef>
                <a:spcPct val="20000"/>
              </a:spcBef>
              <a:spcAft>
                <a:spcPts val="600"/>
              </a:spcAft>
              <a:buClr>
                <a:schemeClr val="accent2"/>
              </a:buClr>
              <a:buSzPct val="92000"/>
              <a:buFont typeface="Wingdings 2" panose="05020102010507070707" pitchFamily="18" charset="2"/>
              <a:buChar char=""/>
            </a:pPr>
            <a:r>
              <a:rPr lang="en-US" sz="1900" b="1" dirty="0">
                <a:solidFill>
                  <a:schemeClr val="tx2"/>
                </a:solidFill>
                <a:latin typeface="Times New Roman" panose="02020603050405020304" pitchFamily="18" charset="0"/>
                <a:cs typeface="Times New Roman" panose="02020603050405020304" pitchFamily="18" charset="0"/>
              </a:rPr>
              <a:t> Spiral, risk driven development process that involves retesting experiments multiple times. [5]</a:t>
            </a:r>
          </a:p>
          <a:p>
            <a:pPr marL="285750" indent="-285750">
              <a:lnSpc>
                <a:spcPct val="90000"/>
              </a:lnSpc>
              <a:spcBef>
                <a:spcPct val="20000"/>
              </a:spcBef>
              <a:spcAft>
                <a:spcPts val="600"/>
              </a:spcAft>
              <a:buClr>
                <a:schemeClr val="accent2"/>
              </a:buClr>
              <a:buSzPct val="92000"/>
              <a:buFont typeface="Wingdings 2" panose="05020102010507070707" pitchFamily="18" charset="2"/>
              <a:buChar char=""/>
            </a:pPr>
            <a:endParaRPr lang="en-US" sz="1200" b="1" dirty="0">
              <a:solidFill>
                <a:schemeClr val="tx2"/>
              </a:solidFill>
            </a:endParaRPr>
          </a:p>
          <a:p>
            <a:pPr marL="285750" indent="-285750">
              <a:lnSpc>
                <a:spcPct val="90000"/>
              </a:lnSpc>
              <a:spcBef>
                <a:spcPct val="20000"/>
              </a:spcBef>
              <a:spcAft>
                <a:spcPts val="600"/>
              </a:spcAft>
              <a:buClr>
                <a:schemeClr val="accent2"/>
              </a:buClr>
              <a:buSzPct val="92000"/>
              <a:buFont typeface="Wingdings 2" panose="05020102010507070707" pitchFamily="18" charset="2"/>
              <a:buChar char=""/>
            </a:pPr>
            <a:endParaRPr lang="en-US" sz="1200" dirty="0">
              <a:solidFill>
                <a:schemeClr val="tx2"/>
              </a:solidFill>
            </a:endParaRPr>
          </a:p>
        </p:txBody>
      </p:sp>
      <p:pic>
        <p:nvPicPr>
          <p:cNvPr id="1030" name="Picture 6" descr="https://upload.wikimedia.org/wikipedia/commons/thumb/e/ec/Spiral_model_%28Boehm%2C_1988%29.svg/333px-Spiral_model_%28Boehm%2C_1988%29.svg.png">
            <a:extLst>
              <a:ext uri="{FF2B5EF4-FFF2-40B4-BE49-F238E27FC236}">
                <a16:creationId xmlns:a16="http://schemas.microsoft.com/office/drawing/2014/main" id="{C5A46D03-7518-4919-9BB1-76443F3009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293" r="1" b="15394"/>
          <a:stretch/>
        </p:blipFill>
        <p:spPr bwMode="auto">
          <a:xfrm>
            <a:off x="8324191" y="4522945"/>
            <a:ext cx="3442370" cy="204939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https://ieeexplore-ieee-org.ezproxy.uwtsd.ac.uk/mediastore_new/IEEE/content/media/6330483/6354297/6354420/6354420-fig-1-source-large.gif">
            <a:extLst>
              <a:ext uri="{FF2B5EF4-FFF2-40B4-BE49-F238E27FC236}">
                <a16:creationId xmlns:a16="http://schemas.microsoft.com/office/drawing/2014/main" id="{E0896FA6-9A6C-4D96-92B0-FC181E63C63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Figure 1">
            <a:extLst>
              <a:ext uri="{FF2B5EF4-FFF2-40B4-BE49-F238E27FC236}">
                <a16:creationId xmlns:a16="http://schemas.microsoft.com/office/drawing/2014/main" id="{B2778CB1-0721-420D-B824-07BAC7BC8D6E}"/>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6" name="Picture 25">
            <a:extLst>
              <a:ext uri="{FF2B5EF4-FFF2-40B4-BE49-F238E27FC236}">
                <a16:creationId xmlns:a16="http://schemas.microsoft.com/office/drawing/2014/main" id="{D96FF4F1-F61F-4467-B246-55742B0F5CC1}"/>
              </a:ext>
            </a:extLst>
          </p:cNvPr>
          <p:cNvPicPr>
            <a:picLocks noChangeAspect="1"/>
          </p:cNvPicPr>
          <p:nvPr/>
        </p:nvPicPr>
        <p:blipFill rotWithShape="1">
          <a:blip r:embed="rId3"/>
          <a:srcRect t="-2085" r="-6" b="281"/>
          <a:stretch/>
        </p:blipFill>
        <p:spPr>
          <a:xfrm>
            <a:off x="8303097" y="1898471"/>
            <a:ext cx="3442370" cy="2624474"/>
          </a:xfrm>
          <a:prstGeom prst="rect">
            <a:avLst/>
          </a:prstGeom>
        </p:spPr>
      </p:pic>
      <p:sp>
        <p:nvSpPr>
          <p:cNvPr id="8" name="TextBox 7">
            <a:extLst>
              <a:ext uri="{FF2B5EF4-FFF2-40B4-BE49-F238E27FC236}">
                <a16:creationId xmlns:a16="http://schemas.microsoft.com/office/drawing/2014/main" id="{8BC40A49-B1FD-4E5B-A2AE-680271732015}"/>
              </a:ext>
            </a:extLst>
          </p:cNvPr>
          <p:cNvSpPr txBox="1"/>
          <p:nvPr/>
        </p:nvSpPr>
        <p:spPr>
          <a:xfrm>
            <a:off x="8282003" y="3733800"/>
            <a:ext cx="1610697" cy="276999"/>
          </a:xfrm>
          <a:prstGeom prst="rect">
            <a:avLst/>
          </a:prstGeom>
          <a:noFill/>
        </p:spPr>
        <p:txBody>
          <a:bodyPr wrap="none" rtlCol="0">
            <a:spAutoFit/>
          </a:bodyPr>
          <a:lstStyle/>
          <a:p>
            <a:r>
              <a:rPr lang="en-US" sz="1200" dirty="0">
                <a:latin typeface="Times New Roman" panose="02020603050405020304" pitchFamily="18" charset="0"/>
                <a:cs typeface="Times New Roman" panose="02020603050405020304" pitchFamily="18" charset="0"/>
              </a:rPr>
              <a:t>Figure 2: Waterfall [6] </a:t>
            </a:r>
            <a:endParaRPr lang="en-GB" sz="1200" dirty="0"/>
          </a:p>
        </p:txBody>
      </p:sp>
      <p:sp>
        <p:nvSpPr>
          <p:cNvPr id="28" name="TextBox 27">
            <a:extLst>
              <a:ext uri="{FF2B5EF4-FFF2-40B4-BE49-F238E27FC236}">
                <a16:creationId xmlns:a16="http://schemas.microsoft.com/office/drawing/2014/main" id="{047E4F73-40B1-44D7-A496-F650E9FB0CA5}"/>
              </a:ext>
            </a:extLst>
          </p:cNvPr>
          <p:cNvSpPr txBox="1"/>
          <p:nvPr/>
        </p:nvSpPr>
        <p:spPr>
          <a:xfrm>
            <a:off x="8042147" y="6219774"/>
            <a:ext cx="1409360" cy="276999"/>
          </a:xfrm>
          <a:prstGeom prst="rect">
            <a:avLst/>
          </a:prstGeom>
          <a:noFill/>
        </p:spPr>
        <p:txBody>
          <a:bodyPr wrap="none" rtlCol="0">
            <a:spAutoFit/>
          </a:bodyPr>
          <a:lstStyle/>
          <a:p>
            <a:r>
              <a:rPr lang="en-US" sz="1200" dirty="0">
                <a:latin typeface="Times New Roman" panose="02020603050405020304" pitchFamily="18" charset="0"/>
                <a:cs typeface="Times New Roman" panose="02020603050405020304" pitchFamily="18" charset="0"/>
              </a:rPr>
              <a:t>Figure 3: Spiral [7] </a:t>
            </a:r>
            <a:endParaRPr lang="en-GB" sz="1200" dirty="0"/>
          </a:p>
        </p:txBody>
      </p:sp>
    </p:spTree>
    <p:extLst>
      <p:ext uri="{BB962C8B-B14F-4D97-AF65-F5344CB8AC3E}">
        <p14:creationId xmlns:p14="http://schemas.microsoft.com/office/powerpoint/2010/main" val="3636007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AE9D071-98CF-435C-BD2B-976514544D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Content Placeholder 4" descr="Digital Numbers">
            <a:extLst>
              <a:ext uri="{FF2B5EF4-FFF2-40B4-BE49-F238E27FC236}">
                <a16:creationId xmlns:a16="http://schemas.microsoft.com/office/drawing/2014/main" id="{EA70616B-E344-4856-8DF9-707C2623661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0681" r="9091" b="12711"/>
          <a:stretch/>
        </p:blipFill>
        <p:spPr>
          <a:xfrm>
            <a:off x="20" y="10"/>
            <a:ext cx="12191980" cy="6857990"/>
          </a:xfrm>
          <a:prstGeom prst="rect">
            <a:avLst/>
          </a:prstGeom>
        </p:spPr>
      </p:pic>
      <p:grpSp>
        <p:nvGrpSpPr>
          <p:cNvPr id="15" name="Group 14">
            <a:extLst>
              <a:ext uri="{FF2B5EF4-FFF2-40B4-BE49-F238E27FC236}">
                <a16:creationId xmlns:a16="http://schemas.microsoft.com/office/drawing/2014/main" id="{D619FC33-16ED-4246-9596-BEFEB55E4CF6}"/>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7" y="457200"/>
            <a:ext cx="7507083" cy="5935132"/>
            <a:chOff x="438067" y="457200"/>
            <a:chExt cx="7507083" cy="5935132"/>
          </a:xfrm>
        </p:grpSpPr>
        <p:sp>
          <p:nvSpPr>
            <p:cNvPr id="16" name="Rectangle 15">
              <a:extLst>
                <a:ext uri="{FF2B5EF4-FFF2-40B4-BE49-F238E27FC236}">
                  <a16:creationId xmlns:a16="http://schemas.microsoft.com/office/drawing/2014/main" id="{2EEA80E1-F99F-4009-837F-2F72F8A5D58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38067" y="618067"/>
              <a:ext cx="7503665" cy="5774265"/>
            </a:xfrm>
            <a:prstGeom prst="rect">
              <a:avLst/>
            </a:prstGeom>
            <a:solidFill>
              <a:schemeClr val="accent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0230AF9A-4641-4BD8-9F95-9607CD3040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8703D4EC-9389-41B6-B88B-B6FDC8CD33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7F2616EE-270D-4F4C-BA1F-2708D387B800}"/>
              </a:ext>
            </a:extLst>
          </p:cNvPr>
          <p:cNvSpPr>
            <a:spLocks noGrp="1"/>
          </p:cNvSpPr>
          <p:nvPr>
            <p:ph type="title"/>
          </p:nvPr>
        </p:nvSpPr>
        <p:spPr>
          <a:xfrm>
            <a:off x="584200" y="1006956"/>
            <a:ext cx="7213600" cy="1121871"/>
          </a:xfrm>
        </p:spPr>
        <p:txBody>
          <a:bodyPr anchor="ctr">
            <a:normAutofit/>
          </a:bodyPr>
          <a:lstStyle/>
          <a:p>
            <a:pPr algn="ctr"/>
            <a:r>
              <a:rPr lang="en-GB" dirty="0"/>
              <a:t>Any issues you expect to encounter</a:t>
            </a:r>
            <a:endParaRPr lang="en-US" dirty="0"/>
          </a:p>
        </p:txBody>
      </p:sp>
    </p:spTree>
    <p:extLst>
      <p:ext uri="{BB962C8B-B14F-4D97-AF65-F5344CB8AC3E}">
        <p14:creationId xmlns:p14="http://schemas.microsoft.com/office/powerpoint/2010/main" val="420932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Identify risks</a:t>
            </a:r>
          </a:p>
        </p:txBody>
      </p:sp>
      <p:sp>
        <p:nvSpPr>
          <p:cNvPr id="5" name="TextBox 4">
            <a:extLst>
              <a:ext uri="{FF2B5EF4-FFF2-40B4-BE49-F238E27FC236}">
                <a16:creationId xmlns:a16="http://schemas.microsoft.com/office/drawing/2014/main" id="{1D9722C1-C471-4694-8435-6E39C4367BB3}"/>
              </a:ext>
            </a:extLst>
          </p:cNvPr>
          <p:cNvSpPr txBox="1"/>
          <p:nvPr/>
        </p:nvSpPr>
        <p:spPr>
          <a:xfrm>
            <a:off x="581193" y="2228671"/>
            <a:ext cx="11029616" cy="2092881"/>
          </a:xfrm>
          <a:prstGeom prst="rect">
            <a:avLst/>
          </a:prstGeom>
          <a:noFill/>
        </p:spPr>
        <p:txBody>
          <a:bodyPr wrap="square" rtlCol="0">
            <a:spAutoFit/>
          </a:bodyPr>
          <a:lstStyle/>
          <a:p>
            <a:r>
              <a:rPr lang="en-GB" sz="2000" b="1" dirty="0">
                <a:latin typeface="Times New Roman" panose="02020603050405020304" pitchFamily="18" charset="0"/>
                <a:cs typeface="Times New Roman" panose="02020603050405020304" pitchFamily="18" charset="0"/>
              </a:rPr>
              <a:t>Risk to Investigator:</a:t>
            </a:r>
          </a:p>
          <a:p>
            <a:r>
              <a:rPr lang="en-GB" b="1" dirty="0">
                <a:latin typeface="Times New Roman" panose="02020603050405020304" pitchFamily="18" charset="0"/>
                <a:cs typeface="Times New Roman" panose="02020603050405020304" pitchFamily="18" charset="0"/>
              </a:rPr>
              <a:t>Risk of accusation of impropriety, such as unauthorised accessing of data.</a:t>
            </a:r>
          </a:p>
          <a:p>
            <a:r>
              <a:rPr lang="en-GB" b="1" dirty="0">
                <a:latin typeface="Times New Roman" panose="02020603050405020304" pitchFamily="18" charset="0"/>
                <a:cs typeface="Times New Roman" panose="02020603050405020304" pitchFamily="18" charset="0"/>
              </a:rPr>
              <a:t>As this project is being conducted with the permission and formal documentation of the company, that has requested the Penetration test the likely hood of this is low.</a:t>
            </a:r>
          </a:p>
          <a:p>
            <a:r>
              <a:rPr lang="en-GB" sz="2000" b="1" dirty="0">
                <a:latin typeface="Times New Roman" panose="02020603050405020304" pitchFamily="18" charset="0"/>
                <a:cs typeface="Times New Roman" panose="02020603050405020304" pitchFamily="18" charset="0"/>
              </a:rPr>
              <a:t>Risk to University:</a:t>
            </a:r>
          </a:p>
          <a:p>
            <a:r>
              <a:rPr lang="en-GB" b="1" dirty="0">
                <a:latin typeface="Times New Roman" panose="02020603050405020304" pitchFamily="18" charset="0"/>
                <a:cs typeface="Times New Roman" panose="02020603050405020304" pitchFamily="18" charset="0"/>
              </a:rPr>
              <a:t>Bad publicity in the event of the investigator is accused of impropriety.</a:t>
            </a:r>
          </a:p>
          <a:p>
            <a:endParaRPr lang="en-GB" dirty="0"/>
          </a:p>
        </p:txBody>
      </p:sp>
    </p:spTree>
    <p:extLst>
      <p:ext uri="{BB962C8B-B14F-4D97-AF65-F5344CB8AC3E}">
        <p14:creationId xmlns:p14="http://schemas.microsoft.com/office/powerpoint/2010/main" val="4144803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C4177-3E55-4BD3-8435-BB146D904D0A}"/>
              </a:ext>
            </a:extLst>
          </p:cNvPr>
          <p:cNvSpPr>
            <a:spLocks noGrp="1"/>
          </p:cNvSpPr>
          <p:nvPr>
            <p:ph type="title"/>
          </p:nvPr>
        </p:nvSpPr>
        <p:spPr/>
        <p:txBody>
          <a:bodyPr/>
          <a:lstStyle/>
          <a:p>
            <a:r>
              <a:rPr lang="en-GB" dirty="0"/>
              <a:t>Ethical and legal issues</a:t>
            </a:r>
          </a:p>
        </p:txBody>
      </p:sp>
      <p:sp>
        <p:nvSpPr>
          <p:cNvPr id="5" name="TextBox 4">
            <a:extLst>
              <a:ext uri="{FF2B5EF4-FFF2-40B4-BE49-F238E27FC236}">
                <a16:creationId xmlns:a16="http://schemas.microsoft.com/office/drawing/2014/main" id="{63A830BB-6469-4B35-89C8-757105460E7B}"/>
              </a:ext>
            </a:extLst>
          </p:cNvPr>
          <p:cNvSpPr txBox="1"/>
          <p:nvPr/>
        </p:nvSpPr>
        <p:spPr>
          <a:xfrm>
            <a:off x="581193" y="2637547"/>
            <a:ext cx="11029616" cy="2062103"/>
          </a:xfrm>
          <a:prstGeom prst="rect">
            <a:avLst/>
          </a:prstGeom>
          <a:noFill/>
        </p:spPr>
        <p:txBody>
          <a:bodyPr wrap="square" rtlCol="0">
            <a:spAutoFit/>
          </a:bodyPr>
          <a:lstStyle/>
          <a:p>
            <a:r>
              <a:rPr lang="en-GB" sz="2000" b="1" dirty="0">
                <a:latin typeface="Times New Roman" panose="02020603050405020304" pitchFamily="18" charset="0"/>
                <a:cs typeface="Times New Roman" panose="02020603050405020304" pitchFamily="18" charset="0"/>
              </a:rPr>
              <a:t>Computer Misuse Act 1990</a:t>
            </a:r>
          </a:p>
          <a:p>
            <a:r>
              <a:rPr lang="en-US" b="1" dirty="0">
                <a:latin typeface="Times New Roman" panose="02020603050405020304" pitchFamily="18" charset="0"/>
                <a:cs typeface="Times New Roman" panose="02020603050405020304" pitchFamily="18" charset="0"/>
              </a:rPr>
              <a:t>Computer misuse offences </a:t>
            </a:r>
          </a:p>
          <a:p>
            <a:r>
              <a:rPr lang="en-US" b="1" dirty="0">
                <a:latin typeface="Times New Roman" panose="02020603050405020304" pitchFamily="18" charset="0"/>
                <a:cs typeface="Times New Roman" panose="02020603050405020304" pitchFamily="18" charset="0"/>
              </a:rPr>
              <a:t>1.—(1) A person is guilty of an offence if— </a:t>
            </a:r>
            <a:r>
              <a:rPr lang="en-US" b="1" dirty="0" err="1">
                <a:latin typeface="Times New Roman" panose="02020603050405020304" pitchFamily="18" charset="0"/>
                <a:cs typeface="Times New Roman" panose="02020603050405020304" pitchFamily="18" charset="0"/>
              </a:rPr>
              <a:t>Unauthorised</a:t>
            </a:r>
            <a:r>
              <a:rPr lang="en-US" b="1" dirty="0">
                <a:latin typeface="Times New Roman" panose="02020603050405020304" pitchFamily="18" charset="0"/>
                <a:cs typeface="Times New Roman" panose="02020603050405020304" pitchFamily="18" charset="0"/>
              </a:rPr>
              <a:t> access to </a:t>
            </a:r>
          </a:p>
          <a:p>
            <a:pPr marL="342900" indent="-342900">
              <a:buAutoNum type="alphaLcParenBoth"/>
            </a:pPr>
            <a:r>
              <a:rPr lang="en-US" b="1" dirty="0">
                <a:latin typeface="Times New Roman" panose="02020603050405020304" pitchFamily="18" charset="0"/>
                <a:cs typeface="Times New Roman" panose="02020603050405020304" pitchFamily="18" charset="0"/>
              </a:rPr>
              <a:t>he causes a computer to perform any function with intent to computer secure access to any program or data held in any computer; material. </a:t>
            </a:r>
          </a:p>
          <a:p>
            <a:pPr marL="342900" indent="-342900">
              <a:buAutoNum type="alphaLcParenBoth"/>
            </a:pPr>
            <a:r>
              <a:rPr lang="en-US" b="1" dirty="0">
                <a:latin typeface="Times New Roman" panose="02020603050405020304" pitchFamily="18" charset="0"/>
                <a:cs typeface="Times New Roman" panose="02020603050405020304" pitchFamily="18" charset="0"/>
              </a:rPr>
              <a:t> the access he intends to secure is </a:t>
            </a:r>
            <a:r>
              <a:rPr lang="en-US" b="1" dirty="0" err="1">
                <a:latin typeface="Times New Roman" panose="02020603050405020304" pitchFamily="18" charset="0"/>
                <a:cs typeface="Times New Roman" panose="02020603050405020304" pitchFamily="18" charset="0"/>
              </a:rPr>
              <a:t>unauthorised</a:t>
            </a:r>
            <a:r>
              <a:rPr lang="en-US" b="1" dirty="0">
                <a:latin typeface="Times New Roman" panose="02020603050405020304" pitchFamily="18" charset="0"/>
                <a:cs typeface="Times New Roman" panose="02020603050405020304" pitchFamily="18" charset="0"/>
              </a:rPr>
              <a:t>; and </a:t>
            </a:r>
          </a:p>
          <a:p>
            <a:pPr marL="342900" indent="-342900">
              <a:buAutoNum type="alphaLcParenBoth"/>
            </a:pPr>
            <a:r>
              <a:rPr lang="en-US" b="1" dirty="0">
                <a:latin typeface="Times New Roman" panose="02020603050405020304" pitchFamily="18" charset="0"/>
                <a:cs typeface="Times New Roman" panose="02020603050405020304" pitchFamily="18" charset="0"/>
              </a:rPr>
              <a:t>he knows at the time when he causes the computer to perform the function that that is the case. </a:t>
            </a:r>
          </a:p>
        </p:txBody>
      </p:sp>
    </p:spTree>
    <p:extLst>
      <p:ext uri="{BB962C8B-B14F-4D97-AF65-F5344CB8AC3E}">
        <p14:creationId xmlns:p14="http://schemas.microsoft.com/office/powerpoint/2010/main" val="1297817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8ABBE-6F3B-4731-A380-5D6177179644}"/>
              </a:ext>
            </a:extLst>
          </p:cNvPr>
          <p:cNvSpPr>
            <a:spLocks noGrp="1"/>
          </p:cNvSpPr>
          <p:nvPr>
            <p:ph type="title"/>
          </p:nvPr>
        </p:nvSpPr>
        <p:spPr/>
        <p:txBody>
          <a:bodyPr/>
          <a:lstStyle/>
          <a:p>
            <a:r>
              <a:rPr lang="en-GB" dirty="0"/>
              <a:t>Ethical and legal issues</a:t>
            </a:r>
          </a:p>
        </p:txBody>
      </p:sp>
      <p:sp>
        <p:nvSpPr>
          <p:cNvPr id="5" name="TextBox 4">
            <a:extLst>
              <a:ext uri="{FF2B5EF4-FFF2-40B4-BE49-F238E27FC236}">
                <a16:creationId xmlns:a16="http://schemas.microsoft.com/office/drawing/2014/main" id="{A5BF5E53-ED33-47DA-899F-2A3C74B223A6}"/>
              </a:ext>
            </a:extLst>
          </p:cNvPr>
          <p:cNvSpPr txBox="1"/>
          <p:nvPr/>
        </p:nvSpPr>
        <p:spPr>
          <a:xfrm>
            <a:off x="368968" y="1888958"/>
            <a:ext cx="11662611" cy="2585323"/>
          </a:xfrm>
          <a:prstGeom prst="rect">
            <a:avLst/>
          </a:prstGeom>
          <a:noFill/>
        </p:spPr>
        <p:txBody>
          <a:bodyPr wrap="square" rtlCol="0">
            <a:spAutoFit/>
          </a:bodyPr>
          <a:lstStyle/>
          <a:p>
            <a:r>
              <a:rPr lang="en-GB" b="1" dirty="0">
                <a:latin typeface="Times New Roman" panose="02020603050405020304" pitchFamily="18" charset="0"/>
                <a:cs typeface="Times New Roman" panose="02020603050405020304" pitchFamily="18" charset="0"/>
              </a:rPr>
              <a:t>Computer misuse offences</a:t>
            </a:r>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The intent a person has to have to commit an offence under this section need not be directed at— </a:t>
            </a:r>
          </a:p>
          <a:p>
            <a:pPr marL="342900" indent="-342900">
              <a:buAutoNum type="alphaLcParenBoth"/>
            </a:pPr>
            <a:r>
              <a:rPr lang="en-US" b="1" dirty="0">
                <a:latin typeface="Times New Roman" panose="02020603050405020304" pitchFamily="18" charset="0"/>
                <a:cs typeface="Times New Roman" panose="02020603050405020304" pitchFamily="18" charset="0"/>
              </a:rPr>
              <a:t>any particular program or data; </a:t>
            </a:r>
          </a:p>
          <a:p>
            <a:pPr marL="342900" indent="-342900">
              <a:buAutoNum type="alphaLcParenBoth"/>
            </a:pPr>
            <a:r>
              <a:rPr lang="en-US" b="1" dirty="0">
                <a:latin typeface="Times New Roman" panose="02020603050405020304" pitchFamily="18" charset="0"/>
                <a:cs typeface="Times New Roman" panose="02020603050405020304" pitchFamily="18" charset="0"/>
              </a:rPr>
              <a:t>a program or data of any particular kind; or </a:t>
            </a:r>
          </a:p>
          <a:p>
            <a:pPr marL="342900" indent="-342900">
              <a:buAutoNum type="alphaLcParenBoth"/>
            </a:pPr>
            <a:r>
              <a:rPr lang="en-US" b="1" dirty="0">
                <a:latin typeface="Times New Roman" panose="02020603050405020304" pitchFamily="18" charset="0"/>
                <a:cs typeface="Times New Roman" panose="02020603050405020304" pitchFamily="18" charset="0"/>
              </a:rPr>
              <a:t>a program or data held in any particular computer. </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 person guilty of an offence under this section shall be liable on summary conviction to imprisonment for a term not exceeding six months or to a fine not exceeding level 5 on the standard scale or to both.</a:t>
            </a:r>
            <a:endParaRPr lang="en-GB" b="1"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47986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Ethical and legal issues</a:t>
            </a:r>
          </a:p>
        </p:txBody>
      </p:sp>
      <p:sp>
        <p:nvSpPr>
          <p:cNvPr id="5" name="TextBox 4">
            <a:extLst>
              <a:ext uri="{FF2B5EF4-FFF2-40B4-BE49-F238E27FC236}">
                <a16:creationId xmlns:a16="http://schemas.microsoft.com/office/drawing/2014/main" id="{DF254AC8-798B-4DA7-91DC-5010F2C8454E}"/>
              </a:ext>
            </a:extLst>
          </p:cNvPr>
          <p:cNvSpPr txBox="1"/>
          <p:nvPr/>
        </p:nvSpPr>
        <p:spPr>
          <a:xfrm>
            <a:off x="433137" y="1717990"/>
            <a:ext cx="10503288" cy="4247317"/>
          </a:xfrm>
          <a:prstGeom prst="rect">
            <a:avLst/>
          </a:prstGeom>
          <a:noFill/>
        </p:spPr>
        <p:txBody>
          <a:bodyPr wrap="square" rtlCol="0">
            <a:spAutoFit/>
          </a:bodyPr>
          <a:lstStyle/>
          <a:p>
            <a:endParaRPr lang="en-GB" dirty="0"/>
          </a:p>
          <a:p>
            <a:r>
              <a:rPr lang="en-GB" b="1" dirty="0"/>
              <a:t>British Computing Society Code of conduct </a:t>
            </a:r>
          </a:p>
          <a:p>
            <a:r>
              <a:rPr lang="en-US" dirty="0"/>
              <a:t>Duty to Relevant Authority </a:t>
            </a:r>
          </a:p>
          <a:p>
            <a:r>
              <a:rPr lang="en-US" b="1" dirty="0"/>
              <a:t>You shall: </a:t>
            </a:r>
          </a:p>
          <a:p>
            <a:pPr marL="342900" indent="-342900">
              <a:buAutoNum type="alphaLcPeriod"/>
            </a:pPr>
            <a:r>
              <a:rPr lang="en-US" dirty="0"/>
              <a:t>carry out your professional responsibilities with due care and diligence in accordance with the Relevant Authority’s requirements whilst exercising your professional judgement at all times. b. </a:t>
            </a:r>
          </a:p>
          <a:p>
            <a:pPr marL="342900" indent="-342900">
              <a:buAutoNum type="alphaLcPeriod"/>
            </a:pPr>
            <a:r>
              <a:rPr lang="en-US" dirty="0"/>
              <a:t>seek to avoid any situation that may give rise to a conflict of interest between you and your Relevant Authority. c. </a:t>
            </a:r>
          </a:p>
          <a:p>
            <a:pPr marL="342900" indent="-342900">
              <a:buAutoNum type="alphaLcPeriod"/>
            </a:pPr>
            <a:r>
              <a:rPr lang="en-US" dirty="0"/>
              <a:t>accept professional responsibility for your work and for the work of colleagues who are defined in a given context as working under your supervision. </a:t>
            </a:r>
          </a:p>
          <a:p>
            <a:pPr marL="342900" indent="-342900">
              <a:buAutoNum type="alphaLcPeriod"/>
            </a:pPr>
            <a:r>
              <a:rPr lang="en-US" b="1" dirty="0"/>
              <a:t>NOT</a:t>
            </a:r>
            <a:r>
              <a:rPr lang="en-US" dirty="0"/>
              <a:t> disclose or </a:t>
            </a:r>
            <a:r>
              <a:rPr lang="en-US" dirty="0" err="1"/>
              <a:t>authorise</a:t>
            </a:r>
            <a:r>
              <a:rPr lang="en-US" dirty="0"/>
              <a:t> to be disclosed, or use for personal gain or to benefit a third party, confidential information except with the permission of your Relevant Authority, or as required by Legislation. </a:t>
            </a:r>
          </a:p>
          <a:p>
            <a:pPr marL="342900" indent="-342900">
              <a:buAutoNum type="alphaLcPeriod"/>
            </a:pPr>
            <a:r>
              <a:rPr lang="en-US" b="1" dirty="0"/>
              <a:t>NOT</a:t>
            </a:r>
            <a:r>
              <a:rPr lang="en-US" dirty="0"/>
              <a:t> misrepresent or withhold information on the performance of products, systems or services (unless lawfully bound by a duty of confidentiality not to disclose such information), or take advantage of the lack of relevant knowledge or inexperience of others. </a:t>
            </a:r>
            <a:endParaRPr lang="en-GB" dirty="0"/>
          </a:p>
        </p:txBody>
      </p:sp>
    </p:spTree>
    <p:extLst>
      <p:ext uri="{BB962C8B-B14F-4D97-AF65-F5344CB8AC3E}">
        <p14:creationId xmlns:p14="http://schemas.microsoft.com/office/powerpoint/2010/main" val="3255021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Possible Outcome of Research </a:t>
            </a:r>
            <a:br>
              <a:rPr lang="en-GB" b="1" dirty="0">
                <a:latin typeface="Times New Roman" panose="02020603050405020304" pitchFamily="18" charset="0"/>
                <a:cs typeface="Times New Roman" panose="02020603050405020304" pitchFamily="18" charset="0"/>
              </a:rPr>
            </a:br>
            <a:endParaRPr lang="en-GB" dirty="0"/>
          </a:p>
        </p:txBody>
      </p:sp>
      <p:sp>
        <p:nvSpPr>
          <p:cNvPr id="3" name="Content Placeholder 2"/>
          <p:cNvSpPr>
            <a:spLocks noGrp="1"/>
          </p:cNvSpPr>
          <p:nvPr>
            <p:ph idx="1"/>
          </p:nvPr>
        </p:nvSpPr>
        <p:spPr/>
        <p:txBody>
          <a:bodyPr/>
          <a:lstStyle/>
          <a:p>
            <a:pPr marL="0" indent="0" algn="just">
              <a:buNone/>
            </a:pPr>
            <a:r>
              <a:rPr lang="en-GB" b="1" dirty="0">
                <a:latin typeface="Times New Roman" panose="02020603050405020304" pitchFamily="18" charset="0"/>
                <a:cs typeface="Times New Roman" panose="02020603050405020304" pitchFamily="18" charset="0"/>
              </a:rPr>
              <a:t>There are two end scenarios for this project:</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Failure to gain access to the network using penetration testing techniques, this is the most preferred out come as it means the company’s network is reliable enough to use with a live connection to the internet.</a:t>
            </a:r>
          </a:p>
          <a:p>
            <a:pPr marL="285750" indent="-285750" algn="just">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Success by gaining access to the network, this would show that the network is not reliable and should not be given an internet connection.  </a:t>
            </a:r>
          </a:p>
          <a:p>
            <a:endParaRPr lang="en-GB" dirty="0"/>
          </a:p>
        </p:txBody>
      </p:sp>
    </p:spTree>
    <p:extLst>
      <p:ext uri="{BB962C8B-B14F-4D97-AF65-F5344CB8AC3E}">
        <p14:creationId xmlns:p14="http://schemas.microsoft.com/office/powerpoint/2010/main" val="2214083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evaluating results</a:t>
            </a:r>
          </a:p>
        </p:txBody>
      </p:sp>
      <p:sp>
        <p:nvSpPr>
          <p:cNvPr id="5" name="TextBox 4">
            <a:extLst>
              <a:ext uri="{FF2B5EF4-FFF2-40B4-BE49-F238E27FC236}">
                <a16:creationId xmlns:a16="http://schemas.microsoft.com/office/drawing/2014/main" id="{2C8E2694-AA01-44F8-82C1-938252F5CF22}"/>
              </a:ext>
            </a:extLst>
          </p:cNvPr>
          <p:cNvSpPr txBox="1"/>
          <p:nvPr/>
        </p:nvSpPr>
        <p:spPr>
          <a:xfrm>
            <a:off x="581193" y="2413337"/>
            <a:ext cx="11029616" cy="2031325"/>
          </a:xfrm>
          <a:prstGeom prst="rect">
            <a:avLst/>
          </a:prstGeom>
          <a:noFill/>
        </p:spPr>
        <p:txBody>
          <a:bodyPr wrap="square" rtlCol="0">
            <a:spAutoFit/>
          </a:bodyPr>
          <a:lstStyle/>
          <a:p>
            <a:r>
              <a:rPr lang="en-GB" b="1" dirty="0">
                <a:latin typeface="Times New Roman" panose="02020603050405020304" pitchFamily="18" charset="0"/>
                <a:cs typeface="Times New Roman" panose="02020603050405020304" pitchFamily="18" charset="0"/>
              </a:rPr>
              <a:t>To evaluate a Penetration test one must :</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Determine if the objectives of the test </a:t>
            </a:r>
            <a:r>
              <a:rPr lang="en-GB" b="1" smtClean="0">
                <a:latin typeface="Times New Roman" panose="02020603050405020304" pitchFamily="18" charset="0"/>
                <a:cs typeface="Times New Roman" panose="02020603050405020304" pitchFamily="18" charset="0"/>
              </a:rPr>
              <a:t>where met</a:t>
            </a:r>
            <a:endParaRPr lang="en-GB"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Assess if weaknesses were found</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Review the exploitations used </a:t>
            </a:r>
          </a:p>
          <a:p>
            <a:pPr marL="285750" indent="-285750">
              <a:buFont typeface="Arial" panose="020B0604020202020204" pitchFamily="34" charset="0"/>
              <a:buChar char="•"/>
            </a:pPr>
            <a:r>
              <a:rPr lang="en-GB" b="1" dirty="0">
                <a:latin typeface="Times New Roman" panose="02020603050405020304" pitchFamily="18" charset="0"/>
                <a:cs typeface="Times New Roman" panose="02020603050405020304" pitchFamily="18" charset="0"/>
              </a:rPr>
              <a:t>Comparing the results with a external bench mark [8]</a:t>
            </a:r>
          </a:p>
          <a:p>
            <a:r>
              <a:rPr lang="en-GB" b="1" dirty="0">
                <a:latin typeface="Times New Roman" panose="02020603050405020304" pitchFamily="18" charset="0"/>
                <a:cs typeface="Times New Roman" panose="02020603050405020304" pitchFamily="18" charset="0"/>
              </a:rPr>
              <a:t> </a:t>
            </a:r>
          </a:p>
          <a:p>
            <a:endParaRPr lang="en-GB"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9674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Scale Gantt chart </a:t>
            </a:r>
          </a:p>
        </p:txBody>
      </p:sp>
      <p:pic>
        <p:nvPicPr>
          <p:cNvPr id="4" name="Content Placeholder 3"/>
          <p:cNvPicPr>
            <a:picLocks noGrp="1" noChangeAspect="1"/>
          </p:cNvPicPr>
          <p:nvPr>
            <p:ph idx="1"/>
          </p:nvPr>
        </p:nvPicPr>
        <p:blipFill>
          <a:blip r:embed="rId2"/>
          <a:stretch>
            <a:fillRect/>
          </a:stretch>
        </p:blipFill>
        <p:spPr>
          <a:xfrm>
            <a:off x="581192" y="2063208"/>
            <a:ext cx="3876675" cy="2438400"/>
          </a:xfrm>
          <a:prstGeom prst="rect">
            <a:avLst/>
          </a:prstGeom>
        </p:spPr>
      </p:pic>
      <p:pic>
        <p:nvPicPr>
          <p:cNvPr id="5" name="Picture 4"/>
          <p:cNvPicPr>
            <a:picLocks noChangeAspect="1"/>
          </p:cNvPicPr>
          <p:nvPr/>
        </p:nvPicPr>
        <p:blipFill>
          <a:blip r:embed="rId3"/>
          <a:stretch>
            <a:fillRect/>
          </a:stretch>
        </p:blipFill>
        <p:spPr>
          <a:xfrm>
            <a:off x="581191" y="4501608"/>
            <a:ext cx="11029617" cy="2356392"/>
          </a:xfrm>
          <a:prstGeom prst="rect">
            <a:avLst/>
          </a:prstGeom>
        </p:spPr>
      </p:pic>
      <p:sp>
        <p:nvSpPr>
          <p:cNvPr id="6" name="TextBox 5">
            <a:extLst>
              <a:ext uri="{FF2B5EF4-FFF2-40B4-BE49-F238E27FC236}">
                <a16:creationId xmlns:a16="http://schemas.microsoft.com/office/drawing/2014/main" id="{73E8AF65-E5A4-4629-B03D-71354C615F22}"/>
              </a:ext>
            </a:extLst>
          </p:cNvPr>
          <p:cNvSpPr txBox="1"/>
          <p:nvPr/>
        </p:nvSpPr>
        <p:spPr>
          <a:xfrm>
            <a:off x="4457866" y="2171726"/>
            <a:ext cx="7152941" cy="2308324"/>
          </a:xfrm>
          <a:prstGeom prst="rect">
            <a:avLst/>
          </a:prstGeom>
          <a:noFill/>
        </p:spPr>
        <p:txBody>
          <a:bodyPr wrap="square" rtlCol="0">
            <a:spAutoFit/>
          </a:bodyPr>
          <a:lstStyle/>
          <a:p>
            <a:r>
              <a:rPr lang="en-GB" dirty="0"/>
              <a:t>This Gantt chart shows the time scale that this project has to work with.</a:t>
            </a:r>
          </a:p>
          <a:p>
            <a:r>
              <a:rPr lang="en-GB" dirty="0"/>
              <a:t>Figure 4 shows the amount of time slated to each section of the project, for example the controlled environment penetration test has been allocated ten days.</a:t>
            </a:r>
          </a:p>
          <a:p>
            <a:r>
              <a:rPr lang="en-GB" dirty="0"/>
              <a:t>While Figure 5 shows a colour coded chart that represents when each task needs to be done and in what order. Also shown is the colour scale used to show how close to the project deadline each task is, with red being the deadline time.</a:t>
            </a:r>
          </a:p>
        </p:txBody>
      </p:sp>
      <p:sp>
        <p:nvSpPr>
          <p:cNvPr id="7" name="TextBox 6">
            <a:extLst>
              <a:ext uri="{FF2B5EF4-FFF2-40B4-BE49-F238E27FC236}">
                <a16:creationId xmlns:a16="http://schemas.microsoft.com/office/drawing/2014/main" id="{5A491659-F862-41BD-A311-89713D3683B1}"/>
              </a:ext>
            </a:extLst>
          </p:cNvPr>
          <p:cNvSpPr txBox="1"/>
          <p:nvPr/>
        </p:nvSpPr>
        <p:spPr>
          <a:xfrm>
            <a:off x="1668379" y="6352674"/>
            <a:ext cx="2222532" cy="276999"/>
          </a:xfrm>
          <a:prstGeom prst="rect">
            <a:avLst/>
          </a:prstGeom>
          <a:noFill/>
        </p:spPr>
        <p:txBody>
          <a:bodyPr wrap="none" rtlCol="0">
            <a:spAutoFit/>
          </a:bodyPr>
          <a:lstStyle/>
          <a:p>
            <a:r>
              <a:rPr lang="en-GB" sz="1200" b="1" dirty="0">
                <a:latin typeface="Times New Roman" panose="02020603050405020304" pitchFamily="18" charset="0"/>
                <a:cs typeface="Times New Roman" panose="02020603050405020304" pitchFamily="18" charset="0"/>
              </a:rPr>
              <a:t>Figure 5: Gantt Chart graphic </a:t>
            </a:r>
          </a:p>
        </p:txBody>
      </p:sp>
      <p:sp>
        <p:nvSpPr>
          <p:cNvPr id="8" name="TextBox 7">
            <a:extLst>
              <a:ext uri="{FF2B5EF4-FFF2-40B4-BE49-F238E27FC236}">
                <a16:creationId xmlns:a16="http://schemas.microsoft.com/office/drawing/2014/main" id="{26A8FA43-DC91-4115-87FD-6E378B559914}"/>
              </a:ext>
            </a:extLst>
          </p:cNvPr>
          <p:cNvSpPr txBox="1"/>
          <p:nvPr/>
        </p:nvSpPr>
        <p:spPr>
          <a:xfrm>
            <a:off x="986589" y="4455350"/>
            <a:ext cx="2365199" cy="276999"/>
          </a:xfrm>
          <a:prstGeom prst="rect">
            <a:avLst/>
          </a:prstGeom>
          <a:noFill/>
        </p:spPr>
        <p:txBody>
          <a:bodyPr wrap="none" rtlCol="0">
            <a:spAutoFit/>
          </a:bodyPr>
          <a:lstStyle/>
          <a:p>
            <a:r>
              <a:rPr lang="en-GB" sz="1200" b="1" dirty="0">
                <a:latin typeface="Times New Roman" panose="02020603050405020304" pitchFamily="18" charset="0"/>
                <a:cs typeface="Times New Roman" panose="02020603050405020304" pitchFamily="18" charset="0"/>
              </a:rPr>
              <a:t>Figure 4: Gantt Chart time scale </a:t>
            </a:r>
          </a:p>
        </p:txBody>
      </p:sp>
    </p:spTree>
    <p:extLst>
      <p:ext uri="{BB962C8B-B14F-4D97-AF65-F5344CB8AC3E}">
        <p14:creationId xmlns:p14="http://schemas.microsoft.com/office/powerpoint/2010/main" val="3328790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 </a:t>
            </a:r>
          </a:p>
        </p:txBody>
      </p:sp>
      <p:sp>
        <p:nvSpPr>
          <p:cNvPr id="5" name="Content Placeholder 4"/>
          <p:cNvSpPr>
            <a:spLocks noGrp="1"/>
          </p:cNvSpPr>
          <p:nvPr>
            <p:ph idx="1"/>
          </p:nvPr>
        </p:nvSpPr>
        <p:spPr>
          <a:xfrm>
            <a:off x="581192" y="1891738"/>
            <a:ext cx="11029615" cy="4669483"/>
          </a:xfrm>
        </p:spPr>
        <p:txBody>
          <a:bodyPr>
            <a:normAutofit fontScale="92500" lnSpcReduction="10000"/>
          </a:bodyPr>
          <a:lstStyle/>
          <a:p>
            <a:pPr marL="342900" lvl="0" indent="-342900">
              <a:buFont typeface="+mj-lt"/>
              <a:buAutoNum type="arabicPeriod"/>
            </a:pPr>
            <a:r>
              <a:rPr lang="en-GB" sz="1600" b="1" dirty="0" err="1">
                <a:latin typeface="Times New Roman" panose="02020603050405020304" pitchFamily="18" charset="0"/>
                <a:cs typeface="Times New Roman" panose="02020603050405020304" pitchFamily="18" charset="0"/>
              </a:rPr>
              <a:t>Komargodski</a:t>
            </a:r>
            <a:r>
              <a:rPr lang="en-GB" sz="1600" b="1" dirty="0">
                <a:latin typeface="Times New Roman" panose="02020603050405020304" pitchFamily="18" charset="0"/>
                <a:cs typeface="Times New Roman" panose="02020603050405020304" pitchFamily="18" charset="0"/>
              </a:rPr>
              <a:t>, M. </a:t>
            </a:r>
            <a:r>
              <a:rPr lang="en-GB" sz="1600" b="1" dirty="0" err="1">
                <a:latin typeface="Times New Roman" panose="02020603050405020304" pitchFamily="18" charset="0"/>
                <a:cs typeface="Times New Roman" panose="02020603050405020304" pitchFamily="18" charset="0"/>
              </a:rPr>
              <a:t>Naor</a:t>
            </a:r>
            <a:r>
              <a:rPr lang="en-GB" sz="1600" b="1" dirty="0">
                <a:latin typeface="Times New Roman" panose="02020603050405020304" pitchFamily="18" charset="0"/>
                <a:cs typeface="Times New Roman" panose="02020603050405020304" pitchFamily="18" charset="0"/>
              </a:rPr>
              <a:t> and E. </a:t>
            </a:r>
            <a:r>
              <a:rPr lang="en-GB" sz="1600" b="1" dirty="0" err="1">
                <a:latin typeface="Times New Roman" panose="02020603050405020304" pitchFamily="18" charset="0"/>
                <a:cs typeface="Times New Roman" panose="02020603050405020304" pitchFamily="18" charset="0"/>
              </a:rPr>
              <a:t>Yogev</a:t>
            </a:r>
            <a:r>
              <a:rPr lang="en-GB" sz="1600" b="1" dirty="0">
                <a:latin typeface="Times New Roman" panose="02020603050405020304" pitchFamily="18" charset="0"/>
                <a:cs typeface="Times New Roman" panose="02020603050405020304" pitchFamily="18" charset="0"/>
              </a:rPr>
              <a:t>, "White-Box vs. Black-Box Complexity of Search Problems: Ramsey and Graph Property Testing," </a:t>
            </a:r>
            <a:r>
              <a:rPr lang="en-GB" sz="1600" b="1" i="1" dirty="0">
                <a:latin typeface="Times New Roman" panose="02020603050405020304" pitchFamily="18" charset="0"/>
                <a:cs typeface="Times New Roman" panose="02020603050405020304" pitchFamily="18" charset="0"/>
              </a:rPr>
              <a:t>2017 IEEE 58th Annual Symposium on Foundations of Computer Science (FOCS)</a:t>
            </a:r>
            <a:r>
              <a:rPr lang="en-GB" sz="1600" b="1" dirty="0">
                <a:latin typeface="Times New Roman" panose="02020603050405020304" pitchFamily="18" charset="0"/>
                <a:cs typeface="Times New Roman" panose="02020603050405020304" pitchFamily="18" charset="0"/>
              </a:rPr>
              <a:t>, Berkeley, CA, 2017, pp. 622-632.  </a:t>
            </a:r>
            <a:r>
              <a:rPr lang="en-GB" sz="1600" b="1" u="sng" dirty="0">
                <a:latin typeface="Times New Roman" panose="02020603050405020304" pitchFamily="18" charset="0"/>
                <a:cs typeface="Times New Roman" panose="02020603050405020304" pitchFamily="18" charset="0"/>
                <a:hlinkClick r:id="rId2"/>
              </a:rPr>
              <a:t>https://ieeexplore-ieee-org.ezproxy.uwtsd.ac.uk/document/8104095</a:t>
            </a:r>
            <a:endParaRPr lang="en-GB" sz="16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1600" b="1" dirty="0">
                <a:latin typeface="Times New Roman" panose="02020603050405020304" pitchFamily="18" charset="0"/>
                <a:cs typeface="Times New Roman" panose="02020603050405020304" pitchFamily="18" charset="0"/>
              </a:rPr>
              <a:t>M. </a:t>
            </a:r>
            <a:r>
              <a:rPr lang="en-GB" sz="1600" b="1" dirty="0" err="1">
                <a:latin typeface="Times New Roman" panose="02020603050405020304" pitchFamily="18" charset="0"/>
                <a:cs typeface="Times New Roman" panose="02020603050405020304" pitchFamily="18" charset="0"/>
              </a:rPr>
              <a:t>Razfar</a:t>
            </a:r>
            <a:r>
              <a:rPr lang="en-GB" sz="1600" b="1" dirty="0">
                <a:latin typeface="Times New Roman" panose="02020603050405020304" pitchFamily="18" charset="0"/>
                <a:cs typeface="Times New Roman" panose="02020603050405020304" pitchFamily="18" charset="0"/>
              </a:rPr>
              <a:t> </a:t>
            </a:r>
            <a:r>
              <a:rPr lang="en-GB" sz="1600" b="1" i="1" dirty="0">
                <a:latin typeface="Times New Roman" panose="02020603050405020304" pitchFamily="18" charset="0"/>
                <a:cs typeface="Times New Roman" panose="02020603050405020304" pitchFamily="18" charset="0"/>
              </a:rPr>
              <a:t>et al</a:t>
            </a:r>
            <a:r>
              <a:rPr lang="en-GB" sz="1600" b="1" dirty="0">
                <a:latin typeface="Times New Roman" panose="02020603050405020304" pitchFamily="18" charset="0"/>
                <a:cs typeface="Times New Roman" panose="02020603050405020304" pitchFamily="18" charset="0"/>
              </a:rPr>
              <a:t>., "Wireless network design and analysis for real time control of launch vehicles," </a:t>
            </a:r>
            <a:r>
              <a:rPr lang="en-GB" sz="1600" b="1" i="1" dirty="0">
                <a:latin typeface="Times New Roman" panose="02020603050405020304" pitchFamily="18" charset="0"/>
                <a:cs typeface="Times New Roman" panose="02020603050405020304" pitchFamily="18" charset="0"/>
              </a:rPr>
              <a:t>IEEE International Conference on Wireless for Space and Extreme Environments</a:t>
            </a:r>
            <a:r>
              <a:rPr lang="en-GB" sz="1600" b="1" dirty="0">
                <a:latin typeface="Times New Roman" panose="02020603050405020304" pitchFamily="18" charset="0"/>
                <a:cs typeface="Times New Roman" panose="02020603050405020304" pitchFamily="18" charset="0"/>
              </a:rPr>
              <a:t>, Baltimore, MD, 2013, pp. 1-2.  </a:t>
            </a:r>
            <a:r>
              <a:rPr lang="en-GB" sz="1600" b="1" u="sng" dirty="0">
                <a:latin typeface="Times New Roman" panose="02020603050405020304" pitchFamily="18" charset="0"/>
                <a:cs typeface="Times New Roman" panose="02020603050405020304" pitchFamily="18" charset="0"/>
                <a:hlinkClick r:id="rId3"/>
              </a:rPr>
              <a:t>https://ieeexplore-ieee-org.ezproxy.uwtsd.ac.uk/document/6737574</a:t>
            </a:r>
            <a:endParaRPr lang="en-GB" sz="16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1600" b="1" dirty="0">
                <a:latin typeface="Times New Roman" panose="02020603050405020304" pitchFamily="18" charset="0"/>
                <a:cs typeface="Times New Roman" panose="02020603050405020304" pitchFamily="18" charset="0"/>
              </a:rPr>
              <a:t>L.J.M.S. Cutforth, “Design, Simulate and Evaluation of a potential real-life Communication System” 2019</a:t>
            </a:r>
          </a:p>
          <a:p>
            <a:pPr marL="342900" lvl="0" indent="-342900">
              <a:buFont typeface="+mj-lt"/>
              <a:buAutoNum type="arabicPeriod"/>
            </a:pPr>
            <a:r>
              <a:rPr lang="en-GB" sz="1600" b="1" u="sng" dirty="0">
                <a:latin typeface="Times New Roman" panose="02020603050405020304" pitchFamily="18" charset="0"/>
                <a:cs typeface="Times New Roman" panose="02020603050405020304" pitchFamily="18" charset="0"/>
                <a:hlinkClick r:id="rId4"/>
              </a:rPr>
              <a:t>http://www.is.cityu.edu.hk/staff/isrobert/phd/ch3.pdf</a:t>
            </a:r>
            <a:endParaRPr lang="en-GB" sz="16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1600" b="1" dirty="0">
                <a:latin typeface="Times New Roman" panose="02020603050405020304" pitchFamily="18" charset="0"/>
                <a:cs typeface="Times New Roman" panose="02020603050405020304" pitchFamily="18" charset="0"/>
              </a:rPr>
              <a:t>S. Wu, C. Song, H. Chen and J. Zhan, "E-learning Teaching Method Research and Ideas," </a:t>
            </a:r>
            <a:r>
              <a:rPr lang="en-GB" sz="1600" b="1" i="1" dirty="0">
                <a:latin typeface="Times New Roman" panose="02020603050405020304" pitchFamily="18" charset="0"/>
                <a:cs typeface="Times New Roman" panose="02020603050405020304" pitchFamily="18" charset="0"/>
              </a:rPr>
              <a:t>2010 International Conference on Web Information Systems and Mining</a:t>
            </a:r>
            <a:r>
              <a:rPr lang="en-GB" sz="1600" b="1" dirty="0">
                <a:latin typeface="Times New Roman" panose="02020603050405020304" pitchFamily="18" charset="0"/>
                <a:cs typeface="Times New Roman" panose="02020603050405020304" pitchFamily="18" charset="0"/>
              </a:rPr>
              <a:t>, </a:t>
            </a:r>
            <a:r>
              <a:rPr lang="en-GB" sz="1600" b="1" dirty="0" err="1">
                <a:latin typeface="Times New Roman" panose="02020603050405020304" pitchFamily="18" charset="0"/>
                <a:cs typeface="Times New Roman" panose="02020603050405020304" pitchFamily="18" charset="0"/>
              </a:rPr>
              <a:t>Sanya</a:t>
            </a:r>
            <a:r>
              <a:rPr lang="en-GB" sz="1600" b="1" dirty="0">
                <a:latin typeface="Times New Roman" panose="02020603050405020304" pitchFamily="18" charset="0"/>
                <a:cs typeface="Times New Roman" panose="02020603050405020304" pitchFamily="18" charset="0"/>
              </a:rPr>
              <a:t>, 2010, pp. 140-143. </a:t>
            </a:r>
            <a:r>
              <a:rPr lang="en-GB" sz="1600" b="1" u="sng" dirty="0">
                <a:latin typeface="Times New Roman" panose="02020603050405020304" pitchFamily="18" charset="0"/>
                <a:cs typeface="Times New Roman" panose="02020603050405020304" pitchFamily="18" charset="0"/>
                <a:hlinkClick r:id="rId5"/>
              </a:rPr>
              <a:t>https://ieeexplore-ieee-org.ezproxy.uwtsd.ac.uk/document/5662299</a:t>
            </a:r>
            <a:endParaRPr lang="en-GB" sz="16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1600" b="1" dirty="0">
                <a:latin typeface="Times New Roman" panose="02020603050405020304" pitchFamily="18" charset="0"/>
                <a:cs typeface="Times New Roman" panose="02020603050405020304" pitchFamily="18" charset="0"/>
              </a:rPr>
              <a:t>J. </a:t>
            </a:r>
            <a:r>
              <a:rPr lang="en-GB" sz="1600" b="1" dirty="0" err="1">
                <a:latin typeface="Times New Roman" panose="02020603050405020304" pitchFamily="18" charset="0"/>
                <a:cs typeface="Times New Roman" panose="02020603050405020304" pitchFamily="18" charset="0"/>
              </a:rPr>
              <a:t>Wieczorkowski</a:t>
            </a:r>
            <a:r>
              <a:rPr lang="en-GB" sz="1600" b="1" dirty="0">
                <a:latin typeface="Times New Roman" panose="02020603050405020304" pitchFamily="18" charset="0"/>
                <a:cs typeface="Times New Roman" panose="02020603050405020304" pitchFamily="18" charset="0"/>
              </a:rPr>
              <a:t> and P. </a:t>
            </a:r>
            <a:r>
              <a:rPr lang="en-GB" sz="1600" b="1" dirty="0" err="1">
                <a:latin typeface="Times New Roman" panose="02020603050405020304" pitchFamily="18" charset="0"/>
                <a:cs typeface="Times New Roman" panose="02020603050405020304" pitchFamily="18" charset="0"/>
              </a:rPr>
              <a:t>Polak</a:t>
            </a:r>
            <a:r>
              <a:rPr lang="en-GB" sz="1600" b="1" dirty="0">
                <a:latin typeface="Times New Roman" panose="02020603050405020304" pitchFamily="18" charset="0"/>
                <a:cs typeface="Times New Roman" panose="02020603050405020304" pitchFamily="18" charset="0"/>
              </a:rPr>
              <a:t>, "Analysis and implementation phases in the two-segmental model of information systems lifecycle," </a:t>
            </a:r>
            <a:r>
              <a:rPr lang="en-GB" sz="1600" b="1" i="1" dirty="0">
                <a:latin typeface="Times New Roman" panose="02020603050405020304" pitchFamily="18" charset="0"/>
                <a:cs typeface="Times New Roman" panose="02020603050405020304" pitchFamily="18" charset="0"/>
              </a:rPr>
              <a:t>2012 Federated Conference on Computer Science and Information Systems (</a:t>
            </a:r>
            <a:r>
              <a:rPr lang="en-GB" sz="1600" b="1" i="1" dirty="0" err="1">
                <a:latin typeface="Times New Roman" panose="02020603050405020304" pitchFamily="18" charset="0"/>
                <a:cs typeface="Times New Roman" panose="02020603050405020304" pitchFamily="18" charset="0"/>
              </a:rPr>
              <a:t>FedCSIS</a:t>
            </a:r>
            <a:r>
              <a:rPr lang="en-GB" sz="1600" b="1" i="1" dirty="0">
                <a:latin typeface="Times New Roman" panose="02020603050405020304" pitchFamily="18" charset="0"/>
                <a:cs typeface="Times New Roman" panose="02020603050405020304" pitchFamily="18" charset="0"/>
              </a:rPr>
              <a:t>)</a:t>
            </a:r>
            <a:r>
              <a:rPr lang="en-GB" sz="1600" b="1" dirty="0">
                <a:latin typeface="Times New Roman" panose="02020603050405020304" pitchFamily="18" charset="0"/>
                <a:cs typeface="Times New Roman" panose="02020603050405020304" pitchFamily="18" charset="0"/>
              </a:rPr>
              <a:t>, Wroclaw, 2012, pp. 1041-1046. </a:t>
            </a:r>
            <a:r>
              <a:rPr lang="en-GB" sz="1600" b="1" u="sng" dirty="0">
                <a:latin typeface="Times New Roman" panose="02020603050405020304" pitchFamily="18" charset="0"/>
                <a:cs typeface="Times New Roman" panose="02020603050405020304" pitchFamily="18" charset="0"/>
                <a:hlinkClick r:id="rId6"/>
              </a:rPr>
              <a:t>https://ieeexplore-ieee-org.ezproxy.uwtsd.ac.uk/document/6354420</a:t>
            </a:r>
            <a:endParaRPr lang="en-GB" sz="1600" b="1"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GB" sz="1600" b="1" dirty="0">
                <a:latin typeface="Times New Roman" panose="02020603050405020304" pitchFamily="18" charset="0"/>
                <a:cs typeface="Times New Roman" panose="02020603050405020304" pitchFamily="18" charset="0"/>
              </a:rPr>
              <a:t>Spiral model (Boehm, 1988)</a:t>
            </a:r>
          </a:p>
          <a:p>
            <a:pPr marL="342900" lvl="0" indent="-342900">
              <a:buFont typeface="+mj-lt"/>
              <a:buAutoNum type="arabicPeriod"/>
            </a:pPr>
            <a:r>
              <a:rPr lang="en-GB" sz="1600" b="1" dirty="0">
                <a:latin typeface="Times New Roman" panose="02020603050405020304" pitchFamily="18" charset="0"/>
                <a:cs typeface="Times New Roman" panose="02020603050405020304" pitchFamily="18" charset="0"/>
              </a:rPr>
              <a:t>J. Creasey, “A guide for running an effective Penetration Testing programme April 2017 2 A guide for running an effective Penetration Testing programme DTP notes A Good Tip A Timely Warning An insightful Project Finding,” 2013. </a:t>
            </a:r>
            <a:r>
              <a:rPr lang="en-GB" sz="1600" b="1" u="sng" dirty="0">
                <a:latin typeface="Times New Roman" panose="02020603050405020304" pitchFamily="18" charset="0"/>
                <a:cs typeface="Times New Roman" panose="02020603050405020304" pitchFamily="18" charset="0"/>
                <a:hlinkClick r:id="rId7"/>
              </a:rPr>
              <a:t>https://www.crest-approved.org/wp-content/uploads/CREST-Penetration-Testing-Guide.pdf</a:t>
            </a:r>
            <a:endParaRPr lang="en-GB"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6136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88497-CABD-46FF-B410-7A8A590BAF0F}"/>
              </a:ext>
            </a:extLst>
          </p:cNvPr>
          <p:cNvSpPr>
            <a:spLocks noGrp="1"/>
          </p:cNvSpPr>
          <p:nvPr>
            <p:ph type="title"/>
          </p:nvPr>
        </p:nvSpPr>
        <p:spPr/>
        <p:txBody>
          <a:bodyPr/>
          <a:lstStyle/>
          <a:p>
            <a:r>
              <a:rPr lang="en-GB" dirty="0"/>
              <a:t>Questions ?</a:t>
            </a:r>
          </a:p>
        </p:txBody>
      </p:sp>
    </p:spTree>
    <p:extLst>
      <p:ext uri="{BB962C8B-B14F-4D97-AF65-F5344CB8AC3E}">
        <p14:creationId xmlns:p14="http://schemas.microsoft.com/office/powerpoint/2010/main" val="3528548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9F11E2-8BA5-4C5C-AE7C-361E5EA011F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gital Numbers">
            <a:extLst>
              <a:ext uri="{FF2B5EF4-FFF2-40B4-BE49-F238E27FC236}">
                <a16:creationId xmlns:a16="http://schemas.microsoft.com/office/drawing/2014/main" id="{A21EA617-6D48-425F-97A8-7FEC82C8F40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189" r="9642" b="1"/>
          <a:stretch/>
        </p:blipFill>
        <p:spPr>
          <a:xfrm>
            <a:off x="446534" y="723899"/>
            <a:ext cx="7498616" cy="5676901"/>
          </a:xfrm>
          <a:prstGeom prst="rect">
            <a:avLst/>
          </a:prstGeom>
        </p:spPr>
      </p:pic>
      <p:sp>
        <p:nvSpPr>
          <p:cNvPr id="12" name="Rectangle 11">
            <a:extLst>
              <a:ext uri="{FF2B5EF4-FFF2-40B4-BE49-F238E27FC236}">
                <a16:creationId xmlns:a16="http://schemas.microsoft.com/office/drawing/2014/main" id="{7C00E1DA-EC7C-40FC-95E3-11FDCD2E429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723899"/>
            <a:ext cx="3703320" cy="566666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F87E73C-2B1A-4602-BFBE-CFE1E55D9B38}"/>
              </a:ext>
            </a:extLst>
          </p:cNvPr>
          <p:cNvSpPr>
            <a:spLocks noGrp="1"/>
          </p:cNvSpPr>
          <p:nvPr>
            <p:ph type="ctrTitle"/>
          </p:nvPr>
        </p:nvSpPr>
        <p:spPr>
          <a:xfrm>
            <a:off x="8296275" y="1419226"/>
            <a:ext cx="3081576" cy="1746762"/>
          </a:xfrm>
        </p:spPr>
        <p:txBody>
          <a:bodyPr>
            <a:normAutofit/>
          </a:bodyPr>
          <a:lstStyle/>
          <a:p>
            <a:r>
              <a:rPr lang="en-US" dirty="0">
                <a:solidFill>
                  <a:srgbClr val="FFFFFF"/>
                </a:solidFill>
              </a:rPr>
              <a:t>Thank You</a:t>
            </a:r>
          </a:p>
        </p:txBody>
      </p:sp>
      <p:sp>
        <p:nvSpPr>
          <p:cNvPr id="3" name="Subtitle 2">
            <a:extLst>
              <a:ext uri="{FF2B5EF4-FFF2-40B4-BE49-F238E27FC236}">
                <a16:creationId xmlns:a16="http://schemas.microsoft.com/office/drawing/2014/main" id="{A9CB511D-EA45-4336-847C-1252667143B5}"/>
              </a:ext>
            </a:extLst>
          </p:cNvPr>
          <p:cNvSpPr>
            <a:spLocks noGrp="1"/>
          </p:cNvSpPr>
          <p:nvPr>
            <p:ph type="subTitle" idx="1"/>
          </p:nvPr>
        </p:nvSpPr>
        <p:spPr>
          <a:xfrm>
            <a:off x="8013304" y="3148210"/>
            <a:ext cx="3703320" cy="2629006"/>
          </a:xfrm>
        </p:spPr>
        <p:txBody>
          <a:bodyPr>
            <a:normAutofit/>
          </a:bodyPr>
          <a:lstStyle/>
          <a:p>
            <a:endParaRPr lang="en-US" dirty="0">
              <a:solidFill>
                <a:schemeClr val="bg2"/>
              </a:solidFill>
            </a:endParaRPr>
          </a:p>
        </p:txBody>
      </p:sp>
      <p:grpSp>
        <p:nvGrpSpPr>
          <p:cNvPr id="14" name="Group 13">
            <a:extLst>
              <a:ext uri="{FF2B5EF4-FFF2-40B4-BE49-F238E27FC236}">
                <a16:creationId xmlns:a16="http://schemas.microsoft.com/office/drawing/2014/main" id="{9A421166-2996-41A7-B094-AE5316F347D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534" y="453643"/>
            <a:ext cx="11298933" cy="98554"/>
            <a:chOff x="446534" y="453643"/>
            <a:chExt cx="11298933" cy="98554"/>
          </a:xfrm>
        </p:grpSpPr>
        <p:sp>
          <p:nvSpPr>
            <p:cNvPr id="15" name="Rectangle 14">
              <a:extLst>
                <a:ext uri="{FF2B5EF4-FFF2-40B4-BE49-F238E27FC236}">
                  <a16:creationId xmlns:a16="http://schemas.microsoft.com/office/drawing/2014/main" id="{FDBB1B92-A3EB-43E4-8FAB-D20E8ED14C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3F3972F4-FE7E-48EA-AAD8-9BE5750A66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221614E5-870B-4D5E-A43B-8FF7E53234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grpSp>
    </p:spTree>
    <p:extLst>
      <p:ext uri="{BB962C8B-B14F-4D97-AF65-F5344CB8AC3E}">
        <p14:creationId xmlns:p14="http://schemas.microsoft.com/office/powerpoint/2010/main" val="3501347425"/>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E713E99F-A368-412C-B268-19FC7C8FD479}">
  <ds:schemaRefs>
    <ds:schemaRef ds:uri="http://schemas.microsoft.com/sharepoint/v3/contenttype/forms"/>
  </ds:schemaRefs>
</ds:datastoreItem>
</file>

<file path=customXml/itemProps2.xml><?xml version="1.0" encoding="utf-8"?>
<ds:datastoreItem xmlns:ds="http://schemas.openxmlformats.org/officeDocument/2006/customXml" ds:itemID="{64ABC737-7714-4383-83AA-9E7E16CCB4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DEF96C5-3DBB-474D-9A68-6602A116B4D3}">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0</TotalTime>
  <Words>1196</Words>
  <Application>Microsoft Office PowerPoint</Application>
  <PresentationFormat>Widescreen</PresentationFormat>
  <Paragraphs>100</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Gill Sans MT</vt:lpstr>
      <vt:lpstr>Times New Roman</vt:lpstr>
      <vt:lpstr>Wingdings 2</vt:lpstr>
      <vt:lpstr>Dividend</vt:lpstr>
      <vt:lpstr>PEN Test of a Wireless Sensor Network</vt:lpstr>
      <vt:lpstr>Aim and Objectives of the Project </vt:lpstr>
      <vt:lpstr>The background to the proposed research</vt:lpstr>
      <vt:lpstr>Background Research </vt:lpstr>
      <vt:lpstr>The research and development methods that will be used</vt:lpstr>
      <vt:lpstr>The research and development methods that will be used</vt:lpstr>
      <vt:lpstr>Any issues you expect to encounter</vt:lpstr>
      <vt:lpstr>Identify risks</vt:lpstr>
      <vt:lpstr>Ethical and legal issues</vt:lpstr>
      <vt:lpstr>Ethical and legal issues</vt:lpstr>
      <vt:lpstr>Ethical and legal issues</vt:lpstr>
      <vt:lpstr>Possible Outcome of Research  </vt:lpstr>
      <vt:lpstr>evaluating results</vt:lpstr>
      <vt:lpstr>Time Scale Gantt chart </vt:lpstr>
      <vt:lpstr>References </vt:lpstr>
      <vt:lpstr>Questions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2019-05-02T18:44:08Z</dcterms:created>
  <dcterms:modified xsi:type="dcterms:W3CDTF">2019-05-03T08:02:36Z</dcterms:modified>
</cp:coreProperties>
</file>