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80" r:id="rId3"/>
    <p:sldId id="27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meron Rees (1900641)" initials="CR(" lastIdx="1" clrIdx="0">
    <p:extLst>
      <p:ext uri="{19B8F6BF-5375-455C-9EA6-DF929625EA0E}">
        <p15:presenceInfo xmlns:p15="http://schemas.microsoft.com/office/powerpoint/2012/main" userId="S::1900641@student.uwtsd.ac.uk::5b5d8a73-a7c0-4d38-b1f1-b45f4458f8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7DA6A0-932B-D14B-BF46-5CBE74ABEE60}" v="38" dt="2020-04-06T23:20:55.5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119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DDCAC-2A62-4E26-9ABE-34F34AA6A3F7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4FE02D-61D7-468E-BE55-785425F7FE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731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FE02D-61D7-468E-BE55-785425F7FE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800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A989-8CD2-A547-A9AD-A0C09E07ED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064EAB-4D42-EF4F-B43C-D052ED7FB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E3D81-4EAE-A643-A106-ABE2F003C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6FD60-247C-964C-A146-6414EA044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7F7F9A-ED2F-7C41-B2ED-29A35DE5B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020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11D90-B242-9B46-8004-5F40A089D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990AA-3113-C047-883A-618D52A59B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76B552-6AF6-2946-8B24-D26BD97BD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3E6D1-CAFE-9E40-A86F-2D82FA784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4A00B-A155-2F46-AB33-47C078A38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71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FB8DE-111F-1B47-8773-176D73EFC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F8D0D5-70E6-764D-8994-A5B0A139F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06A55-D591-0F44-A0A4-05C359091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C8994-7AD9-8142-8F04-FFC7CA353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2BE34-DEF7-F742-A810-1D7E7AB21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602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F53B8-516C-D34B-A0B9-44CB7E986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6BF11-A284-344E-AB70-AF2DB77E7C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87FE53-BBAC-CF42-93E5-3966759DCB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21C5C-23DE-994F-A9F0-0A356837B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F26824-2807-6B45-A8F7-A2679CBD1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271435-D78A-0449-BA61-ED265FB17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075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B6A9E-7D17-2D45-BAAE-3D9484411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5F2656-454B-9F44-9DBC-1CB696DB0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78671F-45B7-1A41-8C65-C4E5904D66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D295E1-C7F2-854D-B260-CBF994AD88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D32ED0-F09A-4046-8690-B5A2940769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4D8840-6253-5D4A-B9AF-9B55E61B3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430CCC-BA13-F042-B86D-9B5698BD5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B3DA70-DDFA-5A48-B35B-ED24A5230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19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7EA80-706F-3749-9186-5B5C02B28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0A06E9-E680-0045-ABF5-CD2B8AEA1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012687-03EA-5D42-9829-E0BB8B166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AA21C8-A235-1845-B233-B13F5467D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567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595084-365A-F841-9309-E911AAA8C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4678D0-48D1-2D42-A1F2-D8143A563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8206BA-7ABC-174E-9E77-73C8EE3B5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388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72881-47AB-F64C-9526-5658DFEE4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E1839-31EE-E848-BB14-5BED23A91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9F8972-C8F6-5B4F-8F26-78329DEF9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69E1DE-687F-CD49-898B-535068209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84599-7BA9-4D43-B74A-D3284592A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97484A-AEED-774D-A865-A3C2C0120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499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EF1D0-A5BD-CA49-8762-8470AE59D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CD01F1-38A4-B24B-A30D-6D45C16018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AE09B7-9D7F-8E47-8775-8E1A31D02D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F794FB-E824-BA4F-9128-EE26DF93B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4F8B65-B977-5449-9E9F-AA0A9F5FA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966383-A732-3147-832F-639CB2022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492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61A17-48E7-A24B-AEFB-A8D412F6F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13A73D-6E64-F948-80F5-91398AB64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A3E07-E62B-0043-BAB7-A3C0FD6A6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B3B88-7843-434A-ACC0-70F676D65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F84EF-F749-DF4A-B0C2-6E619F8C4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042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AF8859-2305-9747-A600-D9979B4950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C919A3-B9AB-0749-BEA3-BCEB5B1303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9A080-8C02-B447-B624-6FB55355A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9CB92-9529-4E4E-9CA4-ACB255A15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4C59E-4AF6-5441-B72B-3D8CAA1BF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B6C351-522E-C44D-890E-2C184CEF5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378AEC-3BF1-AB43-848B-D7C8D14813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5833B-FAF5-FA41-B12C-DF493935CC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8EB67-4A5D-E244-A8DD-24EAE135B4E8}" type="datetimeFigureOut">
              <a:rPr lang="en-US" smtClean="0"/>
              <a:t>4/16/2020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0461D-C447-D142-A6E5-E202E883B0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C531B-45B1-444E-BA2A-55117C2E83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86F97-AE53-4E46-8DFF-8B1E9C5856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281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png"/><Relationship Id="rId5" Type="http://schemas.openxmlformats.org/officeDocument/2006/relationships/image" Target="../media/image4.pn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3.png"/><Relationship Id="rId5" Type="http://schemas.openxmlformats.org/officeDocument/2006/relationships/image" Target="../media/image4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7.png"/><Relationship Id="rId5" Type="http://schemas.openxmlformats.org/officeDocument/2006/relationships/image" Target="../media/image4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9.png"/><Relationship Id="rId5" Type="http://schemas.openxmlformats.org/officeDocument/2006/relationships/image" Target="../media/image4.pn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1.png"/><Relationship Id="rId5" Type="http://schemas.openxmlformats.org/officeDocument/2006/relationships/image" Target="../media/image4.png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5.jpe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4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6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8.jpe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7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0.jpe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9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2.jpe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31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4.jpe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33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6.jpe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35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8.jpe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37.png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1.png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81175-B827-E543-9B0D-DCB37DBF21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Health &amp; Safety </a:t>
            </a:r>
            <a:br>
              <a:rPr lang="en-GB" dirty="0"/>
            </a:br>
            <a:r>
              <a:rPr lang="en-GB" dirty="0"/>
              <a:t>(UWTSD IQ Building)</a:t>
            </a:r>
            <a:br>
              <a:rPr lang="en-GB" dirty="0"/>
            </a:br>
            <a:r>
              <a:rPr lang="en-GB" dirty="0"/>
              <a:t>Cameron Rees </a:t>
            </a:r>
            <a:br>
              <a:rPr lang="en-GB" dirty="0"/>
            </a:br>
            <a:r>
              <a:rPr lang="en-GB" dirty="0"/>
              <a:t>1900641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235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51A8C-FE10-4175-9F19-FCF9C268F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18802"/>
          </a:xfrm>
        </p:spPr>
        <p:txBody>
          <a:bodyPr/>
          <a:lstStyle/>
          <a:p>
            <a:pPr algn="ctr"/>
            <a:r>
              <a:rPr lang="en-GB" dirty="0"/>
              <a:t>Introduction to the investigation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588E7C40-863E-471A-88D6-E4D90C73EA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08320" y="39055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8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4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3A865-8D6C-8248-8207-138C739A6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assessment Matrix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F205686-6CBF-6B49-B74A-2C1D90EE93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22" y="2089494"/>
            <a:ext cx="6553545" cy="2686954"/>
          </a:xfrm>
          <a:prstGeom prst="rect">
            <a:avLst/>
          </a:prstGeom>
        </p:spPr>
      </p:pic>
      <p:pic>
        <p:nvPicPr>
          <p:cNvPr id="5" name="Matrix">
            <a:hlinkClick r:id="" action="ppaction://media"/>
            <a:extLst>
              <a:ext uri="{FF2B5EF4-FFF2-40B4-BE49-F238E27FC236}">
                <a16:creationId xmlns:a16="http://schemas.microsoft.com/office/drawing/2014/main" id="{48F7A43C-CA6A-43F2-B583-34F852322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76462" y="50958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72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BA9A2-482B-104C-9097-AA1A7A043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70729"/>
          </a:xfrm>
        </p:spPr>
        <p:txBody>
          <a:bodyPr/>
          <a:lstStyle/>
          <a:p>
            <a:r>
              <a:rPr lang="en-GB" dirty="0"/>
              <a:t>Hazards and Risks</a:t>
            </a:r>
            <a:endParaRPr lang="en-US" dirty="0"/>
          </a:p>
        </p:txBody>
      </p:sp>
      <p:pic>
        <p:nvPicPr>
          <p:cNvPr id="3" name="Hazards and risk">
            <a:hlinkClick r:id="" action="ppaction://media"/>
            <a:extLst>
              <a:ext uri="{FF2B5EF4-FFF2-40B4-BE49-F238E27FC236}">
                <a16:creationId xmlns:a16="http://schemas.microsoft.com/office/drawing/2014/main" id="{4DA19094-768E-4D23-953A-0575995809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21169" y="43668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84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D1C0C-859A-2D41-AFAC-3BF0ADC6F4D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866775"/>
            <a:ext cx="11141075" cy="9302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</a:rPr>
              <a:t>Hazard and risk </a:t>
            </a:r>
            <a:br>
              <a:rPr lang="en-US" sz="1400" dirty="0">
                <a:solidFill>
                  <a:srgbClr val="FFFFFF"/>
                </a:solidFill>
              </a:rPr>
            </a:br>
            <a:br>
              <a:rPr lang="en-US" sz="1400" dirty="0">
                <a:solidFill>
                  <a:srgbClr val="FFFFFF"/>
                </a:solidFill>
              </a:rPr>
            </a:br>
            <a:r>
              <a:rPr lang="en-US" sz="1400" dirty="0">
                <a:solidFill>
                  <a:srgbClr val="FFFFFF"/>
                </a:solidFill>
              </a:rPr>
              <a:t>1) Emissions to Land. </a:t>
            </a:r>
            <a:br>
              <a:rPr lang="en-US" sz="1400" dirty="0">
                <a:solidFill>
                  <a:srgbClr val="FFFFFF"/>
                </a:solidFill>
              </a:rPr>
            </a:br>
            <a:br>
              <a:rPr lang="en-US" sz="1400" dirty="0">
                <a:solidFill>
                  <a:srgbClr val="FFFFFF"/>
                </a:solidFill>
              </a:rPr>
            </a:br>
            <a:br>
              <a:rPr lang="en-US" sz="1400" dirty="0">
                <a:solidFill>
                  <a:srgbClr val="FFFFFF"/>
                </a:solidFill>
              </a:rPr>
            </a:br>
            <a:r>
              <a:rPr lang="en-GB" sz="1400" dirty="0">
                <a:solidFill>
                  <a:srgbClr val="FFFFFF"/>
                </a:solidFill>
              </a:rPr>
              <a:t>l</a:t>
            </a:r>
            <a:endParaRPr lang="en-US" sz="1400" dirty="0">
              <a:solidFill>
                <a:srgbClr val="FFFFFF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862982C-CB71-C041-9059-EB458F281AE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840"/>
          <a:stretch/>
        </p:blipFill>
        <p:spPr>
          <a:xfrm flipH="1">
            <a:off x="4423468" y="4612142"/>
            <a:ext cx="2294138" cy="20881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561F33-CB45-1D46-9ABE-53A5D3FA6283}"/>
              </a:ext>
            </a:extLst>
          </p:cNvPr>
          <p:cNvSpPr txBox="1"/>
          <p:nvPr/>
        </p:nvSpPr>
        <p:spPr>
          <a:xfrm rot="10800000" flipV="1">
            <a:off x="625331" y="4739254"/>
            <a:ext cx="337617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400" b="1" i="1" u="sng" dirty="0"/>
              <a:t>Hazard and Risk </a:t>
            </a:r>
          </a:p>
          <a:p>
            <a:pPr algn="l"/>
            <a:r>
              <a:rPr lang="en-GB" sz="3400" b="1" i="1" u="sng" dirty="0"/>
              <a:t>1) Emissions to Land </a:t>
            </a:r>
            <a:endParaRPr lang="en-US" sz="3400" b="1" i="1" u="sng" dirty="0"/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E924CF37-993F-F146-BCCA-9620F54223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994" y="157755"/>
            <a:ext cx="9558012" cy="1639295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8121FB4B-8C89-2041-8CA9-C86D5E740C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091" y="1830300"/>
            <a:ext cx="9805817" cy="2723838"/>
          </a:xfrm>
          <a:prstGeom prst="rect">
            <a:avLst/>
          </a:prstGeom>
        </p:spPr>
      </p:pic>
      <p:pic>
        <p:nvPicPr>
          <p:cNvPr id="3" name="Picture 8">
            <a:extLst>
              <a:ext uri="{FF2B5EF4-FFF2-40B4-BE49-F238E27FC236}">
                <a16:creationId xmlns:a16="http://schemas.microsoft.com/office/drawing/2014/main" id="{51B6157E-04ED-2F4E-92A3-5BFA415CA3D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9568" y="4695929"/>
            <a:ext cx="4711701" cy="1920528"/>
          </a:xfrm>
          <a:prstGeom prst="rect">
            <a:avLst/>
          </a:prstGeom>
        </p:spPr>
      </p:pic>
      <p:pic>
        <p:nvPicPr>
          <p:cNvPr id="5" name="Emission to land">
            <a:hlinkClick r:id="" action="ppaction://media"/>
            <a:extLst>
              <a:ext uri="{FF2B5EF4-FFF2-40B4-BE49-F238E27FC236}">
                <a16:creationId xmlns:a16="http://schemas.microsoft.com/office/drawing/2014/main" id="{0A36A666-ED1E-4944-82DD-68731E61A4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298087" y="59767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01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9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AF6FE-8DEA-1642-96D2-3DDEA610F6F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Hazard and risk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2) Obstacles and trip hazards.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F2491F9-80B1-BD40-92CA-32DF90911629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68" r="1" b="25696"/>
          <a:stretch/>
        </p:blipFill>
        <p:spPr>
          <a:xfrm>
            <a:off x="4327820" y="4129372"/>
            <a:ext cx="3182537" cy="26420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0965D6-48F0-3C4F-8C5D-4828EE27DFD3}"/>
              </a:ext>
            </a:extLst>
          </p:cNvPr>
          <p:cNvSpPr txBox="1"/>
          <p:nvPr/>
        </p:nvSpPr>
        <p:spPr>
          <a:xfrm>
            <a:off x="416068" y="4658845"/>
            <a:ext cx="3911752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100" b="1" i="1" u="sng" dirty="0"/>
              <a:t>Hazard and Risk </a:t>
            </a:r>
          </a:p>
          <a:p>
            <a:pPr algn="l"/>
            <a:r>
              <a:rPr lang="en-GB" sz="3100" b="1" i="1" u="sng" dirty="0"/>
              <a:t>2) Obstacles and Trip Hazards </a:t>
            </a:r>
            <a:endParaRPr lang="en-US" sz="3100" b="1" i="1" u="sng" dirty="0"/>
          </a:p>
        </p:txBody>
      </p:sp>
      <p:pic>
        <p:nvPicPr>
          <p:cNvPr id="6" name="Picture 11">
            <a:extLst>
              <a:ext uri="{FF2B5EF4-FFF2-40B4-BE49-F238E27FC236}">
                <a16:creationId xmlns:a16="http://schemas.microsoft.com/office/drawing/2014/main" id="{9CFEB00E-799A-B647-903D-8A76DFE5E1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588" y="115837"/>
            <a:ext cx="9558012" cy="1639295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1C3C9533-EFB4-044B-9ADB-436C1AE638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588" y="1606599"/>
            <a:ext cx="9668152" cy="2486034"/>
          </a:xfrm>
          <a:prstGeom prst="rect">
            <a:avLst/>
          </a:prstGeom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C645BFD9-9F3E-AA4F-9AFE-9FEBC5A9D8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1877" y="4658845"/>
            <a:ext cx="3992459" cy="1809357"/>
          </a:xfrm>
          <a:prstGeom prst="rect">
            <a:avLst/>
          </a:prstGeom>
        </p:spPr>
      </p:pic>
      <p:pic>
        <p:nvPicPr>
          <p:cNvPr id="5" name="Obsacles and trip hazard">
            <a:hlinkClick r:id="" action="ppaction://media"/>
            <a:extLst>
              <a:ext uri="{FF2B5EF4-FFF2-40B4-BE49-F238E27FC236}">
                <a16:creationId xmlns:a16="http://schemas.microsoft.com/office/drawing/2014/main" id="{8007F575-F81D-4036-8850-8F3E1FD40D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449979" y="58832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919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9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BD1C1-20CC-614D-8D48-950BC69F4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723" y="5249311"/>
            <a:ext cx="4059038" cy="967604"/>
          </a:xfrm>
          <a:noFill/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br>
              <a:rPr lang="en-GB" sz="3000" b="1" i="1" u="sng" dirty="0"/>
            </a:br>
            <a:r>
              <a:rPr lang="en-US" sz="3000" b="1" i="1" u="sng" dirty="0"/>
              <a:t>Hazard and risk</a:t>
            </a:r>
            <a:br>
              <a:rPr lang="en-GB" sz="3000" b="1" i="1" u="sng" dirty="0"/>
            </a:br>
            <a:br>
              <a:rPr lang="en-GB" sz="3000" b="1" i="1" u="sng" dirty="0"/>
            </a:br>
            <a:r>
              <a:rPr lang="en-GB" sz="3000" b="1" i="1" u="sng" dirty="0"/>
              <a:t>3) Falling Objects</a:t>
            </a:r>
            <a:endParaRPr lang="en-US" sz="3000" b="1" i="1" u="sng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5F18781-51C5-6448-8DC0-729E9C89A7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00"/>
          <a:stretch/>
        </p:blipFill>
        <p:spPr>
          <a:xfrm>
            <a:off x="4636761" y="4321636"/>
            <a:ext cx="2661411" cy="2422404"/>
          </a:xfrm>
          <a:prstGeom prst="rect">
            <a:avLst/>
          </a:prstGeom>
        </p:spPr>
      </p:pic>
      <p:pic>
        <p:nvPicPr>
          <p:cNvPr id="3" name="Picture 11">
            <a:extLst>
              <a:ext uri="{FF2B5EF4-FFF2-40B4-BE49-F238E27FC236}">
                <a16:creationId xmlns:a16="http://schemas.microsoft.com/office/drawing/2014/main" id="{6EF72891-6E90-8C4C-A23D-82F489248E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994" y="113960"/>
            <a:ext cx="9558012" cy="163929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4DAC1FD1-0643-FA4A-8910-1D2474572B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879" y="1753255"/>
            <a:ext cx="10162241" cy="2340563"/>
          </a:xfrm>
          <a:prstGeom prst="rect">
            <a:avLst/>
          </a:prstGeom>
        </p:spPr>
      </p:pic>
      <p:pic>
        <p:nvPicPr>
          <p:cNvPr id="11" name="Picture 8">
            <a:extLst>
              <a:ext uri="{FF2B5EF4-FFF2-40B4-BE49-F238E27FC236}">
                <a16:creationId xmlns:a16="http://schemas.microsoft.com/office/drawing/2014/main" id="{9DB59749-87B0-534D-A515-E90C3076303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240" y="4435596"/>
            <a:ext cx="4150199" cy="1815557"/>
          </a:xfrm>
          <a:prstGeom prst="rect">
            <a:avLst/>
          </a:prstGeom>
        </p:spPr>
      </p:pic>
      <p:pic>
        <p:nvPicPr>
          <p:cNvPr id="5" name="Falling objects">
            <a:hlinkClick r:id="" action="ppaction://media"/>
            <a:extLst>
              <a:ext uri="{FF2B5EF4-FFF2-40B4-BE49-F238E27FC236}">
                <a16:creationId xmlns:a16="http://schemas.microsoft.com/office/drawing/2014/main" id="{64CDA9C7-FEF6-4DAC-BCE3-41CF6327EF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14675" y="59463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5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4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C1A7-DF95-5440-A4AA-CA4AA47E66AC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Hazard and risk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E30953E-415E-E349-B705-149BFCAF0B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3547" y="2844140"/>
            <a:ext cx="2952730" cy="39467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82642-84B2-CC4B-A1E3-FB278DED5E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05200" y="4608009"/>
            <a:ext cx="5181600" cy="1612667"/>
          </a:xfrm>
        </p:spPr>
        <p:txBody>
          <a:bodyPr/>
          <a:lstStyle/>
          <a:p>
            <a:pPr marL="0" indent="0">
              <a:buNone/>
            </a:pPr>
            <a:r>
              <a:rPr lang="en-GB" b="1" i="1" u="sng" dirty="0"/>
              <a:t>Hazard and Risk</a:t>
            </a:r>
          </a:p>
          <a:p>
            <a:pPr marL="0" indent="0">
              <a:buNone/>
            </a:pPr>
            <a:r>
              <a:rPr lang="en-GB" b="1" i="1" u="sng" dirty="0"/>
              <a:t>4) Hidden Fire Exit Sign</a:t>
            </a:r>
          </a:p>
        </p:txBody>
      </p:sp>
      <p:pic>
        <p:nvPicPr>
          <p:cNvPr id="6" name="Picture 11">
            <a:extLst>
              <a:ext uri="{FF2B5EF4-FFF2-40B4-BE49-F238E27FC236}">
                <a16:creationId xmlns:a16="http://schemas.microsoft.com/office/drawing/2014/main" id="{D9B38E01-A9E4-B741-94A4-5365358EBB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2896" y="51393"/>
            <a:ext cx="9558012" cy="1639295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E0558A09-3515-1A4E-BCCD-5FF670CC3C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1352" y="1690688"/>
            <a:ext cx="9364178" cy="2398092"/>
          </a:xfrm>
          <a:prstGeom prst="rect">
            <a:avLst/>
          </a:prstGeom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988D0ACC-8B48-E34D-A632-824079B0FA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869" y="4565957"/>
            <a:ext cx="4711701" cy="1920528"/>
          </a:xfrm>
          <a:prstGeom prst="rect">
            <a:avLst/>
          </a:prstGeom>
        </p:spPr>
      </p:pic>
      <p:pic>
        <p:nvPicPr>
          <p:cNvPr id="8" name="Hidden fire exit sign">
            <a:hlinkClick r:id="" action="ppaction://media"/>
            <a:extLst>
              <a:ext uri="{FF2B5EF4-FFF2-40B4-BE49-F238E27FC236}">
                <a16:creationId xmlns:a16="http://schemas.microsoft.com/office/drawing/2014/main" id="{FCB462F4-8BD5-4C14-B937-B0E594CD0E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181070" y="56531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09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04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F67D2-8FD8-1F4D-AAAC-D09AB6FA3C1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657225"/>
            <a:ext cx="4806950" cy="364490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Hazard and risk</a:t>
            </a:r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F4129112-57AF-0E4B-A471-23F4B99F500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0" r="-1" b="8967"/>
          <a:stretch/>
        </p:blipFill>
        <p:spPr>
          <a:xfrm>
            <a:off x="0" y="2032523"/>
            <a:ext cx="3283415" cy="46671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CFE0EE-6A6E-2E40-A259-DEB64A06A5E0}"/>
              </a:ext>
            </a:extLst>
          </p:cNvPr>
          <p:cNvSpPr txBox="1"/>
          <p:nvPr/>
        </p:nvSpPr>
        <p:spPr>
          <a:xfrm>
            <a:off x="3740383" y="4975735"/>
            <a:ext cx="471123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i="1" u="sng" dirty="0"/>
              <a:t>Hazard and Risk</a:t>
            </a:r>
          </a:p>
          <a:p>
            <a:pPr algn="l"/>
            <a:r>
              <a:rPr lang="en-GB" sz="2500" b="1" i="1" u="sng" dirty="0"/>
              <a:t>5) Advertisement potential obstruction in a fire exit path.</a:t>
            </a:r>
            <a:endParaRPr lang="en-US" sz="2500" b="1" i="1" u="sng" dirty="0"/>
          </a:p>
        </p:txBody>
      </p:sp>
      <p:pic>
        <p:nvPicPr>
          <p:cNvPr id="4" name="Picture 11">
            <a:extLst>
              <a:ext uri="{FF2B5EF4-FFF2-40B4-BE49-F238E27FC236}">
                <a16:creationId xmlns:a16="http://schemas.microsoft.com/office/drawing/2014/main" id="{7A33EB47-3657-A64D-B071-3B7608BFF6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046" y="250682"/>
            <a:ext cx="9558012" cy="163929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14879D8D-8BD8-3A4C-A247-BFABF1C0BB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3415" y="1744217"/>
            <a:ext cx="8917814" cy="2800280"/>
          </a:xfrm>
          <a:prstGeom prst="rect">
            <a:avLst/>
          </a:prstGeom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8FBB82CD-1A69-9A4A-97CE-DC9E2E8B8C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322" y="4929585"/>
            <a:ext cx="4047718" cy="1677733"/>
          </a:xfrm>
          <a:prstGeom prst="rect">
            <a:avLst/>
          </a:prstGeom>
        </p:spPr>
      </p:pic>
      <p:pic>
        <p:nvPicPr>
          <p:cNvPr id="5" name="obstruction to fire exit">
            <a:hlinkClick r:id="" action="ppaction://media"/>
            <a:extLst>
              <a:ext uri="{FF2B5EF4-FFF2-40B4-BE49-F238E27FC236}">
                <a16:creationId xmlns:a16="http://schemas.microsoft.com/office/drawing/2014/main" id="{27B81DCF-B88E-4374-BAB7-CE4108052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32107" y="76552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38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EC901-4FB2-1041-9AE1-314CED15EE9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657225"/>
            <a:ext cx="4806950" cy="3644900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Hazard and risk</a:t>
            </a:r>
            <a:br>
              <a:rPr lang="en-GB" sz="5400" dirty="0">
                <a:solidFill>
                  <a:schemeClr val="bg1"/>
                </a:solidFill>
              </a:rPr>
            </a:b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5400" dirty="0">
                <a:solidFill>
                  <a:schemeClr val="bg1"/>
                </a:solidFill>
              </a:rPr>
              <a:t>6) Storing of equipment in an office area </a:t>
            </a:r>
            <a:endParaRPr lang="en-US" sz="5400" dirty="0">
              <a:solidFill>
                <a:schemeClr val="bg1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489F94A-0EFD-5D4B-AE39-03A24ABC5AD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758"/>
          <a:stretch/>
        </p:blipFill>
        <p:spPr>
          <a:xfrm>
            <a:off x="1" y="3800392"/>
            <a:ext cx="2694878" cy="30270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4FFE29D-C24A-7949-9DCF-EC20DBCD0509}"/>
              </a:ext>
            </a:extLst>
          </p:cNvPr>
          <p:cNvSpPr txBox="1"/>
          <p:nvPr/>
        </p:nvSpPr>
        <p:spPr>
          <a:xfrm>
            <a:off x="3432098" y="4796055"/>
            <a:ext cx="4435706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500" b="1" i="1" u="sng" dirty="0"/>
              <a:t>Hazard and Risk</a:t>
            </a:r>
          </a:p>
          <a:p>
            <a:pPr algn="l"/>
            <a:r>
              <a:rPr lang="en-GB" sz="2500" b="1" i="1" u="sng" dirty="0"/>
              <a:t>6) Storing of equipment in an office area.</a:t>
            </a:r>
            <a:endParaRPr lang="en-US" sz="2500" b="1" i="1" u="sng" dirty="0"/>
          </a:p>
        </p:txBody>
      </p:sp>
      <p:pic>
        <p:nvPicPr>
          <p:cNvPr id="6" name="Picture 11">
            <a:extLst>
              <a:ext uri="{FF2B5EF4-FFF2-40B4-BE49-F238E27FC236}">
                <a16:creationId xmlns:a16="http://schemas.microsoft.com/office/drawing/2014/main" id="{59909DC1-DD78-834B-845D-802E9FD36E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994" y="157755"/>
            <a:ext cx="9558012" cy="1639295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F7639FCC-ABE1-6947-B80B-01A562CDDF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761" y="1611952"/>
            <a:ext cx="10058478" cy="2107779"/>
          </a:xfrm>
          <a:prstGeom prst="rect">
            <a:avLst/>
          </a:prstGeom>
        </p:spPr>
      </p:pic>
      <p:pic>
        <p:nvPicPr>
          <p:cNvPr id="10" name="Picture 8">
            <a:extLst>
              <a:ext uri="{FF2B5EF4-FFF2-40B4-BE49-F238E27FC236}">
                <a16:creationId xmlns:a16="http://schemas.microsoft.com/office/drawing/2014/main" id="{59078AD5-7F24-C843-ACE9-CD37D09173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0299" y="4718042"/>
            <a:ext cx="4435706" cy="1912356"/>
          </a:xfrm>
          <a:prstGeom prst="rect">
            <a:avLst/>
          </a:prstGeom>
        </p:spPr>
      </p:pic>
      <p:pic>
        <p:nvPicPr>
          <p:cNvPr id="5" name="storing equipment">
            <a:hlinkClick r:id="" action="ppaction://media"/>
            <a:extLst>
              <a:ext uri="{FF2B5EF4-FFF2-40B4-BE49-F238E27FC236}">
                <a16:creationId xmlns:a16="http://schemas.microsoft.com/office/drawing/2014/main" id="{DD8289C7-6ABA-4FD0-A656-BBD272F3C1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090458" y="59268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5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85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205C1-C124-7442-9D59-2AA41D544D98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Hazard and risk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7)Electric Shocks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09814EB6-579B-A84E-BA52-C25B4EE9546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 rot="10800000">
            <a:off x="0" y="3421547"/>
            <a:ext cx="2570976" cy="343645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251B6-C7C4-2C41-B03B-A626CCD606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73659" y="4655245"/>
            <a:ext cx="5181600" cy="10241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500" b="1" i="1" u="sng" dirty="0"/>
              <a:t>Hazard and Risk</a:t>
            </a:r>
          </a:p>
          <a:p>
            <a:pPr marL="0" indent="0">
              <a:buNone/>
            </a:pPr>
            <a:r>
              <a:rPr lang="en-GB" sz="3500" b="1" i="1" u="sng" dirty="0"/>
              <a:t>7) Electric Shock</a:t>
            </a:r>
            <a:endParaRPr lang="en-US" sz="3500" b="1" i="1" u="sng" dirty="0"/>
          </a:p>
        </p:txBody>
      </p:sp>
      <p:pic>
        <p:nvPicPr>
          <p:cNvPr id="4" name="Picture 11">
            <a:extLst>
              <a:ext uri="{FF2B5EF4-FFF2-40B4-BE49-F238E27FC236}">
                <a16:creationId xmlns:a16="http://schemas.microsoft.com/office/drawing/2014/main" id="{BBEDA8C0-E7D8-6A48-AD87-B8B9AD2E5B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342" y="51393"/>
            <a:ext cx="9558012" cy="163929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28A13187-7208-D14D-9B3D-AD123B6A19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3659" y="1690689"/>
            <a:ext cx="8857695" cy="235031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C4FF231B-83CD-A942-82DC-AB673D7933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2099" y="4572347"/>
            <a:ext cx="4711701" cy="1920528"/>
          </a:xfrm>
          <a:prstGeom prst="rect">
            <a:avLst/>
          </a:prstGeom>
        </p:spPr>
      </p:pic>
      <p:pic>
        <p:nvPicPr>
          <p:cNvPr id="5" name="Electric shock">
            <a:hlinkClick r:id="" action="ppaction://media"/>
            <a:extLst>
              <a:ext uri="{FF2B5EF4-FFF2-40B4-BE49-F238E27FC236}">
                <a16:creationId xmlns:a16="http://schemas.microsoft.com/office/drawing/2014/main" id="{9B06220F-A696-4E9C-BFB3-84E15AD835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96013" y="132354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77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29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CB6BF25-3084-EE4B-AFF2-E44A485E0642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1764"/>
          <a:stretch/>
        </p:blipFill>
        <p:spPr>
          <a:xfrm>
            <a:off x="0" y="3739078"/>
            <a:ext cx="3252439" cy="29592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B60EED-13FB-7841-9F9B-E4B3D090F9F0}"/>
              </a:ext>
            </a:extLst>
          </p:cNvPr>
          <p:cNvSpPr txBox="1"/>
          <p:nvPr/>
        </p:nvSpPr>
        <p:spPr>
          <a:xfrm>
            <a:off x="3656361" y="4537306"/>
            <a:ext cx="4118518" cy="2161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600" b="1" i="1" u="sng" dirty="0"/>
              <a:t>Hazard and Risk</a:t>
            </a:r>
          </a:p>
          <a:p>
            <a:pPr algn="l"/>
            <a:r>
              <a:rPr lang="en-GB" sz="2600" b="1" i="1" u="sng" dirty="0"/>
              <a:t>8) Potential Person with COVID-19 Virus. </a:t>
            </a:r>
          </a:p>
          <a:p>
            <a:pPr algn="l"/>
            <a:r>
              <a:rPr lang="en-GB" sz="2600" b="1" i="1" u="sng" dirty="0"/>
              <a:t>Also Food and Drink around electrical equipment </a:t>
            </a:r>
            <a:endParaRPr lang="en-US" sz="2600" b="1" i="1" u="sng" dirty="0"/>
          </a:p>
        </p:txBody>
      </p:sp>
      <p:pic>
        <p:nvPicPr>
          <p:cNvPr id="3" name="Picture 11">
            <a:extLst>
              <a:ext uri="{FF2B5EF4-FFF2-40B4-BE49-F238E27FC236}">
                <a16:creationId xmlns:a16="http://schemas.microsoft.com/office/drawing/2014/main" id="{B0FD9DDE-78FB-5347-B4ED-8CACA84306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988" y="0"/>
            <a:ext cx="9558012" cy="163929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3964EDD2-EB24-4C40-9BDB-A5184BF3EAB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665" y="1639295"/>
            <a:ext cx="9334335" cy="23565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62F9F9-66C2-5C4D-93F3-247C63FF3EC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6559" y="4537306"/>
            <a:ext cx="4347556" cy="1843670"/>
          </a:xfrm>
          <a:prstGeom prst="rect">
            <a:avLst/>
          </a:prstGeom>
        </p:spPr>
      </p:pic>
      <p:pic>
        <p:nvPicPr>
          <p:cNvPr id="5" name="FOOD AND DRINK, COVID 19">
            <a:hlinkClick r:id="" action="ppaction://media"/>
            <a:extLst>
              <a:ext uri="{FF2B5EF4-FFF2-40B4-BE49-F238E27FC236}">
                <a16:creationId xmlns:a16="http://schemas.microsoft.com/office/drawing/2014/main" id="{B10FE381-F1B3-42BC-B9FB-94232033E7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95556" y="13344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29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0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DF3E-186C-CC48-A250-CBC45C428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9155" y="4346098"/>
            <a:ext cx="4741079" cy="2230244"/>
          </a:xfrm>
        </p:spPr>
        <p:txBody>
          <a:bodyPr>
            <a:noAutofit/>
          </a:bodyPr>
          <a:lstStyle/>
          <a:p>
            <a:r>
              <a:rPr lang="en-GB" sz="2700" b="1" i="1" u="sng" dirty="0"/>
              <a:t>Hazard and risk</a:t>
            </a:r>
            <a:br>
              <a:rPr lang="en-GB" sz="2700" b="1" i="1" u="sng" dirty="0"/>
            </a:br>
            <a:r>
              <a:rPr lang="en-GB" sz="2700" b="1" i="1" u="sng" dirty="0"/>
              <a:t>9) Potential falling</a:t>
            </a:r>
            <a:br>
              <a:rPr lang="en-GB" sz="2700" b="1" i="1" u="sng" dirty="0"/>
            </a:br>
            <a:r>
              <a:rPr lang="en-GB" sz="2700" b="1" i="1" u="sng" dirty="0"/>
              <a:t>advertisement board.</a:t>
            </a:r>
            <a:endParaRPr lang="en-US" sz="2700" b="1" i="1" u="sng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7539139-7F5A-6A46-B9D7-C1F67E511B9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1900"/>
          <a:stretch/>
        </p:blipFill>
        <p:spPr>
          <a:xfrm>
            <a:off x="247805" y="3429000"/>
            <a:ext cx="2570975" cy="3360983"/>
          </a:xfrm>
          <a:prstGeom prst="rect">
            <a:avLst/>
          </a:prstGeom>
          <a:effectLst/>
        </p:spPr>
      </p:pic>
      <p:pic>
        <p:nvPicPr>
          <p:cNvPr id="3" name="Picture 11">
            <a:extLst>
              <a:ext uri="{FF2B5EF4-FFF2-40B4-BE49-F238E27FC236}">
                <a16:creationId xmlns:a16="http://schemas.microsoft.com/office/drawing/2014/main" id="{F9686DA1-ACCE-3940-B898-D6542FFF85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0165" y="281658"/>
            <a:ext cx="9558012" cy="163929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9C835FC4-6950-C74B-9A70-FACDD6A125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0540" y="1920953"/>
            <a:ext cx="9558012" cy="26845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D2E2FB-5218-484C-B352-B7FA6AA5415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5" name="falling advertisment">
            <a:hlinkClick r:id="" action="ppaction://media"/>
            <a:extLst>
              <a:ext uri="{FF2B5EF4-FFF2-40B4-BE49-F238E27FC236}">
                <a16:creationId xmlns:a16="http://schemas.microsoft.com/office/drawing/2014/main" id="{B3A7A2C9-D242-4653-8AF0-9E937EDA06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4373" y="14616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36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8D392-F4C3-9845-BF52-70243DEA3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53899"/>
          </a:xfrm>
        </p:spPr>
        <p:txBody>
          <a:bodyPr/>
          <a:lstStyle/>
          <a:p>
            <a:pPr algn="ctr"/>
            <a:r>
              <a:rPr lang="en-GB" dirty="0"/>
              <a:t>Control Measures to reduce the risk.</a:t>
            </a:r>
            <a:endParaRPr lang="en-US" dirty="0"/>
          </a:p>
        </p:txBody>
      </p:sp>
      <p:pic>
        <p:nvPicPr>
          <p:cNvPr id="3" name="reduced risks">
            <a:hlinkClick r:id="" action="ppaction://media"/>
            <a:extLst>
              <a:ext uri="{FF2B5EF4-FFF2-40B4-BE49-F238E27FC236}">
                <a16:creationId xmlns:a16="http://schemas.microsoft.com/office/drawing/2014/main" id="{6B8A6270-7C26-45BD-8615-81EDEDED73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86400" y="41549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7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0BB8CBF7-8BB9-3245-9F09-B880944732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D2CFAA8E-7D5B-DA4F-87DA-17431B9430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434" y="1598823"/>
            <a:ext cx="11795129" cy="25185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933E23E-180B-3A44-9D66-5E76B61737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00B698C-ADD3-D845-8D8D-7674D3A310CB}"/>
              </a:ext>
            </a:extLst>
          </p:cNvPr>
          <p:cNvSpPr txBox="1"/>
          <p:nvPr/>
        </p:nvSpPr>
        <p:spPr>
          <a:xfrm>
            <a:off x="396870" y="5259177"/>
            <a:ext cx="33143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b="1" i="1" u="sng" dirty="0"/>
              <a:t>Control Measure </a:t>
            </a:r>
          </a:p>
          <a:p>
            <a:pPr algn="l"/>
            <a:r>
              <a:rPr lang="en-GB" sz="3000" b="1" i="1" u="sng" dirty="0"/>
              <a:t>1) Emission to Land </a:t>
            </a:r>
            <a:endParaRPr lang="en-US" sz="3000" b="1" i="1" u="sng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6BF784-9131-2447-8BCE-69AE0321EA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274" y="4177506"/>
            <a:ext cx="2385205" cy="2581762"/>
          </a:xfrm>
          <a:prstGeom prst="rect">
            <a:avLst/>
          </a:prstGeom>
        </p:spPr>
      </p:pic>
      <p:pic>
        <p:nvPicPr>
          <p:cNvPr id="3" name="Emission to Land">
            <a:hlinkClick r:id="" action="ppaction://media"/>
            <a:extLst>
              <a:ext uri="{FF2B5EF4-FFF2-40B4-BE49-F238E27FC236}">
                <a16:creationId xmlns:a16="http://schemas.microsoft.com/office/drawing/2014/main" id="{D3683590-6A34-4EA8-9763-DC7261AEAA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49264" y="443268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40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C048A920-2387-D740-98A3-D8A7E6DA13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013146-D2DF-F24A-BC70-2CE371C94D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6BCA9BD7-1F1F-0A43-A798-EA3FBA95B3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1669934"/>
            <a:ext cx="11398259" cy="216996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123515D-48A0-8349-88A9-44311CBE932F}"/>
              </a:ext>
            </a:extLst>
          </p:cNvPr>
          <p:cNvSpPr txBox="1"/>
          <p:nvPr/>
        </p:nvSpPr>
        <p:spPr>
          <a:xfrm>
            <a:off x="396870" y="4892697"/>
            <a:ext cx="304142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1" u="sng" dirty="0"/>
              <a:t>Control Measure </a:t>
            </a:r>
          </a:p>
          <a:p>
            <a:pPr algn="l"/>
            <a:r>
              <a:rPr lang="en-GB" sz="3000" b="1" i="1" u="sng" dirty="0"/>
              <a:t>2) Obstacles and </a:t>
            </a:r>
          </a:p>
          <a:p>
            <a:pPr algn="l"/>
            <a:r>
              <a:rPr lang="en-GB" sz="3000" b="1" i="1" u="sng" dirty="0"/>
              <a:t>Trip hazards.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51EA47C-E86B-8749-9C88-E5A4DEC0DFF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8369" y="3861855"/>
            <a:ext cx="2103120" cy="2800350"/>
          </a:xfrm>
          <a:prstGeom prst="rect">
            <a:avLst/>
          </a:prstGeom>
        </p:spPr>
      </p:pic>
      <p:pic>
        <p:nvPicPr>
          <p:cNvPr id="3" name="obsacles and trp hazards">
            <a:hlinkClick r:id="" action="ppaction://media"/>
            <a:extLst>
              <a:ext uri="{FF2B5EF4-FFF2-40B4-BE49-F238E27FC236}">
                <a16:creationId xmlns:a16="http://schemas.microsoft.com/office/drawing/2014/main" id="{ED9F30DA-92AA-4849-848A-B5A53FDB0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53267" y="576042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130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3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93310487-9898-5B47-9F60-319C8CBE81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510C8F-08DA-8D4E-A073-85434428FD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A8F71B3C-26AF-4F47-93B3-C10D3A62154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69" y="1889949"/>
            <a:ext cx="11398260" cy="19616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D9AF755-7A51-3C4E-8FC7-6BF0453D19FB}"/>
              </a:ext>
            </a:extLst>
          </p:cNvPr>
          <p:cNvSpPr txBox="1"/>
          <p:nvPr/>
        </p:nvSpPr>
        <p:spPr>
          <a:xfrm>
            <a:off x="396869" y="5124413"/>
            <a:ext cx="319630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1" u="sng" dirty="0"/>
              <a:t>Control Measure </a:t>
            </a:r>
          </a:p>
          <a:p>
            <a:pPr algn="l"/>
            <a:r>
              <a:rPr lang="en-GB" sz="3000" b="1" i="1" u="sng" dirty="0"/>
              <a:t>3) Falling Objects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C4F4785-210A-8843-AF73-9757F50CDD0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171" y="4245999"/>
            <a:ext cx="2818780" cy="2255353"/>
          </a:xfrm>
          <a:prstGeom prst="rect">
            <a:avLst/>
          </a:prstGeom>
        </p:spPr>
      </p:pic>
      <p:pic>
        <p:nvPicPr>
          <p:cNvPr id="3" name="falling objects">
            <a:hlinkClick r:id="" action="ppaction://media"/>
            <a:extLst>
              <a:ext uri="{FF2B5EF4-FFF2-40B4-BE49-F238E27FC236}">
                <a16:creationId xmlns:a16="http://schemas.microsoft.com/office/drawing/2014/main" id="{26DDFD11-5FA3-4EFA-A6F5-A52CD66DEC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95020" y="42039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21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8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789048F8-A5CD-C24F-9B20-4A36955822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6226B6-4C88-804D-A577-C5E89DE37C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CCD76F0-AF05-5044-B491-E73A8C0D4B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69" y="1658027"/>
            <a:ext cx="11398259" cy="206490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3247268-7ABB-674C-B99A-44DACCC5D61A}"/>
              </a:ext>
            </a:extLst>
          </p:cNvPr>
          <p:cNvSpPr txBox="1"/>
          <p:nvPr/>
        </p:nvSpPr>
        <p:spPr>
          <a:xfrm>
            <a:off x="247805" y="4885217"/>
            <a:ext cx="347508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1" u="sng" dirty="0"/>
              <a:t>Control Measure </a:t>
            </a:r>
          </a:p>
          <a:p>
            <a:pPr algn="l"/>
            <a:r>
              <a:rPr lang="en-GB" sz="3000" b="1" i="1" u="sng" dirty="0"/>
              <a:t>4) Hidden Fire Exit Sign.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7A8B7D6B-C23E-084D-A6B5-47EF116FB0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933" y="3981479"/>
            <a:ext cx="2103120" cy="2800350"/>
          </a:xfrm>
          <a:prstGeom prst="rect">
            <a:avLst/>
          </a:prstGeom>
        </p:spPr>
      </p:pic>
      <p:pic>
        <p:nvPicPr>
          <p:cNvPr id="3" name="Hidden fire exit sign">
            <a:hlinkClick r:id="" action="ppaction://media"/>
            <a:extLst>
              <a:ext uri="{FF2B5EF4-FFF2-40B4-BE49-F238E27FC236}">
                <a16:creationId xmlns:a16="http://schemas.microsoft.com/office/drawing/2014/main" id="{E36FD30C-C9B9-4606-9E4E-0B7240C429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468007" y="59382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89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6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657704A6-37D9-1444-AF87-E9ED9A8CEF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8BF1B0-9AB1-BE43-9011-FBC3871423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7D9625AD-4B99-2A48-B8D6-9E165AC933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333" y="1580193"/>
            <a:ext cx="11506862" cy="22851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563642E-546D-4449-B69A-E61F0DD7E3F8}"/>
              </a:ext>
            </a:extLst>
          </p:cNvPr>
          <p:cNvSpPr txBox="1"/>
          <p:nvPr/>
        </p:nvSpPr>
        <p:spPr>
          <a:xfrm>
            <a:off x="88570" y="4671203"/>
            <a:ext cx="4711701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1" u="sng" dirty="0"/>
              <a:t>Control Measure </a:t>
            </a:r>
          </a:p>
          <a:p>
            <a:pPr algn="l"/>
            <a:r>
              <a:rPr lang="en-GB" sz="3000" b="1" i="1" u="sng" dirty="0"/>
              <a:t>5) Advertisement potential </a:t>
            </a:r>
          </a:p>
          <a:p>
            <a:pPr algn="l"/>
            <a:r>
              <a:rPr lang="en-GB" sz="3000" b="1" i="1" u="sng" dirty="0"/>
              <a:t>Obstruction in a fire exit path.</a:t>
            </a:r>
          </a:p>
          <a:p>
            <a:pPr algn="l"/>
            <a:endParaRPr lang="en-GB" sz="3000" b="1" i="1" u="sng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E4220AB-84D5-094D-9409-460DF4A90A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830" y="3986406"/>
            <a:ext cx="2103120" cy="2800350"/>
          </a:xfrm>
          <a:prstGeom prst="rect">
            <a:avLst/>
          </a:prstGeom>
        </p:spPr>
      </p:pic>
      <p:pic>
        <p:nvPicPr>
          <p:cNvPr id="3" name="advertisment obsrruction">
            <a:hlinkClick r:id="" action="ppaction://media"/>
            <a:extLst>
              <a:ext uri="{FF2B5EF4-FFF2-40B4-BE49-F238E27FC236}">
                <a16:creationId xmlns:a16="http://schemas.microsoft.com/office/drawing/2014/main" id="{FDA5303E-EA98-4A05-BBDD-DFE46828BD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386395" y="412788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13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D445C64D-F58D-DE47-BBFD-456B8F8F13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EA22B60-D88D-734A-AF18-54C3FB8F18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01EECE48-5ECE-0C43-9DE6-B8D38546F4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336" y="1594844"/>
            <a:ext cx="11547325" cy="211723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25EAAD4-4020-7940-8D4B-D82782B06F37}"/>
              </a:ext>
            </a:extLst>
          </p:cNvPr>
          <p:cNvSpPr txBox="1"/>
          <p:nvPr/>
        </p:nvSpPr>
        <p:spPr>
          <a:xfrm>
            <a:off x="282190" y="5059116"/>
            <a:ext cx="396146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1" u="sng" dirty="0"/>
              <a:t>Control Measure </a:t>
            </a:r>
          </a:p>
          <a:p>
            <a:pPr algn="l"/>
            <a:r>
              <a:rPr lang="en-GB" sz="3000" b="1" i="1" u="sng" dirty="0"/>
              <a:t>6) Storing of equipment </a:t>
            </a:r>
          </a:p>
          <a:p>
            <a:pPr algn="l"/>
            <a:r>
              <a:rPr lang="en-GB" sz="3000" b="1" i="1" u="sng" dirty="0"/>
              <a:t>In an office area.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7465767-78BC-0B49-B95F-2429BE30360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7392" y="3910322"/>
            <a:ext cx="2103120" cy="2800350"/>
          </a:xfrm>
          <a:prstGeom prst="rect">
            <a:avLst/>
          </a:prstGeom>
        </p:spPr>
      </p:pic>
      <p:pic>
        <p:nvPicPr>
          <p:cNvPr id="3" name="storing of equipment">
            <a:hlinkClick r:id="" action="ppaction://media"/>
            <a:extLst>
              <a:ext uri="{FF2B5EF4-FFF2-40B4-BE49-F238E27FC236}">
                <a16:creationId xmlns:a16="http://schemas.microsoft.com/office/drawing/2014/main" id="{C94C79EA-FAB7-403D-8861-82ACCEB60F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501126" y="42713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76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532C1338-E726-F14B-A6EB-B884D26602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63A988-4A03-7D40-B649-EC60704ACD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4D4EB2D-6741-A942-A897-38BACC85FD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1627009"/>
            <a:ext cx="11470993" cy="22881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6700A5-D493-8D4B-86E1-20F3BE13D73A}"/>
              </a:ext>
            </a:extLst>
          </p:cNvPr>
          <p:cNvSpPr txBox="1"/>
          <p:nvPr/>
        </p:nvSpPr>
        <p:spPr>
          <a:xfrm>
            <a:off x="473202" y="5242611"/>
            <a:ext cx="293411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1" u="sng" dirty="0"/>
              <a:t>Control Measure </a:t>
            </a:r>
          </a:p>
          <a:p>
            <a:pPr algn="l"/>
            <a:r>
              <a:rPr lang="en-GB" sz="3000" b="1" i="1" u="sng" dirty="0"/>
              <a:t>7) Electric Shock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D2C6C2E-7DB5-9441-B05A-3B5B5442D0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420125" y="3973245"/>
            <a:ext cx="2357121" cy="2800350"/>
          </a:xfrm>
          <a:prstGeom prst="rect">
            <a:avLst/>
          </a:prstGeom>
        </p:spPr>
      </p:pic>
      <p:pic>
        <p:nvPicPr>
          <p:cNvPr id="3" name="Electric shock">
            <a:hlinkClick r:id="" action="ppaction://media"/>
            <a:extLst>
              <a:ext uri="{FF2B5EF4-FFF2-40B4-BE49-F238E27FC236}">
                <a16:creationId xmlns:a16="http://schemas.microsoft.com/office/drawing/2014/main" id="{D737FDA5-2FCF-4008-AB1C-A3A979A361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407317" y="418191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11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7ED32BBA-4A68-E047-833F-96247C8D94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3D6278-290D-A14A-98CD-CEFA58BACF8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7D737A8D-D046-904B-91AC-18E59EAACC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1624905"/>
            <a:ext cx="11459841" cy="23874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A2732C2-7E83-4C45-874D-49D44CC1A09A}"/>
              </a:ext>
            </a:extLst>
          </p:cNvPr>
          <p:cNvSpPr txBox="1"/>
          <p:nvPr/>
        </p:nvSpPr>
        <p:spPr>
          <a:xfrm>
            <a:off x="309366" y="4206811"/>
            <a:ext cx="4412263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1" u="sng" dirty="0"/>
              <a:t>Control Measure </a:t>
            </a:r>
          </a:p>
          <a:p>
            <a:pPr algn="l"/>
            <a:r>
              <a:rPr lang="en-GB" sz="2400" b="1" i="1" u="sng" dirty="0"/>
              <a:t>8) Potential Person with COVID-19 Virus. </a:t>
            </a:r>
          </a:p>
          <a:p>
            <a:r>
              <a:rPr lang="en-GB" sz="2400" b="1" i="1" u="sng" dirty="0"/>
              <a:t>Also Food and Drink around electrical equipment </a:t>
            </a:r>
            <a:endParaRPr lang="en-US" sz="2400" b="1" i="1" u="sng" dirty="0"/>
          </a:p>
          <a:p>
            <a:pPr algn="l"/>
            <a:endParaRPr lang="en-GB" sz="3000" b="1" i="1" u="sng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24AC86D-CF2C-D14A-8FB1-2D450E16E46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7855" y="4206811"/>
            <a:ext cx="1952926" cy="2600363"/>
          </a:xfrm>
          <a:prstGeom prst="rect">
            <a:avLst/>
          </a:prstGeom>
        </p:spPr>
      </p:pic>
      <p:pic>
        <p:nvPicPr>
          <p:cNvPr id="3" name="covid 19 food and drink">
            <a:hlinkClick r:id="" action="ppaction://media"/>
            <a:extLst>
              <a:ext uri="{FF2B5EF4-FFF2-40B4-BE49-F238E27FC236}">
                <a16:creationId xmlns:a16="http://schemas.microsoft.com/office/drawing/2014/main" id="{04B63398-324E-4BDC-9E2D-753399988F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527399" y="59528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42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1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>
            <a:extLst>
              <a:ext uri="{FF2B5EF4-FFF2-40B4-BE49-F238E27FC236}">
                <a16:creationId xmlns:a16="http://schemas.microsoft.com/office/drawing/2014/main" id="{BF4E4B71-FA5B-3741-BF26-8AC93DB998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70" y="247805"/>
            <a:ext cx="11398259" cy="1642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192B35-B62E-0B45-8DD3-B87A3DED86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494" y="4737485"/>
            <a:ext cx="4711701" cy="192052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A8925475-15D8-5C48-94BA-F4698DA62A4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69" y="1575211"/>
            <a:ext cx="11398259" cy="230580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7BA0712-9A80-6446-B94A-20D3693C6E4D}"/>
              </a:ext>
            </a:extLst>
          </p:cNvPr>
          <p:cNvSpPr txBox="1"/>
          <p:nvPr/>
        </p:nvSpPr>
        <p:spPr>
          <a:xfrm>
            <a:off x="247805" y="4469759"/>
            <a:ext cx="369191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1" u="sng" dirty="0"/>
              <a:t>Control Measure</a:t>
            </a:r>
          </a:p>
          <a:p>
            <a:pPr algn="l"/>
            <a:r>
              <a:rPr lang="en-GB" sz="3000" b="1" i="1" u="sng" dirty="0"/>
              <a:t>9)Potential falling advertisement board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EDA6EAF-68C4-D44C-8653-EB7A05B191D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025" y="3882614"/>
            <a:ext cx="2103120" cy="2800350"/>
          </a:xfrm>
          <a:prstGeom prst="rect">
            <a:avLst/>
          </a:prstGeom>
        </p:spPr>
      </p:pic>
      <p:pic>
        <p:nvPicPr>
          <p:cNvPr id="3" name="falling advertisment">
            <a:hlinkClick r:id="" action="ppaction://media"/>
            <a:extLst>
              <a:ext uri="{FF2B5EF4-FFF2-40B4-BE49-F238E27FC236}">
                <a16:creationId xmlns:a16="http://schemas.microsoft.com/office/drawing/2014/main" id="{FD1B86AE-22BB-4C3C-BB9C-BB0A727140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88960" y="60005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32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6ACB3-9DE1-5B43-A58C-A34A779BA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Signing Off Sheet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B346431-55C5-9947-B283-BD5A125096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2759" y="234986"/>
            <a:ext cx="5513659" cy="6623014"/>
          </a:xfrm>
          <a:prstGeom prst="rect">
            <a:avLst/>
          </a:prstGeom>
        </p:spPr>
      </p:pic>
      <p:pic>
        <p:nvPicPr>
          <p:cNvPr id="5" name="signing off sheet">
            <a:hlinkClick r:id="" action="ppaction://media"/>
            <a:extLst>
              <a:ext uri="{FF2B5EF4-FFF2-40B4-BE49-F238E27FC236}">
                <a16:creationId xmlns:a16="http://schemas.microsoft.com/office/drawing/2014/main" id="{433C802C-4708-410A-A600-88C4BADDEA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1978" y="56512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14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3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294</Words>
  <Application>Microsoft Office PowerPoint</Application>
  <PresentationFormat>Widescreen</PresentationFormat>
  <Paragraphs>52</Paragraphs>
  <Slides>24</Slides>
  <Notes>1</Notes>
  <HiddenSlides>0</HiddenSlides>
  <MMClips>23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Health &amp; Safety  (UWTSD IQ Building) Cameron Rees  1900641</vt:lpstr>
      <vt:lpstr>Introduction to the investigation  </vt:lpstr>
      <vt:lpstr>Risk assessment Matrix </vt:lpstr>
      <vt:lpstr>Hazards and Risks</vt:lpstr>
      <vt:lpstr>Hazard and risk   1) Emissions to Land.    l</vt:lpstr>
      <vt:lpstr>Hazard and risk   2) Obstacles and trip hazards.</vt:lpstr>
      <vt:lpstr>              Hazard and risk  3) Falling Objects</vt:lpstr>
      <vt:lpstr>Hazard and risk</vt:lpstr>
      <vt:lpstr>Hazard and risk</vt:lpstr>
      <vt:lpstr>Hazard and risk  6) Storing of equipment in an office area </vt:lpstr>
      <vt:lpstr>Hazard and risk  7)Electric Shocks</vt:lpstr>
      <vt:lpstr>PowerPoint Presentation</vt:lpstr>
      <vt:lpstr>Hazard and risk 9) Potential falling advertisement board.</vt:lpstr>
      <vt:lpstr>Control Measures to reduce the risk.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Signing Off Sheet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Cameron Rees (1900641)</dc:creator>
  <cp:lastModifiedBy>aled rees</cp:lastModifiedBy>
  <cp:revision>23</cp:revision>
  <dcterms:created xsi:type="dcterms:W3CDTF">2020-04-05T20:43:26Z</dcterms:created>
  <dcterms:modified xsi:type="dcterms:W3CDTF">2020-04-16T20:14:05Z</dcterms:modified>
</cp:coreProperties>
</file>