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3"/>
  </p:notesMasterIdLst>
  <p:sldIdLst>
    <p:sldId id="256" r:id="rId2"/>
    <p:sldId id="258" r:id="rId3"/>
    <p:sldId id="26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8" autoAdjust="0"/>
    <p:restoredTop sz="82944" autoAdjust="0"/>
  </p:normalViewPr>
  <p:slideViewPr>
    <p:cSldViewPr>
      <p:cViewPr varScale="1">
        <p:scale>
          <a:sx n="62" d="100"/>
          <a:sy n="62" d="100"/>
        </p:scale>
        <p:origin x="9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3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F1A-1F27-42FA-BAA2-01093297B96F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F3DE9-0654-4AFF-A616-84133132981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44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F3DE9-0654-4AFF-A616-841331329811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822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F3DE9-0654-4AFF-A616-84133132981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553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F3DE9-0654-4AFF-A616-841331329811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038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97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726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08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36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793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78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847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832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50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138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55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2898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0311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6479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67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18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50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78D04DD-4D0E-4000-BE0C-4EC5D1A7F932}" type="datetimeFigureOut">
              <a:rPr lang="en-US" smtClean="0"/>
              <a:pPr/>
              <a:t>3/12/2022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9DE03-422F-452E-AFA2-E6D373DFE3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244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914400"/>
            <a:ext cx="7620000" cy="14478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  <a:latin typeface="Georgia" panose="02040502050405020303" pitchFamily="18" charset="0"/>
              </a:rPr>
              <a:t>STAFF ABSENTEEISM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9757" y="2730501"/>
            <a:ext cx="7543800" cy="2133600"/>
          </a:xfrm>
        </p:spPr>
        <p:txBody>
          <a:bodyPr>
            <a:noAutofit/>
          </a:bodyPr>
          <a:lstStyle/>
          <a:p>
            <a:pPr algn="ctr"/>
            <a:r>
              <a:rPr lang="en-GB" sz="2400" u="sng">
                <a:solidFill>
                  <a:schemeClr val="bg1"/>
                </a:solidFill>
                <a:latin typeface="Georgia" panose="02040502050405020303" pitchFamily="18" charset="0"/>
              </a:rPr>
              <a:t>Jahangir khalaj savojbolagh</a:t>
            </a:r>
          </a:p>
          <a:p>
            <a:pPr algn="ctr"/>
            <a:r>
              <a:rPr lang="en-GB" sz="2400" u="sng">
                <a:solidFill>
                  <a:schemeClr val="bg1"/>
                </a:solidFill>
                <a:latin typeface="Georgia" panose="02040502050405020303" pitchFamily="18" charset="0"/>
              </a:rPr>
              <a:t>Studebt id :2109914</a:t>
            </a:r>
          </a:p>
          <a:p>
            <a:pPr algn="ctr"/>
            <a:r>
              <a:rPr lang="en-GB" sz="2400" u="sng">
                <a:solidFill>
                  <a:schemeClr val="bg1"/>
                </a:solidFill>
                <a:latin typeface="Georgia" panose="02040502050405020303" pitchFamily="18" charset="0"/>
              </a:rPr>
              <a:t>Bmsw4004</a:t>
            </a:r>
            <a:endParaRPr lang="en-US" sz="2400" u="sng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pPr algn="l"/>
            <a:endParaRPr lang="en-US" sz="2400" dirty="0">
              <a:latin typeface="Georgia" panose="02040502050405020303" pitchFamily="18" charset="0"/>
            </a:endParaRPr>
          </a:p>
          <a:p>
            <a:endParaRPr lang="en-US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72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9000"/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B0F0"/>
                </a:solidFill>
                <a:effectLst/>
              </a:rPr>
              <a:t>Causes of Absenteeism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Due to mental issues</a:t>
            </a:r>
          </a:p>
          <a:p>
            <a:r>
              <a:rPr lang="en-US" sz="3200" dirty="0">
                <a:solidFill>
                  <a:schemeClr val="bg1"/>
                </a:solidFill>
              </a:rPr>
              <a:t>Stress</a:t>
            </a:r>
          </a:p>
          <a:p>
            <a:r>
              <a:rPr lang="en-US" sz="3200" dirty="0">
                <a:solidFill>
                  <a:schemeClr val="bg1"/>
                </a:solidFill>
              </a:rPr>
              <a:t>Burnouts</a:t>
            </a:r>
          </a:p>
          <a:p>
            <a:r>
              <a:rPr lang="en-US" sz="3200" dirty="0">
                <a:solidFill>
                  <a:schemeClr val="bg1"/>
                </a:solidFill>
              </a:rPr>
              <a:t>Mental health problems</a:t>
            </a:r>
          </a:p>
          <a:p>
            <a:r>
              <a:rPr lang="en-US" sz="3200" dirty="0">
                <a:solidFill>
                  <a:schemeClr val="bg1"/>
                </a:solidFill>
              </a:rPr>
              <a:t>sickness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Effects of Staff Absenteeism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sz="2000" dirty="0"/>
              <a:t>poor employee morale and understaffing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Results in poor customer services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Increased labor costs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High administration costs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Reduced productivity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Improving Employee Attendance - Dealing with Absenteeism in the Workplace |  Semantic Schola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930401"/>
            <a:ext cx="4589462" cy="411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452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 amt="69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85800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solidFill>
                  <a:srgbClr val="00B0F0"/>
                </a:solidFill>
              </a:rPr>
              <a:t>PESTLE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599" y="1524000"/>
            <a:ext cx="6347714" cy="4517363"/>
          </a:xfrm>
        </p:spPr>
        <p:txBody>
          <a:bodyPr>
            <a:normAutofit fontScale="92500" lnSpcReduction="10000"/>
          </a:bodyPr>
          <a:lstStyle/>
          <a:p>
            <a:pPr marL="109728" indent="0" algn="ctr">
              <a:buNone/>
            </a:pPr>
            <a:r>
              <a:rPr lang="en-US" sz="2400" b="1" dirty="0"/>
              <a:t>Political factors</a:t>
            </a:r>
          </a:p>
          <a:p>
            <a:r>
              <a:rPr lang="en-US" sz="2400" dirty="0"/>
              <a:t>Government policies</a:t>
            </a:r>
          </a:p>
          <a:p>
            <a:r>
              <a:rPr lang="en-US" sz="2400" dirty="0"/>
              <a:t>Changes on employment rules</a:t>
            </a:r>
          </a:p>
          <a:p>
            <a:r>
              <a:rPr lang="en-US" sz="2400" dirty="0"/>
              <a:t>Changes on tax rules</a:t>
            </a:r>
          </a:p>
          <a:p>
            <a:pPr marL="109728" indent="0" algn="ctr">
              <a:buNone/>
            </a:pPr>
            <a:r>
              <a:rPr lang="en-US" sz="2400" b="1" dirty="0"/>
              <a:t>Economic factors</a:t>
            </a:r>
          </a:p>
          <a:p>
            <a:r>
              <a:rPr lang="en-US" sz="2400" dirty="0"/>
              <a:t>Employment opportunities</a:t>
            </a:r>
          </a:p>
          <a:p>
            <a:r>
              <a:rPr lang="en-US" sz="2400" dirty="0"/>
              <a:t>living standards of employees</a:t>
            </a:r>
          </a:p>
          <a:p>
            <a:pPr marL="109728" indent="0" algn="ctr">
              <a:buNone/>
            </a:pPr>
            <a:r>
              <a:rPr lang="en-US" sz="2400" b="1" dirty="0"/>
              <a:t>Social Factors</a:t>
            </a:r>
          </a:p>
          <a:p>
            <a:r>
              <a:rPr lang="en-US" sz="2400" dirty="0"/>
              <a:t>Employees satisfaction and attitude</a:t>
            </a:r>
          </a:p>
          <a:p>
            <a:r>
              <a:rPr lang="en-US" sz="2400" dirty="0"/>
              <a:t>Rates of employment and unemployment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69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838200"/>
          </a:xfrm>
        </p:spPr>
        <p:txBody>
          <a:bodyPr/>
          <a:lstStyle/>
          <a:p>
            <a:pPr algn="ctr"/>
            <a:r>
              <a:rPr lang="en-US" b="0" dirty="0"/>
              <a:t>PESTLE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599" y="1752600"/>
            <a:ext cx="6347714" cy="4288763"/>
          </a:xfrm>
        </p:spPr>
        <p:txBody>
          <a:bodyPr/>
          <a:lstStyle/>
          <a:p>
            <a:pPr marL="109728" indent="0" algn="ctr">
              <a:buNone/>
            </a:pPr>
            <a:r>
              <a:rPr lang="en-US" b="1" dirty="0"/>
              <a:t>Technological factors</a:t>
            </a:r>
          </a:p>
          <a:p>
            <a:r>
              <a:rPr lang="en-US" sz="2400" dirty="0"/>
              <a:t>Availability of programs that monitor absenteeism</a:t>
            </a:r>
          </a:p>
          <a:p>
            <a:pPr marL="109728" indent="0" algn="ctr">
              <a:buNone/>
            </a:pPr>
            <a:r>
              <a:rPr lang="en-US" sz="2400" b="1" dirty="0"/>
              <a:t>Legal factors</a:t>
            </a:r>
          </a:p>
          <a:p>
            <a:r>
              <a:rPr lang="en-US" sz="2400" dirty="0"/>
              <a:t>Government regulations</a:t>
            </a:r>
          </a:p>
          <a:p>
            <a:pPr marL="109728" indent="0" algn="ctr">
              <a:buNone/>
            </a:pPr>
            <a:r>
              <a:rPr lang="en-US" sz="2400" b="1" dirty="0"/>
              <a:t>Environmental factors</a:t>
            </a:r>
          </a:p>
          <a:p>
            <a:r>
              <a:rPr lang="en-US" sz="2400" dirty="0"/>
              <a:t>Working environment</a:t>
            </a:r>
          </a:p>
          <a:p>
            <a:r>
              <a:rPr lang="en-US" sz="2400" dirty="0"/>
              <a:t>Working conditions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C000"/>
                </a:solidFill>
              </a:rPr>
              <a:t>Challenges related to absenteeism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Sickness can be overrated (employees can fake sickness to avoid reporting to work)</a:t>
            </a:r>
          </a:p>
          <a:p>
            <a:r>
              <a:rPr lang="en-US" sz="3200" dirty="0">
                <a:solidFill>
                  <a:schemeClr val="bg1"/>
                </a:solidFill>
              </a:rPr>
              <a:t>Low organization productivity</a:t>
            </a:r>
          </a:p>
          <a:p>
            <a:r>
              <a:rPr lang="en-US" sz="3200" dirty="0">
                <a:solidFill>
                  <a:schemeClr val="bg1"/>
                </a:solidFill>
              </a:rPr>
              <a:t>Extreme government policies</a:t>
            </a:r>
          </a:p>
          <a:p>
            <a:r>
              <a:rPr lang="en-US" sz="3200" dirty="0">
                <a:solidFill>
                  <a:schemeClr val="bg1"/>
                </a:solidFill>
              </a:rPr>
              <a:t>Personal issues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5000" r="2000" b="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0" dirty="0">
                <a:solidFill>
                  <a:srgbClr val="00B0F0"/>
                </a:solidFill>
              </a:rPr>
              <a:t>Measures to reduce staff absenteeism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blipFill>
            <a:blip r:embed="rId3">
              <a:alphaModFix amt="69000"/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Negative finance incentives</a:t>
            </a:r>
          </a:p>
          <a:p>
            <a:r>
              <a:rPr lang="en-US" sz="3200" dirty="0">
                <a:solidFill>
                  <a:schemeClr val="bg1"/>
                </a:solidFill>
              </a:rPr>
              <a:t>Performance pay</a:t>
            </a:r>
          </a:p>
          <a:p>
            <a:r>
              <a:rPr lang="en-US" sz="3200" dirty="0">
                <a:solidFill>
                  <a:schemeClr val="bg1"/>
                </a:solidFill>
              </a:rPr>
              <a:t>Striking a better work-life balance</a:t>
            </a:r>
          </a:p>
          <a:p>
            <a:r>
              <a:rPr lang="en-US" sz="3200" dirty="0">
                <a:solidFill>
                  <a:schemeClr val="bg1"/>
                </a:solidFill>
              </a:rPr>
              <a:t>loyalty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/>
              <a:t>Alternative solutions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Enhanced communication between HR and employees</a:t>
            </a:r>
          </a:p>
          <a:p>
            <a:r>
              <a:rPr lang="en-US" sz="2400" dirty="0"/>
              <a:t>Improving the employees morale which creates a good working environment</a:t>
            </a:r>
          </a:p>
          <a:p>
            <a:r>
              <a:rPr lang="en-US" sz="2400" dirty="0"/>
              <a:t>Enhanced interactions and initiating general work ethnics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/>
              <a:t>Measurement of effectiveness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An ideal way of measuring the effectiveness of the strategies is through a results-based mechanism (</a:t>
            </a:r>
            <a:r>
              <a:rPr lang="ru-RU" sz="2400" dirty="0"/>
              <a:t>Raja</a:t>
            </a:r>
            <a:r>
              <a:rPr lang="en-US" sz="2400" dirty="0"/>
              <a:t> </a:t>
            </a:r>
            <a:r>
              <a:rPr lang="ru-RU" sz="2400" dirty="0"/>
              <a:t>and Gupta, 2019</a:t>
            </a:r>
            <a:r>
              <a:rPr lang="en-US" sz="2400" dirty="0"/>
              <a:t>, p. 583).</a:t>
            </a:r>
          </a:p>
          <a:p>
            <a:r>
              <a:rPr lang="en-US" sz="2400" dirty="0"/>
              <a:t>The mechanism employs the results attained after solving a particular problem and determines whether the rate of absenteeism has either reduced or increased (</a:t>
            </a:r>
            <a:r>
              <a:rPr lang="ru-RU" sz="2400" dirty="0"/>
              <a:t>JA, 2018</a:t>
            </a:r>
            <a:r>
              <a:rPr lang="en-US" sz="2400" dirty="0"/>
              <a:t>, p. 13)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/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Strategic</a:t>
            </a:r>
            <a:r>
              <a:rPr lang="en-US" sz="2000" b="1" dirty="0"/>
              <a:t> </a:t>
            </a:r>
            <a:r>
              <a:rPr lang="en-US" sz="2000" dirty="0"/>
              <a:t>HR management focuses on HR programs that have long-term objectives. </a:t>
            </a:r>
          </a:p>
          <a:p>
            <a:r>
              <a:rPr lang="en-US" sz="2000" dirty="0"/>
              <a:t>The main goal of HR is to identify problems and solve them. </a:t>
            </a:r>
          </a:p>
          <a:p>
            <a:r>
              <a:rPr lang="en-US" sz="2000" dirty="0"/>
              <a:t>Staff absenteeism is well solved when HR clearly understands why employees are not reporting to duty.</a:t>
            </a:r>
          </a:p>
          <a:p>
            <a:r>
              <a:rPr lang="en-US" sz="2000" dirty="0"/>
              <a:t>The strategies are effective when the outcome is positive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rgbClr val="00B0F0"/>
                </a:solidFill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ru-RU" sz="2800" dirty="0"/>
              <a:t>JA, CM, 2018. Physical activity as a tool to reduce disease-related work absenteeism in sedentary employees: A systematic review. </a:t>
            </a:r>
            <a:r>
              <a:rPr lang="ru-RU" sz="2800" i="1" dirty="0"/>
              <a:t>Revista Espanola de Salud Publica</a:t>
            </a:r>
            <a:r>
              <a:rPr lang="ru-RU" sz="2800" dirty="0"/>
              <a:t>, </a:t>
            </a:r>
            <a:r>
              <a:rPr lang="ru-RU" sz="2800" i="1" dirty="0"/>
              <a:t>92</a:t>
            </a:r>
            <a:r>
              <a:rPr lang="ru-RU" sz="2800" dirty="0"/>
              <a:t>.</a:t>
            </a:r>
            <a:endParaRPr lang="en-US" sz="2800" dirty="0"/>
          </a:p>
          <a:p>
            <a:r>
              <a:rPr lang="ru-RU" sz="2800" dirty="0"/>
              <a:t>Raja, H. and Gupta, R., 2019. The impact of employee absenteeism on organizational productivity with special reference to the service sector. </a:t>
            </a:r>
            <a:r>
              <a:rPr lang="ru-RU" sz="2800" i="1" dirty="0"/>
              <a:t>Int J Humanit Arts Lit</a:t>
            </a:r>
            <a:r>
              <a:rPr lang="ru-RU" sz="2800" dirty="0"/>
              <a:t>, </a:t>
            </a:r>
            <a:r>
              <a:rPr lang="ru-RU" sz="2800" i="1" dirty="0"/>
              <a:t>4</a:t>
            </a:r>
            <a:r>
              <a:rPr lang="ru-RU" sz="2800" dirty="0"/>
              <a:t>(7), pp.581-</a:t>
            </a:r>
            <a:r>
              <a:rPr lang="en-US" sz="2800" dirty="0"/>
              <a:t>6</a:t>
            </a:r>
            <a:r>
              <a:rPr lang="ru-RU" sz="2800" dirty="0"/>
              <a:t>94.</a:t>
            </a:r>
            <a:endParaRPr lang="en-US" sz="2800" dirty="0"/>
          </a:p>
          <a:p>
            <a:pPr marL="109728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980</TotalTime>
  <Words>303</Words>
  <Application>Microsoft Office PowerPoint</Application>
  <PresentationFormat>On-screen Show (4:3)</PresentationFormat>
  <Paragraphs>72</Paragraphs>
  <Slides>11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STAFF ABSENTEEISM</vt:lpstr>
      <vt:lpstr>Causes of Absenteeism</vt:lpstr>
      <vt:lpstr>Effects of Staff Absenteeism</vt:lpstr>
      <vt:lpstr>PESTLE Analysis</vt:lpstr>
      <vt:lpstr>PESTLE analysis</vt:lpstr>
      <vt:lpstr>Challenges related to absenteeism</vt:lpstr>
      <vt:lpstr>Measures to reduce staff absenteeism</vt:lpstr>
      <vt:lpstr>Alternative solutions</vt:lpstr>
      <vt:lpstr>Measurement of effectiveness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Evidence-Based Practice Project—Intervention Presentation on Diabetes</dc:title>
  <dc:creator>BM</dc:creator>
  <cp:lastModifiedBy>jahan khalaj</cp:lastModifiedBy>
  <cp:revision>76</cp:revision>
  <dcterms:created xsi:type="dcterms:W3CDTF">2016-08-24T10:54:00Z</dcterms:created>
  <dcterms:modified xsi:type="dcterms:W3CDTF">2022-03-12T15:59:43Z</dcterms:modified>
</cp:coreProperties>
</file>