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5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-748" y="-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730321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960125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011538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675184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390623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973325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222925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324828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659746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856491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9814009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264223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6760703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0164800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513661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9119325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980491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B705395-86FF-4626-829D-257D74C9387C}" type="datetimeFigureOut">
              <a:rPr lang="en-IN" smtClean="0"/>
              <a:pPr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E8F11E2-F087-44AA-831D-5AEEAFE1EA71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511520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7" r:id="rId2"/>
    <p:sldLayoutId id="2147483878" r:id="rId3"/>
    <p:sldLayoutId id="2147483879" r:id="rId4"/>
    <p:sldLayoutId id="2147483880" r:id="rId5"/>
    <p:sldLayoutId id="2147483881" r:id="rId6"/>
    <p:sldLayoutId id="2147483882" r:id="rId7"/>
    <p:sldLayoutId id="2147483883" r:id="rId8"/>
    <p:sldLayoutId id="2147483884" r:id="rId9"/>
    <p:sldLayoutId id="2147483885" r:id="rId10"/>
    <p:sldLayoutId id="2147483886" r:id="rId11"/>
    <p:sldLayoutId id="2147483887" r:id="rId12"/>
    <p:sldLayoutId id="2147483888" r:id="rId13"/>
    <p:sldLayoutId id="2147483889" r:id="rId14"/>
    <p:sldLayoutId id="2147483890" r:id="rId15"/>
    <p:sldLayoutId id="2147483891" r:id="rId16"/>
    <p:sldLayoutId id="214748389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xmlns="" id="{FA067E05-7610-343F-23B0-F446F29EC6D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auto">
          <a:xfrm>
            <a:off x="3311868" y="3347618"/>
            <a:ext cx="586891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Name: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Stephygraph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Anem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800" dirty="0">
                <a:ln>
                  <a:noFill/>
                </a:ln>
                <a:latin typeface="Arial" panose="020B0604020202020204" pitchFamily="34" charset="0"/>
              </a:rPr>
              <a:t>Course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MSc Public Health and Social Care in Practice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Module: LCHS7008 Practice-Based Research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ID: 2435901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4B7975E-3582-0B7C-715E-1F74CD2B90A6}"/>
              </a:ext>
            </a:extLst>
          </p:cNvPr>
          <p:cNvSpPr txBox="1"/>
          <p:nvPr/>
        </p:nvSpPr>
        <p:spPr>
          <a:xfrm>
            <a:off x="2192594" y="1632154"/>
            <a:ext cx="95471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Raise in Cholesterol level of Asian People who lives in UK </a:t>
            </a:r>
            <a:r>
              <a:rPr lang="en-US" sz="4800" dirty="0" smtClean="0"/>
              <a:t>(25-65</a:t>
            </a:r>
            <a:r>
              <a:rPr lang="en-US" sz="4800" dirty="0"/>
              <a:t>)</a:t>
            </a:r>
            <a:endParaRPr lang="en-IN" sz="4800" dirty="0"/>
          </a:p>
        </p:txBody>
      </p:sp>
    </p:spTree>
    <p:extLst>
      <p:ext uri="{BB962C8B-B14F-4D97-AF65-F5344CB8AC3E}">
        <p14:creationId xmlns:p14="http://schemas.microsoft.com/office/powerpoint/2010/main" xmlns="" val="3352046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BDC7DAE-FA13-C7C9-5133-9A3300BDC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5114" y="127437"/>
            <a:ext cx="6981771" cy="1244163"/>
          </a:xfrm>
        </p:spPr>
        <p:txBody>
          <a:bodyPr/>
          <a:lstStyle/>
          <a:p>
            <a:r>
              <a:rPr lang="en-IN" dirty="0"/>
              <a:t>INDEX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3909403-719F-FCDB-F279-8035C2BFF3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1623849"/>
            <a:ext cx="7777677" cy="3331609"/>
          </a:xfrm>
        </p:spPr>
        <p:txBody>
          <a:bodyPr>
            <a:noAutofit/>
          </a:bodyPr>
          <a:lstStyle/>
          <a:p>
            <a:r>
              <a:rPr lang="en-US" sz="3200" b="1" dirty="0"/>
              <a:t>INDEX</a:t>
            </a:r>
          </a:p>
          <a:p>
            <a:r>
              <a:rPr lang="en-US" sz="3200" b="1" dirty="0"/>
              <a:t>Title &amp; Student Details</a:t>
            </a:r>
            <a:endParaRPr lang="en-US" sz="3200" dirty="0"/>
          </a:p>
          <a:p>
            <a:r>
              <a:rPr lang="en-US" sz="3200" b="1" dirty="0"/>
              <a:t>Prevalence</a:t>
            </a:r>
            <a:endParaRPr lang="en-US" sz="3200" dirty="0"/>
          </a:p>
          <a:p>
            <a:r>
              <a:rPr lang="en-US" sz="3200" b="1" dirty="0"/>
              <a:t>Rationale</a:t>
            </a:r>
            <a:endParaRPr lang="en-US" sz="3200" dirty="0"/>
          </a:p>
          <a:p>
            <a:r>
              <a:rPr lang="en-US" sz="3200" b="1" dirty="0"/>
              <a:t>Research Question</a:t>
            </a:r>
          </a:p>
          <a:p>
            <a:r>
              <a:rPr lang="en-US" sz="3200" b="1" dirty="0"/>
              <a:t>Aim &amp; Objectives</a:t>
            </a:r>
            <a:endParaRPr lang="en-US" sz="3200" dirty="0"/>
          </a:p>
          <a:p>
            <a:r>
              <a:rPr lang="en-US" sz="3200" b="1" dirty="0"/>
              <a:t>Research Impact</a:t>
            </a:r>
            <a:endParaRPr lang="en-US" sz="3200" dirty="0"/>
          </a:p>
          <a:p>
            <a:r>
              <a:rPr lang="en-US" sz="3200" b="1" dirty="0"/>
              <a:t>References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9915402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D43D07-FCF3-A830-14E0-D11BA446E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9176" y="0"/>
            <a:ext cx="10018713" cy="1752599"/>
          </a:xfrm>
        </p:spPr>
        <p:txBody>
          <a:bodyPr/>
          <a:lstStyle/>
          <a:p>
            <a:r>
              <a:rPr lang="en-IN" dirty="0"/>
              <a:t>Prevalence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8584735-4393-DD40-1D23-06BF63FEB5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35510"/>
            <a:ext cx="7332406" cy="478831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Cholesterol-related diseases (like heart disease) are a </a:t>
            </a:r>
            <a:r>
              <a:rPr lang="en-US" b="1" dirty="0"/>
              <a:t>leading cause of mortality</a:t>
            </a:r>
            <a:r>
              <a:rPr lang="en-US" dirty="0"/>
              <a:t> in the UK.</a:t>
            </a:r>
          </a:p>
          <a:p>
            <a:r>
              <a:rPr lang="en-US" dirty="0"/>
              <a:t>According to the </a:t>
            </a:r>
            <a:r>
              <a:rPr lang="en-US" b="1" dirty="0"/>
              <a:t>British Heart Foundation (2024)</a:t>
            </a:r>
            <a:r>
              <a:rPr lang="en-US" dirty="0"/>
              <a:t>, around </a:t>
            </a:r>
            <a:r>
              <a:rPr lang="en-US" b="1" dirty="0"/>
              <a:t>60% of UK adults have cholesterol above recommended levels</a:t>
            </a:r>
            <a:r>
              <a:rPr lang="en-US" dirty="0"/>
              <a:t>.</a:t>
            </a:r>
          </a:p>
          <a:p>
            <a:r>
              <a:rPr lang="en-US" b="1" dirty="0"/>
              <a:t>South Asian communities</a:t>
            </a:r>
            <a:r>
              <a:rPr lang="en-US" dirty="0"/>
              <a:t> (Indian, Pakistani, Bangladeshi origin) have </a:t>
            </a:r>
            <a:r>
              <a:rPr lang="en-US" b="1" dirty="0"/>
              <a:t>20–40% higher rates</a:t>
            </a:r>
            <a:r>
              <a:rPr lang="en-US" dirty="0"/>
              <a:t> of elevated LDL (bad cholesterol) than the White British population.</a:t>
            </a:r>
          </a:p>
          <a:p>
            <a:r>
              <a:rPr lang="en-US" dirty="0"/>
              <a:t>Studies show that </a:t>
            </a:r>
            <a:r>
              <a:rPr lang="en-US" b="1" dirty="0"/>
              <a:t>Asian men and women are diagnosed with coronary heart disease nearly 5–10 years earlier</a:t>
            </a:r>
            <a:r>
              <a:rPr lang="en-US" dirty="0"/>
              <a:t> than their White counterparts.</a:t>
            </a:r>
          </a:p>
          <a:p>
            <a:r>
              <a:rPr lang="en-US" dirty="0"/>
              <a:t>Contributing factors: diet high in saturated fats, genetics, lack of physical activity, and limited health screening awareness.</a:t>
            </a:r>
            <a:endParaRPr lang="en-IN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79445A2-36C2-5687-14DB-C73F57BE710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26710" y="1690689"/>
            <a:ext cx="5047396" cy="438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3627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E4968D-F944-877A-C3C7-16DC8200C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251947" y="0"/>
            <a:ext cx="10018713" cy="1752599"/>
          </a:xfrm>
        </p:spPr>
        <p:txBody>
          <a:bodyPr/>
          <a:lstStyle/>
          <a:p>
            <a:r>
              <a:rPr lang="en-IN" dirty="0"/>
              <a:t>Rationale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F96328A-A6FD-3718-109C-A8DB38B97D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4659" y="436613"/>
            <a:ext cx="7096432" cy="5984773"/>
          </a:xfrm>
        </p:spPr>
        <p:txBody>
          <a:bodyPr>
            <a:normAutofit lnSpcReduction="10000"/>
          </a:bodyPr>
          <a:lstStyle/>
          <a:p>
            <a:r>
              <a:rPr lang="en-IN" dirty="0"/>
              <a:t>Why this topic matters:</a:t>
            </a:r>
          </a:p>
          <a:p>
            <a:r>
              <a:rPr lang="en-US" dirty="0"/>
              <a:t>South Asian communities represent ~9% of the UK population but face </a:t>
            </a:r>
            <a:r>
              <a:rPr lang="en-US" b="1" dirty="0"/>
              <a:t>disproportionate cardiovascular risks</a:t>
            </a:r>
            <a:r>
              <a:rPr lang="en-US" dirty="0"/>
              <a:t>.</a:t>
            </a:r>
          </a:p>
          <a:p>
            <a:r>
              <a:rPr lang="en-US" dirty="0"/>
              <a:t>NHS data shows </a:t>
            </a:r>
            <a:r>
              <a:rPr lang="en-US" b="1" dirty="0"/>
              <a:t>increased cholesterol levels</a:t>
            </a:r>
            <a:r>
              <a:rPr lang="en-US" dirty="0"/>
              <a:t> and </a:t>
            </a:r>
            <a:r>
              <a:rPr lang="en-US" b="1" dirty="0"/>
              <a:t>early-onset heart disease</a:t>
            </a:r>
            <a:r>
              <a:rPr lang="en-US" dirty="0"/>
              <a:t> in this population.</a:t>
            </a:r>
          </a:p>
          <a:p>
            <a:r>
              <a:rPr lang="en-US" dirty="0"/>
              <a:t>Despite awareness campaigns, </a:t>
            </a:r>
            <a:r>
              <a:rPr lang="en-US" b="1" dirty="0"/>
              <a:t>cultural and dietary habits</a:t>
            </a:r>
            <a:r>
              <a:rPr lang="en-US" dirty="0"/>
              <a:t> remain a key barrier to prevention.</a:t>
            </a:r>
          </a:p>
          <a:p>
            <a:r>
              <a:rPr lang="en-US" dirty="0"/>
              <a:t>There is </a:t>
            </a:r>
            <a:r>
              <a:rPr lang="en-US" b="1" dirty="0"/>
              <a:t>limited research</a:t>
            </a:r>
            <a:r>
              <a:rPr lang="en-US" dirty="0"/>
              <a:t> on how social, cultural, and lifestyle factors interact in cholesterol management among Asians in the UK.</a:t>
            </a:r>
          </a:p>
          <a:p>
            <a:r>
              <a:rPr lang="en-IN" dirty="0"/>
              <a:t>Importance:</a:t>
            </a:r>
          </a:p>
          <a:p>
            <a:r>
              <a:rPr lang="en-US" dirty="0"/>
              <a:t>Findings can inform culturally tailored interventions, health education, and NHS preventive policies.</a:t>
            </a:r>
            <a:endParaRPr lang="en-IN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02A0B33-9A6F-523D-1625-460A1E2B69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0271" y="1348351"/>
            <a:ext cx="3057832" cy="4718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2333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C9C54C3-E590-FDB6-6D3A-BEE8B2AFB9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5087" y="253180"/>
            <a:ext cx="10018713" cy="1752599"/>
          </a:xfrm>
        </p:spPr>
        <p:txBody>
          <a:bodyPr/>
          <a:lstStyle/>
          <a:p>
            <a:r>
              <a:rPr lang="en-IN" dirty="0"/>
              <a:t>Research 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2CF8267-0A3D-088B-E87F-64B62D55A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970342" cy="4899640"/>
          </a:xfrm>
        </p:spPr>
        <p:txBody>
          <a:bodyPr>
            <a:normAutofit/>
          </a:bodyPr>
          <a:lstStyle/>
          <a:p>
            <a:r>
              <a:rPr lang="en-US" sz="4800" dirty="0"/>
              <a:t>How do lifestyle effects the cholesterol level of Asian people </a:t>
            </a:r>
            <a:r>
              <a:rPr lang="en-US" sz="4800" dirty="0" smtClean="0"/>
              <a:t>living </a:t>
            </a:r>
            <a:r>
              <a:rPr lang="en-US" sz="4800" dirty="0"/>
              <a:t>in </a:t>
            </a:r>
            <a:r>
              <a:rPr lang="en-US" sz="4800" dirty="0" smtClean="0"/>
              <a:t>the </a:t>
            </a:r>
            <a:r>
              <a:rPr lang="en-US" sz="4800" dirty="0"/>
              <a:t>UK ?(25-65)</a:t>
            </a:r>
          </a:p>
          <a:p>
            <a:pPr marL="0" indent="0">
              <a:buNone/>
            </a:pPr>
            <a:endParaRPr lang="en-IN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D3683C0-DA8B-CEF4-376B-BEE2BED6506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8308" y="1"/>
            <a:ext cx="12270308" cy="69346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554527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87A6C2D-B610-1F43-2648-AD8F51842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643" y="39328"/>
            <a:ext cx="10018713" cy="1752599"/>
          </a:xfrm>
        </p:spPr>
        <p:txBody>
          <a:bodyPr/>
          <a:lstStyle/>
          <a:p>
            <a:r>
              <a:rPr lang="en-US" dirty="0"/>
              <a:t>Aim &amp; Objective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DC86664-D340-0D5A-B7E2-F337D2E43C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8169" y="1791927"/>
            <a:ext cx="6361832" cy="4658033"/>
          </a:xfrm>
        </p:spPr>
        <p:txBody>
          <a:bodyPr>
            <a:normAutofit fontScale="92500"/>
          </a:bodyPr>
          <a:lstStyle/>
          <a:p>
            <a:r>
              <a:rPr lang="en-IN" dirty="0"/>
              <a:t>Aim:</a:t>
            </a:r>
          </a:p>
          <a:p>
            <a:r>
              <a:rPr lang="en-US" dirty="0"/>
              <a:t>To investigate lifestyle, dietary, and socioeconomic factors contributing to increased cholesterol levels among Asian adults in the UK.</a:t>
            </a:r>
          </a:p>
          <a:p>
            <a:r>
              <a:rPr lang="en-IN" dirty="0"/>
              <a:t>Objectives:</a:t>
            </a:r>
          </a:p>
          <a:p>
            <a:r>
              <a:rPr lang="en-US" dirty="0"/>
              <a:t>To assess the prevalence of high cholesterol within Asian communities in the UK.</a:t>
            </a:r>
          </a:p>
          <a:p>
            <a:r>
              <a:rPr lang="en-US" dirty="0"/>
              <a:t>To explore dietary and lifestyle habits influencing cholesterol levels.</a:t>
            </a:r>
          </a:p>
          <a:p>
            <a:r>
              <a:rPr lang="en-US" dirty="0"/>
              <a:t>To evaluate current public health strategies and identify culturally appropriate interventions.</a:t>
            </a:r>
          </a:p>
          <a:p>
            <a:endParaRPr lang="en-IN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F0E01BE-54B8-74F6-68D7-359E873749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91527" y="2044324"/>
            <a:ext cx="4192583" cy="4179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9863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975BD9-BC73-F513-B3BB-464D39E44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7373" y="109282"/>
            <a:ext cx="10018713" cy="1752599"/>
          </a:xfrm>
        </p:spPr>
        <p:txBody>
          <a:bodyPr/>
          <a:lstStyle/>
          <a:p>
            <a:r>
              <a:rPr lang="en-IN" dirty="0"/>
              <a:t>Research Impact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FC9EBB4-98FA-D783-ABA7-C381BD6D3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32671" y="1861881"/>
            <a:ext cx="7273413" cy="4630994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/>
              <a:t>Health Impact:</a:t>
            </a:r>
            <a:endParaRPr lang="en-US" dirty="0"/>
          </a:p>
          <a:p>
            <a:r>
              <a:rPr lang="en-US" dirty="0"/>
              <a:t>Can reduce the incidence of heart disease and strokes within Asian communities.</a:t>
            </a:r>
          </a:p>
          <a:p>
            <a:r>
              <a:rPr lang="en-US" b="1" dirty="0"/>
              <a:t>Policy Impact:</a:t>
            </a:r>
            <a:endParaRPr lang="en-US" dirty="0"/>
          </a:p>
          <a:p>
            <a:r>
              <a:rPr lang="en-US" dirty="0"/>
              <a:t>Supports NHS and Public Health England in designing </a:t>
            </a:r>
            <a:r>
              <a:rPr lang="en-US" b="1" dirty="0"/>
              <a:t>culturally sensitive</a:t>
            </a:r>
            <a:r>
              <a:rPr lang="en-US" dirty="0"/>
              <a:t> dietary and screening programs.</a:t>
            </a:r>
          </a:p>
          <a:p>
            <a:r>
              <a:rPr lang="en-US" b="1" dirty="0"/>
              <a:t>Social Impact:</a:t>
            </a:r>
            <a:endParaRPr lang="en-US" dirty="0"/>
          </a:p>
          <a:p>
            <a:r>
              <a:rPr lang="en-US" dirty="0"/>
              <a:t>Promotes awareness and self-management of cholesterol through community-based education.</a:t>
            </a:r>
          </a:p>
          <a:p>
            <a:r>
              <a:rPr lang="en-US" b="1" dirty="0"/>
              <a:t>Professional Impact:</a:t>
            </a:r>
            <a:endParaRPr lang="en-US" dirty="0"/>
          </a:p>
          <a:p>
            <a:r>
              <a:rPr lang="en-US" dirty="0"/>
              <a:t>Equips healthcare workers with </a:t>
            </a:r>
            <a:r>
              <a:rPr lang="en-US" b="1" dirty="0"/>
              <a:t>better cultural competence</a:t>
            </a:r>
            <a:r>
              <a:rPr lang="en-US" dirty="0"/>
              <a:t> in managing South Asian patients.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333A8DA-67D1-5E72-BBA0-E175D924B1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0107" y="1861881"/>
            <a:ext cx="4892778" cy="4892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6603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167B49D-78B6-29F3-28EF-24B36655F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6155" y="-501445"/>
            <a:ext cx="10018713" cy="1752599"/>
          </a:xfrm>
        </p:spPr>
        <p:txBody>
          <a:bodyPr/>
          <a:lstStyle/>
          <a:p>
            <a:r>
              <a:rPr lang="en-IN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352EA62-AFD8-3BE4-8F24-1C08F6BED3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6155" y="789038"/>
            <a:ext cx="10275071" cy="5985388"/>
          </a:xfrm>
        </p:spPr>
        <p:txBody>
          <a:bodyPr>
            <a:normAutofit fontScale="55000" lnSpcReduction="20000"/>
          </a:bodyPr>
          <a:lstStyle/>
          <a:p>
            <a:r>
              <a:rPr lang="en-US" dirty="0"/>
              <a:t>British Heart Foundation. (2024). </a:t>
            </a:r>
            <a:r>
              <a:rPr lang="en-US" i="1" dirty="0"/>
              <a:t>UK Factsheet: Heart and Circulatory Diseases Statistics</a:t>
            </a:r>
            <a:r>
              <a:rPr lang="en-US" dirty="0"/>
              <a:t>.</a:t>
            </a:r>
          </a:p>
          <a:p>
            <a:r>
              <a:rPr lang="en-US" dirty="0"/>
              <a:t>NHS Digital. (2023). </a:t>
            </a:r>
            <a:r>
              <a:rPr lang="en-US" i="1" dirty="0"/>
              <a:t>Health Survey for England: Cardiovascular Risk</a:t>
            </a:r>
            <a:r>
              <a:rPr lang="en-US" dirty="0"/>
              <a:t>.</a:t>
            </a:r>
          </a:p>
          <a:p>
            <a:r>
              <a:rPr lang="en-US" dirty="0"/>
              <a:t>Office for National Statistics. (2022). </a:t>
            </a:r>
            <a:r>
              <a:rPr lang="en-US" i="1" dirty="0"/>
              <a:t>Ethnic Group Demographics in the UK</a:t>
            </a:r>
            <a:r>
              <a:rPr lang="en-US" dirty="0"/>
              <a:t>.</a:t>
            </a:r>
          </a:p>
          <a:p>
            <a:r>
              <a:rPr lang="en-US" dirty="0"/>
              <a:t>Misra, A. &amp; Khurana, L. (2021). </a:t>
            </a:r>
            <a:r>
              <a:rPr lang="en-US" i="1" dirty="0"/>
              <a:t>Obesity and the Metabolic Syndrome in Developing Countries</a:t>
            </a:r>
            <a:r>
              <a:rPr lang="en-US" dirty="0"/>
              <a:t>. </a:t>
            </a:r>
            <a:r>
              <a:rPr lang="en-US" i="1" dirty="0"/>
              <a:t>Nutrition Reviews</a:t>
            </a:r>
            <a:r>
              <a:rPr lang="en-US" dirty="0"/>
              <a:t>.</a:t>
            </a:r>
          </a:p>
          <a:p>
            <a:r>
              <a:rPr lang="en-US" dirty="0"/>
              <a:t>Gupta, M., et al. (2020). </a:t>
            </a:r>
            <a:r>
              <a:rPr lang="en-US" i="1" dirty="0"/>
              <a:t>Ethnic Variations in Lipid Profiles and Cardiovascular Risk Factors</a:t>
            </a:r>
            <a:r>
              <a:rPr lang="en-US" dirty="0"/>
              <a:t>. </a:t>
            </a:r>
            <a:r>
              <a:rPr lang="en-US" i="1" dirty="0"/>
              <a:t>The Lancet</a:t>
            </a:r>
            <a:r>
              <a:rPr lang="en-US" dirty="0"/>
              <a:t>.</a:t>
            </a:r>
          </a:p>
          <a:p>
            <a:r>
              <a:rPr lang="en-US" dirty="0"/>
              <a:t>World Health Organization. (2023). </a:t>
            </a:r>
            <a:r>
              <a:rPr lang="en-US" i="1" dirty="0"/>
              <a:t>Noncommunicable Diseases Country Profiles: United Kingdom</a:t>
            </a:r>
            <a:r>
              <a:rPr lang="en-US" dirty="0"/>
              <a:t>.</a:t>
            </a:r>
          </a:p>
          <a:p>
            <a:r>
              <a:rPr lang="en-US" b="1" dirty="0"/>
              <a:t>British Heart Foundation. (2024).</a:t>
            </a:r>
            <a:r>
              <a:rPr lang="en-US" dirty="0"/>
              <a:t> </a:t>
            </a:r>
            <a:r>
              <a:rPr lang="en-US" i="1" dirty="0"/>
              <a:t>UK Factsheet: Heart and Circulatory Diseases Statistics.</a:t>
            </a:r>
            <a:r>
              <a:rPr lang="en-US" dirty="0"/>
              <a:t> London: BHF.</a:t>
            </a:r>
          </a:p>
          <a:p>
            <a:r>
              <a:rPr lang="en-US" b="1" dirty="0"/>
              <a:t>NHS Digital. (2023).</a:t>
            </a:r>
            <a:r>
              <a:rPr lang="en-US" dirty="0"/>
              <a:t> </a:t>
            </a:r>
            <a:r>
              <a:rPr lang="en-US" i="1" dirty="0"/>
              <a:t>Health Survey for England: Cardiovascular Risk.</a:t>
            </a:r>
            <a:r>
              <a:rPr lang="en-US" dirty="0"/>
              <a:t> Leeds: NHS Digital.</a:t>
            </a:r>
          </a:p>
          <a:p>
            <a:r>
              <a:rPr lang="en-US" b="1" dirty="0"/>
              <a:t>Office for National Statistics. (2022).</a:t>
            </a:r>
            <a:r>
              <a:rPr lang="en-US" dirty="0"/>
              <a:t> </a:t>
            </a:r>
            <a:r>
              <a:rPr lang="en-US" i="1" dirty="0"/>
              <a:t>Ethnic Group Demographics in the United Kingdom.</a:t>
            </a:r>
            <a:r>
              <a:rPr lang="en-US" dirty="0"/>
              <a:t> London: ONS.</a:t>
            </a:r>
          </a:p>
          <a:p>
            <a:r>
              <a:rPr lang="en-US" b="1" dirty="0"/>
              <a:t>Misra, A. &amp; Khurana, L. (2021).</a:t>
            </a:r>
            <a:r>
              <a:rPr lang="en-US" dirty="0"/>
              <a:t> </a:t>
            </a:r>
            <a:r>
              <a:rPr lang="en-US" i="1" dirty="0"/>
              <a:t>Obesity and the Metabolic Syndrome in Developing Countries.</a:t>
            </a:r>
            <a:r>
              <a:rPr lang="en-US" dirty="0"/>
              <a:t> </a:t>
            </a:r>
            <a:r>
              <a:rPr lang="en-US" i="1" dirty="0"/>
              <a:t>Nutrition Reviews</a:t>
            </a:r>
            <a:r>
              <a:rPr lang="en-US" dirty="0"/>
              <a:t>, 79(5), 379-389.</a:t>
            </a:r>
          </a:p>
          <a:p>
            <a:r>
              <a:rPr lang="en-US" b="1" dirty="0"/>
              <a:t>Gupta, M. et al. (2020).</a:t>
            </a:r>
            <a:r>
              <a:rPr lang="en-US" dirty="0"/>
              <a:t> </a:t>
            </a:r>
            <a:r>
              <a:rPr lang="en-US" i="1" dirty="0"/>
              <a:t>Ethnic Variations in Lipid Profiles and Cardiovascular Risk Factors.</a:t>
            </a:r>
            <a:r>
              <a:rPr lang="en-US" dirty="0"/>
              <a:t> </a:t>
            </a:r>
            <a:r>
              <a:rPr lang="en-US" i="1" dirty="0"/>
              <a:t>The Lancet</a:t>
            </a:r>
            <a:r>
              <a:rPr lang="en-US" dirty="0"/>
              <a:t>, 396(10245), 112-124.</a:t>
            </a:r>
          </a:p>
          <a:p>
            <a:r>
              <a:rPr lang="en-US" b="1" dirty="0"/>
              <a:t>World Health Organization. (2023).</a:t>
            </a:r>
            <a:r>
              <a:rPr lang="en-US" dirty="0"/>
              <a:t> </a:t>
            </a:r>
            <a:r>
              <a:rPr lang="en-US" i="1" dirty="0"/>
              <a:t>Noncommunicable Diseases Country Profiles: United Kingdom.</a:t>
            </a:r>
            <a:r>
              <a:rPr lang="en-US" dirty="0"/>
              <a:t> Geneva: WHO.</a:t>
            </a:r>
          </a:p>
          <a:p>
            <a:r>
              <a:rPr lang="en-US" b="1" dirty="0"/>
              <a:t>Public Health England. (2021).</a:t>
            </a:r>
            <a:r>
              <a:rPr lang="en-US" dirty="0"/>
              <a:t> </a:t>
            </a:r>
            <a:r>
              <a:rPr lang="en-US" i="1" dirty="0"/>
              <a:t>Health Matters: Preventing Cardiovascular Disease.</a:t>
            </a:r>
            <a:r>
              <a:rPr lang="en-US" dirty="0"/>
              <a:t> London: PHE.</a:t>
            </a:r>
          </a:p>
          <a:p>
            <a:r>
              <a:rPr lang="en-US" b="1" dirty="0"/>
              <a:t>Rahman, S., Patel, J. &amp; Singh, R. (2022).</a:t>
            </a:r>
            <a:r>
              <a:rPr lang="en-US" dirty="0"/>
              <a:t> </a:t>
            </a:r>
            <a:r>
              <a:rPr lang="en-US" i="1" dirty="0"/>
              <a:t>Prevalence of Dyslipidemia and Associated Factors among South Asian Adults in England.</a:t>
            </a:r>
            <a:r>
              <a:rPr lang="en-US" dirty="0"/>
              <a:t> </a:t>
            </a:r>
            <a:r>
              <a:rPr lang="en-US" i="1" dirty="0"/>
              <a:t>Journal of Public Health Research</a:t>
            </a:r>
            <a:r>
              <a:rPr lang="en-US" dirty="0"/>
              <a:t>, 11(3), 455-467.</a:t>
            </a:r>
          </a:p>
          <a:p>
            <a:r>
              <a:rPr lang="en-US" b="1" dirty="0"/>
              <a:t>National Institute for Health and Care Excellence (NICE). (2023).</a:t>
            </a:r>
            <a:r>
              <a:rPr lang="en-US" dirty="0"/>
              <a:t> </a:t>
            </a:r>
            <a:r>
              <a:rPr lang="en-US" i="1" dirty="0"/>
              <a:t>Cardiovascular Disease: Risk Assessment and Reduction, Including Lipid Modification (CG181).</a:t>
            </a:r>
            <a:r>
              <a:rPr lang="en-US" dirty="0"/>
              <a:t> London: NICE.</a:t>
            </a:r>
          </a:p>
          <a:p>
            <a:r>
              <a:rPr lang="en-IN" b="1" dirty="0"/>
              <a:t>Gujral, U.P., Pradeepa, R., Weinstock, R.S. &amp; Narayan, K.M.V. (2021).</a:t>
            </a:r>
            <a:r>
              <a:rPr lang="en-IN" dirty="0"/>
              <a:t> </a:t>
            </a:r>
            <a:r>
              <a:rPr lang="en-IN" i="1" dirty="0"/>
              <a:t>Type 2 Diabetes and Cardiovascular Risk in South Asians: Epidemiology and Prevention.</a:t>
            </a:r>
            <a:r>
              <a:rPr lang="en-IN" dirty="0"/>
              <a:t> </a:t>
            </a:r>
            <a:r>
              <a:rPr lang="en-IN" i="1" dirty="0"/>
              <a:t>Journal of Diabetes Research</a:t>
            </a:r>
            <a:r>
              <a:rPr lang="en-IN" dirty="0"/>
              <a:t>, 2021, 1-12.</a:t>
            </a:r>
          </a:p>
          <a:p>
            <a:r>
              <a:rPr lang="en-US" b="1" dirty="0"/>
              <a:t>Bhopal, R.S. (2019).</a:t>
            </a:r>
            <a:r>
              <a:rPr lang="en-US" dirty="0"/>
              <a:t> </a:t>
            </a:r>
            <a:r>
              <a:rPr lang="en-US" i="1" dirty="0"/>
              <a:t>Epidemiology of Cardiovascular Disease in South Asian Populations: Lessons for Preventive Strategies.</a:t>
            </a:r>
            <a:r>
              <a:rPr lang="en-US" dirty="0"/>
              <a:t> </a:t>
            </a:r>
            <a:r>
              <a:rPr lang="en-US" i="1" dirty="0"/>
              <a:t>Heart Asia</a:t>
            </a:r>
            <a:r>
              <a:rPr lang="en-US" dirty="0"/>
              <a:t>, 11(1), e011111.</a:t>
            </a:r>
            <a:r>
              <a:rPr lang="en-US" b="1" dirty="0"/>
              <a:t> Kumar, D., Farooq, S. &amp; Malhotra, N. (2022).</a:t>
            </a:r>
            <a:r>
              <a:rPr lang="en-US" dirty="0"/>
              <a:t> </a:t>
            </a:r>
            <a:r>
              <a:rPr lang="en-US" i="1" dirty="0"/>
              <a:t>Socioeconomic and Cultural Determinants of Hypercholesterolemia among Migrant South Asians in the United Kingdom.</a:t>
            </a:r>
            <a:r>
              <a:rPr lang="en-US" dirty="0"/>
              <a:t> </a:t>
            </a:r>
            <a:r>
              <a:rPr lang="en-US" i="1" dirty="0"/>
              <a:t>BMC Public Health</a:t>
            </a:r>
            <a:r>
              <a:rPr lang="en-US" dirty="0"/>
              <a:t>, 22(1), 1645-1658.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34505331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</TotalTime>
  <Words>843</Words>
  <Application>Microsoft Office PowerPoint</Application>
  <PresentationFormat>Custom</PresentationFormat>
  <Paragraphs>64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Parallax</vt:lpstr>
      <vt:lpstr>Name: Stephygraph Anem Course: MSc Public Health and Social Care in Practice Module: LCHS7008 Practice-Based Research ID: 2435901</vt:lpstr>
      <vt:lpstr>INDEX</vt:lpstr>
      <vt:lpstr>Prevalence</vt:lpstr>
      <vt:lpstr>Rationale</vt:lpstr>
      <vt:lpstr>Research Question</vt:lpstr>
      <vt:lpstr>Aim &amp; Objective</vt:lpstr>
      <vt:lpstr>Research Impact</vt:lpstr>
      <vt:lpstr>References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Name: Stephygraph Anem Course: MSc Public Health and Social Care in Practice Module: LCHS7008 Practice-Based Research ID: 2435901</dc:title>
  <dc:creator>Dhruvil Rathod</dc:creator>
  <cp:lastModifiedBy>ASRITHASISH</cp:lastModifiedBy>
  <cp:revision>14</cp:revision>
  <dcterms:created xsi:type="dcterms:W3CDTF">2025-10-12T05:07:34Z</dcterms:created>
  <dcterms:modified xsi:type="dcterms:W3CDTF">2025-10-13T10:16:19Z</dcterms:modified>
</cp:coreProperties>
</file>