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21"/>
  </p:notesMasterIdLst>
  <p:sldIdLst>
    <p:sldId id="280" r:id="rId2"/>
    <p:sldId id="259" r:id="rId3"/>
    <p:sldId id="260" r:id="rId4"/>
    <p:sldId id="261" r:id="rId5"/>
    <p:sldId id="257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6" r:id="rId17"/>
    <p:sldId id="278" r:id="rId18"/>
    <p:sldId id="279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38" autoAdjust="0"/>
    <p:restoredTop sz="94660"/>
  </p:normalViewPr>
  <p:slideViewPr>
    <p:cSldViewPr snapToGrid="0">
      <p:cViewPr>
        <p:scale>
          <a:sx n="55" d="100"/>
          <a:sy n="55" d="100"/>
        </p:scale>
        <p:origin x="-918" y="-12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D:\Documents%20and%20Settings\Umair\Local%20Settings\Temp\Rar$DI80.008\CC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  <c:perspective val="3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3567874819095086E-4"/>
          <c:y val="1.7296939737819514E-3"/>
          <c:w val="0.82843944506936629"/>
          <c:h val="0.67202556202213881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p3d/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p3d/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p3d/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p3d/>
            </c:spPr>
          </c:dPt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en-US" sz="1600" dirty="0"/>
                      <a:t>£100,000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layout>
                <c:manualLayout>
                  <c:x val="6.3378296940664706E-3"/>
                  <c:y val="-0.23042764158403795"/>
                </c:manualLayout>
              </c:layout>
              <c:tx>
                <c:rich>
                  <a:bodyPr/>
                  <a:lstStyle/>
                  <a:p>
                    <a:r>
                      <a:rPr lang="en-US" sz="1600" dirty="0"/>
                      <a:t>£50,000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layout>
                <c:manualLayout>
                  <c:x val="0.1342076049650226"/>
                  <c:y val="-0.13983369347019417"/>
                </c:manualLayout>
              </c:layout>
              <c:tx>
                <c:rich>
                  <a:bodyPr/>
                  <a:lstStyle/>
                  <a:p>
                    <a:r>
                      <a:rPr lang="en-US" dirty="0"/>
                      <a:t>£</a:t>
                    </a:r>
                    <a:r>
                      <a:rPr lang="en-US" sz="1600" dirty="0"/>
                      <a:t>50,000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layout>
                <c:manualLayout>
                  <c:x val="9.6359491543998352E-2"/>
                  <c:y val="6.9697723071063769E-2"/>
                </c:manualLayout>
              </c:layout>
              <c:tx>
                <c:rich>
                  <a:bodyPr/>
                  <a:lstStyle/>
                  <a:p>
                    <a:r>
                      <a:rPr lang="en-US" sz="1600" dirty="0"/>
                      <a:t>£50,000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Sheet1!$D$4:$D$7</c:f>
              <c:strCache>
                <c:ptCount val="4"/>
                <c:pt idx="0">
                  <c:v>Equipment: </c:v>
                </c:pt>
                <c:pt idx="1">
                  <c:v>Security System:</c:v>
                </c:pt>
                <c:pt idx="2">
                  <c:v>Security Entry:</c:v>
                </c:pt>
                <c:pt idx="3">
                  <c:v>6 Month Operating Expenses</c:v>
                </c:pt>
              </c:strCache>
            </c:strRef>
          </c:cat>
          <c:val>
            <c:numRef>
              <c:f>Sheet1!$E$4:$E$7</c:f>
              <c:numCache>
                <c:formatCode>[$£-809]#,##0;[Red]\-[$£-809]#,##0</c:formatCode>
                <c:ptCount val="4"/>
                <c:pt idx="0">
                  <c:v>100000</c:v>
                </c:pt>
                <c:pt idx="1">
                  <c:v>50000</c:v>
                </c:pt>
                <c:pt idx="2">
                  <c:v>50000</c:v>
                </c:pt>
                <c:pt idx="3">
                  <c:v>50000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E14850-E535-4B1D-BBC0-B991D3CDDEE0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79D7A-365C-4668-9279-2D1AFD0884A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840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pPr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2673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pPr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0570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pPr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009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pPr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4365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70" y="1859759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1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8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10672180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69600" y="6356352"/>
            <a:ext cx="812800" cy="365125"/>
          </a:xfrm>
        </p:spPr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2701" y="5816600"/>
            <a:ext cx="12217401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5842001" y="6219827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914403"/>
            <a:ext cx="27432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3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1594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2701" y="-7144"/>
            <a:ext cx="12217401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5842001" y="-7143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0D28C31-0281-4667-A434-CF2FD4A08057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556000" y="6356352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566400" y="6356352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2E43193-88B6-4B78-B439-FD8367E41415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25354" y="202408"/>
            <a:ext cx="12240731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52755" y="1086929"/>
            <a:ext cx="943729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 dirty="0"/>
              <a:t>Entrepreneurship A2</a:t>
            </a:r>
          </a:p>
          <a:p>
            <a:pPr algn="ctr"/>
            <a:r>
              <a:rPr lang="en-GB" sz="4000" b="1" dirty="0"/>
              <a:t>MODULE CODE: </a:t>
            </a:r>
            <a:r>
              <a:rPr lang="en-GB" sz="4000" dirty="0"/>
              <a:t>SBMA7111</a:t>
            </a:r>
          </a:p>
          <a:p>
            <a:pPr algn="ctr"/>
            <a:r>
              <a:rPr lang="en-GB" sz="4000" b="1" dirty="0"/>
              <a:t>TOPIC: </a:t>
            </a:r>
            <a:r>
              <a:rPr lang="en-GB" sz="4000" dirty="0"/>
              <a:t>Business plan (Angel Nail Spa)</a:t>
            </a:r>
          </a:p>
          <a:p>
            <a:pPr algn="ctr"/>
            <a:r>
              <a:rPr lang="en-GB" sz="4000" b="1" dirty="0"/>
              <a:t>LECTURER’S NAME</a:t>
            </a:r>
            <a:r>
              <a:rPr lang="en-GB" sz="4000" dirty="0"/>
              <a:t>: Mr </a:t>
            </a:r>
            <a:r>
              <a:rPr lang="en-GB" sz="4000" dirty="0" smtClean="0"/>
              <a:t>Richard Small</a:t>
            </a:r>
            <a:endParaRPr lang="en-GB" sz="4000" dirty="0"/>
          </a:p>
          <a:p>
            <a:pPr algn="ctr"/>
            <a:r>
              <a:rPr lang="en-GB" sz="4000" b="1" dirty="0"/>
              <a:t>STUDENT NAME: </a:t>
            </a:r>
            <a:r>
              <a:rPr lang="en-GB" sz="4000" dirty="0"/>
              <a:t> OLIVIA OLUSHOLA</a:t>
            </a:r>
          </a:p>
          <a:p>
            <a:pPr algn="ctr"/>
            <a:r>
              <a:rPr lang="en-GB" sz="4000" b="1" dirty="0"/>
              <a:t>STUDENT NUMBER: </a:t>
            </a:r>
            <a:r>
              <a:rPr lang="en-GB" sz="4000" dirty="0"/>
              <a:t>1709713</a:t>
            </a:r>
          </a:p>
          <a:p>
            <a:pPr algn="ctr"/>
            <a:r>
              <a:rPr lang="en-GB" sz="4000" b="1" dirty="0"/>
              <a:t>Date: </a:t>
            </a:r>
            <a:r>
              <a:rPr lang="en-GB" sz="4000" dirty="0"/>
              <a:t>21/08/2018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85286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 cstate="print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欧美快节奏Chairlift - Bruise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253680" y="-891685"/>
            <a:ext cx="609486" cy="609741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607710" y="1996557"/>
            <a:ext cx="2333524" cy="13231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998" b="1" spc="300" dirty="0" smtClean="0">
                <a:solidFill>
                  <a:schemeClr val="tx2"/>
                </a:solidFill>
                <a:latin typeface="Lato Black" charset="0"/>
                <a:ea typeface="Lato Black" charset="0"/>
                <a:cs typeface="Lato Black" charset="0"/>
              </a:rPr>
              <a:t>SPA</a:t>
            </a:r>
            <a:endParaRPr lang="en-US" sz="7998" b="1" spc="300" dirty="0">
              <a:solidFill>
                <a:schemeClr val="tx2"/>
              </a:solidFill>
              <a:latin typeface="Lato Black" charset="0"/>
              <a:ea typeface="Lato Black" charset="0"/>
              <a:cs typeface="Lato Black" charset="0"/>
            </a:endParaRPr>
          </a:p>
        </p:txBody>
      </p:sp>
      <p:sp>
        <p:nvSpPr>
          <p:cNvPr id="19" name="TextBox 17"/>
          <p:cNvSpPr txBox="1"/>
          <p:nvPr/>
        </p:nvSpPr>
        <p:spPr>
          <a:xfrm>
            <a:off x="2960498" y="810163"/>
            <a:ext cx="56279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Angel </a:t>
            </a:r>
            <a:r>
              <a:rPr lang="en-US" sz="8000" dirty="0" smtClean="0"/>
              <a:t>Nail</a:t>
            </a:r>
            <a:endParaRPr lang="en-US" sz="7998" b="1" spc="300" dirty="0">
              <a:solidFill>
                <a:schemeClr val="tx2">
                  <a:lumMod val="75000"/>
                </a:schemeClr>
              </a:solidFill>
              <a:latin typeface="Lato Black" charset="0"/>
              <a:ea typeface="Lato Black" charset="0"/>
              <a:cs typeface="Lato Black" charset="0"/>
            </a:endParaRPr>
          </a:p>
        </p:txBody>
      </p:sp>
      <p:grpSp>
        <p:nvGrpSpPr>
          <p:cNvPr id="77" name="组合 76"/>
          <p:cNvGrpSpPr/>
          <p:nvPr/>
        </p:nvGrpSpPr>
        <p:grpSpPr>
          <a:xfrm rot="16200000">
            <a:off x="7977070" y="2661552"/>
            <a:ext cx="6400801" cy="1795438"/>
            <a:chOff x="-642802" y="5730221"/>
            <a:chExt cx="13394003" cy="3432759"/>
          </a:xfrm>
        </p:grpSpPr>
        <p:sp>
          <p:nvSpPr>
            <p:cNvPr id="78" name="Hexagon 2"/>
            <p:cNvSpPr/>
            <p:nvPr/>
          </p:nvSpPr>
          <p:spPr>
            <a:xfrm rot="5400000">
              <a:off x="9764460" y="5951461"/>
              <a:ext cx="3207981" cy="2765501"/>
            </a:xfrm>
            <a:prstGeom prst="hexagon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  <p:sp>
          <p:nvSpPr>
            <p:cNvPr id="79" name="Hexagon 51"/>
            <p:cNvSpPr/>
            <p:nvPr/>
          </p:nvSpPr>
          <p:spPr>
            <a:xfrm rot="5400000">
              <a:off x="6221624" y="6176238"/>
              <a:ext cx="3207982" cy="2765502"/>
            </a:xfrm>
            <a:prstGeom prst="hexagon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  <p:sp>
          <p:nvSpPr>
            <p:cNvPr id="80" name="Hexagon 52"/>
            <p:cNvSpPr/>
            <p:nvPr/>
          </p:nvSpPr>
          <p:spPr>
            <a:xfrm rot="5400000">
              <a:off x="2678791" y="6176237"/>
              <a:ext cx="3207982" cy="2765502"/>
            </a:xfrm>
            <a:prstGeom prst="hexagon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  <p:sp>
          <p:nvSpPr>
            <p:cNvPr id="81" name="Hexagon 53"/>
            <p:cNvSpPr/>
            <p:nvPr/>
          </p:nvSpPr>
          <p:spPr>
            <a:xfrm rot="5400000">
              <a:off x="-864042" y="6176237"/>
              <a:ext cx="3207982" cy="2765502"/>
            </a:xfrm>
            <a:prstGeom prst="hexagon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43866406"/>
      </p:ext>
    </p:extLst>
  </p:cSld>
  <p:clrMapOvr>
    <a:masterClrMapping/>
  </p:clrMapOvr>
  <p:transition spd="slow" advClick="0" advTm="1000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8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17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7"/>
          <p:cNvSpPr/>
          <p:nvPr/>
        </p:nvSpPr>
        <p:spPr>
          <a:xfrm>
            <a:off x="650356" y="547238"/>
            <a:ext cx="776340" cy="45708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659" tIns="22831" rIns="45659" bIns="22831" rtlCol="0" anchor="ctr"/>
          <a:lstStyle/>
          <a:p>
            <a:pPr algn="ctr"/>
            <a:endParaRPr lang="en-US" sz="900" dirty="0">
              <a:solidFill>
                <a:schemeClr val="accent2"/>
              </a:solidFill>
              <a:latin typeface="Lato Light" charset="0"/>
            </a:endParaRPr>
          </a:p>
        </p:txBody>
      </p:sp>
      <p:sp>
        <p:nvSpPr>
          <p:cNvPr id="6" name="TextBox 4"/>
          <p:cNvSpPr txBox="1"/>
          <p:nvPr/>
        </p:nvSpPr>
        <p:spPr>
          <a:xfrm>
            <a:off x="2500726" y="446696"/>
            <a:ext cx="4861139" cy="646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599" b="1" dirty="0">
                <a:solidFill>
                  <a:schemeClr val="tx2">
                    <a:lumMod val="75000"/>
                  </a:schemeClr>
                </a:solidFill>
                <a:latin typeface="Lato Black" charset="0"/>
                <a:ea typeface="Lato Black" charset="0"/>
                <a:cs typeface="Lato Black" charset="0"/>
              </a:rPr>
              <a:t>About </a:t>
            </a:r>
            <a:r>
              <a:rPr lang="en-US" sz="3599" b="1" dirty="0" smtClean="0">
                <a:solidFill>
                  <a:schemeClr val="tx2">
                    <a:lumMod val="75000"/>
                  </a:schemeClr>
                </a:solidFill>
                <a:latin typeface="Lato Black" charset="0"/>
                <a:ea typeface="Lato Black" charset="0"/>
                <a:cs typeface="Lato Black" charset="0"/>
              </a:rPr>
              <a:t>Angel Nail Spa</a:t>
            </a:r>
            <a:endParaRPr lang="en-US" sz="3599" b="1" dirty="0">
              <a:solidFill>
                <a:schemeClr val="tx2">
                  <a:lumMod val="75000"/>
                </a:schemeClr>
              </a:solidFill>
              <a:latin typeface="Lato Black" charset="0"/>
              <a:ea typeface="Lato Black" charset="0"/>
              <a:cs typeface="Lato Black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3270" y="972458"/>
            <a:ext cx="6563244" cy="5896955"/>
          </a:xfrm>
          <a:prstGeom prst="rect">
            <a:avLst/>
          </a:prstGeom>
          <a:noFill/>
        </p:spPr>
        <p:txBody>
          <a:bodyPr wrap="square" lIns="109685" tIns="54842" rIns="109685" bIns="54842" rtlCol="0">
            <a:spAutoFit/>
          </a:bodyPr>
          <a:lstStyle/>
          <a:p>
            <a:pPr marL="285750" indent="-285750"/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 smtClean="0"/>
              <a:t>I am a trained nail technician, l attended LONDON SCHOOL OF BEAUTY AND MAKUP.</a:t>
            </a:r>
            <a:br>
              <a:rPr lang="en-GB" b="1" dirty="0" smtClean="0"/>
            </a:br>
            <a:r>
              <a:rPr lang="en-GB" b="1" dirty="0" smtClean="0"/>
              <a:t>In Oxford street London, where l obtain a diploma in nail and beauty. I got a loan from my bank. I started my business six years ago in the heart of Brixton. Before setting up my business l did a demographic analysis of the </a:t>
            </a:r>
            <a:r>
              <a:rPr lang="en-GB" b="1" dirty="0" smtClean="0"/>
              <a:t>area. </a:t>
            </a:r>
            <a:r>
              <a:rPr lang="en-GB" b="1" dirty="0" smtClean="0"/>
              <a:t>Why l chose Brixton is that, Brixton is a multi cultural area. My targets clients are people living in Brixton, people working in Brixton.</a:t>
            </a: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 smtClean="0"/>
              <a:t>The </a:t>
            </a:r>
            <a:r>
              <a:rPr lang="en-GB" b="1" dirty="0"/>
              <a:t>business is owned by Olivia. ANGEL NAIL SPA intends to provide Spa based facility with a special focus on the Nail Spa, which has now become an integral category of makeup and </a:t>
            </a:r>
            <a:r>
              <a:rPr lang="en-GB" b="1" dirty="0" smtClean="0"/>
              <a:t>cosmetics.</a:t>
            </a: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/>
              <a:t>ANGEL NAIL SPA has a mission to provide complete Spa facility to the people in order </a:t>
            </a:r>
            <a:r>
              <a:rPr lang="en-GB" b="1" dirty="0" smtClean="0"/>
              <a:t> relax </a:t>
            </a:r>
            <a:r>
              <a:rPr lang="en-GB" b="1" dirty="0"/>
              <a:t>their muscles, with providing special therapy to the nails and fingers of the </a:t>
            </a:r>
            <a:r>
              <a:rPr lang="en-GB" b="1" dirty="0" smtClean="0"/>
              <a:t>people</a:t>
            </a:r>
            <a:r>
              <a:rPr lang="en-GB" b="1" dirty="0"/>
              <a:t>.</a:t>
            </a:r>
            <a:endParaRPr lang="en-GB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28871153"/>
      </p:ext>
    </p:extLst>
  </p:cSld>
  <p:clrMapOvr>
    <a:masterClrMapping/>
  </p:clrMapOvr>
  <p:transition spd="slow" advTm="1000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10769915" y="96776"/>
            <a:ext cx="776340" cy="496177"/>
            <a:chOff x="10605949" y="172796"/>
            <a:chExt cx="776519" cy="496292"/>
          </a:xfrm>
        </p:grpSpPr>
        <p:sp>
          <p:nvSpPr>
            <p:cNvPr id="3" name="Rectangle 37"/>
            <p:cNvSpPr/>
            <p:nvPr/>
          </p:nvSpPr>
          <p:spPr>
            <a:xfrm>
              <a:off x="10605949" y="623369"/>
              <a:ext cx="776519" cy="45719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45659" tIns="22831" rIns="45659" bIns="22831" rtlCol="0" anchor="ctr"/>
            <a:lstStyle/>
            <a:p>
              <a:pPr algn="ctr"/>
              <a:endParaRPr lang="en-US" sz="900" dirty="0">
                <a:solidFill>
                  <a:schemeClr val="accent2"/>
                </a:solidFill>
                <a:latin typeface="Lato Light" charset="0"/>
              </a:endParaRPr>
            </a:p>
          </p:txBody>
        </p:sp>
        <p:sp>
          <p:nvSpPr>
            <p:cNvPr id="4" name="Subtitle 2"/>
            <p:cNvSpPr txBox="1">
              <a:spLocks/>
            </p:cNvSpPr>
            <p:nvPr/>
          </p:nvSpPr>
          <p:spPr>
            <a:xfrm>
              <a:off x="10884369" y="172796"/>
              <a:ext cx="219679" cy="396106"/>
            </a:xfrm>
            <a:prstGeom prst="rect">
              <a:avLst/>
            </a:prstGeom>
          </p:spPr>
          <p:txBody>
            <a:bodyPr vert="horz" wrap="none" lIns="108720" tIns="54360" rIns="108720" bIns="543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550" dirty="0">
                <a:solidFill>
                  <a:schemeClr val="accent2"/>
                </a:solidFill>
                <a:latin typeface="Lato Light"/>
                <a:cs typeface="Lato Light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586921" y="0"/>
            <a:ext cx="6568455" cy="5793670"/>
            <a:chOff x="1410870" y="208060"/>
            <a:chExt cx="6569975" cy="5401312"/>
          </a:xfrm>
        </p:grpSpPr>
        <p:sp>
          <p:nvSpPr>
            <p:cNvPr id="5" name="Oval 53"/>
            <p:cNvSpPr>
              <a:spLocks noChangeAspect="1"/>
            </p:cNvSpPr>
            <p:nvPr/>
          </p:nvSpPr>
          <p:spPr>
            <a:xfrm>
              <a:off x="1519698" y="3883193"/>
              <a:ext cx="513547" cy="51368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9685" tIns="54842" rIns="109685" bIns="54842" rtlCol="0" anchor="ctr"/>
            <a:lstStyle/>
            <a:p>
              <a:pPr algn="ctr"/>
              <a:endParaRPr lang="bg-BG" sz="900" dirty="0">
                <a:latin typeface="Lato Light" charset="0"/>
              </a:endParaRPr>
            </a:p>
          </p:txBody>
        </p:sp>
        <p:sp>
          <p:nvSpPr>
            <p:cNvPr id="6" name="Subtitle 2"/>
            <p:cNvSpPr txBox="1">
              <a:spLocks/>
            </p:cNvSpPr>
            <p:nvPr/>
          </p:nvSpPr>
          <p:spPr>
            <a:xfrm>
              <a:off x="2116715" y="1211200"/>
              <a:ext cx="4018652" cy="1058792"/>
            </a:xfrm>
            <a:prstGeom prst="rect">
              <a:avLst/>
            </a:prstGeom>
          </p:spPr>
          <p:txBody>
            <a:bodyPr vert="horz" wrap="square" lIns="108720" tIns="54360" rIns="108720" bIns="543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ts val="2020"/>
                </a:lnSpc>
              </a:pPr>
              <a:r>
                <a:rPr lang="en-GB" sz="1400" dirty="0">
                  <a:solidFill>
                    <a:schemeClr val="tx1"/>
                  </a:solidFill>
                </a:rPr>
                <a:t>The idea of </a:t>
              </a:r>
              <a:r>
                <a:rPr lang="en-GB" sz="1400" dirty="0" smtClean="0">
                  <a:solidFill>
                    <a:schemeClr val="tx1"/>
                  </a:solidFill>
                </a:rPr>
                <a:t>Nail Spa which </a:t>
              </a:r>
              <a:r>
                <a:rPr lang="en-GB" sz="1400" dirty="0">
                  <a:solidFill>
                    <a:schemeClr val="tx1"/>
                  </a:solidFill>
                </a:rPr>
                <a:t>is likely to initiate by </a:t>
              </a:r>
              <a:r>
                <a:rPr lang="en-US" sz="1400" dirty="0" smtClean="0">
                  <a:solidFill>
                    <a:schemeClr val="tx1"/>
                  </a:solidFill>
                </a:rPr>
                <a:t>Angel Nail Spa </a:t>
              </a:r>
              <a:r>
                <a:rPr lang="en-GB" sz="1400" dirty="0" smtClean="0">
                  <a:solidFill>
                    <a:schemeClr val="tx1"/>
                  </a:solidFill>
                </a:rPr>
                <a:t>has </a:t>
              </a:r>
              <a:r>
                <a:rPr lang="en-GB" sz="1400" dirty="0">
                  <a:solidFill>
                    <a:schemeClr val="tx1"/>
                  </a:solidFill>
                </a:rPr>
                <a:t>been considered after looking over the fast paced life of the </a:t>
              </a:r>
              <a:r>
                <a:rPr lang="en-GB" sz="1400" dirty="0" smtClean="0">
                  <a:solidFill>
                    <a:schemeClr val="tx1"/>
                  </a:solidFill>
                </a:rPr>
                <a:t>individuals.</a:t>
              </a:r>
              <a:endParaRPr lang="en-US" sz="1400" dirty="0">
                <a:solidFill>
                  <a:schemeClr val="tx1"/>
                </a:solidFill>
                <a:latin typeface="Lato Light" charset="0"/>
                <a:ea typeface="Lato Light" charset="0"/>
                <a:cs typeface="Lato Light" charset="0"/>
              </a:endParaRPr>
            </a:p>
          </p:txBody>
        </p:sp>
        <p:sp>
          <p:nvSpPr>
            <p:cNvPr id="8" name="Subtitle 2"/>
            <p:cNvSpPr txBox="1">
              <a:spLocks/>
            </p:cNvSpPr>
            <p:nvPr/>
          </p:nvSpPr>
          <p:spPr>
            <a:xfrm>
              <a:off x="1971538" y="4789692"/>
              <a:ext cx="4018652" cy="819680"/>
            </a:xfrm>
            <a:prstGeom prst="rect">
              <a:avLst/>
            </a:prstGeom>
          </p:spPr>
          <p:txBody>
            <a:bodyPr vert="horz" wrap="square" lIns="108720" tIns="54360" rIns="108720" bIns="543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ts val="2020"/>
                </a:lnSpc>
              </a:pPr>
              <a:r>
                <a:rPr lang="en-US" sz="1400" b="1" dirty="0" smtClean="0">
                  <a:solidFill>
                    <a:schemeClr val="tx1"/>
                  </a:solidFill>
                </a:rPr>
                <a:t>Angel Nail Spa </a:t>
              </a:r>
              <a:r>
                <a:rPr lang="en-US" sz="1400" dirty="0" smtClean="0">
                  <a:solidFill>
                    <a:schemeClr val="tx1"/>
                  </a:solidFill>
                  <a:latin typeface="Lato Light" charset="0"/>
                  <a:ea typeface="Lato Light" charset="0"/>
                  <a:cs typeface="Lato Light" charset="0"/>
                </a:rPr>
                <a:t>is </a:t>
              </a:r>
              <a:r>
                <a:rPr lang="en-US" sz="1400" dirty="0">
                  <a:solidFill>
                    <a:schemeClr val="tx1"/>
                  </a:solidFill>
                  <a:latin typeface="Lato Light" charset="0"/>
                  <a:ea typeface="Lato Light" charset="0"/>
                  <a:cs typeface="Lato Light" charset="0"/>
                </a:rPr>
                <a:t>currently operating with high class and trained professionals to give </a:t>
              </a:r>
              <a:r>
                <a:rPr lang="en-US" sz="1400" dirty="0" smtClean="0">
                  <a:solidFill>
                    <a:schemeClr val="tx1"/>
                  </a:solidFill>
                  <a:latin typeface="Lato Light" charset="0"/>
                  <a:ea typeface="Lato Light" charset="0"/>
                  <a:cs typeface="Lato Light" charset="0"/>
                </a:rPr>
                <a:t>Spa </a:t>
              </a:r>
              <a:r>
                <a:rPr lang="en-US" sz="1400" dirty="0" smtClean="0">
                  <a:solidFill>
                    <a:schemeClr val="tx1"/>
                  </a:solidFill>
                  <a:latin typeface="Lato Light" charset="0"/>
                  <a:ea typeface="Lato Light" charset="0"/>
                  <a:cs typeface="Lato Light" charset="0"/>
                </a:rPr>
                <a:t>facility.</a:t>
              </a:r>
              <a:endParaRPr lang="en-US" sz="1400" dirty="0">
                <a:solidFill>
                  <a:schemeClr val="tx1"/>
                </a:solidFill>
                <a:latin typeface="Lato Light" charset="0"/>
                <a:ea typeface="Lato Light" charset="0"/>
                <a:cs typeface="Lato Light" charset="0"/>
              </a:endParaRPr>
            </a:p>
          </p:txBody>
        </p:sp>
        <p:sp>
          <p:nvSpPr>
            <p:cNvPr id="9" name="TextBox 41"/>
            <p:cNvSpPr txBox="1"/>
            <p:nvPr/>
          </p:nvSpPr>
          <p:spPr>
            <a:xfrm>
              <a:off x="2146464" y="4457930"/>
              <a:ext cx="2570529" cy="286934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r>
                <a:rPr lang="en-US" sz="1400" b="1" dirty="0">
                  <a:latin typeface="Lato" charset="0"/>
                  <a:ea typeface="Lato" charset="0"/>
                  <a:cs typeface="Lato" charset="0"/>
                </a:rPr>
                <a:t>TRAINED PROFESSIONALS</a:t>
              </a:r>
            </a:p>
          </p:txBody>
        </p:sp>
        <p:sp>
          <p:nvSpPr>
            <p:cNvPr id="10" name="Subtitle 2"/>
            <p:cNvSpPr txBox="1">
              <a:spLocks/>
            </p:cNvSpPr>
            <p:nvPr/>
          </p:nvSpPr>
          <p:spPr>
            <a:xfrm>
              <a:off x="2232856" y="2985770"/>
              <a:ext cx="4018652" cy="1058792"/>
            </a:xfrm>
            <a:prstGeom prst="rect">
              <a:avLst/>
            </a:prstGeom>
          </p:spPr>
          <p:txBody>
            <a:bodyPr vert="horz" wrap="square" lIns="108720" tIns="54360" rIns="108720" bIns="543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ts val="2020"/>
                </a:lnSpc>
              </a:pPr>
              <a:r>
                <a:rPr lang="en-GB" sz="1400" dirty="0">
                  <a:solidFill>
                    <a:schemeClr val="tx1"/>
                  </a:solidFill>
                </a:rPr>
                <a:t>The main competitive advantage of </a:t>
              </a:r>
              <a:r>
                <a:rPr lang="en-GB" sz="1400" dirty="0" smtClean="0">
                  <a:solidFill>
                    <a:schemeClr val="tx1"/>
                  </a:solidFill>
                </a:rPr>
                <a:t>Angel Nail Spa is </a:t>
              </a:r>
              <a:r>
                <a:rPr lang="en-GB" sz="1400" dirty="0">
                  <a:solidFill>
                    <a:schemeClr val="tx1"/>
                  </a:solidFill>
                </a:rPr>
                <a:t>capturing the attention of a large audience who wants </a:t>
              </a:r>
              <a:r>
                <a:rPr lang="en-GB" sz="1400" dirty="0" smtClean="0">
                  <a:solidFill>
                    <a:schemeClr val="tx1"/>
                  </a:solidFill>
                </a:rPr>
                <a:t>Nail Spa </a:t>
              </a:r>
              <a:r>
                <a:rPr lang="en-GB" sz="1400" dirty="0">
                  <a:solidFill>
                    <a:schemeClr val="tx1"/>
                  </a:solidFill>
                </a:rPr>
                <a:t>Facility with </a:t>
              </a:r>
              <a:r>
                <a:rPr lang="en-GB" sz="1400" dirty="0" smtClean="0">
                  <a:solidFill>
                    <a:schemeClr val="tx1"/>
                  </a:solidFill>
                </a:rPr>
                <a:t>high professional </a:t>
              </a:r>
              <a:r>
                <a:rPr lang="en-GB" sz="1400" dirty="0" smtClean="0">
                  <a:solidFill>
                    <a:schemeClr val="tx1"/>
                  </a:solidFill>
                </a:rPr>
                <a:t>individuals.</a:t>
              </a:r>
              <a:endParaRPr lang="en-US" sz="1400" dirty="0">
                <a:solidFill>
                  <a:schemeClr val="tx1"/>
                </a:solidFill>
                <a:latin typeface="Lato Light" charset="0"/>
                <a:ea typeface="Lato Light" charset="0"/>
                <a:cs typeface="Lato Light" charset="0"/>
              </a:endParaRPr>
            </a:p>
          </p:txBody>
        </p:sp>
        <p:sp>
          <p:nvSpPr>
            <p:cNvPr id="11" name="TextBox 50"/>
            <p:cNvSpPr txBox="1"/>
            <p:nvPr/>
          </p:nvSpPr>
          <p:spPr>
            <a:xfrm>
              <a:off x="2364230" y="2536106"/>
              <a:ext cx="2676673" cy="286934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r>
                <a:rPr lang="en-US" sz="1400" b="1" dirty="0">
                  <a:latin typeface="Lato" charset="0"/>
                  <a:ea typeface="Lato" charset="0"/>
                  <a:cs typeface="Lato" charset="0"/>
                </a:rPr>
                <a:t>COMPETITIVE ADVANTAGES</a:t>
              </a:r>
            </a:p>
          </p:txBody>
        </p:sp>
        <p:sp>
          <p:nvSpPr>
            <p:cNvPr id="12" name="Oval 54"/>
            <p:cNvSpPr>
              <a:spLocks noChangeAspect="1"/>
            </p:cNvSpPr>
            <p:nvPr/>
          </p:nvSpPr>
          <p:spPr>
            <a:xfrm>
              <a:off x="1490662" y="2689518"/>
              <a:ext cx="513547" cy="5136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9685" tIns="54842" rIns="109685" bIns="54842" rtlCol="0" anchor="ctr"/>
            <a:lstStyle/>
            <a:p>
              <a:pPr algn="ctr"/>
              <a:endParaRPr lang="bg-BG" sz="900" dirty="0">
                <a:latin typeface="Lato Light" charset="0"/>
              </a:endParaRPr>
            </a:p>
          </p:txBody>
        </p:sp>
        <p:sp>
          <p:nvSpPr>
            <p:cNvPr id="13" name="Oval 56"/>
            <p:cNvSpPr>
              <a:spLocks noChangeAspect="1"/>
            </p:cNvSpPr>
            <p:nvPr/>
          </p:nvSpPr>
          <p:spPr>
            <a:xfrm>
              <a:off x="1490662" y="1400895"/>
              <a:ext cx="513547" cy="513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9685" tIns="54842" rIns="109685" bIns="54842" rtlCol="0" anchor="ctr"/>
            <a:lstStyle/>
            <a:p>
              <a:pPr algn="ctr"/>
              <a:endParaRPr lang="bg-BG" sz="900" dirty="0">
                <a:latin typeface="Lato Light" charset="0"/>
              </a:endParaRPr>
            </a:p>
          </p:txBody>
        </p:sp>
        <p:sp>
          <p:nvSpPr>
            <p:cNvPr id="14" name="Shape 2687"/>
            <p:cNvSpPr/>
            <p:nvPr/>
          </p:nvSpPr>
          <p:spPr>
            <a:xfrm>
              <a:off x="1623771" y="1454449"/>
              <a:ext cx="377457" cy="4210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655" y="16200"/>
                  </a:moveTo>
                  <a:lnTo>
                    <a:pt x="15709" y="16200"/>
                  </a:lnTo>
                  <a:lnTo>
                    <a:pt x="15709" y="14727"/>
                  </a:lnTo>
                  <a:lnTo>
                    <a:pt x="18655" y="14727"/>
                  </a:lnTo>
                  <a:cubicBezTo>
                    <a:pt x="18655" y="14727"/>
                    <a:pt x="18655" y="16200"/>
                    <a:pt x="18655" y="16200"/>
                  </a:cubicBezTo>
                  <a:close/>
                  <a:moveTo>
                    <a:pt x="18655" y="18655"/>
                  </a:moveTo>
                  <a:lnTo>
                    <a:pt x="15709" y="18655"/>
                  </a:lnTo>
                  <a:lnTo>
                    <a:pt x="15709" y="17182"/>
                  </a:lnTo>
                  <a:lnTo>
                    <a:pt x="18655" y="17182"/>
                  </a:lnTo>
                  <a:cubicBezTo>
                    <a:pt x="18655" y="17182"/>
                    <a:pt x="18655" y="18655"/>
                    <a:pt x="18655" y="18655"/>
                  </a:cubicBezTo>
                  <a:close/>
                  <a:moveTo>
                    <a:pt x="17182" y="20618"/>
                  </a:moveTo>
                  <a:cubicBezTo>
                    <a:pt x="16542" y="20618"/>
                    <a:pt x="16002" y="20207"/>
                    <a:pt x="15799" y="19636"/>
                  </a:cubicBezTo>
                  <a:lnTo>
                    <a:pt x="18564" y="19636"/>
                  </a:lnTo>
                  <a:cubicBezTo>
                    <a:pt x="18361" y="20207"/>
                    <a:pt x="17822" y="20618"/>
                    <a:pt x="17182" y="20618"/>
                  </a:cubicBezTo>
                  <a:moveTo>
                    <a:pt x="17182" y="12764"/>
                  </a:moveTo>
                  <a:cubicBezTo>
                    <a:pt x="17822" y="12764"/>
                    <a:pt x="18361" y="13175"/>
                    <a:pt x="18564" y="13745"/>
                  </a:cubicBezTo>
                  <a:lnTo>
                    <a:pt x="15799" y="13745"/>
                  </a:lnTo>
                  <a:cubicBezTo>
                    <a:pt x="16002" y="13175"/>
                    <a:pt x="16542" y="12764"/>
                    <a:pt x="17182" y="12764"/>
                  </a:cubicBezTo>
                  <a:moveTo>
                    <a:pt x="5891" y="16200"/>
                  </a:moveTo>
                  <a:lnTo>
                    <a:pt x="2945" y="16200"/>
                  </a:lnTo>
                  <a:lnTo>
                    <a:pt x="2945" y="14727"/>
                  </a:lnTo>
                  <a:lnTo>
                    <a:pt x="5891" y="14727"/>
                  </a:lnTo>
                  <a:cubicBezTo>
                    <a:pt x="5891" y="14727"/>
                    <a:pt x="5891" y="16200"/>
                    <a:pt x="5891" y="16200"/>
                  </a:cubicBezTo>
                  <a:close/>
                  <a:moveTo>
                    <a:pt x="4418" y="12764"/>
                  </a:moveTo>
                  <a:cubicBezTo>
                    <a:pt x="5058" y="12764"/>
                    <a:pt x="5598" y="13175"/>
                    <a:pt x="5801" y="13745"/>
                  </a:cubicBezTo>
                  <a:lnTo>
                    <a:pt x="3036" y="13745"/>
                  </a:lnTo>
                  <a:cubicBezTo>
                    <a:pt x="3239" y="13175"/>
                    <a:pt x="3778" y="12764"/>
                    <a:pt x="4418" y="12764"/>
                  </a:cubicBezTo>
                  <a:moveTo>
                    <a:pt x="5891" y="18655"/>
                  </a:moveTo>
                  <a:lnTo>
                    <a:pt x="2945" y="18655"/>
                  </a:lnTo>
                  <a:lnTo>
                    <a:pt x="2945" y="17182"/>
                  </a:lnTo>
                  <a:lnTo>
                    <a:pt x="5891" y="17182"/>
                  </a:lnTo>
                  <a:cubicBezTo>
                    <a:pt x="5891" y="17182"/>
                    <a:pt x="5891" y="18655"/>
                    <a:pt x="5891" y="18655"/>
                  </a:cubicBezTo>
                  <a:close/>
                  <a:moveTo>
                    <a:pt x="4418" y="20618"/>
                  </a:moveTo>
                  <a:cubicBezTo>
                    <a:pt x="3778" y="20618"/>
                    <a:pt x="3239" y="20207"/>
                    <a:pt x="3036" y="19636"/>
                  </a:cubicBezTo>
                  <a:lnTo>
                    <a:pt x="5801" y="19636"/>
                  </a:lnTo>
                  <a:cubicBezTo>
                    <a:pt x="5598" y="20207"/>
                    <a:pt x="5058" y="20618"/>
                    <a:pt x="4418" y="20618"/>
                  </a:cubicBezTo>
                  <a:moveTo>
                    <a:pt x="19636" y="13745"/>
                  </a:moveTo>
                  <a:lnTo>
                    <a:pt x="19636" y="8836"/>
                  </a:lnTo>
                  <a:cubicBezTo>
                    <a:pt x="19636" y="3956"/>
                    <a:pt x="15680" y="0"/>
                    <a:pt x="10800" y="0"/>
                  </a:cubicBezTo>
                  <a:cubicBezTo>
                    <a:pt x="5920" y="0"/>
                    <a:pt x="1964" y="3956"/>
                    <a:pt x="1964" y="8836"/>
                  </a:cubicBezTo>
                  <a:lnTo>
                    <a:pt x="1964" y="13745"/>
                  </a:lnTo>
                  <a:cubicBezTo>
                    <a:pt x="879" y="13745"/>
                    <a:pt x="0" y="14625"/>
                    <a:pt x="0" y="15709"/>
                  </a:cubicBezTo>
                  <a:lnTo>
                    <a:pt x="0" y="17673"/>
                  </a:lnTo>
                  <a:cubicBezTo>
                    <a:pt x="0" y="18757"/>
                    <a:pt x="879" y="19636"/>
                    <a:pt x="1964" y="19636"/>
                  </a:cubicBezTo>
                  <a:lnTo>
                    <a:pt x="2013" y="19636"/>
                  </a:lnTo>
                  <a:cubicBezTo>
                    <a:pt x="2241" y="20757"/>
                    <a:pt x="3231" y="21600"/>
                    <a:pt x="4418" y="21600"/>
                  </a:cubicBezTo>
                  <a:cubicBezTo>
                    <a:pt x="5774" y="21600"/>
                    <a:pt x="6873" y="20501"/>
                    <a:pt x="6873" y="19145"/>
                  </a:cubicBezTo>
                  <a:lnTo>
                    <a:pt x="6873" y="14236"/>
                  </a:lnTo>
                  <a:cubicBezTo>
                    <a:pt x="6873" y="12881"/>
                    <a:pt x="5774" y="11782"/>
                    <a:pt x="4418" y="11782"/>
                  </a:cubicBezTo>
                  <a:cubicBezTo>
                    <a:pt x="3864" y="11782"/>
                    <a:pt x="3356" y="11971"/>
                    <a:pt x="2945" y="12282"/>
                  </a:cubicBezTo>
                  <a:lnTo>
                    <a:pt x="2945" y="8836"/>
                  </a:lnTo>
                  <a:cubicBezTo>
                    <a:pt x="2945" y="4499"/>
                    <a:pt x="6462" y="982"/>
                    <a:pt x="10800" y="982"/>
                  </a:cubicBezTo>
                  <a:cubicBezTo>
                    <a:pt x="15138" y="982"/>
                    <a:pt x="18655" y="4499"/>
                    <a:pt x="18655" y="8836"/>
                  </a:cubicBezTo>
                  <a:lnTo>
                    <a:pt x="18655" y="12282"/>
                  </a:lnTo>
                  <a:cubicBezTo>
                    <a:pt x="18244" y="11971"/>
                    <a:pt x="17736" y="11782"/>
                    <a:pt x="17182" y="11782"/>
                  </a:cubicBezTo>
                  <a:cubicBezTo>
                    <a:pt x="15826" y="11782"/>
                    <a:pt x="14727" y="12881"/>
                    <a:pt x="14727" y="14236"/>
                  </a:cubicBezTo>
                  <a:lnTo>
                    <a:pt x="14727" y="19145"/>
                  </a:lnTo>
                  <a:cubicBezTo>
                    <a:pt x="14727" y="20501"/>
                    <a:pt x="15826" y="21600"/>
                    <a:pt x="17182" y="21600"/>
                  </a:cubicBezTo>
                  <a:cubicBezTo>
                    <a:pt x="18369" y="21600"/>
                    <a:pt x="19360" y="20757"/>
                    <a:pt x="19587" y="19636"/>
                  </a:cubicBezTo>
                  <a:lnTo>
                    <a:pt x="19636" y="19636"/>
                  </a:lnTo>
                  <a:cubicBezTo>
                    <a:pt x="20721" y="19636"/>
                    <a:pt x="21600" y="18757"/>
                    <a:pt x="21600" y="17673"/>
                  </a:cubicBezTo>
                  <a:lnTo>
                    <a:pt x="21600" y="15709"/>
                  </a:lnTo>
                  <a:cubicBezTo>
                    <a:pt x="21600" y="14625"/>
                    <a:pt x="20721" y="13745"/>
                    <a:pt x="19636" y="13745"/>
                  </a:cubicBezTo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1" tIns="19041" rIns="19041" bIns="19041" anchor="ctr"/>
            <a:lstStyle/>
            <a:p>
              <a:pPr defTabSz="228486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 dirty="0">
                <a:latin typeface="Lato Regular" charset="0"/>
                <a:ea typeface="Lato Regular" charset="0"/>
                <a:cs typeface="Lato Regular" charset="0"/>
              </a:endParaRPr>
            </a:p>
          </p:txBody>
        </p:sp>
        <p:sp>
          <p:nvSpPr>
            <p:cNvPr id="15" name="Shape 2783"/>
            <p:cNvSpPr/>
            <p:nvPr/>
          </p:nvSpPr>
          <p:spPr>
            <a:xfrm>
              <a:off x="1598907" y="2812609"/>
              <a:ext cx="279328" cy="2412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15855"/>
                  </a:moveTo>
                  <a:lnTo>
                    <a:pt x="1633" y="10800"/>
                  </a:lnTo>
                  <a:lnTo>
                    <a:pt x="4615" y="9156"/>
                  </a:lnTo>
                  <a:lnTo>
                    <a:pt x="10589" y="12450"/>
                  </a:lnTo>
                  <a:lnTo>
                    <a:pt x="10591" y="12446"/>
                  </a:lnTo>
                  <a:cubicBezTo>
                    <a:pt x="10654" y="12482"/>
                    <a:pt x="10724" y="12505"/>
                    <a:pt x="10800" y="12505"/>
                  </a:cubicBezTo>
                  <a:cubicBezTo>
                    <a:pt x="10876" y="12505"/>
                    <a:pt x="10946" y="12482"/>
                    <a:pt x="11009" y="12446"/>
                  </a:cubicBezTo>
                  <a:lnTo>
                    <a:pt x="11011" y="12450"/>
                  </a:lnTo>
                  <a:lnTo>
                    <a:pt x="16985" y="9156"/>
                  </a:lnTo>
                  <a:lnTo>
                    <a:pt x="19967" y="10800"/>
                  </a:lnTo>
                  <a:cubicBezTo>
                    <a:pt x="19967" y="10800"/>
                    <a:pt x="10800" y="15855"/>
                    <a:pt x="10800" y="15855"/>
                  </a:cubicBezTo>
                  <a:close/>
                  <a:moveTo>
                    <a:pt x="19967" y="15347"/>
                  </a:moveTo>
                  <a:lnTo>
                    <a:pt x="10800" y="20402"/>
                  </a:lnTo>
                  <a:lnTo>
                    <a:pt x="1633" y="15347"/>
                  </a:lnTo>
                  <a:lnTo>
                    <a:pt x="4615" y="13703"/>
                  </a:lnTo>
                  <a:lnTo>
                    <a:pt x="10589" y="16997"/>
                  </a:lnTo>
                  <a:lnTo>
                    <a:pt x="10591" y="16994"/>
                  </a:lnTo>
                  <a:cubicBezTo>
                    <a:pt x="10654" y="17029"/>
                    <a:pt x="10724" y="17053"/>
                    <a:pt x="10800" y="17053"/>
                  </a:cubicBezTo>
                  <a:cubicBezTo>
                    <a:pt x="10876" y="17053"/>
                    <a:pt x="10946" y="17029"/>
                    <a:pt x="11009" y="16994"/>
                  </a:cubicBezTo>
                  <a:lnTo>
                    <a:pt x="11011" y="16997"/>
                  </a:lnTo>
                  <a:lnTo>
                    <a:pt x="16985" y="13703"/>
                  </a:lnTo>
                  <a:cubicBezTo>
                    <a:pt x="16985" y="13703"/>
                    <a:pt x="19967" y="15347"/>
                    <a:pt x="19967" y="15347"/>
                  </a:cubicBezTo>
                  <a:close/>
                  <a:moveTo>
                    <a:pt x="1633" y="6253"/>
                  </a:moveTo>
                  <a:lnTo>
                    <a:pt x="10800" y="1198"/>
                  </a:lnTo>
                  <a:lnTo>
                    <a:pt x="19967" y="6253"/>
                  </a:lnTo>
                  <a:lnTo>
                    <a:pt x="10800" y="11307"/>
                  </a:lnTo>
                  <a:cubicBezTo>
                    <a:pt x="10800" y="11307"/>
                    <a:pt x="1633" y="6253"/>
                    <a:pt x="1633" y="6253"/>
                  </a:cubicBezTo>
                  <a:close/>
                  <a:moveTo>
                    <a:pt x="21600" y="10800"/>
                  </a:moveTo>
                  <a:cubicBezTo>
                    <a:pt x="21600" y="10574"/>
                    <a:pt x="21484" y="10383"/>
                    <a:pt x="21319" y="10290"/>
                  </a:cubicBezTo>
                  <a:lnTo>
                    <a:pt x="21320" y="10287"/>
                  </a:lnTo>
                  <a:lnTo>
                    <a:pt x="18127" y="8526"/>
                  </a:lnTo>
                  <a:lnTo>
                    <a:pt x="21320" y="6766"/>
                  </a:lnTo>
                  <a:lnTo>
                    <a:pt x="21319" y="6762"/>
                  </a:lnTo>
                  <a:cubicBezTo>
                    <a:pt x="21484" y="6671"/>
                    <a:pt x="21600" y="6479"/>
                    <a:pt x="21600" y="6253"/>
                  </a:cubicBezTo>
                  <a:cubicBezTo>
                    <a:pt x="21600" y="6027"/>
                    <a:pt x="21484" y="5835"/>
                    <a:pt x="21319" y="5743"/>
                  </a:cubicBezTo>
                  <a:lnTo>
                    <a:pt x="21320" y="5740"/>
                  </a:lnTo>
                  <a:lnTo>
                    <a:pt x="11011" y="56"/>
                  </a:lnTo>
                  <a:lnTo>
                    <a:pt x="11009" y="59"/>
                  </a:lnTo>
                  <a:cubicBezTo>
                    <a:pt x="10946" y="23"/>
                    <a:pt x="10876" y="0"/>
                    <a:pt x="10800" y="0"/>
                  </a:cubicBezTo>
                  <a:cubicBezTo>
                    <a:pt x="10724" y="0"/>
                    <a:pt x="10654" y="23"/>
                    <a:pt x="10591" y="59"/>
                  </a:cubicBezTo>
                  <a:lnTo>
                    <a:pt x="10589" y="56"/>
                  </a:lnTo>
                  <a:lnTo>
                    <a:pt x="280" y="5740"/>
                  </a:lnTo>
                  <a:lnTo>
                    <a:pt x="281" y="5743"/>
                  </a:lnTo>
                  <a:cubicBezTo>
                    <a:pt x="116" y="5835"/>
                    <a:pt x="0" y="6027"/>
                    <a:pt x="0" y="6253"/>
                  </a:cubicBezTo>
                  <a:cubicBezTo>
                    <a:pt x="0" y="6479"/>
                    <a:pt x="116" y="6671"/>
                    <a:pt x="281" y="6762"/>
                  </a:cubicBezTo>
                  <a:lnTo>
                    <a:pt x="280" y="6766"/>
                  </a:lnTo>
                  <a:lnTo>
                    <a:pt x="3473" y="8526"/>
                  </a:lnTo>
                  <a:lnTo>
                    <a:pt x="280" y="10287"/>
                  </a:lnTo>
                  <a:lnTo>
                    <a:pt x="281" y="10290"/>
                  </a:lnTo>
                  <a:cubicBezTo>
                    <a:pt x="116" y="10383"/>
                    <a:pt x="0" y="10574"/>
                    <a:pt x="0" y="10800"/>
                  </a:cubicBezTo>
                  <a:cubicBezTo>
                    <a:pt x="0" y="11026"/>
                    <a:pt x="116" y="11218"/>
                    <a:pt x="281" y="11310"/>
                  </a:cubicBezTo>
                  <a:lnTo>
                    <a:pt x="280" y="11313"/>
                  </a:lnTo>
                  <a:lnTo>
                    <a:pt x="3473" y="13074"/>
                  </a:lnTo>
                  <a:lnTo>
                    <a:pt x="280" y="14834"/>
                  </a:lnTo>
                  <a:lnTo>
                    <a:pt x="281" y="14838"/>
                  </a:lnTo>
                  <a:cubicBezTo>
                    <a:pt x="116" y="14930"/>
                    <a:pt x="0" y="15121"/>
                    <a:pt x="0" y="15347"/>
                  </a:cubicBezTo>
                  <a:cubicBezTo>
                    <a:pt x="0" y="15574"/>
                    <a:pt x="116" y="15765"/>
                    <a:pt x="281" y="15857"/>
                  </a:cubicBezTo>
                  <a:lnTo>
                    <a:pt x="280" y="15860"/>
                  </a:lnTo>
                  <a:lnTo>
                    <a:pt x="10589" y="21544"/>
                  </a:lnTo>
                  <a:lnTo>
                    <a:pt x="10591" y="21541"/>
                  </a:lnTo>
                  <a:cubicBezTo>
                    <a:pt x="10654" y="21577"/>
                    <a:pt x="10724" y="21600"/>
                    <a:pt x="10800" y="21600"/>
                  </a:cubicBezTo>
                  <a:cubicBezTo>
                    <a:pt x="10876" y="21600"/>
                    <a:pt x="10946" y="21577"/>
                    <a:pt x="11009" y="21541"/>
                  </a:cubicBezTo>
                  <a:lnTo>
                    <a:pt x="11011" y="21544"/>
                  </a:lnTo>
                  <a:lnTo>
                    <a:pt x="21320" y="15860"/>
                  </a:lnTo>
                  <a:lnTo>
                    <a:pt x="21319" y="15857"/>
                  </a:lnTo>
                  <a:cubicBezTo>
                    <a:pt x="21484" y="15765"/>
                    <a:pt x="21600" y="15574"/>
                    <a:pt x="21600" y="15347"/>
                  </a:cubicBezTo>
                  <a:cubicBezTo>
                    <a:pt x="21600" y="15121"/>
                    <a:pt x="21484" y="14930"/>
                    <a:pt x="21319" y="14838"/>
                  </a:cubicBezTo>
                  <a:lnTo>
                    <a:pt x="21320" y="14834"/>
                  </a:lnTo>
                  <a:lnTo>
                    <a:pt x="18127" y="13074"/>
                  </a:lnTo>
                  <a:lnTo>
                    <a:pt x="21320" y="11313"/>
                  </a:lnTo>
                  <a:lnTo>
                    <a:pt x="21319" y="11310"/>
                  </a:lnTo>
                  <a:cubicBezTo>
                    <a:pt x="21484" y="11218"/>
                    <a:pt x="21600" y="11026"/>
                    <a:pt x="21600" y="10800"/>
                  </a:cubicBezTo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1" tIns="19041" rIns="19041" bIns="19041" anchor="ctr"/>
            <a:lstStyle/>
            <a:p>
              <a:pPr defTabSz="228486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 dirty="0">
                <a:latin typeface="Lato Regular" charset="0"/>
                <a:ea typeface="Lato Regular" charset="0"/>
                <a:cs typeface="Lato Regular" charset="0"/>
              </a:endParaRPr>
            </a:p>
          </p:txBody>
        </p:sp>
        <p:sp>
          <p:nvSpPr>
            <p:cNvPr id="16" name="Shape 2547"/>
            <p:cNvSpPr/>
            <p:nvPr/>
          </p:nvSpPr>
          <p:spPr>
            <a:xfrm>
              <a:off x="1700531" y="3964072"/>
              <a:ext cx="199076" cy="2344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073" y="17379"/>
                  </a:moveTo>
                  <a:lnTo>
                    <a:pt x="15643" y="14949"/>
                  </a:lnTo>
                  <a:cubicBezTo>
                    <a:pt x="16600" y="13832"/>
                    <a:pt x="17182" y="12386"/>
                    <a:pt x="17182" y="10800"/>
                  </a:cubicBezTo>
                  <a:cubicBezTo>
                    <a:pt x="17182" y="9214"/>
                    <a:pt x="16600" y="7767"/>
                    <a:pt x="15643" y="6651"/>
                  </a:cubicBezTo>
                  <a:lnTo>
                    <a:pt x="18073" y="4221"/>
                  </a:lnTo>
                  <a:cubicBezTo>
                    <a:pt x="19649" y="5963"/>
                    <a:pt x="20618" y="8266"/>
                    <a:pt x="20618" y="10800"/>
                  </a:cubicBezTo>
                  <a:cubicBezTo>
                    <a:pt x="20618" y="13335"/>
                    <a:pt x="19649" y="15637"/>
                    <a:pt x="18073" y="17379"/>
                  </a:cubicBezTo>
                  <a:moveTo>
                    <a:pt x="10800" y="20619"/>
                  </a:moveTo>
                  <a:cubicBezTo>
                    <a:pt x="8265" y="20619"/>
                    <a:pt x="5963" y="19650"/>
                    <a:pt x="4221" y="18073"/>
                  </a:cubicBezTo>
                  <a:lnTo>
                    <a:pt x="6651" y="15643"/>
                  </a:lnTo>
                  <a:cubicBezTo>
                    <a:pt x="7767" y="16600"/>
                    <a:pt x="9214" y="17182"/>
                    <a:pt x="10800" y="17182"/>
                  </a:cubicBezTo>
                  <a:cubicBezTo>
                    <a:pt x="12386" y="17182"/>
                    <a:pt x="13833" y="16600"/>
                    <a:pt x="14949" y="15643"/>
                  </a:cubicBezTo>
                  <a:lnTo>
                    <a:pt x="17379" y="18073"/>
                  </a:lnTo>
                  <a:cubicBezTo>
                    <a:pt x="15637" y="19650"/>
                    <a:pt x="13334" y="20619"/>
                    <a:pt x="10800" y="20619"/>
                  </a:cubicBezTo>
                  <a:moveTo>
                    <a:pt x="982" y="10800"/>
                  </a:moveTo>
                  <a:cubicBezTo>
                    <a:pt x="982" y="8266"/>
                    <a:pt x="1950" y="5963"/>
                    <a:pt x="3527" y="4221"/>
                  </a:cubicBezTo>
                  <a:lnTo>
                    <a:pt x="5957" y="6651"/>
                  </a:lnTo>
                  <a:cubicBezTo>
                    <a:pt x="4999" y="7767"/>
                    <a:pt x="4418" y="9214"/>
                    <a:pt x="4418" y="10800"/>
                  </a:cubicBezTo>
                  <a:cubicBezTo>
                    <a:pt x="4418" y="12386"/>
                    <a:pt x="4999" y="13832"/>
                    <a:pt x="5957" y="14949"/>
                  </a:cubicBezTo>
                  <a:lnTo>
                    <a:pt x="3527" y="17379"/>
                  </a:lnTo>
                  <a:cubicBezTo>
                    <a:pt x="1950" y="15637"/>
                    <a:pt x="982" y="13335"/>
                    <a:pt x="982" y="10800"/>
                  </a:cubicBezTo>
                  <a:moveTo>
                    <a:pt x="16200" y="10800"/>
                  </a:moveTo>
                  <a:cubicBezTo>
                    <a:pt x="16200" y="13782"/>
                    <a:pt x="13782" y="16200"/>
                    <a:pt x="10800" y="16200"/>
                  </a:cubicBezTo>
                  <a:cubicBezTo>
                    <a:pt x="7817" y="16200"/>
                    <a:pt x="5400" y="13782"/>
                    <a:pt x="5400" y="10800"/>
                  </a:cubicBez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400"/>
                    <a:pt x="16200" y="7817"/>
                    <a:pt x="16200" y="10800"/>
                  </a:cubicBezTo>
                  <a:moveTo>
                    <a:pt x="10800" y="982"/>
                  </a:moveTo>
                  <a:cubicBezTo>
                    <a:pt x="13334" y="982"/>
                    <a:pt x="15637" y="1950"/>
                    <a:pt x="17379" y="3527"/>
                  </a:cubicBezTo>
                  <a:lnTo>
                    <a:pt x="14949" y="5957"/>
                  </a:lnTo>
                  <a:cubicBezTo>
                    <a:pt x="13832" y="4999"/>
                    <a:pt x="12386" y="4418"/>
                    <a:pt x="10800" y="4418"/>
                  </a:cubicBezTo>
                  <a:cubicBezTo>
                    <a:pt x="9214" y="4418"/>
                    <a:pt x="7767" y="4999"/>
                    <a:pt x="6651" y="5957"/>
                  </a:cubicBezTo>
                  <a:lnTo>
                    <a:pt x="4221" y="3527"/>
                  </a:lnTo>
                  <a:cubicBezTo>
                    <a:pt x="5963" y="1950"/>
                    <a:pt x="8265" y="982"/>
                    <a:pt x="10800" y="982"/>
                  </a:cubicBezTo>
                  <a:moveTo>
                    <a:pt x="10800" y="0"/>
                  </a:moveTo>
                  <a:cubicBezTo>
                    <a:pt x="4835" y="0"/>
                    <a:pt x="0" y="4835"/>
                    <a:pt x="0" y="10800"/>
                  </a:cubicBezTo>
                  <a:cubicBezTo>
                    <a:pt x="0" y="16764"/>
                    <a:pt x="4835" y="21600"/>
                    <a:pt x="10800" y="21600"/>
                  </a:cubicBezTo>
                  <a:cubicBezTo>
                    <a:pt x="16764" y="21600"/>
                    <a:pt x="21600" y="16764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19041" tIns="19041" rIns="19041" bIns="19041" anchor="ctr"/>
            <a:lstStyle/>
            <a:p>
              <a:pPr defTabSz="228486">
                <a:defRPr sz="3000" cap="none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  <a:latin typeface="Gill Sans"/>
                  <a:ea typeface="Gill Sans"/>
                  <a:cs typeface="Gill Sans"/>
                  <a:sym typeface="Gill Sans"/>
                </a:defRPr>
              </a:pPr>
              <a:endParaRPr sz="1500" dirty="0">
                <a:latin typeface="Lato Regular" charset="0"/>
                <a:ea typeface="Lato Regular" charset="0"/>
                <a:cs typeface="Lato Regular" charset="0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457396" y="208060"/>
              <a:ext cx="6523449" cy="674157"/>
            </a:xfrm>
            <a:prstGeom prst="rect">
              <a:avLst/>
            </a:prstGeom>
            <a:noFill/>
          </p:spPr>
          <p:txBody>
            <a:bodyPr wrap="square" lIns="45700" tIns="22851" rIns="45700" bIns="22851" rtlCol="0">
              <a:spAutoFit/>
            </a:bodyPr>
            <a:lstStyle/>
            <a:p>
              <a:r>
                <a:rPr lang="en-US" sz="4399" b="1" dirty="0" smtClean="0">
                  <a:solidFill>
                    <a:schemeClr val="tx2">
                      <a:lumMod val="75000"/>
                    </a:schemeClr>
                  </a:solidFill>
                  <a:latin typeface="Lato" charset="0"/>
                  <a:ea typeface="Lato" charset="0"/>
                  <a:cs typeface="Lato" charset="0"/>
                </a:rPr>
                <a:t>Initial Benefit Statement</a:t>
              </a:r>
              <a:endParaRPr lang="id-ID" sz="4399" b="1" dirty="0">
                <a:solidFill>
                  <a:schemeClr val="tx2">
                    <a:lumMod val="75000"/>
                  </a:schemeClr>
                </a:solidFill>
                <a:latin typeface="Lato" charset="0"/>
                <a:ea typeface="Lato" charset="0"/>
                <a:cs typeface="Lato" charset="0"/>
              </a:endParaRPr>
            </a:p>
          </p:txBody>
        </p:sp>
        <p:sp>
          <p:nvSpPr>
            <p:cNvPr id="19" name="Subtitle 2"/>
            <p:cNvSpPr txBox="1">
              <a:spLocks/>
            </p:cNvSpPr>
            <p:nvPr/>
          </p:nvSpPr>
          <p:spPr>
            <a:xfrm>
              <a:off x="1410870" y="1622959"/>
              <a:ext cx="219679" cy="369195"/>
            </a:xfrm>
            <a:prstGeom prst="rect">
              <a:avLst/>
            </a:prstGeom>
          </p:spPr>
          <p:txBody>
            <a:bodyPr vert="horz" wrap="none" lIns="108720" tIns="54360" rIns="108720" bIns="543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endParaRPr lang="en-US" sz="1550" dirty="0">
                <a:solidFill>
                  <a:schemeClr val="accent2"/>
                </a:solidFill>
                <a:latin typeface="Lato Light"/>
                <a:cs typeface="Lato Light"/>
              </a:endParaRPr>
            </a:p>
          </p:txBody>
        </p:sp>
      </p:grpSp>
      <p:pic>
        <p:nvPicPr>
          <p:cNvPr id="21" name="Picture 20" descr="teaserbox_521091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87563" y="2162632"/>
            <a:ext cx="5504437" cy="4695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021730"/>
      </p:ext>
    </p:extLst>
  </p:cSld>
  <p:clrMapOvr>
    <a:masterClrMapping/>
  </p:clrMapOvr>
  <p:transition spd="slow" advTm="1000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257" y="239632"/>
            <a:ext cx="10972800" cy="994082"/>
          </a:xfrm>
        </p:spPr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350" y="1348703"/>
            <a:ext cx="5192869" cy="534831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“Angel Nail Spa” </a:t>
            </a:r>
            <a:r>
              <a:rPr lang="en-GB" dirty="0">
                <a:solidFill>
                  <a:schemeClr val="tx1"/>
                </a:solidFill>
              </a:rPr>
              <a:t>strides under the umbrella of “</a:t>
            </a:r>
            <a:r>
              <a:rPr lang="en-GB" dirty="0" smtClean="0">
                <a:solidFill>
                  <a:schemeClr val="tx1"/>
                </a:solidFill>
              </a:rPr>
              <a:t>Spa” </a:t>
            </a:r>
            <a:r>
              <a:rPr lang="en-GB" dirty="0" smtClean="0">
                <a:solidFill>
                  <a:schemeClr val="tx1"/>
                </a:solidFill>
              </a:rPr>
              <a:t>Industry.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Specifically, in </a:t>
            </a:r>
            <a:r>
              <a:rPr lang="en-GB" dirty="0" smtClean="0">
                <a:solidFill>
                  <a:schemeClr val="tx1"/>
                </a:solidFill>
              </a:rPr>
              <a:t>United Kingdom, </a:t>
            </a:r>
            <a:r>
              <a:rPr lang="en-GB" dirty="0">
                <a:solidFill>
                  <a:schemeClr val="tx1"/>
                </a:solidFill>
              </a:rPr>
              <a:t>the competition in the </a:t>
            </a:r>
            <a:r>
              <a:rPr lang="en-GB" dirty="0" smtClean="0">
                <a:solidFill>
                  <a:schemeClr val="tx1"/>
                </a:solidFill>
              </a:rPr>
              <a:t>Spa </a:t>
            </a:r>
            <a:r>
              <a:rPr lang="en-GB" dirty="0">
                <a:solidFill>
                  <a:schemeClr val="tx1"/>
                </a:solidFill>
              </a:rPr>
              <a:t>Industry is </a:t>
            </a:r>
            <a:r>
              <a:rPr lang="en-GB" dirty="0" smtClean="0">
                <a:solidFill>
                  <a:schemeClr val="tx1"/>
                </a:solidFill>
              </a:rPr>
              <a:t>high.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There are numerous domestic and international nail spa’s currently franchising in the region of </a:t>
            </a:r>
            <a:r>
              <a:rPr lang="en-GB" dirty="0" smtClean="0">
                <a:solidFill>
                  <a:schemeClr val="tx1"/>
                </a:solidFill>
              </a:rPr>
              <a:t>UK.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However</a:t>
            </a:r>
            <a:r>
              <a:rPr lang="en-GB" dirty="0">
                <a:solidFill>
                  <a:schemeClr val="tx1"/>
                </a:solidFill>
              </a:rPr>
              <a:t>, due to high per </a:t>
            </a:r>
            <a:r>
              <a:rPr lang="en-GB" dirty="0" smtClean="0">
                <a:solidFill>
                  <a:schemeClr val="tx1"/>
                </a:solidFill>
              </a:rPr>
              <a:t>capital income</a:t>
            </a:r>
            <a:r>
              <a:rPr lang="en-GB" dirty="0">
                <a:solidFill>
                  <a:schemeClr val="tx1"/>
                </a:solidFill>
              </a:rPr>
              <a:t>, which is currently amounting to US$ 55,229 the chances, are bright for </a:t>
            </a:r>
            <a:r>
              <a:rPr lang="en-US" dirty="0" smtClean="0"/>
              <a:t>Angel Nail Spa</a:t>
            </a:r>
            <a:r>
              <a:rPr lang="en-GB" dirty="0" smtClean="0"/>
              <a:t> </a:t>
            </a:r>
            <a:r>
              <a:rPr lang="en-GB" dirty="0" smtClean="0">
                <a:solidFill>
                  <a:schemeClr val="tx1"/>
                </a:solidFill>
              </a:rPr>
              <a:t>to </a:t>
            </a:r>
            <a:r>
              <a:rPr lang="en-GB" dirty="0">
                <a:solidFill>
                  <a:schemeClr val="tx1"/>
                </a:solidFill>
              </a:rPr>
              <a:t>have a dominating </a:t>
            </a:r>
            <a:r>
              <a:rPr lang="en-GB" dirty="0" smtClean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place.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14432" y="2756079"/>
            <a:ext cx="58496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 smtClean="0"/>
              <a:t>it </a:t>
            </a:r>
            <a:r>
              <a:rPr lang="en-GB" b="1" dirty="0"/>
              <a:t>is found that the competitors have somewhat higher strengths comparing to </a:t>
            </a:r>
            <a:r>
              <a:rPr lang="en-US" b="1" dirty="0" smtClean="0"/>
              <a:t>Angel Nail </a:t>
            </a:r>
            <a:r>
              <a:rPr lang="en-US" b="1" dirty="0" smtClean="0"/>
              <a:t>Spa.</a:t>
            </a: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 smtClean="0"/>
              <a:t>Some </a:t>
            </a:r>
            <a:r>
              <a:rPr lang="en-GB" b="1" dirty="0"/>
              <a:t>of the main factors on which the company has to focus are the range of services, market share facility and satisfaction of the </a:t>
            </a:r>
            <a:r>
              <a:rPr lang="en-GB" b="1" dirty="0" smtClean="0"/>
              <a:t>customers.</a:t>
            </a:r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571880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Trend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target market of </a:t>
            </a:r>
            <a:r>
              <a:rPr lang="en-US" dirty="0" smtClean="0"/>
              <a:t>Angel Nail Spa </a:t>
            </a:r>
            <a:r>
              <a:rPr lang="en-GB" dirty="0" smtClean="0"/>
              <a:t>are </a:t>
            </a:r>
            <a:r>
              <a:rPr lang="en-GB" dirty="0"/>
              <a:t>the customers who are </a:t>
            </a:r>
            <a:r>
              <a:rPr lang="en-GB" dirty="0" smtClean="0"/>
              <a:t>looking forward to spa </a:t>
            </a:r>
            <a:r>
              <a:rPr lang="en-GB" dirty="0" smtClean="0"/>
              <a:t>therapy.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spa </a:t>
            </a:r>
            <a:r>
              <a:rPr lang="en-GB" dirty="0"/>
              <a:t>includes all the equipment and machines </a:t>
            </a:r>
            <a:r>
              <a:rPr lang="en-GB" dirty="0" smtClean="0"/>
              <a:t>deems important for Spa and Nails </a:t>
            </a:r>
            <a:r>
              <a:rPr lang="en-GB" dirty="0" smtClean="0"/>
              <a:t>therapy.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analysed that there are around </a:t>
            </a:r>
            <a:r>
              <a:rPr lang="en-GB" dirty="0" smtClean="0"/>
              <a:t>6 </a:t>
            </a:r>
            <a:r>
              <a:rPr lang="en-GB" dirty="0"/>
              <a:t>Million users in </a:t>
            </a:r>
            <a:r>
              <a:rPr lang="en-GB" dirty="0" smtClean="0"/>
              <a:t>the UK, visits per year to the Spas 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/>
              <a:t>The total revenue that has been generated in the </a:t>
            </a:r>
            <a:r>
              <a:rPr lang="en-GB" dirty="0" smtClean="0"/>
              <a:t>UK in </a:t>
            </a:r>
            <a:r>
              <a:rPr lang="en-GB" dirty="0"/>
              <a:t>the year 2016 was </a:t>
            </a:r>
            <a:r>
              <a:rPr lang="en-GB" dirty="0" smtClean="0"/>
              <a:t>GBP 1.5 </a:t>
            </a:r>
            <a:r>
              <a:rPr lang="en-GB" dirty="0"/>
              <a:t>Billion, which expected to grow </a:t>
            </a:r>
            <a:r>
              <a:rPr lang="en-GB" dirty="0" smtClean="0"/>
              <a:t>10% </a:t>
            </a:r>
            <a:r>
              <a:rPr lang="en-GB" dirty="0"/>
              <a:t>for the next few </a:t>
            </a:r>
            <a:r>
              <a:rPr lang="en-GB" dirty="0" smtClean="0"/>
              <a:t>years.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083057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or Issues with the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current size of the users is expected to increase positively for the next five to six years, which is a positive aspect of the </a:t>
            </a:r>
            <a:r>
              <a:rPr lang="en-GB" dirty="0" smtClean="0"/>
              <a:t>company.</a:t>
            </a:r>
            <a:endParaRPr lang="en-GB" dirty="0" smtClean="0"/>
          </a:p>
          <a:p>
            <a:r>
              <a:rPr lang="en-GB" dirty="0"/>
              <a:t>In the year 2019, it is expected to reach on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a </a:t>
            </a:r>
            <a:r>
              <a:rPr lang="en-GB" dirty="0"/>
              <a:t>level of </a:t>
            </a:r>
            <a:r>
              <a:rPr lang="en-GB" dirty="0" smtClean="0"/>
              <a:t>GBP 2.02 </a:t>
            </a:r>
            <a:r>
              <a:rPr lang="en-GB" dirty="0" smtClean="0"/>
              <a:t>Billion.</a:t>
            </a:r>
            <a:endParaRPr lang="en-GB" dirty="0" smtClean="0"/>
          </a:p>
          <a:p>
            <a:r>
              <a:rPr lang="en-GB" dirty="0"/>
              <a:t>This particular factor is highly efficient and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valuable </a:t>
            </a:r>
            <a:r>
              <a:rPr lang="en-GB" dirty="0"/>
              <a:t>for </a:t>
            </a:r>
            <a:r>
              <a:rPr lang="en-GB" dirty="0" smtClean="0"/>
              <a:t>Angel Nail </a:t>
            </a:r>
            <a:r>
              <a:rPr lang="en-GB" dirty="0" smtClean="0"/>
              <a:t>Spa.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945662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it Works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084" y="1452401"/>
            <a:ext cx="10972800" cy="4389120"/>
          </a:xfrm>
        </p:spPr>
        <p:txBody>
          <a:bodyPr>
            <a:normAutofit/>
          </a:bodyPr>
          <a:lstStyle/>
          <a:p>
            <a:r>
              <a:rPr lang="en-GB" dirty="0"/>
              <a:t>Easy of Doing Business Index is an important tool and index which is valuable in terms of attaining efficiency in the </a:t>
            </a:r>
            <a:r>
              <a:rPr lang="en-GB" dirty="0" smtClean="0"/>
              <a:t>market.</a:t>
            </a:r>
            <a:endParaRPr lang="en-GB" dirty="0" smtClean="0"/>
          </a:p>
          <a:p>
            <a:r>
              <a:rPr lang="en-GB" dirty="0"/>
              <a:t>It is effective for </a:t>
            </a:r>
            <a:r>
              <a:rPr lang="en-GB" dirty="0" smtClean="0"/>
              <a:t>Angel Nail Spa to </a:t>
            </a:r>
            <a:r>
              <a:rPr lang="en-GB" dirty="0"/>
              <a:t>initiate their business within the region, which has over 90% of the easiness in doing business as found in the </a:t>
            </a:r>
            <a:r>
              <a:rPr lang="en-GB" dirty="0" smtClean="0"/>
              <a:t>graph.</a:t>
            </a:r>
            <a:endParaRPr lang="en-GB" dirty="0" smtClean="0"/>
          </a:p>
          <a:p>
            <a:r>
              <a:rPr lang="en-GB" dirty="0"/>
              <a:t>In the year 2012, the competitiveness index of </a:t>
            </a:r>
            <a:r>
              <a:rPr lang="en-GB" dirty="0" smtClean="0"/>
              <a:t>UK was </a:t>
            </a:r>
            <a:r>
              <a:rPr lang="en-GB" dirty="0"/>
              <a:t>only 17</a:t>
            </a:r>
            <a:r>
              <a:rPr lang="en-GB" dirty="0" smtClean="0"/>
              <a:t>%</a:t>
            </a:r>
          </a:p>
          <a:p>
            <a:r>
              <a:rPr lang="en-GB" dirty="0" smtClean="0"/>
              <a:t>It </a:t>
            </a:r>
            <a:r>
              <a:rPr lang="en-GB" dirty="0"/>
              <a:t>increased positively with each of the passing years. It reached on a level of 25% for the year </a:t>
            </a:r>
            <a:r>
              <a:rPr lang="en-GB" dirty="0" smtClean="0"/>
              <a:t>2016.</a:t>
            </a:r>
            <a:endParaRPr lang="en-GB" dirty="0" smtClean="0"/>
          </a:p>
          <a:p>
            <a:r>
              <a:rPr lang="en-GB" dirty="0"/>
              <a:t>This particular factor is highly attractive for </a:t>
            </a:r>
            <a:r>
              <a:rPr lang="en-GB" dirty="0" smtClean="0"/>
              <a:t>Angel Nail Spa to </a:t>
            </a:r>
            <a:r>
              <a:rPr lang="en-GB" dirty="0"/>
              <a:t>initiate their business in the </a:t>
            </a:r>
            <a:r>
              <a:rPr lang="en-GB" dirty="0" smtClean="0"/>
              <a:t>market.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11661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Angel Nail Spa is </a:t>
            </a:r>
            <a:r>
              <a:rPr lang="en-GB" dirty="0"/>
              <a:t>strategizing to provide a friendly </a:t>
            </a:r>
            <a:r>
              <a:rPr lang="en-GB" dirty="0" smtClean="0"/>
              <a:t>environment.</a:t>
            </a:r>
            <a:endParaRPr lang="en-GB" dirty="0" smtClean="0"/>
          </a:p>
          <a:p>
            <a:r>
              <a:rPr lang="en-GB" b="1" dirty="0"/>
              <a:t>Product Strategy (Expanding Market Size</a:t>
            </a:r>
            <a:r>
              <a:rPr lang="en-GB" b="1" dirty="0" smtClean="0"/>
              <a:t>): </a:t>
            </a:r>
            <a:r>
              <a:rPr lang="en-GB" dirty="0"/>
              <a:t>This particular strategy would be ideal for the company to expand its market share with sheer competitiveness by providing more attractive means and services to </a:t>
            </a:r>
            <a:r>
              <a:rPr lang="en-GB" dirty="0" smtClean="0"/>
              <a:t>them.</a:t>
            </a:r>
            <a:endParaRPr lang="en-GB" dirty="0" smtClean="0"/>
          </a:p>
          <a:p>
            <a:r>
              <a:rPr lang="en-GB" b="1" i="1" dirty="0"/>
              <a:t>Pricing Strategy (Penetration</a:t>
            </a:r>
            <a:r>
              <a:rPr lang="en-GB" b="1" i="1" dirty="0" smtClean="0"/>
              <a:t>): </a:t>
            </a:r>
            <a:r>
              <a:rPr lang="en-GB" dirty="0"/>
              <a:t>in which the company will charge relatively lower prices from their </a:t>
            </a:r>
            <a:r>
              <a:rPr lang="en-GB" dirty="0" smtClean="0"/>
              <a:t>customers.</a:t>
            </a:r>
            <a:endParaRPr lang="en-GB" dirty="0" smtClean="0"/>
          </a:p>
          <a:p>
            <a:r>
              <a:rPr lang="en-GB" b="1" i="1" dirty="0"/>
              <a:t>Place Strategy (Zero Level</a:t>
            </a:r>
            <a:r>
              <a:rPr lang="en-GB" b="1" i="1" dirty="0" smtClean="0"/>
              <a:t>): </a:t>
            </a:r>
            <a:r>
              <a:rPr lang="en-GB" dirty="0"/>
              <a:t>as direct coordination and interaction with the customers is compulsory, so that maximum amount of satisfaction could have been brought in </a:t>
            </a:r>
            <a:r>
              <a:rPr lang="en-GB" dirty="0" smtClean="0"/>
              <a:t>them.</a:t>
            </a:r>
            <a:endParaRPr lang="en-GB" dirty="0" smtClean="0"/>
          </a:p>
          <a:p>
            <a:r>
              <a:rPr lang="en-GB" b="1" i="1" dirty="0"/>
              <a:t>Promotional Strategy: </a:t>
            </a:r>
            <a:r>
              <a:rPr lang="en-GB" b="1" i="1" dirty="0" smtClean="0"/>
              <a:t>(Pull)</a:t>
            </a:r>
            <a:r>
              <a:rPr lang="en-GB" dirty="0" smtClean="0"/>
              <a:t>: </a:t>
            </a:r>
            <a:r>
              <a:rPr lang="en-GB" dirty="0"/>
              <a:t>This particular strategy has the tendency and capacity to allow the management of </a:t>
            </a:r>
            <a:r>
              <a:rPr lang="en-GB" dirty="0" smtClean="0"/>
              <a:t>Angel Nail Spa to </a:t>
            </a:r>
            <a:r>
              <a:rPr lang="en-GB" dirty="0"/>
              <a:t>use a blend of electronic and paper-based </a:t>
            </a:r>
            <a:r>
              <a:rPr lang="en-GB" dirty="0" smtClean="0"/>
              <a:t>mediums.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605919"/>
      </p:ext>
    </p:extLst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349" y="455894"/>
            <a:ext cx="10972800" cy="1143000"/>
          </a:xfrm>
        </p:spPr>
        <p:txBody>
          <a:bodyPr/>
          <a:lstStyle/>
          <a:p>
            <a:r>
              <a:rPr lang="en-GB" dirty="0" smtClean="0"/>
              <a:t>What can be </a:t>
            </a:r>
            <a:r>
              <a:rPr lang="en-GB" dirty="0" smtClean="0"/>
              <a:t>done </a:t>
            </a:r>
            <a:r>
              <a:rPr lang="en-GB" dirty="0" smtClean="0"/>
              <a:t>to make it successful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room in which </a:t>
            </a:r>
            <a:r>
              <a:rPr lang="en-GB" dirty="0" smtClean="0"/>
              <a:t>Angel Nail Spa is </a:t>
            </a:r>
            <a:r>
              <a:rPr lang="en-GB" dirty="0"/>
              <a:t>strategizing to cover up their entire facility is 4*6 Meter </a:t>
            </a:r>
            <a:r>
              <a:rPr lang="en-GB" dirty="0" smtClean="0"/>
              <a:t>Long.</a:t>
            </a:r>
            <a:endParaRPr lang="en-GB" dirty="0" smtClean="0"/>
          </a:p>
          <a:p>
            <a:r>
              <a:rPr lang="en-GB" dirty="0"/>
              <a:t>The management of Angel Nail Spa is looking forward to having a strong and big facility in the </a:t>
            </a:r>
            <a:r>
              <a:rPr lang="en-GB" dirty="0" smtClean="0"/>
              <a:t>future. </a:t>
            </a:r>
            <a:endParaRPr lang="en-GB" dirty="0" smtClean="0"/>
          </a:p>
          <a:p>
            <a:r>
              <a:rPr lang="en-GB" dirty="0"/>
              <a:t>The facility of the competitors of Angel Nail Spa is comparatively better, which is a major challenge for the </a:t>
            </a:r>
            <a:r>
              <a:rPr lang="en-GB" dirty="0" smtClean="0"/>
              <a:t>company.</a:t>
            </a:r>
            <a:endParaRPr lang="en-GB" dirty="0" smtClean="0"/>
          </a:p>
          <a:p>
            <a:r>
              <a:rPr lang="en-GB" dirty="0"/>
              <a:t>Apart from </a:t>
            </a:r>
            <a:r>
              <a:rPr lang="en-GB" dirty="0" smtClean="0"/>
              <a:t>London, </a:t>
            </a:r>
            <a:r>
              <a:rPr lang="en-GB" dirty="0"/>
              <a:t>there are other places where the potential of expansion would be efficient for Angel Nail </a:t>
            </a:r>
            <a:r>
              <a:rPr lang="en-GB" dirty="0" smtClean="0"/>
              <a:t>Spa.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the company has to be positive and aggressive as well in order to have a suitable expansion plan for them, especially in the long </a:t>
            </a:r>
            <a:r>
              <a:rPr lang="en-GB" dirty="0" smtClean="0"/>
              <a:t>run.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861205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Angel Nail Spa is a company, which is currently operating on the scale of </a:t>
            </a:r>
            <a:r>
              <a:rPr lang="en-GB" dirty="0" smtClean="0"/>
              <a:t>Sole </a:t>
            </a:r>
            <a:r>
              <a:rPr lang="en-GB" dirty="0" smtClean="0"/>
              <a:t>Trader.</a:t>
            </a:r>
            <a:endParaRPr lang="en-GB" dirty="0" smtClean="0"/>
          </a:p>
          <a:p>
            <a:r>
              <a:rPr lang="en-GB" dirty="0"/>
              <a:t>Angel Nail Spa is intending to hire two to three individuals at the start of the operations because of the limited budget and resources of the </a:t>
            </a:r>
            <a:r>
              <a:rPr lang="en-GB" dirty="0" smtClean="0"/>
              <a:t>company.</a:t>
            </a:r>
            <a:endParaRPr lang="en-GB" dirty="0" smtClean="0"/>
          </a:p>
          <a:p>
            <a:r>
              <a:rPr lang="en-GB" dirty="0"/>
              <a:t>Angel Nail Spa </a:t>
            </a:r>
            <a:r>
              <a:rPr lang="en-GB" dirty="0" smtClean="0"/>
              <a:t>is </a:t>
            </a:r>
            <a:r>
              <a:rPr lang="en-GB" dirty="0"/>
              <a:t>strategizing to have more than 10 personnel in the 2</a:t>
            </a:r>
            <a:r>
              <a:rPr lang="en-GB" baseline="30000" dirty="0"/>
              <a:t>nd</a:t>
            </a:r>
            <a:r>
              <a:rPr lang="en-GB" dirty="0"/>
              <a:t> year of their operations with the advancement of the facility and </a:t>
            </a:r>
            <a:r>
              <a:rPr lang="en-GB" dirty="0" smtClean="0"/>
              <a:t>equipment.</a:t>
            </a:r>
            <a:endParaRPr lang="en-GB" dirty="0" smtClean="0"/>
          </a:p>
          <a:p>
            <a:r>
              <a:rPr lang="en-GB" dirty="0"/>
              <a:t>The main aim of Angel Nail Spa is to provide complete fitness packages to their end </a:t>
            </a:r>
            <a:r>
              <a:rPr lang="en-GB" dirty="0" smtClean="0"/>
              <a:t>users.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301544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Management Team and Company </a:t>
            </a:r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Currently, the management team consist </a:t>
            </a:r>
            <a:r>
              <a:rPr lang="en-GB" dirty="0" smtClean="0"/>
              <a:t>of the owner Olivia and four other </a:t>
            </a:r>
            <a:r>
              <a:rPr lang="en-GB" dirty="0" smtClean="0"/>
              <a:t>employees.</a:t>
            </a:r>
            <a:endParaRPr lang="en-GB" dirty="0" smtClean="0"/>
          </a:p>
          <a:p>
            <a:r>
              <a:rPr lang="en-GB" dirty="0" smtClean="0"/>
              <a:t>Since </a:t>
            </a:r>
            <a:r>
              <a:rPr lang="en-GB" dirty="0"/>
              <a:t>Angel Nail Spa is a </a:t>
            </a:r>
            <a:r>
              <a:rPr lang="en-GB" dirty="0" smtClean="0"/>
              <a:t>small business, </a:t>
            </a:r>
            <a:r>
              <a:rPr lang="en-GB" dirty="0"/>
              <a:t>therefore using this particular capacity would be ideal for </a:t>
            </a:r>
            <a:r>
              <a:rPr lang="en-GB" dirty="0" smtClean="0"/>
              <a:t>them.</a:t>
            </a:r>
            <a:endParaRPr lang="en-GB" dirty="0" smtClean="0"/>
          </a:p>
          <a:p>
            <a:r>
              <a:rPr lang="en-GB" dirty="0" smtClean="0"/>
              <a:t>in future Angle nail spa aims </a:t>
            </a:r>
            <a:r>
              <a:rPr lang="en-GB" dirty="0"/>
              <a:t>to expand the operations in different </a:t>
            </a:r>
            <a:r>
              <a:rPr lang="en-GB" dirty="0" smtClean="0"/>
              <a:t>areas in the </a:t>
            </a:r>
            <a:r>
              <a:rPr lang="en-GB" dirty="0" smtClean="0"/>
              <a:t>UK.</a:t>
            </a:r>
            <a:endParaRPr lang="en-GB" dirty="0" smtClean="0"/>
          </a:p>
          <a:p>
            <a:r>
              <a:rPr lang="en-GB" dirty="0"/>
              <a:t>The structure of the company may change to decentralised in the next six to ten years, with their current expansion in the </a:t>
            </a:r>
            <a:r>
              <a:rPr lang="en-GB" dirty="0" smtClean="0"/>
              <a:t>market.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741815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565" y="221009"/>
            <a:ext cx="10972800" cy="1143000"/>
          </a:xfrm>
        </p:spPr>
        <p:txBody>
          <a:bodyPr/>
          <a:lstStyle/>
          <a:p>
            <a:r>
              <a:rPr lang="en-GB" dirty="0" smtClean="0"/>
              <a:t>Scalability </a:t>
            </a:r>
            <a:endParaRPr lang="en-GB" dirty="0"/>
          </a:p>
        </p:txBody>
      </p:sp>
      <p:pic>
        <p:nvPicPr>
          <p:cNvPr id="5" name="Content Placeholder 4" descr="Screen Clippi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12" y="1624963"/>
            <a:ext cx="10515600" cy="4221597"/>
          </a:xfrm>
        </p:spPr>
      </p:pic>
    </p:spTree>
    <p:extLst>
      <p:ext uri="{BB962C8B-B14F-4D97-AF65-F5344CB8AC3E}">
        <p14:creationId xmlns:p14="http://schemas.microsoft.com/office/powerpoint/2010/main" val="253602943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774" y="255514"/>
            <a:ext cx="10972800" cy="1143000"/>
          </a:xfrm>
        </p:spPr>
        <p:txBody>
          <a:bodyPr/>
          <a:lstStyle/>
          <a:p>
            <a:r>
              <a:rPr lang="en-GB" dirty="0"/>
              <a:t>Financial </a:t>
            </a:r>
            <a:r>
              <a:rPr lang="en-GB" dirty="0" smtClean="0"/>
              <a:t>Projection (Start-up Capital)</a:t>
            </a:r>
            <a:endParaRPr lang="en-GB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7060058"/>
              </p:ext>
            </p:extLst>
          </p:nvPr>
        </p:nvGraphicFramePr>
        <p:xfrm>
          <a:off x="538126" y="1938343"/>
          <a:ext cx="9289141" cy="3780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3557043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2857"/>
            <a:ext cx="10972800" cy="972457"/>
          </a:xfrm>
        </p:spPr>
        <p:txBody>
          <a:bodyPr/>
          <a:lstStyle/>
          <a:p>
            <a:r>
              <a:rPr lang="en-GB" dirty="0"/>
              <a:t>Income Statement Projection-5 </a:t>
            </a:r>
            <a:r>
              <a:rPr lang="en-GB" dirty="0" smtClean="0"/>
              <a:t>Years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385401"/>
              </p:ext>
            </p:extLst>
          </p:nvPr>
        </p:nvGraphicFramePr>
        <p:xfrm>
          <a:off x="508001" y="1356090"/>
          <a:ext cx="11103426" cy="52206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85305"/>
                <a:gridCol w="1462988"/>
                <a:gridCol w="1211877"/>
                <a:gridCol w="1211877"/>
                <a:gridCol w="1211877"/>
                <a:gridCol w="1211877"/>
                <a:gridCol w="895262"/>
                <a:gridCol w="906180"/>
                <a:gridCol w="906180"/>
              </a:tblGrid>
              <a:tr h="315312">
                <a:tc gridSpan="9"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Income Statement 8 Quarters</a:t>
                      </a:r>
                      <a:endParaRPr lang="en-US" sz="1400" b="0" i="0" u="none" strike="noStrike" dirty="0">
                        <a:solidFill>
                          <a:srgbClr val="FFFFFF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865883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u="none" strike="noStrike" dirty="0">
                          <a:effectLst/>
                        </a:rPr>
                        <a:t> 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Quarter-1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Quarter-2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Quarter-3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Quarter-4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Quarter-5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Quarter-6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Quarter-7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Quarter-8</a:t>
                      </a:r>
                      <a:endParaRPr lang="en-US" sz="1400" b="1" i="0" u="none" strike="noStrike" dirty="0">
                        <a:solidFill>
                          <a:srgbClr val="3C3E4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Number of customers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200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400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                        1,000 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                        2,000 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                        6,000 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u="none" strike="noStrike" dirty="0">
                          <a:effectLst/>
                        </a:rPr>
                        <a:t>7600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u="none" strike="noStrike" dirty="0">
                          <a:effectLst/>
                        </a:rPr>
                        <a:t>8000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u="none" strike="noStrike" dirty="0">
                          <a:effectLst/>
                        </a:rPr>
                        <a:t>8800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</a:tr>
              <a:tr h="108019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Gold Customers Average Rate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Total Revenue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£6,000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£13,200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£36,300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£79,860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£263,538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£367,196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£425,175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£514,461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Salaries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£3,000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£6,600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£18,150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£39,930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£131,769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£183,598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£212,587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£257,231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65157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Utility Expenses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£660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£1,815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£3,993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£13,177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£18,360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£21,259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£25,723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Marketing Expenses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£600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£1,320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£3,630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£7,986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£26,354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£36,720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£42,517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£51,446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65157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Depreciation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£120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£726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£1,597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£5,271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£7,344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£8,503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£10,289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Total Expenses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£4,020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£8,844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£24,321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£53,506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£176,570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£246,022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£284,867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£344,689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Operating Income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£1,980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£4,356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£11,979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£26,354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£86,968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£121,175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£140,308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£169,772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65157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Tax @ 20 %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£396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£871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£2,396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£5,271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£17,394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£24,235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£28,062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£33,954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86588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Net Income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£1,584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£3,485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£9,583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£21,083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£69,574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£96,940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£112,246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£135,818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</a:tr>
              <a:tr h="4372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OPM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£33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 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u="none" strike="noStrike" dirty="0">
                          <a:effectLst/>
                        </a:rPr>
                        <a:t> 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</a:tr>
              <a:tr h="4372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effectLst/>
                        </a:rPr>
                        <a:t>NPM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400" u="none" strike="noStrike" dirty="0">
                          <a:effectLst/>
                        </a:rPr>
                        <a:t>£26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 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u="none" strike="noStrike" dirty="0">
                          <a:effectLst/>
                        </a:rPr>
                        <a:t> </a:t>
                      </a:r>
                      <a:endParaRPr lang="en-US" sz="8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633" marR="8633" marT="8633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9434094"/>
      </p:ext>
    </p:extLst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the income statement of the company, it is found that the average Operating Profit Margin (OPM) for the period of 5 years is nearly to 33</a:t>
            </a:r>
            <a:r>
              <a:rPr lang="en-GB" dirty="0" smtClean="0"/>
              <a:t>%.</a:t>
            </a:r>
            <a:endParaRPr lang="en-GB" dirty="0" smtClean="0"/>
          </a:p>
          <a:p>
            <a:r>
              <a:rPr lang="en-GB" dirty="0"/>
              <a:t>On the other hand, the Net Profit Margin of the company on average is 26.4</a:t>
            </a:r>
            <a:r>
              <a:rPr lang="en-GB" dirty="0" smtClean="0"/>
              <a:t>%.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03904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British women spend over £450 a year on their nails.</a:t>
            </a:r>
          </a:p>
          <a:p>
            <a:r>
              <a:rPr lang="en-GB" dirty="0" smtClean="0"/>
              <a:t>The nail industry is growing and has a wide range of opportunities.  The industry continues to strives with revenues expected to reach $58.7 Billion by </a:t>
            </a:r>
            <a:r>
              <a:rPr lang="en-GB" dirty="0" smtClean="0"/>
              <a:t>2019.</a:t>
            </a:r>
            <a:endParaRPr lang="en-GB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Honig, B., &amp; Samuelsson, M. (2014). Data replication and extension: A study of business planning and venture-level performance. </a:t>
            </a:r>
            <a:r>
              <a:rPr lang="en-GB" i="1" dirty="0" smtClean="0"/>
              <a:t>Journal of Business Venturing Insights</a:t>
            </a:r>
            <a:r>
              <a:rPr lang="en-GB" dirty="0" smtClean="0"/>
              <a:t>, </a:t>
            </a:r>
            <a:r>
              <a:rPr lang="en-GB" i="1" dirty="0" smtClean="0"/>
              <a:t>1</a:t>
            </a:r>
            <a:r>
              <a:rPr lang="en-GB" dirty="0" smtClean="0"/>
              <a:t>, 18-25.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Hytti, U., Stenholm, P., &amp; Peura, K. (2011). Transfers of business planning and bounded emotionality: a follow-up case study. </a:t>
            </a:r>
            <a:r>
              <a:rPr lang="en-GB" i="1" dirty="0" smtClean="0"/>
              <a:t>International Journal of Entrepreneurial Behaviour &amp; Research</a:t>
            </a:r>
            <a:r>
              <a:rPr lang="en-GB" dirty="0" smtClean="0"/>
              <a:t>, </a:t>
            </a:r>
            <a:r>
              <a:rPr lang="en-GB" i="1" dirty="0" smtClean="0"/>
              <a:t>17</a:t>
            </a:r>
            <a:r>
              <a:rPr lang="en-GB" dirty="0" smtClean="0"/>
              <a:t>(5), 561-580.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Jones, A., &amp; Jones, P. (2011). “Making an impact”: a profile of a business planning competition in a university. </a:t>
            </a:r>
            <a:r>
              <a:rPr lang="en-GB" i="1" dirty="0" smtClean="0"/>
              <a:t>Education+ Training</a:t>
            </a:r>
            <a:r>
              <a:rPr lang="en-GB" dirty="0" smtClean="0"/>
              <a:t>, </a:t>
            </a:r>
            <a:r>
              <a:rPr lang="en-GB" i="1" dirty="0" smtClean="0"/>
              <a:t>53</a:t>
            </a:r>
            <a:r>
              <a:rPr lang="en-GB" dirty="0" smtClean="0"/>
              <a:t>(8/9), 704-721.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Karia, M., Bathula, H., &amp; Abbott, M. (2015). An experiential learning approach to teaching business planning: connecting students to the real world. In </a:t>
            </a:r>
            <a:r>
              <a:rPr lang="en-GB" i="1" dirty="0" smtClean="0"/>
              <a:t>Exploring learning &amp; teaching in higher education</a:t>
            </a:r>
            <a:r>
              <a:rPr lang="en-GB" dirty="0" smtClean="0"/>
              <a:t> (pp. 123-144). Springer, Berlin, Heidelberg.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Osiyevskyy, O., Hayes, L., Krueger, N. F., &amp; Madill, C. (2013). Planning to grow? Exploring the effect of business planning on the growth of small and medium enterprises (SMEs).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extBox 17"/>
          <p:cNvSpPr txBox="1"/>
          <p:nvPr/>
        </p:nvSpPr>
        <p:spPr>
          <a:xfrm>
            <a:off x="2373684" y="1216040"/>
            <a:ext cx="65934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998" b="1" spc="300" dirty="0" smtClean="0">
                <a:latin typeface="Lato Black" charset="0"/>
                <a:ea typeface="Lato Black" charset="0"/>
                <a:cs typeface="Lato Black" charset="0"/>
              </a:rPr>
              <a:t>THANK </a:t>
            </a:r>
            <a:r>
              <a:rPr lang="en-US" sz="9600" b="1" spc="300" dirty="0" smtClean="0">
                <a:latin typeface="Lato Black"/>
                <a:ea typeface="Lato Black" charset="0"/>
                <a:cs typeface="Lato Black" charset="0"/>
              </a:rPr>
              <a:t>you</a:t>
            </a:r>
            <a:endParaRPr lang="en-US" sz="9600" b="1" spc="300" dirty="0">
              <a:latin typeface="Lato Black"/>
              <a:ea typeface="Lato Black" charset="0"/>
              <a:cs typeface="Lato Black" charset="0"/>
            </a:endParaRPr>
          </a:p>
        </p:txBody>
      </p:sp>
      <p:grpSp>
        <p:nvGrpSpPr>
          <p:cNvPr id="160" name="组合 159"/>
          <p:cNvGrpSpPr/>
          <p:nvPr/>
        </p:nvGrpSpPr>
        <p:grpSpPr>
          <a:xfrm rot="16200000">
            <a:off x="7879156" y="2512248"/>
            <a:ext cx="6340771" cy="1677874"/>
            <a:chOff x="-642802" y="5954997"/>
            <a:chExt cx="13394002" cy="3207983"/>
          </a:xfrm>
        </p:grpSpPr>
        <p:sp>
          <p:nvSpPr>
            <p:cNvPr id="161" name="Hexagon 2"/>
            <p:cNvSpPr/>
            <p:nvPr/>
          </p:nvSpPr>
          <p:spPr>
            <a:xfrm rot="5400000">
              <a:off x="9764458" y="6176237"/>
              <a:ext cx="3207982" cy="2765502"/>
            </a:xfrm>
            <a:prstGeom prst="hexagon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  <p:sp>
          <p:nvSpPr>
            <p:cNvPr id="162" name="Hexagon 51"/>
            <p:cNvSpPr/>
            <p:nvPr/>
          </p:nvSpPr>
          <p:spPr>
            <a:xfrm rot="5400000">
              <a:off x="6221624" y="6176238"/>
              <a:ext cx="3207982" cy="2765502"/>
            </a:xfrm>
            <a:prstGeom prst="hexagon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  <p:sp>
          <p:nvSpPr>
            <p:cNvPr id="163" name="Hexagon 52"/>
            <p:cNvSpPr/>
            <p:nvPr/>
          </p:nvSpPr>
          <p:spPr>
            <a:xfrm rot="5400000">
              <a:off x="2678791" y="6176237"/>
              <a:ext cx="3207982" cy="2765502"/>
            </a:xfrm>
            <a:prstGeom prst="hexagon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  <p:sp>
          <p:nvSpPr>
            <p:cNvPr id="164" name="Hexagon 53"/>
            <p:cNvSpPr/>
            <p:nvPr/>
          </p:nvSpPr>
          <p:spPr>
            <a:xfrm rot="5400000">
              <a:off x="-864042" y="6176237"/>
              <a:ext cx="3207982" cy="2765502"/>
            </a:xfrm>
            <a:prstGeom prst="hexagon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Lato Light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5650858"/>
      </p:ext>
    </p:extLst>
  </p:cSld>
  <p:clrMapOvr>
    <a:masterClrMapping/>
  </p:clrMapOvr>
  <p:transition spd="slow" advClick="0" advTm="1000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807</TotalTime>
  <Words>1326</Words>
  <Application>Microsoft Office PowerPoint</Application>
  <PresentationFormat>Custom</PresentationFormat>
  <Paragraphs>223</Paragraphs>
  <Slides>19</Slides>
  <Notes>4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Flow</vt:lpstr>
      <vt:lpstr>PowerPoint Presentation</vt:lpstr>
      <vt:lpstr>PowerPoint Presentation</vt:lpstr>
      <vt:lpstr>PowerPoint Presentation</vt:lpstr>
      <vt:lpstr>PowerPoint Presentation</vt:lpstr>
      <vt:lpstr>Background</vt:lpstr>
      <vt:lpstr>Key Trend</vt:lpstr>
      <vt:lpstr>Problems or Issues with the Industry</vt:lpstr>
      <vt:lpstr>How it Works </vt:lpstr>
      <vt:lpstr>Business Mode</vt:lpstr>
      <vt:lpstr>What can be done to make it successful?</vt:lpstr>
      <vt:lpstr>Operations Plan</vt:lpstr>
      <vt:lpstr>Management Team and Company Structure</vt:lpstr>
      <vt:lpstr>Scalability </vt:lpstr>
      <vt:lpstr>Financial Projection (Start-up Capital)</vt:lpstr>
      <vt:lpstr>Income Statement Projection-5 Years</vt:lpstr>
      <vt:lpstr>Ratio Analysis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rr</dc:creator>
  <cp:lastModifiedBy>NAS</cp:lastModifiedBy>
  <cp:revision>30</cp:revision>
  <dcterms:created xsi:type="dcterms:W3CDTF">2018-08-03T07:47:19Z</dcterms:created>
  <dcterms:modified xsi:type="dcterms:W3CDTF">2018-08-21T18:43:55Z</dcterms:modified>
</cp:coreProperties>
</file>