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1"/>
  </p:notesMasterIdLst>
  <p:handoutMasterIdLst>
    <p:handoutMasterId r:id="rId12"/>
  </p:handoutMasterIdLst>
  <p:sldIdLst>
    <p:sldId id="257" r:id="rId2"/>
    <p:sldId id="258" r:id="rId3"/>
    <p:sldId id="259" r:id="rId4"/>
    <p:sldId id="260" r:id="rId5"/>
    <p:sldId id="261"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568EF1DC-B511-41BC-A9A2-A9AD928A12FE}">
          <p14:sldIdLst>
            <p14:sldId id="257"/>
            <p14:sldId id="258"/>
            <p14:sldId id="259"/>
            <p14:sldId id="260"/>
            <p14:sldId id="261"/>
            <p14:sldId id="262"/>
            <p14:sldId id="263"/>
            <p14:sldId id="264"/>
            <p14:sldId id="265"/>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296" userDrawn="1">
          <p15:clr>
            <a:srgbClr val="A4A3A4"/>
          </p15:clr>
        </p15:guide>
        <p15:guide id="4" orient="horz" pos="4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911" autoAdjust="0"/>
  </p:normalViewPr>
  <p:slideViewPr>
    <p:cSldViewPr snapToGrid="0">
      <p:cViewPr varScale="1">
        <p:scale>
          <a:sx n="99" d="100"/>
          <a:sy n="99" d="100"/>
        </p:scale>
        <p:origin x="1032" y="90"/>
      </p:cViewPr>
      <p:guideLst>
        <p:guide orient="horz" pos="2160"/>
        <p:guide pos="3840"/>
        <p:guide pos="7296"/>
        <p:guide orient="horz" pos="4128"/>
      </p:guideLst>
    </p:cSldViewPr>
  </p:slideViewPr>
  <p:notesTextViewPr>
    <p:cViewPr>
      <p:scale>
        <a:sx n="3" d="2"/>
        <a:sy n="3" d="2"/>
      </p:scale>
      <p:origin x="0" y="0"/>
    </p:cViewPr>
  </p:notesTextViewPr>
  <p:notesViewPr>
    <p:cSldViewPr snapToGrid="0" showGuides="1">
      <p:cViewPr varScale="1">
        <p:scale>
          <a:sx n="90" d="100"/>
          <a:sy n="90" d="100"/>
        </p:scale>
        <p:origin x="28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E3387C1-8EFB-44F7-8485-D662F1CF7333}" type="datetime1">
              <a:rPr lang="en-GB" smtClean="0"/>
              <a:t>29/06/2025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64E50CC-F33A-4EF4-9F12-93EC4A21A0CF}" type="slidenum">
              <a:rPr lang="en-GB" smtClean="0"/>
              <a:t>‹#›</a:t>
            </a:fld>
            <a:endParaRPr lang="en-GB" dirty="0"/>
          </a:p>
        </p:txBody>
      </p:sp>
    </p:spTree>
    <p:extLst>
      <p:ext uri="{BB962C8B-B14F-4D97-AF65-F5344CB8AC3E}">
        <p14:creationId xmlns:p14="http://schemas.microsoft.com/office/powerpoint/2010/main" val="132329507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88D6434E-09F1-48C0-A525-B5A7008B7802}" type="datetime1">
              <a:rPr lang="en-GB" noProof="0" smtClean="0"/>
              <a:t>29/06/2025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2674CE4-FBD8-4481-AEFB-CA53E599A745}" type="slidenum">
              <a:rPr lang="en-GB" noProof="0" smtClean="0"/>
              <a:t>‹#›</a:t>
            </a:fld>
            <a:endParaRPr lang="en-GB" noProof="0" dirty="0"/>
          </a:p>
        </p:txBody>
      </p:sp>
    </p:spTree>
    <p:extLst>
      <p:ext uri="{BB962C8B-B14F-4D97-AF65-F5344CB8AC3E}">
        <p14:creationId xmlns:p14="http://schemas.microsoft.com/office/powerpoint/2010/main" val="127326818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r>
              <a:rPr lang="en-GB" dirty="0"/>
              <a:t>How presentation will benefit audience: Adult learners are more interested in a subject if they know how or why it is important to them.</a:t>
            </a:r>
          </a:p>
          <a:p>
            <a:pPr marL="171450" indent="-171450" rtl="0">
              <a:buFont typeface="Arial" panose="020B0604020202020204" pitchFamily="34" charset="0"/>
              <a:buChar char="•"/>
            </a:pPr>
            <a:r>
              <a:rPr lang="en-GB" dirty="0"/>
              <a:t>Presenter’s level of expertise in the subject: Briefly state your credentials in this area, or explain why participants should listen to you.</a:t>
            </a:r>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2</a:t>
            </a:fld>
            <a:endParaRPr lang="en-GB" dirty="0"/>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dirty="0"/>
              <a:t>Lesson descriptions should be brief.</a:t>
            </a:r>
          </a:p>
          <a:p>
            <a:pPr rtl="0"/>
            <a:endParaRPr lang="en-GB" dirty="0"/>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3</a:t>
            </a:fld>
            <a:endParaRPr lang="en-GB" dirty="0"/>
          </a:p>
        </p:txBody>
      </p:sp>
    </p:spTree>
    <p:extLst>
      <p:ext uri="{BB962C8B-B14F-4D97-AF65-F5344CB8AC3E}">
        <p14:creationId xmlns:p14="http://schemas.microsoft.com/office/powerpoint/2010/main" val="955871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b="1" dirty="0"/>
              <a:t>Example objectives</a:t>
            </a:r>
          </a:p>
          <a:p>
            <a:pPr marL="0" indent="0" rtl="0">
              <a:buFont typeface="Arial" panose="020B0604020202020204" pitchFamily="34" charset="0"/>
              <a:buNone/>
            </a:pPr>
            <a:r>
              <a:rPr lang="en-GB" dirty="0"/>
              <a:t>At the end of this lesson, you will be able to:</a:t>
            </a:r>
          </a:p>
          <a:p>
            <a:pPr marL="171450" indent="-171450" rtl="0">
              <a:buFont typeface="Arial" panose="020B0604020202020204" pitchFamily="34" charset="0"/>
              <a:buChar char="•"/>
            </a:pPr>
            <a:r>
              <a:rPr lang="en-GB" dirty="0"/>
              <a:t>Save files to the team Web server.</a:t>
            </a:r>
          </a:p>
          <a:p>
            <a:pPr marL="171450" indent="-171450" rtl="0">
              <a:buFont typeface="Arial" panose="020B0604020202020204" pitchFamily="34" charset="0"/>
              <a:buChar char="•"/>
            </a:pPr>
            <a:r>
              <a:rPr lang="en-GB" dirty="0"/>
              <a:t>Move files to different locations on the team Web server.</a:t>
            </a:r>
          </a:p>
          <a:p>
            <a:pPr marL="171450" indent="-171450" rtl="0">
              <a:buFont typeface="Arial" panose="020B0604020202020204" pitchFamily="34" charset="0"/>
              <a:buChar char="•"/>
            </a:pPr>
            <a:r>
              <a:rPr lang="en-GB" dirty="0"/>
              <a:t>Share files on the team Web server.</a:t>
            </a:r>
          </a:p>
          <a:p>
            <a:pPr rtl="0"/>
            <a:endParaRPr lang="en-GB" dirty="0"/>
          </a:p>
          <a:p>
            <a:pPr rtl="0"/>
            <a:endParaRPr lang="en-GB" dirty="0"/>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4</a:t>
            </a:fld>
            <a:endParaRPr lang="en-GB" dirty="0"/>
          </a:p>
        </p:txBody>
      </p:sp>
    </p:spTree>
    <p:extLst>
      <p:ext uri="{BB962C8B-B14F-4D97-AF65-F5344CB8AC3E}">
        <p14:creationId xmlns:p14="http://schemas.microsoft.com/office/powerpoint/2010/main" val="3069441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32674CE4-FBD8-4481-AEFB-CA53E599A745}" type="slidenum">
              <a:rPr lang="en-GB" smtClean="0"/>
              <a:t>5</a:t>
            </a:fld>
            <a:endParaRPr lang="en-GB" dirty="0"/>
          </a:p>
        </p:txBody>
      </p:sp>
    </p:spTree>
    <p:extLst>
      <p:ext uri="{BB962C8B-B14F-4D97-AF65-F5344CB8AC3E}">
        <p14:creationId xmlns:p14="http://schemas.microsoft.com/office/powerpoint/2010/main" val="1201050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32674CE4-FBD8-4481-AEFB-CA53E599A745}" type="slidenum">
              <a:rPr lang="en-GB" smtClean="0"/>
              <a:t>6</a:t>
            </a:fld>
            <a:endParaRPr lang="en-GB" dirty="0"/>
          </a:p>
        </p:txBody>
      </p:sp>
    </p:spTree>
    <p:extLst>
      <p:ext uri="{BB962C8B-B14F-4D97-AF65-F5344CB8AC3E}">
        <p14:creationId xmlns:p14="http://schemas.microsoft.com/office/powerpoint/2010/main" val="793557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5800B302-F4DC-4547-9C74-CF794137D166}" type="slidenum">
              <a:rPr lang="en-GB" smtClean="0"/>
              <a:t>7</a:t>
            </a:fld>
            <a:endParaRPr lang="en-GB" dirty="0"/>
          </a:p>
        </p:txBody>
      </p:sp>
    </p:spTree>
    <p:extLst>
      <p:ext uri="{BB962C8B-B14F-4D97-AF65-F5344CB8AC3E}">
        <p14:creationId xmlns:p14="http://schemas.microsoft.com/office/powerpoint/2010/main" val="908655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32674CE4-FBD8-4481-AEFB-CA53E599A745}" type="slidenum">
              <a:rPr lang="en-GB" smtClean="0"/>
              <a:t>8</a:t>
            </a:fld>
            <a:endParaRPr lang="en-GB" dirty="0"/>
          </a:p>
        </p:txBody>
      </p:sp>
    </p:spTree>
    <p:extLst>
      <p:ext uri="{BB962C8B-B14F-4D97-AF65-F5344CB8AC3E}">
        <p14:creationId xmlns:p14="http://schemas.microsoft.com/office/powerpoint/2010/main" val="2000953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32674CE4-FBD8-4481-AEFB-CA53E599A745}" type="slidenum">
              <a:rPr lang="en-GB" smtClean="0"/>
              <a:t>9</a:t>
            </a:fld>
            <a:endParaRPr lang="en-GB" dirty="0"/>
          </a:p>
        </p:txBody>
      </p:sp>
    </p:spTree>
    <p:extLst>
      <p:ext uri="{BB962C8B-B14F-4D97-AF65-F5344CB8AC3E}">
        <p14:creationId xmlns:p14="http://schemas.microsoft.com/office/powerpoint/2010/main" val="40336863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pPr rtl="0"/>
            <a:fld id="{B4AAD351-6347-4318-B935-1E0F1B6A61D6}" type="datetime1">
              <a:rPr lang="en-GB" noProof="0" smtClean="0"/>
              <a:t>29/06/2025</a:t>
            </a:fld>
            <a:endParaRPr lang="en-GB" noProof="0" dirty="0"/>
          </a:p>
        </p:txBody>
      </p:sp>
      <p:sp>
        <p:nvSpPr>
          <p:cNvPr id="5" name="Footer Placeholder 4"/>
          <p:cNvSpPr>
            <a:spLocks noGrp="1"/>
          </p:cNvSpPr>
          <p:nvPr>
            <p:ph type="ftr" sz="quarter" idx="11"/>
          </p:nvPr>
        </p:nvSpPr>
        <p:spPr>
          <a:xfrm>
            <a:off x="1371600" y="4323845"/>
            <a:ext cx="6400800" cy="365125"/>
          </a:xfrm>
        </p:spPr>
        <p:txBody>
          <a:bodyPr/>
          <a:lstStyle/>
          <a:p>
            <a:pPr rtl="0"/>
            <a:r>
              <a:rPr lang="en-GB" noProof="0"/>
              <a:t>Add a footer</a:t>
            </a:r>
            <a:endParaRPr lang="en-GB" noProof="0" dirty="0"/>
          </a:p>
        </p:txBody>
      </p:sp>
      <p:sp>
        <p:nvSpPr>
          <p:cNvPr id="6" name="Slide Number Placeholder 5"/>
          <p:cNvSpPr>
            <a:spLocks noGrp="1"/>
          </p:cNvSpPr>
          <p:nvPr>
            <p:ph type="sldNum" sz="quarter" idx="12"/>
          </p:nvPr>
        </p:nvSpPr>
        <p:spPr>
          <a:xfrm>
            <a:off x="8077200" y="1430866"/>
            <a:ext cx="2743200" cy="365125"/>
          </a:xfrm>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790067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rtl="0"/>
            <a:fld id="{71F23539-3F81-4F1E-A9B7-5CE0C1986E23}" type="datetime1">
              <a:rPr lang="en-GB" noProof="0" smtClean="0"/>
              <a:t>29/06/2025</a:t>
            </a:fld>
            <a:endParaRPr lang="en-GB" noProof="0" dirty="0"/>
          </a:p>
        </p:txBody>
      </p:sp>
      <p:sp>
        <p:nvSpPr>
          <p:cNvPr id="5" name="Footer Placeholder 4"/>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2893366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pPr rtl="0"/>
            <a:fld id="{56854DA5-E4EE-42EA-9BC9-3160B1480769}" type="datetime1">
              <a:rPr lang="en-GB" noProof="0" smtClean="0"/>
              <a:t>29/06/2025</a:t>
            </a:fld>
            <a:endParaRPr lang="en-GB" noProof="0" dirty="0"/>
          </a:p>
        </p:txBody>
      </p:sp>
      <p:sp>
        <p:nvSpPr>
          <p:cNvPr id="5" name="Footer Placeholder 4"/>
          <p:cNvSpPr>
            <a:spLocks noGrp="1"/>
          </p:cNvSpPr>
          <p:nvPr>
            <p:ph type="ftr" sz="quarter" idx="11"/>
          </p:nvPr>
        </p:nvSpPr>
        <p:spPr>
          <a:xfrm>
            <a:off x="685800" y="381001"/>
            <a:ext cx="6991492" cy="364065"/>
          </a:xfrm>
        </p:spPr>
        <p:txBody>
          <a:bodyPr/>
          <a:lstStyle/>
          <a:p>
            <a:pPr rtl="0"/>
            <a:r>
              <a:rPr lang="en-GB" noProof="0"/>
              <a:t>Add a footer</a:t>
            </a:r>
            <a:endParaRPr lang="en-GB" noProof="0" dirty="0"/>
          </a:p>
        </p:txBody>
      </p:sp>
      <p:sp>
        <p:nvSpPr>
          <p:cNvPr id="6" name="Slide Number Placeholder 5"/>
          <p:cNvSpPr>
            <a:spLocks noGrp="1"/>
          </p:cNvSpPr>
          <p:nvPr>
            <p:ph type="sldNum" sz="quarter" idx="12"/>
          </p:nvPr>
        </p:nvSpPr>
        <p:spPr>
          <a:xfrm>
            <a:off x="10862452" y="381000"/>
            <a:ext cx="643748" cy="365125"/>
          </a:xfrm>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4223039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rtl="0"/>
            <a:fld id="{E9A1BF5D-7537-4BA8-9976-6302714DE26C}" type="datetime1">
              <a:rPr lang="en-GB" noProof="0" smtClean="0"/>
              <a:t>29/06/2025</a:t>
            </a:fld>
            <a:endParaRPr lang="en-GB" noProof="0" dirty="0"/>
          </a:p>
        </p:txBody>
      </p:sp>
      <p:sp>
        <p:nvSpPr>
          <p:cNvPr id="6" name="Footer Placeholder 5"/>
          <p:cNvSpPr>
            <a:spLocks noGrp="1"/>
          </p:cNvSpPr>
          <p:nvPr>
            <p:ph type="ftr" sz="quarter" idx="11"/>
          </p:nvPr>
        </p:nvSpPr>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2072192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rtl="0"/>
            <a:fld id="{8F8E4797-21F6-4D41-B035-97FEABB63BCE}" type="datetime1">
              <a:rPr lang="en-GB" noProof="0" smtClean="0"/>
              <a:t>29/06/2025</a:t>
            </a:fld>
            <a:endParaRPr lang="en-GB" noProof="0" dirty="0"/>
          </a:p>
        </p:txBody>
      </p:sp>
      <p:sp>
        <p:nvSpPr>
          <p:cNvPr id="8" name="Footer Placeholder 7"/>
          <p:cNvSpPr>
            <a:spLocks noGrp="1"/>
          </p:cNvSpPr>
          <p:nvPr>
            <p:ph type="ftr" sz="quarter" idx="11"/>
          </p:nvPr>
        </p:nvSpPr>
        <p:spPr/>
        <p:txBody>
          <a:bodyPr/>
          <a:lstStyle/>
          <a:p>
            <a:pPr rtl="0"/>
            <a:r>
              <a:rPr lang="en-GB" noProof="0"/>
              <a:t>Add a footer</a:t>
            </a:r>
            <a:endParaRPr lang="en-GB" noProof="0" dirty="0"/>
          </a:p>
        </p:txBody>
      </p:sp>
      <p:sp>
        <p:nvSpPr>
          <p:cNvPr id="9" name="Slide Number Placeholder 8"/>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258543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rtl="0"/>
            <a:fld id="{4EC45D07-A3FD-40EE-BB45-F5E3D0F2E1C8}" type="datetime1">
              <a:rPr lang="en-GB" noProof="0" smtClean="0"/>
              <a:t>29/06/2025</a:t>
            </a:fld>
            <a:endParaRPr lang="en-GB" noProof="0" dirty="0"/>
          </a:p>
        </p:txBody>
      </p:sp>
      <p:sp>
        <p:nvSpPr>
          <p:cNvPr id="4" name="Footer Placeholder 3"/>
          <p:cNvSpPr>
            <a:spLocks noGrp="1"/>
          </p:cNvSpPr>
          <p:nvPr>
            <p:ph type="ftr" sz="quarter" idx="11"/>
          </p:nvPr>
        </p:nvSpPr>
        <p:spPr/>
        <p:txBody>
          <a:bodyPr/>
          <a:lstStyle/>
          <a:p>
            <a:pPr rtl="0"/>
            <a:r>
              <a:rPr lang="en-GB" noProof="0"/>
              <a:t>Add a footer</a:t>
            </a:r>
            <a:endParaRPr lang="en-GB" noProof="0" dirty="0"/>
          </a:p>
        </p:txBody>
      </p:sp>
      <p:sp>
        <p:nvSpPr>
          <p:cNvPr id="5" name="Slide Number Placeholder 4"/>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788286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30FFDAF9-DFA9-4947-9568-03347A66D233}" type="datetime1">
              <a:rPr lang="en-GB" noProof="0" smtClean="0"/>
              <a:t>29/06/2025</a:t>
            </a:fld>
            <a:endParaRPr lang="en-GB" noProof="0" dirty="0"/>
          </a:p>
        </p:txBody>
      </p:sp>
      <p:sp>
        <p:nvSpPr>
          <p:cNvPr id="3" name="Footer Placeholder 2"/>
          <p:cNvSpPr>
            <a:spLocks noGrp="1"/>
          </p:cNvSpPr>
          <p:nvPr>
            <p:ph type="ftr" sz="quarter" idx="11"/>
          </p:nvPr>
        </p:nvSpPr>
        <p:spPr/>
        <p:txBody>
          <a:bodyPr/>
          <a:lstStyle/>
          <a:p>
            <a:pPr rtl="0"/>
            <a:r>
              <a:rPr lang="en-GB" noProof="0"/>
              <a:t>Add a footer</a:t>
            </a:r>
            <a:endParaRPr lang="en-GB" noProof="0" dirty="0"/>
          </a:p>
        </p:txBody>
      </p:sp>
      <p:sp>
        <p:nvSpPr>
          <p:cNvPr id="4" name="Slide Number Placeholder 3"/>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4214509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rtl="0"/>
            <a:fld id="{D89D711C-098E-40E1-BE23-CFCA1FAB8359}" type="datetime1">
              <a:rPr lang="en-GB" noProof="0" smtClean="0"/>
              <a:t>29/06/2025</a:t>
            </a:fld>
            <a:endParaRPr lang="en-GB" noProof="0" dirty="0"/>
          </a:p>
        </p:txBody>
      </p:sp>
      <p:sp>
        <p:nvSpPr>
          <p:cNvPr id="6" name="Footer Placeholder 5"/>
          <p:cNvSpPr>
            <a:spLocks noGrp="1"/>
          </p:cNvSpPr>
          <p:nvPr>
            <p:ph type="ftr" sz="quarter" idx="11"/>
          </p:nvPr>
        </p:nvSpPr>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3250809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rtl="0"/>
            <a:fld id="{9A9A7A2F-7C81-4F05-8B4D-4983D3740BAF}" type="datetime1">
              <a:rPr lang="en-GB" noProof="0" smtClean="0"/>
              <a:t>29/06/2025</a:t>
            </a:fld>
            <a:endParaRPr lang="en-GB" noProof="0" dirty="0"/>
          </a:p>
        </p:txBody>
      </p:sp>
      <p:sp>
        <p:nvSpPr>
          <p:cNvPr id="6" name="Footer Placeholder 5"/>
          <p:cNvSpPr>
            <a:spLocks noGrp="1"/>
          </p:cNvSpPr>
          <p:nvPr>
            <p:ph type="ftr" sz="quarter" idx="11"/>
          </p:nvPr>
        </p:nvSpPr>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4200715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rtl="0"/>
            <a:fld id="{8B045440-74F0-4B44-BEF6-1040C3E911E1}" type="datetime1">
              <a:rPr lang="en-GB" noProof="0" smtClean="0"/>
              <a:t>29/06/2025</a:t>
            </a:fld>
            <a:endParaRPr lang="en-GB" noProof="0" dirty="0"/>
          </a:p>
        </p:txBody>
      </p:sp>
      <p:sp>
        <p:nvSpPr>
          <p:cNvPr id="6" name="Footer Placeholder 5"/>
          <p:cNvSpPr>
            <a:spLocks noGrp="1"/>
          </p:cNvSpPr>
          <p:nvPr>
            <p:ph type="ftr" sz="quarter" idx="11"/>
          </p:nvPr>
        </p:nvSpPr>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20467850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8B045440-74F0-4B44-BEF6-1040C3E911E1}" type="datetime1">
              <a:rPr lang="en-GB" noProof="0" smtClean="0"/>
              <a:t>29/06/2025</a:t>
            </a:fld>
            <a:endParaRPr lang="en-GB" noProof="0" dirty="0"/>
          </a:p>
        </p:txBody>
      </p:sp>
      <p:sp>
        <p:nvSpPr>
          <p:cNvPr id="6" name="Footer Placeholder 5"/>
          <p:cNvSpPr>
            <a:spLocks noGrp="1"/>
          </p:cNvSpPr>
          <p:nvPr>
            <p:ph type="ftr" sz="quarter" idx="11"/>
          </p:nvPr>
        </p:nvSpPr>
        <p:spPr>
          <a:xfrm>
            <a:off x="685800" y="379941"/>
            <a:ext cx="6991492" cy="365125"/>
          </a:xfrm>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a:xfrm>
            <a:off x="10862452" y="381000"/>
            <a:ext cx="643748" cy="365125"/>
          </a:xfrm>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65404242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8B045440-74F0-4B44-BEF6-1040C3E911E1}" type="datetime1">
              <a:rPr lang="en-GB" noProof="0" smtClean="0"/>
              <a:t>29/06/2025</a:t>
            </a:fld>
            <a:endParaRPr lang="en-GB" noProof="0" dirty="0"/>
          </a:p>
        </p:txBody>
      </p:sp>
      <p:sp>
        <p:nvSpPr>
          <p:cNvPr id="6" name="Footer Placeholder 5"/>
          <p:cNvSpPr>
            <a:spLocks noGrp="1"/>
          </p:cNvSpPr>
          <p:nvPr>
            <p:ph type="ftr" sz="quarter" idx="11"/>
          </p:nvPr>
        </p:nvSpPr>
        <p:spPr>
          <a:xfrm>
            <a:off x="685800" y="379941"/>
            <a:ext cx="6991492" cy="365125"/>
          </a:xfrm>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a:xfrm>
            <a:off x="10862452" y="381000"/>
            <a:ext cx="643748" cy="365125"/>
          </a:xfrm>
        </p:spPr>
        <p:txBody>
          <a:bodyPr/>
          <a:lstStyle/>
          <a:p>
            <a:pPr rtl="0"/>
            <a:fld id="{401CF334-2D5C-4859-84A6-CA7E6E43FAEB}" type="slidenum">
              <a:rPr lang="en-GB" noProof="0" smtClean="0"/>
              <a:t>‹#›</a:t>
            </a:fld>
            <a:endParaRPr lang="en-GB" noProof="0"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301193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pPr rtl="0"/>
            <a:fld id="{8B045440-74F0-4B44-BEF6-1040C3E911E1}" type="datetime1">
              <a:rPr lang="en-GB" noProof="0" smtClean="0"/>
              <a:t>29/06/2025</a:t>
            </a:fld>
            <a:endParaRPr lang="en-GB" noProof="0" dirty="0"/>
          </a:p>
        </p:txBody>
      </p:sp>
      <p:sp>
        <p:nvSpPr>
          <p:cNvPr id="6" name="Footer Placeholder 5"/>
          <p:cNvSpPr>
            <a:spLocks noGrp="1"/>
          </p:cNvSpPr>
          <p:nvPr>
            <p:ph type="ftr" sz="quarter" idx="11"/>
          </p:nvPr>
        </p:nvSpPr>
        <p:spPr>
          <a:xfrm>
            <a:off x="685800" y="378883"/>
            <a:ext cx="6991492" cy="365125"/>
          </a:xfrm>
        </p:spPr>
        <p:txBody>
          <a:bodyPr/>
          <a:lstStyle/>
          <a:p>
            <a:pPr rtl="0"/>
            <a:r>
              <a:rPr lang="en-GB" noProof="0"/>
              <a:t>Add a footer</a:t>
            </a:r>
            <a:endParaRPr lang="en-GB" noProof="0" dirty="0"/>
          </a:p>
        </p:txBody>
      </p:sp>
      <p:sp>
        <p:nvSpPr>
          <p:cNvPr id="7" name="Slide Number Placeholder 6"/>
          <p:cNvSpPr>
            <a:spLocks noGrp="1"/>
          </p:cNvSpPr>
          <p:nvPr>
            <p:ph type="sldNum" sz="quarter" idx="12"/>
          </p:nvPr>
        </p:nvSpPr>
        <p:spPr>
          <a:xfrm>
            <a:off x="10862452" y="381000"/>
            <a:ext cx="643748" cy="365125"/>
          </a:xfrm>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408977045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pPr rtl="0"/>
            <a:fld id="{8B045440-74F0-4B44-BEF6-1040C3E911E1}" type="datetime1">
              <a:rPr lang="en-GB" noProof="0" smtClean="0"/>
              <a:t>29/06/2025</a:t>
            </a:fld>
            <a:endParaRPr lang="en-GB" noProof="0" dirty="0"/>
          </a:p>
        </p:txBody>
      </p:sp>
      <p:sp>
        <p:nvSpPr>
          <p:cNvPr id="4" name="Footer Placeholder 3"/>
          <p:cNvSpPr>
            <a:spLocks noGrp="1"/>
          </p:cNvSpPr>
          <p:nvPr>
            <p:ph type="ftr" sz="quarter" idx="11"/>
          </p:nvPr>
        </p:nvSpPr>
        <p:spPr/>
        <p:txBody>
          <a:bodyPr/>
          <a:lstStyle/>
          <a:p>
            <a:pPr rtl="0"/>
            <a:r>
              <a:rPr lang="en-GB" noProof="0"/>
              <a:t>Add a footer</a:t>
            </a:r>
            <a:endParaRPr lang="en-GB" noProof="0" dirty="0"/>
          </a:p>
        </p:txBody>
      </p:sp>
      <p:sp>
        <p:nvSpPr>
          <p:cNvPr id="5" name="Slide Number Placeholder 4"/>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82997332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pPr rtl="0"/>
            <a:fld id="{8B045440-74F0-4B44-BEF6-1040C3E911E1}" type="datetime1">
              <a:rPr lang="en-GB" noProof="0" smtClean="0"/>
              <a:t>29/06/2025</a:t>
            </a:fld>
            <a:endParaRPr lang="en-GB" noProof="0" dirty="0"/>
          </a:p>
        </p:txBody>
      </p:sp>
      <p:sp>
        <p:nvSpPr>
          <p:cNvPr id="4" name="Footer Placeholder 3"/>
          <p:cNvSpPr>
            <a:spLocks noGrp="1"/>
          </p:cNvSpPr>
          <p:nvPr>
            <p:ph type="ftr" sz="quarter" idx="11"/>
          </p:nvPr>
        </p:nvSpPr>
        <p:spPr/>
        <p:txBody>
          <a:bodyPr/>
          <a:lstStyle/>
          <a:p>
            <a:pPr rtl="0"/>
            <a:r>
              <a:rPr lang="en-GB" noProof="0"/>
              <a:t>Add a footer</a:t>
            </a:r>
            <a:endParaRPr lang="en-GB" noProof="0" dirty="0"/>
          </a:p>
        </p:txBody>
      </p:sp>
      <p:sp>
        <p:nvSpPr>
          <p:cNvPr id="5" name="Slide Number Placeholder 4"/>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615652998"/>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rtl="0"/>
            <a:fld id="{D2EB87B0-5071-4BC9-A19F-C3269318028C}" type="datetime1">
              <a:rPr lang="en-GB" noProof="0" smtClean="0"/>
              <a:t>29/06/2025</a:t>
            </a:fld>
            <a:endParaRPr lang="en-GB" noProof="0" dirty="0"/>
          </a:p>
        </p:txBody>
      </p:sp>
      <p:sp>
        <p:nvSpPr>
          <p:cNvPr id="5" name="Footer Placeholder 4"/>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3501342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pPr rtl="0"/>
            <a:fld id="{54B4CBB3-9133-42BF-BC20-6F6E1888C21F}" type="datetime1">
              <a:rPr lang="en-GB" noProof="0" smtClean="0"/>
              <a:t>29/06/2025</a:t>
            </a:fld>
            <a:endParaRPr lang="en-GB" noProof="0" dirty="0"/>
          </a:p>
        </p:txBody>
      </p:sp>
      <p:sp>
        <p:nvSpPr>
          <p:cNvPr id="5" name="Footer Placeholder 4"/>
          <p:cNvSpPr>
            <a:spLocks noGrp="1"/>
          </p:cNvSpPr>
          <p:nvPr>
            <p:ph type="ftr" sz="quarter" idx="11"/>
          </p:nvPr>
        </p:nvSpPr>
        <p:spPr>
          <a:xfrm>
            <a:off x="685800" y="381000"/>
            <a:ext cx="6991492" cy="365125"/>
          </a:xfrm>
        </p:spPr>
        <p:txBody>
          <a:bodyPr/>
          <a:lstStyle/>
          <a:p>
            <a:pPr rtl="0"/>
            <a:r>
              <a:rPr lang="en-GB" noProof="0"/>
              <a:t>Add a footer</a:t>
            </a:r>
            <a:endParaRPr lang="en-GB" noProof="0" dirty="0"/>
          </a:p>
        </p:txBody>
      </p:sp>
      <p:sp>
        <p:nvSpPr>
          <p:cNvPr id="6" name="Slide Number Placeholder 5"/>
          <p:cNvSpPr>
            <a:spLocks noGrp="1"/>
          </p:cNvSpPr>
          <p:nvPr>
            <p:ph type="sldNum" sz="quarter" idx="12"/>
          </p:nvPr>
        </p:nvSpPr>
        <p:spPr>
          <a:xfrm>
            <a:off x="10862452" y="381000"/>
            <a:ext cx="643748" cy="365125"/>
          </a:xfrm>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288785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8B045440-74F0-4B44-BEF6-1040C3E911E1}" type="datetime1">
              <a:rPr lang="en-GB" noProof="0" smtClean="0"/>
              <a:t>29/06/2025</a:t>
            </a:fld>
            <a:endParaRPr lang="en-GB" noProof="0"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r>
              <a:rPr lang="en-GB" noProof="0"/>
              <a:t>Add a footer</a:t>
            </a:r>
            <a:endParaRPr lang="en-GB" noProof="0"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42092265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normAutofit/>
          </a:bodyPr>
          <a:lstStyle/>
          <a:p>
            <a:pPr algn="ctr"/>
            <a:r>
              <a:rPr lang="en-GB" sz="2800" b="1" dirty="0">
                <a:latin typeface="Arial" panose="020B0604020202020204" pitchFamily="34" charset="0"/>
                <a:cs typeface="Arial" panose="020B0604020202020204" pitchFamily="34" charset="0"/>
              </a:rPr>
              <a:t>Title</a:t>
            </a:r>
            <a:r>
              <a:rPr lang="en-GB" sz="2800"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Effective Teamworking – Theory and Practice</a:t>
            </a:r>
            <a:r>
              <a:rPr lang="en-GB" sz="3100" b="1" dirty="0">
                <a:latin typeface="Arial" panose="020B0604020202020204" pitchFamily="34" charset="0"/>
                <a:cs typeface="Arial" panose="020B0604020202020204" pitchFamily="34" charset="0"/>
              </a:rPr>
              <a:t>.</a:t>
            </a:r>
            <a:br>
              <a:rPr lang="en-GB" b="1" dirty="0"/>
            </a:br>
            <a:endParaRPr lang="en-GB" dirty="0"/>
          </a:p>
        </p:txBody>
      </p:sp>
      <p:sp>
        <p:nvSpPr>
          <p:cNvPr id="3" name="Subtitle 2"/>
          <p:cNvSpPr>
            <a:spLocks noGrp="1"/>
          </p:cNvSpPr>
          <p:nvPr>
            <p:ph type="subTitle" idx="1"/>
          </p:nvPr>
        </p:nvSpPr>
        <p:spPr>
          <a:xfrm>
            <a:off x="2074244" y="3086100"/>
            <a:ext cx="9448800" cy="685800"/>
          </a:xfrm>
        </p:spPr>
        <p:txBody>
          <a:bodyPr rtlCol="0">
            <a:noAutofit/>
          </a:bodyPr>
          <a:lstStyle/>
          <a:p>
            <a:r>
              <a:rPr lang="en-US" sz="1400" b="1" dirty="0">
                <a:latin typeface="Arial" panose="020B0604020202020204" pitchFamily="34" charset="0"/>
                <a:cs typeface="Arial" panose="020B0604020202020204" pitchFamily="34" charset="0"/>
              </a:rPr>
              <a:t>Certificate of Higher Education in Employability Skills</a:t>
            </a:r>
            <a:endParaRPr lang="en-GB" sz="1400"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Module: Effective Team-working and Communication</a:t>
            </a:r>
            <a:endParaRPr lang="en-GB" sz="1400"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Module code: BMSW4009</a:t>
            </a:r>
            <a:endParaRPr lang="en-GB" sz="1400"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Module Lead: Rhiannon Akers</a:t>
            </a:r>
            <a:endParaRPr lang="en-GB" sz="1400"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Student name: Barbara Dorota Bak</a:t>
            </a:r>
            <a:endParaRPr lang="en-GB" sz="1400"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Student number: 2317808</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rtl="0"/>
            <a:r>
              <a:rPr lang="en-GB" sz="2800" dirty="0">
                <a:latin typeface="Arial" panose="020B0604020202020204" pitchFamily="34" charset="0"/>
                <a:cs typeface="Arial" panose="020B0604020202020204" pitchFamily="34" charset="0"/>
              </a:rPr>
              <a:t>Introduction</a:t>
            </a:r>
          </a:p>
        </p:txBody>
      </p:sp>
      <p:sp>
        <p:nvSpPr>
          <p:cNvPr id="3" name="Content Placeholder 2"/>
          <p:cNvSpPr>
            <a:spLocks noGrp="1"/>
          </p:cNvSpPr>
          <p:nvPr>
            <p:ph idx="1"/>
          </p:nvPr>
        </p:nvSpPr>
        <p:spPr>
          <a:xfrm>
            <a:off x="685800" y="1636295"/>
            <a:ext cx="10820400" cy="5092529"/>
          </a:xfrm>
        </p:spPr>
        <p:txBody>
          <a:bodyPr rtlCol="0"/>
          <a:lstStyle/>
          <a:p>
            <a:endParaRPr lang="en-GB" i="1" dirty="0"/>
          </a:p>
          <a:p>
            <a:pPr marL="0" indent="0">
              <a:buNone/>
            </a:pPr>
            <a:r>
              <a:rPr lang="en-GB" sz="1600" dirty="0">
                <a:latin typeface="Arial" panose="020B0604020202020204" pitchFamily="34" charset="0"/>
                <a:cs typeface="Arial" panose="020B0604020202020204" pitchFamily="34" charset="0"/>
              </a:rPr>
              <a:t>In this presentation, we will share our reflections on effective teamwork, based on both the theoretical knowledge gained during this module and our practical experiences within the hospitality industry.</a:t>
            </a:r>
          </a:p>
          <a:p>
            <a:pPr marL="0" indent="0">
              <a:buNone/>
            </a:pPr>
            <a:r>
              <a:rPr lang="en-GB" sz="1600" dirty="0">
                <a:latin typeface="Arial" panose="020B0604020202020204" pitchFamily="34" charset="0"/>
                <a:cs typeface="Arial" panose="020B0604020202020204" pitchFamily="34" charset="0"/>
              </a:rPr>
              <a:t>Over the past two months, we have developed a deeper understanding of team dynamics, communication, and motivation. We explored several theories, models, and strategies, which helped us recognise that effective collaboration is not solely based on task allocation, but also relies on mutual trust, clear communication, respect, and flexibility.</a:t>
            </a:r>
          </a:p>
          <a:p>
            <a:pPr marL="0" indent="0">
              <a:buNone/>
            </a:pPr>
            <a:r>
              <a:rPr lang="en-GB" sz="1600" dirty="0">
                <a:latin typeface="Arial" panose="020B0604020202020204" pitchFamily="34" charset="0"/>
                <a:cs typeface="Arial" panose="020B0604020202020204" pitchFamily="34" charset="0"/>
              </a:rPr>
              <a:t>This presentation will focus on a selection of theories we found particularly valuable in practice. To illustrate two of them – Belbin’s Team Roles Theory and Herzberg’s Two-Factor Motivation Theory – I will draw on my personal experience managing a family-run restaurant in Dorset. My colleagues will present additional theories and share their own reflections.</a:t>
            </a:r>
          </a:p>
          <a:p>
            <a:pPr rtl="0"/>
            <a:endParaRPr lang="en-GB" dirty="0"/>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lgn="ctr"/>
            <a:r>
              <a:rPr lang="en-GB" sz="2800" b="1" dirty="0">
                <a:latin typeface="Arial" panose="020B0604020202020204" pitchFamily="34" charset="0"/>
                <a:cs typeface="Arial" panose="020B0604020202020204" pitchFamily="34" charset="0"/>
              </a:rPr>
              <a:t>Belbin’s Team Roles – Theory </a:t>
            </a:r>
            <a:endParaRPr lang="en-GB"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rtlCol="0"/>
          <a:lstStyle/>
          <a:p>
            <a:pPr marL="0" lvl="0" indent="0">
              <a:buNone/>
            </a:pPr>
            <a:r>
              <a:rPr lang="en-GB" sz="1600" dirty="0">
                <a:latin typeface="Arial" panose="020B0604020202020204" pitchFamily="34" charset="0"/>
                <a:cs typeface="Arial" panose="020B0604020202020204" pitchFamily="34" charset="0"/>
              </a:rPr>
              <a:t>Belbin (1981) identified nine distinct roles within a team, categorised into action-oriented, people-oriented, and thinking-oriented roles.</a:t>
            </a:r>
          </a:p>
          <a:p>
            <a:pPr marL="0" lvl="0" indent="0">
              <a:buNone/>
            </a:pPr>
            <a:r>
              <a:rPr lang="en-GB" sz="1600" dirty="0">
                <a:latin typeface="Arial" panose="020B0604020202020204" pitchFamily="34" charset="0"/>
                <a:cs typeface="Arial" panose="020B0604020202020204" pitchFamily="34" charset="0"/>
              </a:rPr>
              <a:t>Effective teams demonstrate balance among these roles to enhance collaboration and reduce interpersonal friction.</a:t>
            </a:r>
          </a:p>
          <a:p>
            <a:pPr marL="0" lvl="0" indent="0">
              <a:buNone/>
            </a:pPr>
            <a:r>
              <a:rPr lang="en-GB" sz="1600" dirty="0">
                <a:latin typeface="Arial" panose="020B0604020202020204" pitchFamily="34" charset="0"/>
                <a:cs typeface="Arial" panose="020B0604020202020204" pitchFamily="34" charset="0"/>
              </a:rPr>
              <a:t>Recognising and assigning tasks according to each member’s strengths leads to improved outcomes.</a:t>
            </a:r>
          </a:p>
          <a:p>
            <a:pPr marL="0" indent="0" rtl="0">
              <a:buNone/>
            </a:pPr>
            <a:endParaRPr lang="en-GB" dirty="0"/>
          </a:p>
        </p:txBody>
      </p:sp>
      <p:pic>
        <p:nvPicPr>
          <p:cNvPr id="5" name="Picture 4">
            <a:extLst>
              <a:ext uri="{FF2B5EF4-FFF2-40B4-BE49-F238E27FC236}">
                <a16:creationId xmlns:a16="http://schemas.microsoft.com/office/drawing/2014/main" id="{023B13AA-30B7-A4A9-2550-A6140C2E84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530867" y="3478343"/>
            <a:ext cx="5130265" cy="2877501"/>
          </a:xfrm>
          <a:prstGeom prst="rect">
            <a:avLst/>
          </a:prstGeom>
        </p:spPr>
      </p:pic>
    </p:spTree>
    <p:extLst>
      <p:ext uri="{BB962C8B-B14F-4D97-AF65-F5344CB8AC3E}">
        <p14:creationId xmlns:p14="http://schemas.microsoft.com/office/powerpoint/2010/main" val="997860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lgn="ctr"/>
            <a:r>
              <a:rPr lang="en-GB" sz="2800" b="1" dirty="0">
                <a:latin typeface="Arial" panose="020B0604020202020204" pitchFamily="34" charset="0"/>
                <a:cs typeface="Arial" panose="020B0604020202020204" pitchFamily="34" charset="0"/>
              </a:rPr>
              <a:t>Belbin’s Team Roles –  Restaurant Example</a:t>
            </a:r>
            <a:endParaRPr lang="en-GB"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rtlCol="0">
            <a:normAutofit/>
          </a:bodyPr>
          <a:lstStyle/>
          <a:p>
            <a:pPr marL="0" indent="0">
              <a:buNone/>
            </a:pPr>
            <a:r>
              <a:rPr lang="en-GB" sz="1600" b="1" dirty="0">
                <a:latin typeface="Arial" panose="020B0604020202020204" pitchFamily="34" charset="0"/>
                <a:cs typeface="Arial" panose="020B0604020202020204" pitchFamily="34" charset="0"/>
              </a:rPr>
              <a:t>In our family-run restaurant in Dorset, I applied this theory directly:</a:t>
            </a:r>
          </a:p>
          <a:p>
            <a:pPr marL="0" indent="0">
              <a:buNone/>
            </a:pPr>
            <a:endParaRPr lang="en-GB" sz="1600" dirty="0">
              <a:latin typeface="Arial" panose="020B0604020202020204" pitchFamily="34" charset="0"/>
              <a:cs typeface="Arial" panose="020B0604020202020204" pitchFamily="34" charset="0"/>
            </a:endParaRPr>
          </a:p>
          <a:p>
            <a:pPr lvl="0"/>
            <a:r>
              <a:rPr lang="en-GB" sz="1600" dirty="0">
                <a:latin typeface="Arial" panose="020B0604020202020204" pitchFamily="34" charset="0"/>
                <a:cs typeface="Arial" panose="020B0604020202020204" pitchFamily="34" charset="0"/>
              </a:rPr>
              <a:t>I performed the Coordinator and Monitor Evaluator roles, managing finances, branding, and overall team coordination.</a:t>
            </a:r>
          </a:p>
          <a:p>
            <a:pPr lvl="0"/>
            <a:r>
              <a:rPr lang="en-GB" sz="1600" dirty="0">
                <a:latin typeface="Arial" panose="020B0604020202020204" pitchFamily="34" charset="0"/>
                <a:cs typeface="Arial" panose="020B0604020202020204" pitchFamily="34" charset="0"/>
              </a:rPr>
              <a:t>My husband, as the head chef, acted as Plant and Implementer – creating menu concepts, managing kitchen logistics, and ensuring execution.</a:t>
            </a:r>
          </a:p>
          <a:p>
            <a:pPr lvl="0"/>
            <a:r>
              <a:rPr lang="en-GB" sz="1600" dirty="0">
                <a:latin typeface="Arial" panose="020B0604020202020204" pitchFamily="34" charset="0"/>
                <a:cs typeface="Arial" panose="020B0604020202020204" pitchFamily="34" charset="0"/>
              </a:rPr>
              <a:t> Our waitstaff played the roles of Team Workers and Resource Investigators, delivering excellent customer service and contributing ideas to enhance the guest experience.</a:t>
            </a:r>
          </a:p>
          <a:p>
            <a:pPr lvl="0"/>
            <a:r>
              <a:rPr lang="en-GB" sz="1600" dirty="0">
                <a:latin typeface="Arial" panose="020B0604020202020204" pitchFamily="34" charset="0"/>
                <a:cs typeface="Arial" panose="020B0604020202020204" pitchFamily="34" charset="0"/>
              </a:rPr>
              <a:t>The cleaner fulfilled the Completer Finisher role – maintaining hygiene and organisation.</a:t>
            </a:r>
          </a:p>
          <a:p>
            <a:pPr marL="0" indent="0">
              <a:buNone/>
            </a:pPr>
            <a:r>
              <a:rPr lang="en-GB" sz="1600" dirty="0">
                <a:latin typeface="Arial" panose="020B0604020202020204" pitchFamily="34" charset="0"/>
                <a:cs typeface="Arial" panose="020B0604020202020204" pitchFamily="34" charset="0"/>
              </a:rPr>
              <a:t> </a:t>
            </a:r>
          </a:p>
          <a:p>
            <a:pPr marL="0" indent="0">
              <a:buNone/>
            </a:pPr>
            <a:r>
              <a:rPr lang="en-GB" sz="1600" dirty="0">
                <a:latin typeface="Arial" panose="020B0604020202020204" pitchFamily="34" charset="0"/>
                <a:cs typeface="Arial" panose="020B0604020202020204" pitchFamily="34" charset="0"/>
              </a:rPr>
              <a:t>This division of roles, based on individual strengths, created a cohesive and efficient team with clearly defined responsibilities and fewer misunderstandings.</a:t>
            </a:r>
          </a:p>
          <a:p>
            <a:pPr marL="0" indent="0" rtl="0">
              <a:buNone/>
            </a:pPr>
            <a:endParaRPr lang="en-GB" dirty="0"/>
          </a:p>
        </p:txBody>
      </p:sp>
    </p:spTree>
    <p:extLst>
      <p:ext uri="{BB962C8B-B14F-4D97-AF65-F5344CB8AC3E}">
        <p14:creationId xmlns:p14="http://schemas.microsoft.com/office/powerpoint/2010/main" val="384888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rtlCol="0">
            <a:normAutofit/>
          </a:bodyPr>
          <a:lstStyle/>
          <a:p>
            <a:pPr algn="ctr"/>
            <a:r>
              <a:rPr lang="en-GB" sz="2800" b="1" dirty="0">
                <a:latin typeface="Arial" panose="020B0604020202020204" pitchFamily="34" charset="0"/>
                <a:cs typeface="Arial" panose="020B0604020202020204" pitchFamily="34" charset="0"/>
              </a:rPr>
              <a:t>Herzberg’s Two-Factor Theory – Overview</a:t>
            </a:r>
            <a:endParaRPr lang="en-GB" sz="2800" dirty="0">
              <a:latin typeface="Arial" panose="020B0604020202020204" pitchFamily="34" charset="0"/>
              <a:cs typeface="Arial" panose="020B0604020202020204" pitchFamily="34" charset="0"/>
            </a:endParaRPr>
          </a:p>
        </p:txBody>
      </p:sp>
      <p:sp>
        <p:nvSpPr>
          <p:cNvPr id="6" name="Text Placeholder 5"/>
          <p:cNvSpPr>
            <a:spLocks noGrp="1"/>
          </p:cNvSpPr>
          <p:nvPr>
            <p:ph sz="half" idx="1"/>
          </p:nvPr>
        </p:nvSpPr>
        <p:spPr/>
        <p:txBody>
          <a:bodyPr rtlCol="0">
            <a:normAutofit/>
          </a:bodyPr>
          <a:lstStyle/>
          <a:p>
            <a:pPr marL="0" indent="0">
              <a:buNone/>
            </a:pPr>
            <a:r>
              <a:rPr lang="en-GB" sz="1600" dirty="0">
                <a:latin typeface="Arial" panose="020B0604020202020204" pitchFamily="34" charset="0"/>
                <a:cs typeface="Arial" panose="020B0604020202020204" pitchFamily="34" charset="0"/>
              </a:rPr>
              <a:t>Herzberg’s motivation-hygiene theory, developed in 1959, distinguishes between two types of workplace factors:</a:t>
            </a:r>
          </a:p>
          <a:p>
            <a:pPr lvl="0"/>
            <a:r>
              <a:rPr lang="en-GB" sz="1600" dirty="0">
                <a:latin typeface="Arial" panose="020B0604020202020204" pitchFamily="34" charset="0"/>
                <a:cs typeface="Arial" panose="020B0604020202020204" pitchFamily="34" charset="0"/>
              </a:rPr>
              <a:t>Hygiene factors, such as salary, working conditions, and job security, which prevent dissatisfaction but do not motivate by themselves.</a:t>
            </a:r>
          </a:p>
          <a:p>
            <a:pPr lvl="0"/>
            <a:r>
              <a:rPr lang="en-GB" sz="1600" dirty="0">
                <a:latin typeface="Arial" panose="020B0604020202020204" pitchFamily="34" charset="0"/>
                <a:cs typeface="Arial" panose="020B0604020202020204" pitchFamily="34" charset="0"/>
              </a:rPr>
              <a:t>Motivators, like achievement, recognition, and responsibility, which genuinely drive employee satisfaction and performance.</a:t>
            </a:r>
          </a:p>
          <a:p>
            <a:pPr marL="0" indent="0">
              <a:buNone/>
            </a:pPr>
            <a:r>
              <a:rPr lang="en-GB" sz="1600" dirty="0">
                <a:latin typeface="Arial" panose="020B0604020202020204" pitchFamily="34" charset="0"/>
                <a:cs typeface="Arial" panose="020B0604020202020204" pitchFamily="34" charset="0"/>
              </a:rPr>
              <a:t>According to Herzberg, true motivation stems from internal factors that give employees a sense of meaning and fulfilment in their work</a:t>
            </a:r>
          </a:p>
        </p:txBody>
      </p:sp>
      <p:pic>
        <p:nvPicPr>
          <p:cNvPr id="4" name="Content Placeholder 3" descr="A person and person sitting at a table&#10;&#10;AI-generated content may be incorrect.">
            <a:extLst>
              <a:ext uri="{FF2B5EF4-FFF2-40B4-BE49-F238E27FC236}">
                <a16:creationId xmlns:a16="http://schemas.microsoft.com/office/drawing/2014/main" id="{7B8F0CEE-C60B-1CED-32DA-C7275DA8EE37}"/>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451332" y="2057401"/>
            <a:ext cx="5334000" cy="4000500"/>
          </a:xfrm>
        </p:spPr>
      </p:pic>
    </p:spTree>
    <p:extLst>
      <p:ext uri="{BB962C8B-B14F-4D97-AF65-F5344CB8AC3E}">
        <p14:creationId xmlns:p14="http://schemas.microsoft.com/office/powerpoint/2010/main" val="423703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lgn="ctr"/>
            <a:r>
              <a:rPr lang="en-GB" sz="2800" b="1" dirty="0">
                <a:latin typeface="Arial" panose="020B0604020202020204" pitchFamily="34" charset="0"/>
                <a:cs typeface="Arial" panose="020B0604020202020204" pitchFamily="34" charset="0"/>
              </a:rPr>
              <a:t>Herzberg in Practice – Hospitality Example</a:t>
            </a:r>
            <a:endParaRPr lang="en-GB"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rtlCol="0">
            <a:normAutofit/>
          </a:bodyPr>
          <a:lstStyle/>
          <a:p>
            <a:pPr marL="0" indent="0">
              <a:buNone/>
            </a:pPr>
            <a:r>
              <a:rPr lang="en-GB" sz="1700" b="1" dirty="0">
                <a:latin typeface="Arial" panose="020B0604020202020204" pitchFamily="34" charset="0"/>
                <a:cs typeface="Arial" panose="020B0604020202020204" pitchFamily="34" charset="0"/>
              </a:rPr>
              <a:t>In our restaurant, we ensured hygiene factors were in place:</a:t>
            </a:r>
          </a:p>
          <a:p>
            <a:pPr lvl="0"/>
            <a:r>
              <a:rPr lang="en-GB" sz="1700" dirty="0">
                <a:latin typeface="Arial" panose="020B0604020202020204" pitchFamily="34" charset="0"/>
                <a:cs typeface="Arial" panose="020B0604020202020204" pitchFamily="34" charset="0"/>
              </a:rPr>
              <a:t>Staff had predictable and fair schedules.</a:t>
            </a:r>
          </a:p>
          <a:p>
            <a:pPr lvl="0"/>
            <a:r>
              <a:rPr lang="en-GB" sz="1700" dirty="0">
                <a:latin typeface="Arial" panose="020B0604020202020204" pitchFamily="34" charset="0"/>
                <a:cs typeface="Arial" panose="020B0604020202020204" pitchFamily="34" charset="0"/>
              </a:rPr>
              <a:t>Wages were appropriate and paid on time.</a:t>
            </a:r>
          </a:p>
          <a:p>
            <a:pPr lvl="0"/>
            <a:r>
              <a:rPr lang="en-GB" sz="1700" dirty="0">
                <a:latin typeface="Arial" panose="020B0604020202020204" pitchFamily="34" charset="0"/>
                <a:cs typeface="Arial" panose="020B0604020202020204" pitchFamily="34" charset="0"/>
              </a:rPr>
              <a:t>Communication was respectful and open.</a:t>
            </a:r>
          </a:p>
          <a:p>
            <a:pPr marL="0" indent="0">
              <a:buNone/>
            </a:pPr>
            <a:r>
              <a:rPr lang="en-GB" sz="1700" b="1" dirty="0">
                <a:latin typeface="Arial" panose="020B0604020202020204" pitchFamily="34" charset="0"/>
                <a:cs typeface="Arial" panose="020B0604020202020204" pitchFamily="34" charset="0"/>
              </a:rPr>
              <a:t>However, we went further to include motivators:</a:t>
            </a:r>
          </a:p>
          <a:p>
            <a:pPr lvl="0"/>
            <a:r>
              <a:rPr lang="en-GB" sz="1700" dirty="0">
                <a:latin typeface="Arial" panose="020B0604020202020204" pitchFamily="34" charset="0"/>
                <a:cs typeface="Arial" panose="020B0604020202020204" pitchFamily="34" charset="0"/>
              </a:rPr>
              <a:t>Team members were encouraged to contribute ideas for the menu and dining layout.</a:t>
            </a:r>
          </a:p>
          <a:p>
            <a:pPr lvl="0"/>
            <a:r>
              <a:rPr lang="en-GB" sz="1700" dirty="0">
                <a:latin typeface="Arial" panose="020B0604020202020204" pitchFamily="34" charset="0"/>
                <a:cs typeface="Arial" panose="020B0604020202020204" pitchFamily="34" charset="0"/>
              </a:rPr>
              <a:t>They had autonomy in shift swaps and daily responsibilities.</a:t>
            </a:r>
          </a:p>
          <a:p>
            <a:pPr lvl="0"/>
            <a:r>
              <a:rPr lang="en-GB" sz="1700" dirty="0">
                <a:latin typeface="Arial" panose="020B0604020202020204" pitchFamily="34" charset="0"/>
                <a:cs typeface="Arial" panose="020B0604020202020204" pitchFamily="34" charset="0"/>
              </a:rPr>
              <a:t>We gave regular praise and celebrated small achievements.</a:t>
            </a:r>
          </a:p>
          <a:p>
            <a:pPr marL="0" indent="0">
              <a:buNone/>
            </a:pPr>
            <a:r>
              <a:rPr lang="en-GB" sz="1700" b="1" dirty="0">
                <a:latin typeface="Arial" panose="020B0604020202020204" pitchFamily="34" charset="0"/>
                <a:cs typeface="Arial" panose="020B0604020202020204" pitchFamily="34" charset="0"/>
              </a:rPr>
              <a:t>These steps helped our staff feel involved, valued, and motivated, which resulted in lower turnover and a stronger sense of commitment to the business.</a:t>
            </a:r>
          </a:p>
          <a:p>
            <a:pPr marL="0" indent="0" rtl="0">
              <a:buNone/>
            </a:pPr>
            <a:endParaRPr lang="en-GB" dirty="0"/>
          </a:p>
        </p:txBody>
      </p:sp>
      <p:pic>
        <p:nvPicPr>
          <p:cNvPr id="5" name="Picture 4" descr="A diagram of a theory&#10;&#10;AI-generated content may be incorrect.">
            <a:extLst>
              <a:ext uri="{FF2B5EF4-FFF2-40B4-BE49-F238E27FC236}">
                <a16:creationId xmlns:a16="http://schemas.microsoft.com/office/drawing/2014/main" id="{1EFB23FC-A3CD-3543-E92A-8D4ABBABF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4855" y="1780675"/>
            <a:ext cx="4408972" cy="2030930"/>
          </a:xfrm>
          <a:prstGeom prst="rect">
            <a:avLst/>
          </a:prstGeom>
        </p:spPr>
      </p:pic>
    </p:spTree>
    <p:extLst>
      <p:ext uri="{BB962C8B-B14F-4D97-AF65-F5344CB8AC3E}">
        <p14:creationId xmlns:p14="http://schemas.microsoft.com/office/powerpoint/2010/main" val="3514341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r>
              <a:rPr lang="en-GB" b="1" dirty="0">
                <a:latin typeface="Arial" panose="020B0604020202020204" pitchFamily="34" charset="0"/>
                <a:cs typeface="Arial" panose="020B0604020202020204" pitchFamily="34" charset="0"/>
              </a:rPr>
              <a:t>Conclusion:</a:t>
            </a:r>
            <a:br>
              <a:rPr lang="en-GB" dirty="0"/>
            </a:br>
            <a:endParaRPr lang="en-GB" dirty="0"/>
          </a:p>
        </p:txBody>
      </p:sp>
      <p:sp>
        <p:nvSpPr>
          <p:cNvPr id="3" name="Content Placeholder 2"/>
          <p:cNvSpPr>
            <a:spLocks noGrp="1"/>
          </p:cNvSpPr>
          <p:nvPr>
            <p:ph idx="1"/>
          </p:nvPr>
        </p:nvSpPr>
        <p:spPr/>
        <p:txBody>
          <a:bodyPr rtlCol="0">
            <a:normAutofit/>
          </a:bodyPr>
          <a:lstStyle/>
          <a:p>
            <a:pPr marL="0" indent="0">
              <a:buNone/>
            </a:pPr>
            <a:r>
              <a:rPr lang="en-GB" sz="1600" dirty="0">
                <a:latin typeface="Arial" panose="020B0604020202020204" pitchFamily="34" charset="0"/>
                <a:cs typeface="Arial" panose="020B0604020202020204" pitchFamily="34" charset="0"/>
              </a:rPr>
              <a:t>By applying Belbin’s and Herzberg’s theories in our restaurant, we learned that successful teamwork depends on more than just assigning tasks.</a:t>
            </a:r>
          </a:p>
          <a:p>
            <a:pPr marL="0" indent="0">
              <a:buNone/>
            </a:pPr>
            <a:r>
              <a:rPr lang="en-GB" sz="1600" dirty="0">
                <a:latin typeface="Arial" panose="020B0604020202020204" pitchFamily="34" charset="0"/>
                <a:cs typeface="Arial" panose="020B0604020202020204" pitchFamily="34" charset="0"/>
              </a:rPr>
              <a:t>Belbin helped us build a balanced team by matching roles to individual strengths, reducing conflict, and improving structure. Herzberg reminded us that fair pay is essential, but proper motivation comes from meaningful work, recognition, and involvement.</a:t>
            </a:r>
          </a:p>
          <a:p>
            <a:pPr marL="0" indent="0">
              <a:buNone/>
            </a:pPr>
            <a:r>
              <a:rPr lang="en-GB" sz="1600" dirty="0">
                <a:latin typeface="Arial" panose="020B0604020202020204" pitchFamily="34" charset="0"/>
                <a:cs typeface="Arial" panose="020B0604020202020204" pitchFamily="34" charset="0"/>
              </a:rPr>
              <a:t>Together, these theories contributed to:</a:t>
            </a:r>
          </a:p>
          <a:p>
            <a:pPr marL="0" indent="0">
              <a:buNone/>
            </a:pP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 Better teamwork and organisation</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 Higher morale and staff engagement</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 Increased personal responsibility</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 Stronger overall performance</a:t>
            </a:r>
          </a:p>
          <a:p>
            <a:pPr marL="0" indent="0">
              <a:buNone/>
            </a:pPr>
            <a:r>
              <a:rPr lang="en-GB" sz="1600" dirty="0">
                <a:latin typeface="Arial" panose="020B0604020202020204" pitchFamily="34" charset="0"/>
                <a:cs typeface="Arial" panose="020B0604020202020204" pitchFamily="34" charset="0"/>
              </a:rPr>
              <a:t>Our experience demonstrates that these theories are practical tools that can transform team dynamics and yield tangible results in the workplace.</a:t>
            </a:r>
          </a:p>
          <a:p>
            <a:pPr marL="0" indent="0" rtl="0">
              <a:buNone/>
            </a:pPr>
            <a:endParaRPr lang="en-GB" dirty="0"/>
          </a:p>
        </p:txBody>
      </p:sp>
    </p:spTree>
    <p:extLst>
      <p:ext uri="{BB962C8B-B14F-4D97-AF65-F5344CB8AC3E}">
        <p14:creationId xmlns:p14="http://schemas.microsoft.com/office/powerpoint/2010/main" val="3046085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sz="half" idx="1"/>
          </p:nvPr>
        </p:nvSpPr>
        <p:spPr/>
        <p:txBody>
          <a:bodyPr rtlCol="0"/>
          <a:lstStyle/>
          <a:p>
            <a:pPr marL="0" indent="0">
              <a:buNone/>
            </a:pPr>
            <a:r>
              <a:rPr lang="en-GB" sz="1600" b="1" dirty="0">
                <a:latin typeface="Arial" panose="020B0604020202020204" pitchFamily="34" charset="0"/>
                <a:cs typeface="Arial" panose="020B0604020202020204" pitchFamily="34" charset="0"/>
              </a:rPr>
              <a:t>To end, I would like to share a quote that perfectly captures the essence of the theories we discussed:</a:t>
            </a:r>
          </a:p>
          <a:p>
            <a:pPr marL="0" indent="0">
              <a:buNone/>
            </a:pPr>
            <a:br>
              <a:rPr lang="en-GB" sz="1600" dirty="0">
                <a:latin typeface="Arial" panose="020B0604020202020204" pitchFamily="34" charset="0"/>
                <a:cs typeface="Arial" panose="020B0604020202020204" pitchFamily="34" charset="0"/>
              </a:rPr>
            </a:br>
            <a:r>
              <a:rPr lang="en-GB" sz="1600" i="1" dirty="0">
                <a:latin typeface="Arial" panose="020B0604020202020204" pitchFamily="34" charset="0"/>
                <a:cs typeface="Arial" panose="020B0604020202020204" pitchFamily="34" charset="0"/>
              </a:rPr>
              <a:t>"Talent wins games, but teamwork and intelligence win championships."</a:t>
            </a:r>
            <a:r>
              <a:rPr lang="en-GB" sz="1600" dirty="0">
                <a:latin typeface="Arial" panose="020B0604020202020204" pitchFamily="34" charset="0"/>
                <a:cs typeface="Arial" panose="020B0604020202020204" pitchFamily="34" charset="0"/>
              </a:rPr>
              <a:t> – Michael Jordan.</a:t>
            </a:r>
          </a:p>
          <a:p>
            <a:pPr marL="0" indent="0">
              <a:buNone/>
            </a:pPr>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This shows that success doesn’t rely on individuals alone, but on strong collaboration and the commitment of the whole team</a:t>
            </a:r>
            <a:r>
              <a:rPr lang="en-GB" b="1" dirty="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pic>
        <p:nvPicPr>
          <p:cNvPr id="8" name="Content Placeholder 7">
            <a:extLst>
              <a:ext uri="{FF2B5EF4-FFF2-40B4-BE49-F238E27FC236}">
                <a16:creationId xmlns:a16="http://schemas.microsoft.com/office/drawing/2014/main" id="{9432EF38-EB82-ABAE-F214-23138672C362}"/>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6391175" y="2194559"/>
            <a:ext cx="4880007" cy="3899068"/>
          </a:xfrm>
        </p:spPr>
      </p:pic>
    </p:spTree>
    <p:extLst>
      <p:ext uri="{BB962C8B-B14F-4D97-AF65-F5344CB8AC3E}">
        <p14:creationId xmlns:p14="http://schemas.microsoft.com/office/powerpoint/2010/main" val="41199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br>
              <a:rPr lang="en-GB" dirty="0"/>
            </a:br>
            <a:r>
              <a:rPr lang="en-GB" sz="3100" b="1" dirty="0">
                <a:latin typeface="Arial" panose="020B0604020202020204" pitchFamily="34" charset="0"/>
                <a:cs typeface="Arial" panose="020B0604020202020204" pitchFamily="34" charset="0"/>
              </a:rPr>
              <a:t>References:</a:t>
            </a:r>
            <a:br>
              <a:rPr lang="en-GB" dirty="0"/>
            </a:br>
            <a:endParaRPr lang="en-GB" dirty="0"/>
          </a:p>
        </p:txBody>
      </p:sp>
      <p:sp>
        <p:nvSpPr>
          <p:cNvPr id="3" name="Text Placeholder 2"/>
          <p:cNvSpPr>
            <a:spLocks noGrp="1"/>
          </p:cNvSpPr>
          <p:nvPr>
            <p:ph idx="1"/>
          </p:nvPr>
        </p:nvSpPr>
        <p:spPr/>
        <p:txBody>
          <a:bodyPr rtlCol="0"/>
          <a:lstStyle/>
          <a:p>
            <a:pPr lvl="0"/>
            <a:r>
              <a:rPr lang="en-GB" sz="1600" dirty="0">
                <a:latin typeface="Arial" panose="020B0604020202020204" pitchFamily="34" charset="0"/>
                <a:cs typeface="Arial" panose="020B0604020202020204" pitchFamily="34" charset="0"/>
              </a:rPr>
              <a:t>Adair, J. (2009) </a:t>
            </a:r>
            <a:r>
              <a:rPr lang="en-GB" sz="1600" i="1" dirty="0">
                <a:latin typeface="Arial" panose="020B0604020202020204" pitchFamily="34" charset="0"/>
                <a:cs typeface="Arial" panose="020B0604020202020204" pitchFamily="34" charset="0"/>
              </a:rPr>
              <a:t>Effective Team Building: How to Make a Winning Team.</a:t>
            </a:r>
            <a:r>
              <a:rPr lang="en-GB" sz="1600" dirty="0">
                <a:latin typeface="Arial" panose="020B0604020202020204" pitchFamily="34" charset="0"/>
                <a:cs typeface="Arial" panose="020B0604020202020204" pitchFamily="34" charset="0"/>
              </a:rPr>
              <a:t> 3rd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London: Kogan Page.</a:t>
            </a:r>
          </a:p>
          <a:p>
            <a:pPr lvl="0"/>
            <a:r>
              <a:rPr lang="en-GB" sz="1600" dirty="0">
                <a:latin typeface="Arial" panose="020B0604020202020204" pitchFamily="34" charset="0"/>
                <a:cs typeface="Arial" panose="020B0604020202020204" pitchFamily="34" charset="0"/>
              </a:rPr>
              <a:t>Belbin, R.M. (2010) </a:t>
            </a:r>
            <a:r>
              <a:rPr lang="en-GB" sz="1600" i="1" dirty="0">
                <a:latin typeface="Arial" panose="020B0604020202020204" pitchFamily="34" charset="0"/>
                <a:cs typeface="Arial" panose="020B0604020202020204" pitchFamily="34" charset="0"/>
              </a:rPr>
              <a:t>Team Roles at Work.</a:t>
            </a:r>
            <a:r>
              <a:rPr lang="en-GB" sz="1600" dirty="0">
                <a:latin typeface="Arial" panose="020B0604020202020204" pitchFamily="34" charset="0"/>
                <a:cs typeface="Arial" panose="020B0604020202020204" pitchFamily="34" charset="0"/>
              </a:rPr>
              <a:t> 2nd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Oxford: Butterworth-Heinemann.</a:t>
            </a:r>
          </a:p>
          <a:p>
            <a:pPr lvl="0"/>
            <a:r>
              <a:rPr lang="en-GB" sz="1600" dirty="0">
                <a:latin typeface="Arial" panose="020B0604020202020204" pitchFamily="34" charset="0"/>
                <a:cs typeface="Arial" panose="020B0604020202020204" pitchFamily="34" charset="0"/>
              </a:rPr>
              <a:t>Hayes, J. (2022) </a:t>
            </a:r>
            <a:r>
              <a:rPr lang="en-GB" sz="1600" i="1" dirty="0">
                <a:latin typeface="Arial" panose="020B0604020202020204" pitchFamily="34" charset="0"/>
                <a:cs typeface="Arial" panose="020B0604020202020204" pitchFamily="34" charset="0"/>
              </a:rPr>
              <a:t>The Theory and Practice of Change Management.</a:t>
            </a:r>
            <a:r>
              <a:rPr lang="en-GB" sz="1600" dirty="0">
                <a:latin typeface="Arial" panose="020B0604020202020204" pitchFamily="34" charset="0"/>
                <a:cs typeface="Arial" panose="020B0604020202020204" pitchFamily="34" charset="0"/>
              </a:rPr>
              <a:t> 6th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London: Palgrave Macmillan.</a:t>
            </a:r>
          </a:p>
          <a:p>
            <a:pPr lvl="0"/>
            <a:r>
              <a:rPr lang="en-GB" sz="1600" dirty="0">
                <a:latin typeface="Arial" panose="020B0604020202020204" pitchFamily="34" charset="0"/>
                <a:cs typeface="Arial" panose="020B0604020202020204" pitchFamily="34" charset="0"/>
              </a:rPr>
              <a:t>Herzberg, F., Mausner, B. and Snyderman, B.B. (1959) </a:t>
            </a:r>
            <a:r>
              <a:rPr lang="en-GB" sz="1600" i="1" dirty="0">
                <a:latin typeface="Arial" panose="020B0604020202020204" pitchFamily="34" charset="0"/>
                <a:cs typeface="Arial" panose="020B0604020202020204" pitchFamily="34" charset="0"/>
              </a:rPr>
              <a:t>The Motivation to Work.</a:t>
            </a:r>
            <a:r>
              <a:rPr lang="en-GB" sz="1600" dirty="0">
                <a:latin typeface="Arial" panose="020B0604020202020204" pitchFamily="34" charset="0"/>
                <a:cs typeface="Arial" panose="020B0604020202020204" pitchFamily="34" charset="0"/>
              </a:rPr>
              <a:t> 2nd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New York: John Wiley &amp; Sons.</a:t>
            </a:r>
          </a:p>
          <a:p>
            <a:pPr lvl="0"/>
            <a:r>
              <a:rPr lang="en-GB" sz="1600" dirty="0">
                <a:latin typeface="Arial" panose="020B0604020202020204" pitchFamily="34" charset="0"/>
                <a:cs typeface="Arial" panose="020B0604020202020204" pitchFamily="34" charset="0"/>
              </a:rPr>
              <a:t>Mullins, L.J. (2016) </a:t>
            </a:r>
            <a:r>
              <a:rPr lang="en-GB" sz="1600" i="1" dirty="0">
                <a:latin typeface="Arial" panose="020B0604020202020204" pitchFamily="34" charset="0"/>
                <a:cs typeface="Arial" panose="020B0604020202020204" pitchFamily="34" charset="0"/>
              </a:rPr>
              <a:t>Management and Organisational Behaviour.</a:t>
            </a:r>
            <a:r>
              <a:rPr lang="en-GB" sz="1600" dirty="0">
                <a:latin typeface="Arial" panose="020B0604020202020204" pitchFamily="34" charset="0"/>
                <a:cs typeface="Arial" panose="020B0604020202020204" pitchFamily="34" charset="0"/>
              </a:rPr>
              <a:t> 11th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Harlow: Pearson Education.</a:t>
            </a:r>
          </a:p>
          <a:p>
            <a:pPr marL="0" indent="0" rtl="0">
              <a:buNone/>
            </a:pPr>
            <a:endParaRPr lang="en-GB" dirty="0"/>
          </a:p>
        </p:txBody>
      </p:sp>
    </p:spTree>
    <p:extLst>
      <p:ext uri="{BB962C8B-B14F-4D97-AF65-F5344CB8AC3E}">
        <p14:creationId xmlns:p14="http://schemas.microsoft.com/office/powerpoint/2010/main" val="2822598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83</TotalTime>
  <Words>992</Words>
  <Application>Microsoft Office PowerPoint</Application>
  <PresentationFormat>Widescreen</PresentationFormat>
  <Paragraphs>72</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Century Gothic</vt:lpstr>
      <vt:lpstr>Vapor Trail</vt:lpstr>
      <vt:lpstr>Title: Effective Teamworking – Theory and Practice. </vt:lpstr>
      <vt:lpstr>Introduction</vt:lpstr>
      <vt:lpstr>Belbin’s Team Roles – Theory </vt:lpstr>
      <vt:lpstr>Belbin’s Team Roles –  Restaurant Example</vt:lpstr>
      <vt:lpstr>Herzberg’s Two-Factor Theory – Overview</vt:lpstr>
      <vt:lpstr>Herzberg in Practice – Hospitality Example</vt:lpstr>
      <vt:lpstr>Conclusion: </vt:lpstr>
      <vt:lpstr>PowerPoint Presentation</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Barbara Bak</dc:creator>
  <cp:lastModifiedBy>Barbara Bak</cp:lastModifiedBy>
  <cp:revision>2</cp:revision>
  <dcterms:created xsi:type="dcterms:W3CDTF">2025-06-29T14:27:12Z</dcterms:created>
  <dcterms:modified xsi:type="dcterms:W3CDTF">2025-06-29T15:50:13Z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