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10" r:id="rId2"/>
  </p:sldMasterIdLst>
  <p:sldIdLst>
    <p:sldId id="256" r:id="rId3"/>
    <p:sldId id="265" r:id="rId4"/>
    <p:sldId id="257" r:id="rId5"/>
    <p:sldId id="258" r:id="rId6"/>
    <p:sldId id="264" r:id="rId7"/>
    <p:sldId id="259" r:id="rId8"/>
    <p:sldId id="260" r:id="rId9"/>
    <p:sldId id="261" r:id="rId10"/>
    <p:sldId id="266" r:id="rId11"/>
    <p:sldId id="269" r:id="rId12"/>
    <p:sldId id="262" r:id="rId13"/>
    <p:sldId id="267" r:id="rId14"/>
    <p:sldId id="268" r:id="rId15"/>
    <p:sldId id="270" r:id="rId16"/>
    <p:sldId id="26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0B43B017-B6F9-4511-AA43-454D78716ABC}" type="datetimeFigureOut">
              <a:rPr lang="en-US" smtClean="0"/>
              <a:pPr/>
              <a:t>2/4/2016</a:t>
            </a:fld>
            <a:endParaRPr lang="en-GB"/>
          </a:p>
        </p:txBody>
      </p:sp>
      <p:sp>
        <p:nvSpPr>
          <p:cNvPr id="8" name="Rectangle 7"/>
          <p:cNvSpPr>
            <a:spLocks noGrp="1" noChangeArrowheads="1"/>
          </p:cNvSpPr>
          <p:nvPr>
            <p:ph type="ftr" sz="quarter" idx="11"/>
          </p:nvPr>
        </p:nvSpPr>
        <p:spPr/>
        <p:txBody>
          <a:bodyPr/>
          <a:lstStyle>
            <a:lvl1pPr>
              <a:defRPr smtClean="0"/>
            </a:lvl1pPr>
          </a:lstStyle>
          <a:p>
            <a:endParaRPr lang="en-GB"/>
          </a:p>
        </p:txBody>
      </p:sp>
      <p:sp>
        <p:nvSpPr>
          <p:cNvPr id="9" name="Rectangle 8"/>
          <p:cNvSpPr>
            <a:spLocks noGrp="1" noChangeArrowheads="1"/>
          </p:cNvSpPr>
          <p:nvPr>
            <p:ph type="sldNum" sz="quarter" idx="12"/>
          </p:nvPr>
        </p:nvSpPr>
        <p:spPr/>
        <p:txBody>
          <a:bodyPr/>
          <a:lstStyle>
            <a:lvl1pPr>
              <a:defRPr smtClean="0"/>
            </a:lvl1pPr>
          </a:lstStyle>
          <a:p>
            <a:fld id="{3C6C62DB-23E4-44CA-BE29-6E9D36A2826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5" name="Rectangle 8"/>
          <p:cNvSpPr>
            <a:spLocks noGrp="1" noChangeArrowheads="1"/>
          </p:cNvSpPr>
          <p:nvPr>
            <p:ph type="ftr" sz="quarter" idx="11"/>
          </p:nvPr>
        </p:nvSpPr>
        <p:spPr>
          <a:ln/>
        </p:spPr>
        <p:txBody>
          <a:bodyPr/>
          <a:lstStyle>
            <a:lvl1pPr>
              <a:defRPr/>
            </a:lvl1pPr>
          </a:lstStyle>
          <a:p>
            <a:endParaRPr lang="en-GB"/>
          </a:p>
        </p:txBody>
      </p:sp>
      <p:sp>
        <p:nvSpPr>
          <p:cNvPr id="6"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5" name="Rectangle 8"/>
          <p:cNvSpPr>
            <a:spLocks noGrp="1" noChangeArrowheads="1"/>
          </p:cNvSpPr>
          <p:nvPr>
            <p:ph type="ftr" sz="quarter" idx="11"/>
          </p:nvPr>
        </p:nvSpPr>
        <p:spPr>
          <a:ln/>
        </p:spPr>
        <p:txBody>
          <a:bodyPr/>
          <a:lstStyle>
            <a:lvl1pPr>
              <a:defRPr/>
            </a:lvl1pPr>
          </a:lstStyle>
          <a:p>
            <a:endParaRPr lang="en-GB"/>
          </a:p>
        </p:txBody>
      </p:sp>
      <p:sp>
        <p:nvSpPr>
          <p:cNvPr id="6"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6" name="Rectangle 8"/>
          <p:cNvSpPr>
            <a:spLocks noGrp="1" noChangeArrowheads="1"/>
          </p:cNvSpPr>
          <p:nvPr>
            <p:ph type="ftr" sz="quarter" idx="11"/>
          </p:nvPr>
        </p:nvSpPr>
        <p:spPr>
          <a:ln/>
        </p:spPr>
        <p:txBody>
          <a:bodyPr/>
          <a:lstStyle>
            <a:lvl1pPr>
              <a:defRPr/>
            </a:lvl1pPr>
          </a:lstStyle>
          <a:p>
            <a:endParaRPr lang="en-GB"/>
          </a:p>
        </p:txBody>
      </p:sp>
      <p:sp>
        <p:nvSpPr>
          <p:cNvPr id="7"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8" name="Rectangle 8"/>
          <p:cNvSpPr>
            <a:spLocks noGrp="1" noChangeArrowheads="1"/>
          </p:cNvSpPr>
          <p:nvPr>
            <p:ph type="ftr" sz="quarter" idx="11"/>
          </p:nvPr>
        </p:nvSpPr>
        <p:spPr>
          <a:ln/>
        </p:spPr>
        <p:txBody>
          <a:bodyPr/>
          <a:lstStyle>
            <a:lvl1pPr>
              <a:defRPr/>
            </a:lvl1pPr>
          </a:lstStyle>
          <a:p>
            <a:endParaRPr lang="en-GB"/>
          </a:p>
        </p:txBody>
      </p:sp>
      <p:sp>
        <p:nvSpPr>
          <p:cNvPr id="9"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4" name="Rectangle 8"/>
          <p:cNvSpPr>
            <a:spLocks noGrp="1" noChangeArrowheads="1"/>
          </p:cNvSpPr>
          <p:nvPr>
            <p:ph type="ftr" sz="quarter" idx="11"/>
          </p:nvPr>
        </p:nvSpPr>
        <p:spPr>
          <a:ln/>
        </p:spPr>
        <p:txBody>
          <a:bodyPr/>
          <a:lstStyle>
            <a:lvl1pPr>
              <a:defRPr/>
            </a:lvl1pPr>
          </a:lstStyle>
          <a:p>
            <a:endParaRPr lang="en-GB"/>
          </a:p>
        </p:txBody>
      </p:sp>
      <p:sp>
        <p:nvSpPr>
          <p:cNvPr id="5"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3" name="Rectangle 8"/>
          <p:cNvSpPr>
            <a:spLocks noGrp="1" noChangeArrowheads="1"/>
          </p:cNvSpPr>
          <p:nvPr>
            <p:ph type="ftr" sz="quarter" idx="11"/>
          </p:nvPr>
        </p:nvSpPr>
        <p:spPr>
          <a:ln/>
        </p:spPr>
        <p:txBody>
          <a:bodyPr/>
          <a:lstStyle>
            <a:lvl1pPr>
              <a:defRPr/>
            </a:lvl1pPr>
          </a:lstStyle>
          <a:p>
            <a:endParaRPr lang="en-GB"/>
          </a:p>
        </p:txBody>
      </p:sp>
      <p:sp>
        <p:nvSpPr>
          <p:cNvPr id="4"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6" name="Rectangle 8"/>
          <p:cNvSpPr>
            <a:spLocks noGrp="1" noChangeArrowheads="1"/>
          </p:cNvSpPr>
          <p:nvPr>
            <p:ph type="ftr" sz="quarter" idx="11"/>
          </p:nvPr>
        </p:nvSpPr>
        <p:spPr>
          <a:ln/>
        </p:spPr>
        <p:txBody>
          <a:bodyPr/>
          <a:lstStyle>
            <a:lvl1pPr>
              <a:defRPr/>
            </a:lvl1pPr>
          </a:lstStyle>
          <a:p>
            <a:endParaRPr lang="en-GB"/>
          </a:p>
        </p:txBody>
      </p:sp>
      <p:sp>
        <p:nvSpPr>
          <p:cNvPr id="7"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6" name="Rectangle 8"/>
          <p:cNvSpPr>
            <a:spLocks noGrp="1" noChangeArrowheads="1"/>
          </p:cNvSpPr>
          <p:nvPr>
            <p:ph type="ftr" sz="quarter" idx="11"/>
          </p:nvPr>
        </p:nvSpPr>
        <p:spPr>
          <a:ln/>
        </p:spPr>
        <p:txBody>
          <a:bodyPr/>
          <a:lstStyle>
            <a:lvl1pPr>
              <a:defRPr/>
            </a:lvl1pPr>
          </a:lstStyle>
          <a:p>
            <a:endParaRPr lang="en-GB"/>
          </a:p>
        </p:txBody>
      </p:sp>
      <p:sp>
        <p:nvSpPr>
          <p:cNvPr id="7"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5" name="Rectangle 8"/>
          <p:cNvSpPr>
            <a:spLocks noGrp="1" noChangeArrowheads="1"/>
          </p:cNvSpPr>
          <p:nvPr>
            <p:ph type="ftr" sz="quarter" idx="11"/>
          </p:nvPr>
        </p:nvSpPr>
        <p:spPr>
          <a:ln/>
        </p:spPr>
        <p:txBody>
          <a:bodyPr/>
          <a:lstStyle>
            <a:lvl1pPr>
              <a:defRPr/>
            </a:lvl1pPr>
          </a:lstStyle>
          <a:p>
            <a:endParaRPr lang="en-GB"/>
          </a:p>
        </p:txBody>
      </p:sp>
      <p:sp>
        <p:nvSpPr>
          <p:cNvPr id="6"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5" name="Rectangle 8"/>
          <p:cNvSpPr>
            <a:spLocks noGrp="1" noChangeArrowheads="1"/>
          </p:cNvSpPr>
          <p:nvPr>
            <p:ph type="ftr" sz="quarter" idx="11"/>
          </p:nvPr>
        </p:nvSpPr>
        <p:spPr>
          <a:ln/>
        </p:spPr>
        <p:txBody>
          <a:bodyPr/>
          <a:lstStyle>
            <a:lvl1pPr>
              <a:defRPr/>
            </a:lvl1pPr>
          </a:lstStyle>
          <a:p>
            <a:endParaRPr lang="en-GB"/>
          </a:p>
        </p:txBody>
      </p:sp>
      <p:sp>
        <p:nvSpPr>
          <p:cNvPr id="6"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7" name="Rectangle 8"/>
          <p:cNvSpPr>
            <a:spLocks noGrp="1" noChangeArrowheads="1"/>
          </p:cNvSpPr>
          <p:nvPr>
            <p:ph type="ftr" sz="quarter" idx="11"/>
          </p:nvPr>
        </p:nvSpPr>
        <p:spPr>
          <a:ln/>
        </p:spPr>
        <p:txBody>
          <a:bodyPr/>
          <a:lstStyle>
            <a:lvl1pPr>
              <a:defRPr/>
            </a:lvl1pPr>
          </a:lstStyle>
          <a:p>
            <a:endParaRPr lang="en-GB"/>
          </a:p>
        </p:txBody>
      </p:sp>
      <p:sp>
        <p:nvSpPr>
          <p:cNvPr id="8"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0B43B017-B6F9-4511-AA43-454D78716ABC}" type="datetimeFigureOut">
              <a:rPr lang="en-US" smtClean="0"/>
              <a:pPr/>
              <a:t>2/4/2016</a:t>
            </a:fld>
            <a:endParaRPr lang="en-GB"/>
          </a:p>
        </p:txBody>
      </p:sp>
      <p:sp>
        <p:nvSpPr>
          <p:cNvPr id="7" name="Rectangle 8"/>
          <p:cNvSpPr>
            <a:spLocks noGrp="1" noChangeArrowheads="1"/>
          </p:cNvSpPr>
          <p:nvPr>
            <p:ph type="ftr" sz="quarter" idx="11"/>
          </p:nvPr>
        </p:nvSpPr>
        <p:spPr>
          <a:ln/>
        </p:spPr>
        <p:txBody>
          <a:bodyPr/>
          <a:lstStyle>
            <a:lvl1pPr>
              <a:defRPr/>
            </a:lvl1pPr>
          </a:lstStyle>
          <a:p>
            <a:endParaRPr lang="en-GB"/>
          </a:p>
        </p:txBody>
      </p:sp>
      <p:sp>
        <p:nvSpPr>
          <p:cNvPr id="8" name="Rectangle 9"/>
          <p:cNvSpPr>
            <a:spLocks noGrp="1" noChangeArrowheads="1"/>
          </p:cNvSpPr>
          <p:nvPr>
            <p:ph type="sldNum" sz="quarter" idx="12"/>
          </p:nvPr>
        </p:nvSpPr>
        <p:spPr>
          <a:ln/>
        </p:spPr>
        <p:txBody>
          <a:bodyPr/>
          <a:lstStyle>
            <a:lvl1pPr>
              <a:defRPr/>
            </a:lvl1pPr>
          </a:lstStyle>
          <a:p>
            <a:fld id="{3C6C62DB-23E4-44CA-BE29-6E9D36A28268}" type="slidenum">
              <a:rPr lang="en-GB" smtClean="0"/>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chemeClr val="tx1"/>
                </a:solidFill>
                <a:effectLst/>
                <a:latin typeface="Times New Roman" pitchFamily="18"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chemeClr val="tx1"/>
                </a:solidFill>
                <a:effectLst/>
                <a:latin typeface="Times New Roman" pitchFamily="18"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p>
        </p:txBody>
      </p:sp>
      <p:sp>
        <p:nvSpPr>
          <p:cNvPr id="13" name="Rectangle 6"/>
          <p:cNvSpPr>
            <a:spLocks noGrp="1" noChangeArrowheads="1"/>
          </p:cNvSpPr>
          <p:nvPr>
            <p:ph type="ftr" sz="quarter" idx="11"/>
          </p:nvPr>
        </p:nvSpPr>
        <p:spPr/>
        <p:txBody>
          <a:bodyPr/>
          <a:lstStyle>
            <a:lvl1pPr>
              <a:defRPr smtClean="0"/>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0B43B017-B6F9-4511-AA43-454D78716ABC}" type="datetimeFigureOut">
              <a:rPr lang="en-US" smtClean="0"/>
              <a:pPr/>
              <a:t>2/4/2016</a:t>
            </a:fld>
            <a:endParaRPr lang="en-GB"/>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3C6C62DB-23E4-44CA-BE29-6E9D36A28268}"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pPr>
                <a:defRPr/>
              </a:pPr>
              <a:t>‹#›</a:t>
            </a:fld>
            <a:endParaRPr lang="en-US"/>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chemeClr val="tx1"/>
                </a:solidFill>
                <a:effectLst/>
                <a:latin typeface="Times New Roman" pitchFamily="18" charset="0"/>
              </a:endParaRPr>
            </a:p>
          </p:txBody>
        </p:sp>
      </p:gr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Threats from Within and Without</a:t>
            </a:r>
            <a:endParaRPr lang="en-GB" dirty="0"/>
          </a:p>
        </p:txBody>
      </p:sp>
      <p:sp>
        <p:nvSpPr>
          <p:cNvPr id="3" name="Subtitle 2"/>
          <p:cNvSpPr>
            <a:spLocks noGrp="1"/>
          </p:cNvSpPr>
          <p:nvPr>
            <p:ph type="subTitle" idx="1"/>
          </p:nvPr>
        </p:nvSpPr>
        <p:spPr/>
        <p:txBody>
          <a:bodyPr/>
          <a:lstStyle/>
          <a:p>
            <a:r>
              <a:rPr lang="en-US" dirty="0" smtClean="0"/>
              <a:t>Modern Chinese History</a:t>
            </a:r>
          </a:p>
          <a:p>
            <a:r>
              <a:rPr lang="en-US" dirty="0" smtClean="0"/>
              <a:t>Lecture 2</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7274" y="473968"/>
            <a:ext cx="7115126" cy="5763344"/>
          </a:xfrm>
        </p:spPr>
      </p:pic>
    </p:spTree>
    <p:extLst>
      <p:ext uri="{BB962C8B-B14F-4D97-AF65-F5344CB8AC3E}">
        <p14:creationId xmlns:p14="http://schemas.microsoft.com/office/powerpoint/2010/main" val="1107272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 The end of the Qianlong reign – turning point in Chinese history</a:t>
            </a:r>
            <a:endParaRPr lang="en-GB" dirty="0"/>
          </a:p>
        </p:txBody>
      </p:sp>
      <p:sp>
        <p:nvSpPr>
          <p:cNvPr id="3" name="Content Placeholder 2"/>
          <p:cNvSpPr>
            <a:spLocks noGrp="1"/>
          </p:cNvSpPr>
          <p:nvPr>
            <p:ph idx="1"/>
          </p:nvPr>
        </p:nvSpPr>
        <p:spPr/>
        <p:txBody>
          <a:bodyPr/>
          <a:lstStyle/>
          <a:p>
            <a:r>
              <a:rPr lang="en-US" dirty="0" smtClean="0"/>
              <a:t>Success of the Qing state began to undermine the dynasty</a:t>
            </a:r>
          </a:p>
          <a:p>
            <a:pPr lvl="1"/>
            <a:r>
              <a:rPr lang="en-US" dirty="0" smtClean="0"/>
              <a:t>Population growth pushed against food supply</a:t>
            </a:r>
          </a:p>
          <a:p>
            <a:pPr lvl="1"/>
            <a:r>
              <a:rPr lang="en-US" dirty="0" smtClean="0"/>
              <a:t>Labor </a:t>
            </a:r>
            <a:r>
              <a:rPr lang="en-US" dirty="0" err="1" smtClean="0"/>
              <a:t>organisation</a:t>
            </a:r>
            <a:r>
              <a:rPr lang="en-US" dirty="0" smtClean="0"/>
              <a:t> made technological improvements unprofitable (“High-Level Equilibrium Trap”, Mark Elvin)</a:t>
            </a:r>
          </a:p>
          <a:p>
            <a:pPr lvl="1"/>
            <a:r>
              <a:rPr lang="en-US" dirty="0" smtClean="0"/>
              <a:t>Tax evasion by elite of literati and merchants</a:t>
            </a:r>
          </a:p>
          <a:p>
            <a:pPr lvl="1"/>
            <a:r>
              <a:rPr lang="en-US" dirty="0" smtClean="0"/>
              <a:t>Rebellions against landlords and local officials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End of the Qianlong reign</a:t>
            </a:r>
            <a:endParaRPr lang="en-GB" dirty="0"/>
          </a:p>
        </p:txBody>
      </p:sp>
      <p:sp>
        <p:nvSpPr>
          <p:cNvPr id="3" name="Content Placeholder 2"/>
          <p:cNvSpPr>
            <a:spLocks noGrp="1"/>
          </p:cNvSpPr>
          <p:nvPr>
            <p:ph idx="1"/>
          </p:nvPr>
        </p:nvSpPr>
        <p:spPr/>
        <p:txBody>
          <a:bodyPr/>
          <a:lstStyle/>
          <a:p>
            <a:r>
              <a:rPr lang="en-US" dirty="0" smtClean="0"/>
              <a:t>International context had changed</a:t>
            </a:r>
          </a:p>
          <a:p>
            <a:pPr lvl="1"/>
            <a:r>
              <a:rPr lang="en-US" dirty="0" smtClean="0"/>
              <a:t>From middle of 18</a:t>
            </a:r>
            <a:r>
              <a:rPr lang="en-US" baseline="30000" dirty="0" smtClean="0"/>
              <a:t>th</a:t>
            </a:r>
            <a:r>
              <a:rPr lang="en-US" dirty="0" smtClean="0"/>
              <a:t> century </a:t>
            </a:r>
            <a:r>
              <a:rPr lang="en-US" dirty="0" smtClean="0">
                <a:sym typeface="Wingdings" pitchFamily="2" charset="2"/>
              </a:rPr>
              <a:t> trade regulated through Canton (</a:t>
            </a:r>
            <a:r>
              <a:rPr lang="en-US" dirty="0" err="1" smtClean="0">
                <a:sym typeface="Wingdings" pitchFamily="2" charset="2"/>
              </a:rPr>
              <a:t>cohong</a:t>
            </a:r>
            <a:r>
              <a:rPr lang="en-US" dirty="0" smtClean="0">
                <a:sym typeface="Wingdings" pitchFamily="2" charset="2"/>
              </a:rPr>
              <a:t> </a:t>
            </a:r>
            <a:r>
              <a:rPr lang="zh-CN" altLang="en-US" dirty="0" smtClean="0">
                <a:sym typeface="Wingdings" pitchFamily="2" charset="2"/>
              </a:rPr>
              <a:t>公行</a:t>
            </a:r>
            <a:r>
              <a:rPr lang="en-US" dirty="0" smtClean="0">
                <a:sym typeface="Wingdings" pitchFamily="2" charset="2"/>
              </a:rPr>
              <a:t>)</a:t>
            </a:r>
          </a:p>
          <a:p>
            <a:pPr lvl="1"/>
            <a:r>
              <a:rPr lang="en-US" dirty="0" smtClean="0">
                <a:sym typeface="Wingdings" pitchFamily="2" charset="2"/>
              </a:rPr>
              <a:t>Silver flowed into China as West bought Chinese goods (tea, silk, ceramics)</a:t>
            </a:r>
          </a:p>
          <a:p>
            <a:pPr lvl="1"/>
            <a:r>
              <a:rPr lang="en-US" dirty="0" smtClean="0">
                <a:sym typeface="Wingdings" pitchFamily="2" charset="2"/>
              </a:rPr>
              <a:t>Changes in the West put pressure on system</a:t>
            </a:r>
          </a:p>
          <a:p>
            <a:pPr lvl="1"/>
            <a:r>
              <a:rPr lang="en-US" dirty="0" smtClean="0">
                <a:sym typeface="Wingdings" pitchFamily="2" charset="2"/>
              </a:rPr>
              <a:t>British sent missions to open trade relations; 1792-93 (</a:t>
            </a:r>
            <a:r>
              <a:rPr lang="en-US" dirty="0" err="1" smtClean="0">
                <a:sym typeface="Wingdings" pitchFamily="2" charset="2"/>
              </a:rPr>
              <a:t>Macartney</a:t>
            </a:r>
            <a:r>
              <a:rPr lang="en-US" dirty="0" smtClean="0">
                <a:sym typeface="Wingdings" pitchFamily="2" charset="2"/>
              </a:rPr>
              <a:t>) and 1816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19</a:t>
            </a:r>
            <a:r>
              <a:rPr lang="en-US" baseline="30000" dirty="0" smtClean="0"/>
              <a:t>th</a:t>
            </a:r>
            <a:r>
              <a:rPr lang="en-US" dirty="0" smtClean="0"/>
              <a:t> Century Rebellions</a:t>
            </a:r>
            <a:endParaRPr lang="en-GB" dirty="0"/>
          </a:p>
        </p:txBody>
      </p:sp>
      <p:sp>
        <p:nvSpPr>
          <p:cNvPr id="3" name="Content Placeholder 2"/>
          <p:cNvSpPr>
            <a:spLocks noGrp="1"/>
          </p:cNvSpPr>
          <p:nvPr>
            <p:ph idx="1"/>
          </p:nvPr>
        </p:nvSpPr>
        <p:spPr/>
        <p:txBody>
          <a:bodyPr>
            <a:normAutofit fontScale="92500" lnSpcReduction="10000"/>
          </a:bodyPr>
          <a:lstStyle/>
          <a:p>
            <a:r>
              <a:rPr lang="en-US" sz="2000" dirty="0" smtClean="0"/>
              <a:t>1796-1804: White-Lotus Rebellion</a:t>
            </a:r>
          </a:p>
          <a:p>
            <a:r>
              <a:rPr lang="en-US" sz="2000" dirty="0" smtClean="0"/>
              <a:t>1813-14</a:t>
            </a:r>
            <a:r>
              <a:rPr lang="en-US" sz="2000" smtClean="0"/>
              <a:t>: Rebellion of Lin Qing</a:t>
            </a:r>
            <a:endParaRPr lang="en-US" sz="2000" dirty="0" smtClean="0"/>
          </a:p>
          <a:p>
            <a:r>
              <a:rPr lang="en-US" sz="2000" dirty="0" smtClean="0"/>
              <a:t>1851-68: </a:t>
            </a:r>
            <a:r>
              <a:rPr lang="en-US" sz="2000" dirty="0" err="1" smtClean="0"/>
              <a:t>Nian</a:t>
            </a:r>
            <a:r>
              <a:rPr lang="en-US" sz="2000" dirty="0" smtClean="0"/>
              <a:t> Rebellion (North China)</a:t>
            </a:r>
          </a:p>
          <a:p>
            <a:r>
              <a:rPr lang="en-US" sz="2000" dirty="0" smtClean="0"/>
              <a:t>1850-64: Taiping </a:t>
            </a:r>
            <a:r>
              <a:rPr lang="en-US" sz="2000" dirty="0" err="1" smtClean="0"/>
              <a:t>Tianguo</a:t>
            </a:r>
            <a:r>
              <a:rPr lang="en-US" sz="2000" dirty="0" smtClean="0"/>
              <a:t> (South China; capital: Nanjing)</a:t>
            </a:r>
          </a:p>
          <a:p>
            <a:r>
              <a:rPr lang="en-US" sz="2000" dirty="0" smtClean="0"/>
              <a:t>1862-77: </a:t>
            </a:r>
            <a:r>
              <a:rPr lang="en-US" sz="2000" dirty="0" err="1" smtClean="0"/>
              <a:t>Hui</a:t>
            </a:r>
            <a:r>
              <a:rPr lang="en-US" sz="2000" dirty="0" smtClean="0"/>
              <a:t> (Muslim) Rebellion (Shaanxi, Gansu, Ningxia, Xinjiang)</a:t>
            </a:r>
          </a:p>
          <a:p>
            <a:pPr>
              <a:buNone/>
            </a:pPr>
            <a:endParaRPr lang="en-US" sz="2000" b="1" dirty="0" smtClean="0"/>
          </a:p>
          <a:p>
            <a:pPr>
              <a:buNone/>
            </a:pPr>
            <a:r>
              <a:rPr lang="en-US" sz="2000" b="1" dirty="0" smtClean="0"/>
              <a:t>Various causes, among them:</a:t>
            </a:r>
            <a:r>
              <a:rPr lang="en-US" sz="2000" dirty="0" smtClean="0"/>
              <a:t> </a:t>
            </a:r>
          </a:p>
          <a:p>
            <a:pPr lvl="1"/>
            <a:r>
              <a:rPr lang="en-US" sz="2000" dirty="0" smtClean="0"/>
              <a:t>Re-direction of Yellow River 1820s</a:t>
            </a:r>
            <a:r>
              <a:rPr lang="en-US" sz="2000" dirty="0" smtClean="0">
                <a:sym typeface="Wingdings" pitchFamily="2" charset="2"/>
              </a:rPr>
              <a:t> </a:t>
            </a:r>
            <a:r>
              <a:rPr lang="en-US" sz="2000" dirty="0" smtClean="0"/>
              <a:t>ecological crisis </a:t>
            </a:r>
          </a:p>
          <a:p>
            <a:pPr lvl="1"/>
            <a:r>
              <a:rPr lang="en-US" sz="2000" dirty="0" smtClean="0">
                <a:sym typeface="Wingdings" pitchFamily="2" charset="2"/>
              </a:rPr>
              <a:t>Inadequate water management  transport workers formed secret associations</a:t>
            </a:r>
            <a:endParaRPr lang="en-US" sz="2000" dirty="0" smtClean="0"/>
          </a:p>
          <a:p>
            <a:pPr lvl="1"/>
            <a:r>
              <a:rPr lang="en-US" sz="2000" dirty="0" smtClean="0"/>
              <a:t>Flood, droughts and famines </a:t>
            </a:r>
            <a:r>
              <a:rPr lang="en-US" sz="2000" dirty="0" err="1" smtClean="0"/>
              <a:t>destablise</a:t>
            </a:r>
            <a:r>
              <a:rPr lang="en-US" sz="2000" dirty="0" smtClean="0"/>
              <a:t> country</a:t>
            </a:r>
          </a:p>
          <a:p>
            <a:pPr lvl="1"/>
            <a:r>
              <a:rPr lang="en-US" sz="2000" dirty="0" smtClean="0"/>
              <a:t>Economic pressure on peasants due to high taxes</a:t>
            </a:r>
          </a:p>
          <a:p>
            <a:pPr lvl="1"/>
            <a:r>
              <a:rPr lang="en-US" sz="2000" dirty="0" smtClean="0"/>
              <a:t>Endemic corruption of bureaucracy</a:t>
            </a:r>
          </a:p>
          <a:p>
            <a:pPr lvl="1"/>
            <a:endParaRPr lang="en-GB" sz="20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Opium and trade with China</a:t>
            </a:r>
            <a:endParaRPr lang="en-GB" dirty="0"/>
          </a:p>
        </p:txBody>
      </p:sp>
      <p:sp>
        <p:nvSpPr>
          <p:cNvPr id="3" name="Content Placeholder 2"/>
          <p:cNvSpPr>
            <a:spLocks noGrp="1"/>
          </p:cNvSpPr>
          <p:nvPr>
            <p:ph idx="1"/>
          </p:nvPr>
        </p:nvSpPr>
        <p:spPr>
          <a:xfrm>
            <a:off x="457200" y="1828800"/>
            <a:ext cx="8229600" cy="4624536"/>
          </a:xfrm>
        </p:spPr>
        <p:txBody>
          <a:bodyPr/>
          <a:lstStyle/>
          <a:p>
            <a:r>
              <a:rPr lang="en-US" sz="2400" dirty="0" smtClean="0"/>
              <a:t>Opium known as medicinal drug since a long time</a:t>
            </a:r>
          </a:p>
          <a:p>
            <a:r>
              <a:rPr lang="en-US" sz="2400" dirty="0" err="1" smtClean="0"/>
              <a:t>Yongzheng</a:t>
            </a:r>
            <a:r>
              <a:rPr lang="en-US" sz="2400" dirty="0" smtClean="0"/>
              <a:t>(r. 1722-35): bans Opium as non-medicinal </a:t>
            </a:r>
            <a:r>
              <a:rPr lang="en-US" sz="2400" dirty="0" smtClean="0"/>
              <a:t>drug in 1729</a:t>
            </a:r>
            <a:endParaRPr lang="en-US" sz="2400" dirty="0" smtClean="0"/>
          </a:p>
          <a:p>
            <a:r>
              <a:rPr lang="en-US" sz="2400" dirty="0" smtClean="0"/>
              <a:t>British destroyed cotton industry in Bengal and other parts of </a:t>
            </a:r>
            <a:r>
              <a:rPr lang="en-US" sz="2400" dirty="0" smtClean="0"/>
              <a:t>India </a:t>
            </a:r>
            <a:r>
              <a:rPr lang="en-US" sz="2400" dirty="0" smtClean="0"/>
              <a:t>to grow </a:t>
            </a:r>
            <a:r>
              <a:rPr lang="en-US" sz="2400" dirty="0" smtClean="0"/>
              <a:t>opium; East India company inherits Bengal Opium monopoly (1773)</a:t>
            </a:r>
          </a:p>
          <a:p>
            <a:r>
              <a:rPr lang="en-US" sz="2400" dirty="0" smtClean="0"/>
              <a:t>Bengal-</a:t>
            </a:r>
            <a:r>
              <a:rPr lang="en-US" sz="2400" dirty="0" err="1" smtClean="0"/>
              <a:t>Malwa</a:t>
            </a:r>
            <a:r>
              <a:rPr lang="en-US" sz="2400" dirty="0" smtClean="0"/>
              <a:t> Price War (1820s) led to drop in prices</a:t>
            </a:r>
            <a:endParaRPr lang="en-US" sz="2400" dirty="0" smtClean="0"/>
          </a:p>
          <a:p>
            <a:r>
              <a:rPr lang="en-US" sz="2400" dirty="0" smtClean="0"/>
              <a:t>1816-mid 1830: volume of opium shipped into China grows </a:t>
            </a:r>
            <a:r>
              <a:rPr lang="en-US" sz="2400" dirty="0" smtClean="0"/>
              <a:t>steadily; 1767: 1,000 chests (140 </a:t>
            </a:r>
            <a:r>
              <a:rPr lang="en-US" sz="2400" dirty="0" err="1" smtClean="0"/>
              <a:t>lbs</a:t>
            </a:r>
            <a:r>
              <a:rPr lang="en-US" sz="2400" dirty="0" smtClean="0"/>
              <a:t>), 1836: 30,000 chests</a:t>
            </a:r>
          </a:p>
          <a:p>
            <a:r>
              <a:rPr lang="en-US" sz="2400" dirty="0" smtClean="0"/>
              <a:t>More private traders </a:t>
            </a:r>
            <a:r>
              <a:rPr lang="en-US" sz="2400" dirty="0" smtClean="0">
                <a:sym typeface="Wingdings" panose="05000000000000000000" pitchFamily="2" charset="2"/>
              </a:rPr>
              <a:t> erosion of EIC monopoly (ends in 1810 in India); free trade ideology  government involvement  questions of </a:t>
            </a:r>
            <a:r>
              <a:rPr lang="en-US" sz="2400" dirty="0" err="1" smtClean="0">
                <a:sym typeface="Wingdings" panose="05000000000000000000" pitchFamily="2" charset="2"/>
              </a:rPr>
              <a:t>protocoll</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Opium: Effects on China</a:t>
            </a:r>
            <a:endParaRPr lang="en-GB" dirty="0"/>
          </a:p>
        </p:txBody>
      </p:sp>
      <p:sp>
        <p:nvSpPr>
          <p:cNvPr id="3" name="Content Placeholder 2"/>
          <p:cNvSpPr>
            <a:spLocks noGrp="1"/>
          </p:cNvSpPr>
          <p:nvPr>
            <p:ph idx="1"/>
          </p:nvPr>
        </p:nvSpPr>
        <p:spPr/>
        <p:txBody>
          <a:bodyPr/>
          <a:lstStyle/>
          <a:p>
            <a:r>
              <a:rPr lang="en-US" dirty="0" smtClean="0"/>
              <a:t>Millions of addicts</a:t>
            </a:r>
          </a:p>
          <a:p>
            <a:r>
              <a:rPr lang="en-US" dirty="0" smtClean="0"/>
              <a:t>China had to pay for opium in silver </a:t>
            </a:r>
            <a:r>
              <a:rPr lang="en-US" dirty="0" smtClean="0">
                <a:sym typeface="Wingdings" pitchFamily="2" charset="2"/>
              </a:rPr>
              <a:t> reversal of silver flow</a:t>
            </a:r>
          </a:p>
          <a:p>
            <a:r>
              <a:rPr lang="en-US" dirty="0" smtClean="0">
                <a:sym typeface="Wingdings" pitchFamily="2" charset="2"/>
              </a:rPr>
              <a:t>Shortage of silver in China</a:t>
            </a:r>
          </a:p>
          <a:p>
            <a:r>
              <a:rPr lang="en-US" dirty="0" smtClean="0">
                <a:sym typeface="Wingdings" pitchFamily="2" charset="2"/>
              </a:rPr>
              <a:t>Heavy tax burden since taxes had to be paid in silver</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Qing Responses</a:t>
            </a:r>
            <a:endParaRPr lang="en-GB" dirty="0"/>
          </a:p>
        </p:txBody>
      </p:sp>
      <p:sp>
        <p:nvSpPr>
          <p:cNvPr id="3" name="Content Placeholder 2"/>
          <p:cNvSpPr>
            <a:spLocks noGrp="1"/>
          </p:cNvSpPr>
          <p:nvPr>
            <p:ph idx="1"/>
          </p:nvPr>
        </p:nvSpPr>
        <p:spPr/>
        <p:txBody>
          <a:bodyPr/>
          <a:lstStyle/>
          <a:p>
            <a:r>
              <a:rPr lang="en-US" dirty="0" smtClean="0"/>
              <a:t>Challenges</a:t>
            </a:r>
          </a:p>
          <a:p>
            <a:pPr lvl="1"/>
            <a:r>
              <a:rPr lang="en-US" dirty="0" smtClean="0"/>
              <a:t>Established </a:t>
            </a:r>
            <a:r>
              <a:rPr lang="en-US" dirty="0" smtClean="0"/>
              <a:t>interests; </a:t>
            </a:r>
            <a:r>
              <a:rPr lang="en-US" dirty="0" err="1" smtClean="0"/>
              <a:t>Hoppo</a:t>
            </a:r>
            <a:r>
              <a:rPr lang="en-US" dirty="0" smtClean="0"/>
              <a:t> (controller of Canton customs) benefited from trade; chain of intermediaries</a:t>
            </a:r>
            <a:endParaRPr lang="en-US" dirty="0" smtClean="0"/>
          </a:p>
          <a:p>
            <a:pPr lvl="1"/>
            <a:r>
              <a:rPr lang="en-US" dirty="0" smtClean="0"/>
              <a:t>Declining revenues </a:t>
            </a:r>
            <a:r>
              <a:rPr lang="en-US" dirty="0" smtClean="0">
                <a:sym typeface="Wingdings" pitchFamily="2" charset="2"/>
              </a:rPr>
              <a:t> difficulties to fund reform</a:t>
            </a:r>
          </a:p>
          <a:p>
            <a:r>
              <a:rPr lang="en-US" dirty="0" smtClean="0"/>
              <a:t>Lin </a:t>
            </a:r>
            <a:r>
              <a:rPr lang="en-US" dirty="0" err="1" smtClean="0"/>
              <a:t>Zexu</a:t>
            </a:r>
            <a:r>
              <a:rPr lang="en-US" dirty="0" smtClean="0"/>
              <a:t> confiscated opium (1939)</a:t>
            </a:r>
          </a:p>
          <a:p>
            <a:pPr lvl="1"/>
            <a:r>
              <a:rPr lang="en-US" dirty="0" smtClean="0"/>
              <a:t>Proposed a mix of rehabilitation for addicts and strict prohibition of imports and sales</a:t>
            </a:r>
          </a:p>
          <a:p>
            <a:pPr lvl="1"/>
            <a:endParaRPr lang="en-US"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sz="3200" dirty="0" smtClean="0"/>
              <a:t>3 June 1840</a:t>
            </a:r>
            <a:r>
              <a:rPr lang="de-DE" sz="3200" dirty="0"/>
              <a:t>, Lin </a:t>
            </a:r>
            <a:r>
              <a:rPr lang="de-DE" sz="3200" dirty="0" smtClean="0"/>
              <a:t>Zexu burns opium at Humen </a:t>
            </a:r>
            <a:r>
              <a:rPr lang="zh-CN" altLang="en-US" sz="3200" dirty="0"/>
              <a:t>虎門銷</a:t>
            </a:r>
            <a:r>
              <a:rPr lang="zh-CN" altLang="en-US" sz="3200" dirty="0" smtClean="0"/>
              <a:t>煙</a:t>
            </a:r>
            <a:endParaRPr lang="en-GB" sz="32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556792"/>
            <a:ext cx="6793867" cy="4176464"/>
          </a:xfrm>
        </p:spPr>
      </p:pic>
      <p:sp>
        <p:nvSpPr>
          <p:cNvPr id="5" name="TextBox 4"/>
          <p:cNvSpPr txBox="1"/>
          <p:nvPr/>
        </p:nvSpPr>
        <p:spPr>
          <a:xfrm>
            <a:off x="1259632" y="6093296"/>
            <a:ext cx="6696744" cy="646331"/>
          </a:xfrm>
          <a:prstGeom prst="rect">
            <a:avLst/>
          </a:prstGeom>
          <a:noFill/>
        </p:spPr>
        <p:txBody>
          <a:bodyPr wrap="square" rtlCol="0">
            <a:spAutoFit/>
          </a:bodyPr>
          <a:lstStyle/>
          <a:p>
            <a:r>
              <a:rPr lang="en-GB" dirty="0" smtClean="0"/>
              <a:t>Artist unknown;</a:t>
            </a:r>
            <a:endParaRPr lang="en-GB" dirty="0"/>
          </a:p>
          <a:p>
            <a:r>
              <a:rPr lang="en-GB" dirty="0"/>
              <a:t>http://www.spph.com.cn/images/tupian/040720_hmxy.jpg</a:t>
            </a:r>
          </a:p>
        </p:txBody>
      </p:sp>
    </p:spTree>
    <p:extLst>
      <p:ext uri="{BB962C8B-B14F-4D97-AF65-F5344CB8AC3E}">
        <p14:creationId xmlns:p14="http://schemas.microsoft.com/office/powerpoint/2010/main" val="494225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Mouth of Canton River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0223" y="1412776"/>
            <a:ext cx="6663554" cy="4495800"/>
          </a:xfrm>
        </p:spPr>
      </p:pic>
      <p:sp>
        <p:nvSpPr>
          <p:cNvPr id="5" name="TextBox 4"/>
          <p:cNvSpPr txBox="1"/>
          <p:nvPr/>
        </p:nvSpPr>
        <p:spPr>
          <a:xfrm>
            <a:off x="1403647" y="6237312"/>
            <a:ext cx="6500129" cy="369332"/>
          </a:xfrm>
          <a:prstGeom prst="rect">
            <a:avLst/>
          </a:prstGeom>
          <a:noFill/>
        </p:spPr>
        <p:txBody>
          <a:bodyPr wrap="square" rtlCol="0">
            <a:spAutoFit/>
          </a:bodyPr>
          <a:lstStyle/>
          <a:p>
            <a:r>
              <a:rPr lang="en-GB" dirty="0"/>
              <a:t>http://www.britishempire.co.uk/images3/opiumwarmap.jpg</a:t>
            </a:r>
          </a:p>
        </p:txBody>
      </p:sp>
    </p:spTree>
    <p:extLst>
      <p:ext uri="{BB962C8B-B14F-4D97-AF65-F5344CB8AC3E}">
        <p14:creationId xmlns:p14="http://schemas.microsoft.com/office/powerpoint/2010/main" val="640118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Opium war (1840-42)</a:t>
            </a:r>
            <a:endParaRPr lang="en-GB" dirty="0"/>
          </a:p>
        </p:txBody>
      </p:sp>
      <p:sp>
        <p:nvSpPr>
          <p:cNvPr id="3" name="Content Placeholder 2"/>
          <p:cNvSpPr>
            <a:spLocks noGrp="1"/>
          </p:cNvSpPr>
          <p:nvPr>
            <p:ph idx="1"/>
          </p:nvPr>
        </p:nvSpPr>
        <p:spPr/>
        <p:txBody>
          <a:bodyPr/>
          <a:lstStyle/>
          <a:p>
            <a:r>
              <a:rPr lang="en-US" dirty="0" smtClean="0"/>
              <a:t>British argument for going to war: free trade</a:t>
            </a:r>
          </a:p>
          <a:p>
            <a:r>
              <a:rPr lang="en-US" dirty="0" smtClean="0"/>
              <a:t>Outcome of the war:</a:t>
            </a:r>
          </a:p>
          <a:p>
            <a:pPr lvl="1"/>
            <a:r>
              <a:rPr lang="en-US" dirty="0" smtClean="0"/>
              <a:t>Treaty of Nanjing (29 August 1842): de facto </a:t>
            </a:r>
            <a:r>
              <a:rPr lang="en-US" dirty="0" err="1" smtClean="0"/>
              <a:t>legalisation</a:t>
            </a:r>
            <a:r>
              <a:rPr lang="en-US" dirty="0" smtClean="0"/>
              <a:t> of opium trade</a:t>
            </a:r>
          </a:p>
          <a:p>
            <a:pPr lvl="1"/>
            <a:r>
              <a:rPr lang="en-US" dirty="0" smtClean="0"/>
              <a:t>China has to open 5 ports along the coast</a:t>
            </a:r>
          </a:p>
          <a:p>
            <a:pPr lvl="1"/>
            <a:r>
              <a:rPr lang="en-US" dirty="0" smtClean="0"/>
              <a:t>Trade outside the </a:t>
            </a:r>
            <a:r>
              <a:rPr lang="en-US" dirty="0" err="1" smtClean="0"/>
              <a:t>cohong</a:t>
            </a:r>
            <a:r>
              <a:rPr lang="en-US" dirty="0" smtClean="0"/>
              <a:t> system was allowed</a:t>
            </a:r>
          </a:p>
          <a:p>
            <a:pPr lvl="1"/>
            <a:r>
              <a:rPr lang="en-US" dirty="0" smtClean="0"/>
              <a:t>China ceded Hong Kong</a:t>
            </a:r>
          </a:p>
          <a:p>
            <a:pPr lvl="1"/>
            <a:r>
              <a:rPr lang="en-US" dirty="0" smtClean="0"/>
              <a:t>Principle of extraterritoriality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August 29, 1842, China and Britain signed Treaty of Nanjing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7" y="1700808"/>
            <a:ext cx="6864782" cy="4324813"/>
          </a:xfrm>
        </p:spPr>
      </p:pic>
    </p:spTree>
    <p:extLst>
      <p:ext uri="{BB962C8B-B14F-4D97-AF65-F5344CB8AC3E}">
        <p14:creationId xmlns:p14="http://schemas.microsoft.com/office/powerpoint/2010/main" val="155971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37926" y="374015"/>
            <a:ext cx="3446242" cy="5503257"/>
          </a:xfrm>
        </p:spPr>
      </p:pic>
      <p:sp>
        <p:nvSpPr>
          <p:cNvPr id="5" name="TextBox 4"/>
          <p:cNvSpPr txBox="1"/>
          <p:nvPr/>
        </p:nvSpPr>
        <p:spPr>
          <a:xfrm>
            <a:off x="534380" y="5949280"/>
            <a:ext cx="8075240" cy="461665"/>
          </a:xfrm>
          <a:prstGeom prst="rect">
            <a:avLst/>
          </a:prstGeom>
          <a:noFill/>
        </p:spPr>
        <p:txBody>
          <a:bodyPr wrap="square" rtlCol="0">
            <a:spAutoFit/>
          </a:bodyPr>
          <a:lstStyle/>
          <a:p>
            <a:r>
              <a:rPr lang="en-GB" sz="1200" dirty="0"/>
              <a:t>https://upload.wikimedia.org/wikipedia/commons/thumb/4/4f/First_Opium_War_1839-42_Conflict_Overview_EN.svg/578px-First_Opium_War_1839-42_Conflict_Overview_EN.svg.png</a:t>
            </a:r>
          </a:p>
        </p:txBody>
      </p:sp>
    </p:spTree>
    <p:extLst>
      <p:ext uri="{BB962C8B-B14F-4D97-AF65-F5344CB8AC3E}">
        <p14:creationId xmlns:p14="http://schemas.microsoft.com/office/powerpoint/2010/main" val="2023535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20073" y="228547"/>
            <a:ext cx="3456383" cy="6434757"/>
          </a:xfrm>
        </p:spPr>
      </p:pic>
      <p:sp>
        <p:nvSpPr>
          <p:cNvPr id="5" name="TextBox 4"/>
          <p:cNvSpPr txBox="1"/>
          <p:nvPr/>
        </p:nvSpPr>
        <p:spPr>
          <a:xfrm>
            <a:off x="251520" y="2060848"/>
            <a:ext cx="4752528" cy="3077766"/>
          </a:xfrm>
          <a:prstGeom prst="rect">
            <a:avLst/>
          </a:prstGeom>
          <a:noFill/>
        </p:spPr>
        <p:txBody>
          <a:bodyPr wrap="square" rtlCol="0">
            <a:spAutoFit/>
          </a:bodyPr>
          <a:lstStyle/>
          <a:p>
            <a:r>
              <a:rPr lang="en-GB" sz="2000" dirty="0"/>
              <a:t>Map based on illustration on page 350 of “The treaty ports of China and Japan” by Nicholas </a:t>
            </a:r>
            <a:r>
              <a:rPr lang="en-GB" sz="2000" dirty="0" err="1"/>
              <a:t>Dennys</a:t>
            </a:r>
            <a:r>
              <a:rPr lang="en-GB" sz="2000" dirty="0"/>
              <a:t> and William </a:t>
            </a:r>
            <a:r>
              <a:rPr lang="en-GB" sz="2000" dirty="0" err="1"/>
              <a:t>Mayers</a:t>
            </a:r>
            <a:r>
              <a:rPr lang="en-GB" sz="2000" dirty="0"/>
              <a:t>. </a:t>
            </a:r>
            <a:r>
              <a:rPr lang="en-GB" sz="2000" dirty="0" err="1"/>
              <a:t>Trübner</a:t>
            </a:r>
            <a:r>
              <a:rPr lang="en-GB" sz="2000" dirty="0"/>
              <a:t> and Co. London. 1867. The ‘Foreign and Merchant Ship anchorage’ on the map became the ‘The Bund’. Access to the Yangzi river and the South China Sea is to the north-east</a:t>
            </a:r>
            <a:r>
              <a:rPr lang="en-GB" sz="2000" dirty="0" smtClean="0"/>
              <a:t>.</a:t>
            </a:r>
          </a:p>
          <a:p>
            <a:endParaRPr lang="en-GB" dirty="0"/>
          </a:p>
          <a:p>
            <a:r>
              <a:rPr lang="en-GB" sz="1600" dirty="0"/>
              <a:t>http://www.chinasage.info/maps/shanghai.htm</a:t>
            </a:r>
          </a:p>
        </p:txBody>
      </p:sp>
    </p:spTree>
    <p:extLst>
      <p:ext uri="{BB962C8B-B14F-4D97-AF65-F5344CB8AC3E}">
        <p14:creationId xmlns:p14="http://schemas.microsoft.com/office/powerpoint/2010/main" val="1831514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Opium war</a:t>
            </a:r>
            <a:endParaRPr lang="en-GB" dirty="0"/>
          </a:p>
        </p:txBody>
      </p:sp>
      <p:sp>
        <p:nvSpPr>
          <p:cNvPr id="3" name="Content Placeholder 2"/>
          <p:cNvSpPr>
            <a:spLocks noGrp="1"/>
          </p:cNvSpPr>
          <p:nvPr>
            <p:ph idx="1"/>
          </p:nvPr>
        </p:nvSpPr>
        <p:spPr/>
        <p:txBody>
          <a:bodyPr/>
          <a:lstStyle/>
          <a:p>
            <a:r>
              <a:rPr lang="en-US" dirty="0" smtClean="0"/>
              <a:t>Further outcomes</a:t>
            </a:r>
          </a:p>
          <a:p>
            <a:pPr lvl="1"/>
            <a:r>
              <a:rPr lang="en-US" dirty="0" smtClean="0"/>
              <a:t>Expanded rights of foreigners in China</a:t>
            </a:r>
          </a:p>
          <a:p>
            <a:pPr lvl="1"/>
            <a:r>
              <a:rPr lang="en-US" dirty="0" smtClean="0"/>
              <a:t>“No most </a:t>
            </a:r>
            <a:r>
              <a:rPr lang="en-US" dirty="0" err="1" smtClean="0"/>
              <a:t>favoured</a:t>
            </a:r>
            <a:r>
              <a:rPr lang="en-US" dirty="0" smtClean="0"/>
              <a:t> nation” clause</a:t>
            </a:r>
          </a:p>
          <a:p>
            <a:pPr lvl="1"/>
            <a:r>
              <a:rPr lang="en-US" dirty="0" smtClean="0"/>
              <a:t>Legal protection for foreign missionaries</a:t>
            </a:r>
          </a:p>
          <a:p>
            <a:pPr lvl="1"/>
            <a:r>
              <a:rPr lang="en-US" dirty="0" smtClean="0"/>
              <a:t>Severe disruptions of domestic economy </a:t>
            </a:r>
            <a:r>
              <a:rPr lang="en-US" smtClean="0"/>
              <a:t>and order</a:t>
            </a:r>
            <a:endParaRPr lang="en-GB" dirty="0"/>
          </a:p>
        </p:txBody>
      </p:sp>
    </p:spTree>
  </p:cSld>
  <p:clrMapOvr>
    <a:masterClrMapping/>
  </p:clrMapOvr>
</p:sld>
</file>

<file path=ppt/theme/theme1.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ThemeKatharina</Template>
  <TotalTime>195</TotalTime>
  <Words>610</Words>
  <Application>Microsoft Office PowerPoint</Application>
  <PresentationFormat>On-screen Show (4:3)</PresentationFormat>
  <Paragraphs>70</Paragraphs>
  <Slides>15</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Tahoma</vt:lpstr>
      <vt:lpstr>Times New Roman</vt:lpstr>
      <vt:lpstr>Wingdings</vt:lpstr>
      <vt:lpstr>ThemeKatharina</vt:lpstr>
      <vt:lpstr>Quadrant</vt:lpstr>
      <vt:lpstr>Threats from Within and Without</vt:lpstr>
      <vt:lpstr>PowerPoint Presentation</vt:lpstr>
      <vt:lpstr>I. The end of the Qianlong reign – turning point in Chinese history</vt:lpstr>
      <vt:lpstr>End of the Qianlong reign</vt:lpstr>
      <vt:lpstr>19th Century Rebellions</vt:lpstr>
      <vt:lpstr>Opium and trade with China</vt:lpstr>
      <vt:lpstr>Opium: Effects on China</vt:lpstr>
      <vt:lpstr>Qing Responses</vt:lpstr>
      <vt:lpstr>3 June 1840, Lin Zexu burns opium at Humen 虎門銷煙</vt:lpstr>
      <vt:lpstr>Mouth of Canton River</vt:lpstr>
      <vt:lpstr>Opium war (1840-42)</vt:lpstr>
      <vt:lpstr>August 29, 1842, China and Britain signed Treaty of Nanjing</vt:lpstr>
      <vt:lpstr>PowerPoint Presentation</vt:lpstr>
      <vt:lpstr>PowerPoint Presentation</vt:lpstr>
      <vt:lpstr>Opium war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12</cp:revision>
  <dcterms:created xsi:type="dcterms:W3CDTF">2010-02-10T05:41:56Z</dcterms:created>
  <dcterms:modified xsi:type="dcterms:W3CDTF">2016-02-04T13:26:19Z</dcterms:modified>
</cp:coreProperties>
</file>