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8" r:id="rId16"/>
    <p:sldId id="270" r:id="rId17"/>
    <p:sldId id="271" r:id="rId18"/>
    <p:sldId id="272" r:id="rId19"/>
    <p:sldId id="273" r:id="rId20"/>
    <p:sldId id="274" r:id="rId21"/>
    <p:sldId id="275" r:id="rId22"/>
    <p:sldId id="276"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D90AB1-CC5E-4F77-A4AD-E7814D5B8E4B}" type="datetimeFigureOut">
              <a:rPr lang="en-GB" smtClean="0"/>
              <a:t>23/09/2023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214BA6-BA6D-498D-A8F8-204720300E93}" type="slidenum">
              <a:rPr lang="en-GB" smtClean="0"/>
              <a:t>‹#›</a:t>
            </a:fld>
            <a:endParaRPr lang="en-GB"/>
          </a:p>
        </p:txBody>
      </p:sp>
    </p:spTree>
    <p:extLst>
      <p:ext uri="{BB962C8B-B14F-4D97-AF65-F5344CB8AC3E}">
        <p14:creationId xmlns:p14="http://schemas.microsoft.com/office/powerpoint/2010/main" val="4223176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en-IE" dirty="0"/>
              <a:t>Learning outcomes:</a:t>
            </a:r>
          </a:p>
          <a:p>
            <a:r>
              <a:rPr lang="en-IE" sz="1200" kern="1200" dirty="0">
                <a:solidFill>
                  <a:schemeClr val="tx1"/>
                </a:solidFill>
                <a:effectLst/>
                <a:latin typeface="+mn-lt"/>
                <a:ea typeface="+mn-ea"/>
                <a:cs typeface="+mn-cs"/>
              </a:rPr>
              <a:t>●  Draw up an outline integrated digital marketing plan </a:t>
            </a:r>
            <a:endParaRPr lang="en-IE" dirty="0">
              <a:effectLst/>
            </a:endParaRPr>
          </a:p>
          <a:p>
            <a:r>
              <a:rPr lang="en-IE" sz="1200" kern="1200" dirty="0">
                <a:solidFill>
                  <a:schemeClr val="tx1"/>
                </a:solidFill>
                <a:effectLst/>
                <a:latin typeface="+mn-lt"/>
                <a:ea typeface="+mn-ea"/>
                <a:cs typeface="+mn-cs"/>
              </a:rPr>
              <a:t>●  </a:t>
            </a:r>
            <a:r>
              <a:rPr lang="en-IE" sz="1200" kern="1200" dirty="0" err="1">
                <a:solidFill>
                  <a:schemeClr val="tx1"/>
                </a:solidFill>
                <a:effectLst/>
                <a:latin typeface="+mn-lt"/>
                <a:ea typeface="+mn-ea"/>
                <a:cs typeface="+mn-cs"/>
              </a:rPr>
              <a:t>Analyze</a:t>
            </a:r>
            <a:r>
              <a:rPr lang="en-IE" sz="1200" kern="1200" dirty="0">
                <a:solidFill>
                  <a:schemeClr val="tx1"/>
                </a:solidFill>
                <a:effectLst/>
                <a:latin typeface="+mn-lt"/>
                <a:ea typeface="+mn-ea"/>
                <a:cs typeface="+mn-cs"/>
              </a:rPr>
              <a:t> the situation </a:t>
            </a:r>
            <a:endParaRPr lang="en-IE" dirty="0">
              <a:effectLst/>
            </a:endParaRPr>
          </a:p>
          <a:p>
            <a:r>
              <a:rPr lang="en-IE" sz="1200" kern="1200" dirty="0">
                <a:solidFill>
                  <a:schemeClr val="tx1"/>
                </a:solidFill>
                <a:effectLst/>
                <a:latin typeface="+mn-lt"/>
                <a:ea typeface="+mn-ea"/>
                <a:cs typeface="+mn-cs"/>
              </a:rPr>
              <a:t>●  Draw up realistic objectives </a:t>
            </a:r>
            <a:endParaRPr lang="en-IE" dirty="0">
              <a:effectLst/>
            </a:endParaRPr>
          </a:p>
          <a:p>
            <a:r>
              <a:rPr lang="en-IE" sz="1200" kern="1200" dirty="0">
                <a:solidFill>
                  <a:schemeClr val="tx1"/>
                </a:solidFill>
                <a:effectLst/>
                <a:latin typeface="+mn-lt"/>
                <a:ea typeface="+mn-ea"/>
                <a:cs typeface="+mn-cs"/>
              </a:rPr>
              <a:t>●  Begin to develop sensible strategies </a:t>
            </a:r>
            <a:endParaRPr lang="en-IE" dirty="0">
              <a:effectLst/>
            </a:endParaRPr>
          </a:p>
          <a:p>
            <a:r>
              <a:rPr lang="en-IE" sz="1200" kern="1200" dirty="0">
                <a:solidFill>
                  <a:schemeClr val="tx1"/>
                </a:solidFill>
                <a:effectLst/>
                <a:latin typeface="+mn-lt"/>
                <a:ea typeface="+mn-ea"/>
                <a:cs typeface="+mn-cs"/>
              </a:rPr>
              <a:t>●  Develop appropriate tactics (mix) </a:t>
            </a:r>
            <a:endParaRPr lang="en-IE" dirty="0">
              <a:effectLst/>
            </a:endParaRPr>
          </a:p>
          <a:p>
            <a:r>
              <a:rPr lang="en-IE" sz="1200" kern="1200" dirty="0">
                <a:solidFill>
                  <a:schemeClr val="tx1"/>
                </a:solidFill>
                <a:effectLst/>
                <a:latin typeface="+mn-lt"/>
                <a:ea typeface="+mn-ea"/>
                <a:cs typeface="+mn-cs"/>
              </a:rPr>
              <a:t>●  Understand the importance of excellence in execution (and the need for internal marketing) </a:t>
            </a:r>
            <a:endParaRPr lang="en-IE" dirty="0">
              <a:effectLst/>
            </a:endParaRPr>
          </a:p>
          <a:p>
            <a:r>
              <a:rPr lang="en-IE" sz="1200" kern="1200" dirty="0">
                <a:solidFill>
                  <a:schemeClr val="tx1"/>
                </a:solidFill>
                <a:effectLst/>
                <a:latin typeface="+mn-lt"/>
                <a:ea typeface="+mn-ea"/>
                <a:cs typeface="+mn-cs"/>
              </a:rPr>
              <a:t>●  Control, monitor, measure, report and adjust. </a:t>
            </a:r>
            <a:endParaRPr lang="en-IE" dirty="0">
              <a:effectLst/>
            </a:endParaRPr>
          </a:p>
          <a:p>
            <a:endParaRPr lang="en-IE" dirty="0"/>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1</a:t>
            </a:fld>
            <a:endParaRPr lang="en-IE"/>
          </a:p>
        </p:txBody>
      </p:sp>
    </p:spTree>
    <p:extLst>
      <p:ext uri="{BB962C8B-B14F-4D97-AF65-F5344CB8AC3E}">
        <p14:creationId xmlns:p14="http://schemas.microsoft.com/office/powerpoint/2010/main" val="2401968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situation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should</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include</a:t>
            </a:r>
            <a:r>
              <a:rPr lang="fr-FR" sz="1200" kern="1200">
                <a:solidFill>
                  <a:schemeClr val="tx1"/>
                </a:solidFill>
                <a:effectLst/>
                <a:latin typeface="+mn-lt"/>
                <a:ea typeface="+mn-ea"/>
                <a:cs typeface="+mn-cs"/>
              </a:rPr>
              <a:t> a </a:t>
            </a:r>
            <a:r>
              <a:rPr lang="fr-FR" sz="1200" kern="1200" err="1">
                <a:solidFill>
                  <a:schemeClr val="tx1"/>
                </a:solidFill>
                <a:effectLst/>
                <a:latin typeface="+mn-lt"/>
                <a:ea typeface="+mn-ea"/>
                <a:cs typeface="+mn-cs"/>
              </a:rPr>
              <a:t>thorough</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customers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why</a:t>
            </a:r>
            <a:r>
              <a:rPr lang="fr-FR" sz="1200" kern="1200">
                <a:solidFill>
                  <a:schemeClr val="tx1"/>
                </a:solidFill>
                <a:effectLst/>
                <a:latin typeface="+mn-lt"/>
                <a:ea typeface="+mn-ea"/>
                <a:cs typeface="+mn-cs"/>
              </a:rPr>
              <a:t>, how),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competitors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intermediaries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competencies</a:t>
            </a:r>
            <a:r>
              <a:rPr lang="fr-FR" sz="1200" kern="1200">
                <a:solidFill>
                  <a:schemeClr val="tx1"/>
                </a:solidFill>
                <a:effectLst/>
                <a:latin typeface="+mn-lt"/>
                <a:ea typeface="+mn-ea"/>
                <a:cs typeface="+mn-cs"/>
              </a:rPr>
              <a:t>, performance (</a:t>
            </a:r>
            <a:r>
              <a:rPr lang="fr-FR" sz="1200" kern="1200" err="1">
                <a:solidFill>
                  <a:schemeClr val="tx1"/>
                </a:solidFill>
                <a:effectLst/>
                <a:latin typeface="+mn-lt"/>
                <a:ea typeface="+mn-ea"/>
                <a:cs typeface="+mn-cs"/>
              </a:rPr>
              <a:t>KPis</a:t>
            </a:r>
            <a:r>
              <a:rPr lang="fr-FR" sz="1200" kern="1200">
                <a:solidFill>
                  <a:schemeClr val="tx1"/>
                </a:solidFill>
                <a:effectLst/>
                <a:latin typeface="+mn-lt"/>
                <a:ea typeface="+mn-ea"/>
                <a:cs typeface="+mn-cs"/>
              </a:rPr>
              <a:t>) and </a:t>
            </a:r>
            <a:r>
              <a:rPr lang="fr-FR" sz="1200" kern="1200" err="1">
                <a:solidFill>
                  <a:schemeClr val="tx1"/>
                </a:solidFill>
                <a:effectLst/>
                <a:latin typeface="+mn-lt"/>
                <a:ea typeface="+mn-ea"/>
                <a:cs typeface="+mn-cs"/>
              </a:rPr>
              <a:t>market</a:t>
            </a:r>
            <a:r>
              <a:rPr lang="fr-FR" sz="1200" kern="1200">
                <a:solidFill>
                  <a:schemeClr val="tx1"/>
                </a:solidFill>
                <a:effectLst/>
                <a:latin typeface="+mn-lt"/>
                <a:ea typeface="+mn-ea"/>
                <a:cs typeface="+mn-cs"/>
              </a:rPr>
              <a:t> trends </a:t>
            </a:r>
            <a:r>
              <a:rPr lang="fr-FR" sz="1200" kern="1200" err="1">
                <a:solidFill>
                  <a:schemeClr val="tx1"/>
                </a:solidFill>
                <a:effectLst/>
                <a:latin typeface="+mn-lt"/>
                <a:ea typeface="+mn-ea"/>
                <a:cs typeface="+mn-cs"/>
              </a:rPr>
              <a:t>generated</a:t>
            </a:r>
            <a:r>
              <a:rPr lang="fr-FR" sz="1200" kern="1200">
                <a:solidFill>
                  <a:schemeClr val="tx1"/>
                </a:solidFill>
                <a:effectLst/>
                <a:latin typeface="+mn-lt"/>
                <a:ea typeface="+mn-ea"/>
                <a:cs typeface="+mn-cs"/>
              </a:rPr>
              <a:t> by the </a:t>
            </a:r>
            <a:r>
              <a:rPr lang="fr-FR" sz="1200" kern="1200" err="1">
                <a:solidFill>
                  <a:schemeClr val="tx1"/>
                </a:solidFill>
                <a:effectLst/>
                <a:latin typeface="+mn-lt"/>
                <a:ea typeface="+mn-ea"/>
                <a:cs typeface="+mn-cs"/>
              </a:rPr>
              <a:t>uncontrollable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external</a:t>
            </a:r>
            <a:r>
              <a:rPr lang="fr-FR" sz="1200" kern="1200">
                <a:solidFill>
                  <a:schemeClr val="tx1"/>
                </a:solidFill>
                <a:effectLst/>
                <a:latin typeface="+mn-lt"/>
                <a:ea typeface="+mn-ea"/>
                <a:cs typeface="+mn-cs"/>
              </a:rPr>
              <a:t> PEST </a:t>
            </a:r>
            <a:r>
              <a:rPr lang="fr-FR" sz="1200" kern="1200" err="1">
                <a:solidFill>
                  <a:schemeClr val="tx1"/>
                </a:solidFill>
                <a:effectLst/>
                <a:latin typeface="+mn-lt"/>
                <a:ea typeface="+mn-ea"/>
                <a:cs typeface="+mn-cs"/>
              </a:rPr>
              <a:t>factors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Now</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know </a:t>
            </a:r>
            <a:r>
              <a:rPr lang="fr-FR" sz="1200" kern="1200" err="1">
                <a:solidFill>
                  <a:schemeClr val="tx1"/>
                </a:solidFill>
                <a:effectLst/>
                <a:latin typeface="+mn-lt"/>
                <a:ea typeface="+mn-ea"/>
                <a:cs typeface="+mn-cs"/>
              </a:rPr>
              <a:t>where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are, the </a:t>
            </a:r>
            <a:r>
              <a:rPr lang="fr-FR" sz="1200" kern="1200" err="1">
                <a:solidFill>
                  <a:schemeClr val="tx1"/>
                </a:solidFill>
                <a:effectLst/>
                <a:latin typeface="+mn-lt"/>
                <a:ea typeface="+mn-ea"/>
                <a:cs typeface="+mn-cs"/>
              </a:rPr>
              <a:t>next</a:t>
            </a:r>
            <a:r>
              <a:rPr lang="fr-FR" sz="1200" kern="1200">
                <a:solidFill>
                  <a:schemeClr val="tx1"/>
                </a:solidFill>
                <a:effectLst/>
                <a:latin typeface="+mn-lt"/>
                <a:ea typeface="+mn-ea"/>
                <a:cs typeface="+mn-cs"/>
              </a:rPr>
              <a:t> section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help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to </a:t>
            </a:r>
            <a:r>
              <a:rPr lang="fr-FR" sz="1200" kern="1200" err="1">
                <a:solidFill>
                  <a:schemeClr val="tx1"/>
                </a:solidFill>
                <a:effectLst/>
                <a:latin typeface="+mn-lt"/>
                <a:ea typeface="+mn-ea"/>
                <a:cs typeface="+mn-cs"/>
              </a:rPr>
              <a:t>determine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online </a:t>
            </a:r>
            <a:r>
              <a:rPr lang="fr-FR" sz="1200" kern="1200" err="1">
                <a:solidFill>
                  <a:schemeClr val="tx1"/>
                </a:solidFill>
                <a:effectLst/>
                <a:latin typeface="+mn-lt"/>
                <a:ea typeface="+mn-ea"/>
                <a:cs typeface="+mn-cs"/>
              </a:rPr>
              <a:t>destiny</a:t>
            </a:r>
            <a:r>
              <a:rPr lang="fr-FR" sz="1200" kern="1200">
                <a:solidFill>
                  <a:schemeClr val="tx1"/>
                </a:solidFill>
                <a:effectLst/>
                <a:latin typeface="+mn-lt"/>
                <a:ea typeface="+mn-ea"/>
                <a:cs typeface="+mn-cs"/>
              </a:rPr>
              <a:t> – </a:t>
            </a:r>
            <a:r>
              <a:rPr lang="fr-FR" sz="1200" kern="1200" err="1">
                <a:solidFill>
                  <a:schemeClr val="tx1"/>
                </a:solidFill>
                <a:effectLst/>
                <a:latin typeface="+mn-lt"/>
                <a:ea typeface="+mn-ea"/>
                <a:cs typeface="+mn-cs"/>
              </a:rPr>
              <a:t>where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want</a:t>
            </a:r>
            <a:r>
              <a:rPr lang="fr-FR" sz="1200" kern="1200">
                <a:solidFill>
                  <a:schemeClr val="tx1"/>
                </a:solidFill>
                <a:effectLst/>
                <a:latin typeface="+mn-lt"/>
                <a:ea typeface="+mn-ea"/>
                <a:cs typeface="+mn-cs"/>
              </a:rPr>
              <a:t> to go (i.e.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objectives). </a:t>
            </a:r>
            <a:r>
              <a:rPr lang="fr-FR" sz="1200" kern="1200" err="1">
                <a:solidFill>
                  <a:schemeClr val="tx1"/>
                </a:solidFill>
                <a:effectLst/>
                <a:latin typeface="+mn-lt"/>
                <a:ea typeface="+mn-ea"/>
                <a:cs typeface="+mn-cs"/>
              </a:rPr>
              <a:t>When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writing</a:t>
            </a:r>
            <a:r>
              <a:rPr lang="fr-FR" sz="1200" kern="1200">
                <a:solidFill>
                  <a:schemeClr val="tx1"/>
                </a:solidFill>
                <a:effectLst/>
                <a:latin typeface="+mn-lt"/>
                <a:ea typeface="+mn-ea"/>
                <a:cs typeface="+mn-cs"/>
              </a:rPr>
              <a:t> plans, </a:t>
            </a:r>
            <a:r>
              <a:rPr lang="fr-FR" sz="1200" kern="1200" err="1">
                <a:solidFill>
                  <a:schemeClr val="tx1"/>
                </a:solidFill>
                <a:effectLst/>
                <a:latin typeface="+mn-lt"/>
                <a:ea typeface="+mn-ea"/>
                <a:cs typeface="+mn-cs"/>
              </a:rPr>
              <a:t>half</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effort </a:t>
            </a:r>
            <a:r>
              <a:rPr lang="fr-FR" sz="1200" kern="1200" err="1">
                <a:solidFill>
                  <a:schemeClr val="tx1"/>
                </a:solidFill>
                <a:effectLst/>
                <a:latin typeface="+mn-lt"/>
                <a:ea typeface="+mn-ea"/>
                <a:cs typeface="+mn-cs"/>
              </a:rPr>
              <a:t>can</a:t>
            </a:r>
            <a:r>
              <a:rPr lang="fr-FR" sz="1200" kern="1200">
                <a:solidFill>
                  <a:schemeClr val="tx1"/>
                </a:solidFill>
                <a:effectLst/>
                <a:latin typeface="+mn-lt"/>
                <a:ea typeface="+mn-ea"/>
                <a:cs typeface="+mn-cs"/>
              </a:rPr>
              <a:t> go </a:t>
            </a:r>
            <a:r>
              <a:rPr lang="fr-FR" sz="1200" kern="1200" err="1">
                <a:solidFill>
                  <a:schemeClr val="tx1"/>
                </a:solidFill>
                <a:effectLst/>
                <a:latin typeface="+mn-lt"/>
                <a:ea typeface="+mn-ea"/>
                <a:cs typeface="+mn-cs"/>
              </a:rPr>
              <a:t>into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situation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as </a:t>
            </a:r>
            <a:r>
              <a:rPr lang="fr-FR" sz="1200" kern="1200" err="1">
                <a:solidFill>
                  <a:schemeClr val="tx1"/>
                </a:solidFill>
                <a:effectLst/>
                <a:latin typeface="+mn-lt"/>
                <a:ea typeface="+mn-ea"/>
                <a:cs typeface="+mn-cs"/>
              </a:rPr>
              <a:t>this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create</a:t>
            </a:r>
            <a:r>
              <a:rPr lang="fr-FR" sz="1200" kern="1200">
                <a:solidFill>
                  <a:schemeClr val="tx1"/>
                </a:solidFill>
                <a:effectLst/>
                <a:latin typeface="+mn-lt"/>
                <a:ea typeface="+mn-ea"/>
                <a:cs typeface="+mn-cs"/>
              </a:rPr>
              <a:t> a </a:t>
            </a:r>
            <a:r>
              <a:rPr lang="fr-FR" sz="1200" kern="1200" err="1">
                <a:solidFill>
                  <a:schemeClr val="tx1"/>
                </a:solidFill>
                <a:effectLst/>
                <a:latin typeface="+mn-lt"/>
                <a:ea typeface="+mn-ea"/>
                <a:cs typeface="+mn-cs"/>
              </a:rPr>
              <a:t>strong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foundation</a:t>
            </a:r>
            <a:r>
              <a:rPr lang="fr-FR" sz="1200" kern="1200">
                <a:solidFill>
                  <a:schemeClr val="tx1"/>
                </a:solidFill>
                <a:effectLst/>
                <a:latin typeface="+mn-lt"/>
                <a:ea typeface="+mn-ea"/>
                <a:cs typeface="+mn-cs"/>
              </a:rPr>
              <a:t> for a </a:t>
            </a:r>
            <a:r>
              <a:rPr lang="fr-FR" sz="1200" kern="1200" err="1">
                <a:solidFill>
                  <a:schemeClr val="tx1"/>
                </a:solidFill>
                <a:effectLst/>
                <a:latin typeface="+mn-lt"/>
                <a:ea typeface="+mn-ea"/>
                <a:cs typeface="+mn-cs"/>
              </a:rPr>
              <a:t>great</a:t>
            </a:r>
            <a:r>
              <a:rPr lang="fr-FR" sz="1200" kern="1200">
                <a:solidFill>
                  <a:schemeClr val="tx1"/>
                </a:solidFill>
                <a:effectLst/>
                <a:latin typeface="+mn-lt"/>
                <a:ea typeface="+mn-ea"/>
                <a:cs typeface="+mn-cs"/>
              </a:rPr>
              <a:t> plan. </a:t>
            </a:r>
            <a:endParaRPr lang="fr-FR"/>
          </a:p>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3</a:t>
            </a:fld>
            <a:endParaRPr lang="en-IE"/>
          </a:p>
        </p:txBody>
      </p:sp>
    </p:spTree>
    <p:extLst>
      <p:ext uri="{BB962C8B-B14F-4D97-AF65-F5344CB8AC3E}">
        <p14:creationId xmlns:p14="http://schemas.microsoft.com/office/powerpoint/2010/main" val="1533499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situation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should</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include</a:t>
            </a:r>
            <a:r>
              <a:rPr lang="fr-FR" sz="1200" kern="1200">
                <a:solidFill>
                  <a:schemeClr val="tx1"/>
                </a:solidFill>
                <a:effectLst/>
                <a:latin typeface="+mn-lt"/>
                <a:ea typeface="+mn-ea"/>
                <a:cs typeface="+mn-cs"/>
              </a:rPr>
              <a:t> a </a:t>
            </a:r>
            <a:r>
              <a:rPr lang="fr-FR" sz="1200" kern="1200" err="1">
                <a:solidFill>
                  <a:schemeClr val="tx1"/>
                </a:solidFill>
                <a:effectLst/>
                <a:latin typeface="+mn-lt"/>
                <a:ea typeface="+mn-ea"/>
                <a:cs typeface="+mn-cs"/>
              </a:rPr>
              <a:t>thorough</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customers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why</a:t>
            </a:r>
            <a:r>
              <a:rPr lang="fr-FR" sz="1200" kern="1200">
                <a:solidFill>
                  <a:schemeClr val="tx1"/>
                </a:solidFill>
                <a:effectLst/>
                <a:latin typeface="+mn-lt"/>
                <a:ea typeface="+mn-ea"/>
                <a:cs typeface="+mn-cs"/>
              </a:rPr>
              <a:t>, how),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competitors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intermediaries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competencies</a:t>
            </a:r>
            <a:r>
              <a:rPr lang="fr-FR" sz="1200" kern="1200">
                <a:solidFill>
                  <a:schemeClr val="tx1"/>
                </a:solidFill>
                <a:effectLst/>
                <a:latin typeface="+mn-lt"/>
                <a:ea typeface="+mn-ea"/>
                <a:cs typeface="+mn-cs"/>
              </a:rPr>
              <a:t>, performance (</a:t>
            </a:r>
            <a:r>
              <a:rPr lang="fr-FR" sz="1200" kern="1200" err="1">
                <a:solidFill>
                  <a:schemeClr val="tx1"/>
                </a:solidFill>
                <a:effectLst/>
                <a:latin typeface="+mn-lt"/>
                <a:ea typeface="+mn-ea"/>
                <a:cs typeface="+mn-cs"/>
              </a:rPr>
              <a:t>KPis</a:t>
            </a:r>
            <a:r>
              <a:rPr lang="fr-FR" sz="1200" kern="1200">
                <a:solidFill>
                  <a:schemeClr val="tx1"/>
                </a:solidFill>
                <a:effectLst/>
                <a:latin typeface="+mn-lt"/>
                <a:ea typeface="+mn-ea"/>
                <a:cs typeface="+mn-cs"/>
              </a:rPr>
              <a:t>) and </a:t>
            </a:r>
            <a:r>
              <a:rPr lang="fr-FR" sz="1200" kern="1200" err="1">
                <a:solidFill>
                  <a:schemeClr val="tx1"/>
                </a:solidFill>
                <a:effectLst/>
                <a:latin typeface="+mn-lt"/>
                <a:ea typeface="+mn-ea"/>
                <a:cs typeface="+mn-cs"/>
              </a:rPr>
              <a:t>market</a:t>
            </a:r>
            <a:r>
              <a:rPr lang="fr-FR" sz="1200" kern="1200">
                <a:solidFill>
                  <a:schemeClr val="tx1"/>
                </a:solidFill>
                <a:effectLst/>
                <a:latin typeface="+mn-lt"/>
                <a:ea typeface="+mn-ea"/>
                <a:cs typeface="+mn-cs"/>
              </a:rPr>
              <a:t> trends </a:t>
            </a:r>
            <a:r>
              <a:rPr lang="fr-FR" sz="1200" kern="1200" err="1">
                <a:solidFill>
                  <a:schemeClr val="tx1"/>
                </a:solidFill>
                <a:effectLst/>
                <a:latin typeface="+mn-lt"/>
                <a:ea typeface="+mn-ea"/>
                <a:cs typeface="+mn-cs"/>
              </a:rPr>
              <a:t>generated</a:t>
            </a:r>
            <a:r>
              <a:rPr lang="fr-FR" sz="1200" kern="1200">
                <a:solidFill>
                  <a:schemeClr val="tx1"/>
                </a:solidFill>
                <a:effectLst/>
                <a:latin typeface="+mn-lt"/>
                <a:ea typeface="+mn-ea"/>
                <a:cs typeface="+mn-cs"/>
              </a:rPr>
              <a:t> by the </a:t>
            </a:r>
            <a:r>
              <a:rPr lang="fr-FR" sz="1200" kern="1200" err="1">
                <a:solidFill>
                  <a:schemeClr val="tx1"/>
                </a:solidFill>
                <a:effectLst/>
                <a:latin typeface="+mn-lt"/>
                <a:ea typeface="+mn-ea"/>
                <a:cs typeface="+mn-cs"/>
              </a:rPr>
              <a:t>uncontrollable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external</a:t>
            </a:r>
            <a:r>
              <a:rPr lang="fr-FR" sz="1200" kern="1200">
                <a:solidFill>
                  <a:schemeClr val="tx1"/>
                </a:solidFill>
                <a:effectLst/>
                <a:latin typeface="+mn-lt"/>
                <a:ea typeface="+mn-ea"/>
                <a:cs typeface="+mn-cs"/>
              </a:rPr>
              <a:t> PEST </a:t>
            </a:r>
            <a:r>
              <a:rPr lang="fr-FR" sz="1200" kern="1200" err="1">
                <a:solidFill>
                  <a:schemeClr val="tx1"/>
                </a:solidFill>
                <a:effectLst/>
                <a:latin typeface="+mn-lt"/>
                <a:ea typeface="+mn-ea"/>
                <a:cs typeface="+mn-cs"/>
              </a:rPr>
              <a:t>factors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Now</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know </a:t>
            </a:r>
            <a:r>
              <a:rPr lang="fr-FR" sz="1200" kern="1200" err="1">
                <a:solidFill>
                  <a:schemeClr val="tx1"/>
                </a:solidFill>
                <a:effectLst/>
                <a:latin typeface="+mn-lt"/>
                <a:ea typeface="+mn-ea"/>
                <a:cs typeface="+mn-cs"/>
              </a:rPr>
              <a:t>where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are, the </a:t>
            </a:r>
            <a:r>
              <a:rPr lang="fr-FR" sz="1200" kern="1200" err="1">
                <a:solidFill>
                  <a:schemeClr val="tx1"/>
                </a:solidFill>
                <a:effectLst/>
                <a:latin typeface="+mn-lt"/>
                <a:ea typeface="+mn-ea"/>
                <a:cs typeface="+mn-cs"/>
              </a:rPr>
              <a:t>next</a:t>
            </a:r>
            <a:r>
              <a:rPr lang="fr-FR" sz="1200" kern="1200">
                <a:solidFill>
                  <a:schemeClr val="tx1"/>
                </a:solidFill>
                <a:effectLst/>
                <a:latin typeface="+mn-lt"/>
                <a:ea typeface="+mn-ea"/>
                <a:cs typeface="+mn-cs"/>
              </a:rPr>
              <a:t> section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help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to </a:t>
            </a:r>
            <a:r>
              <a:rPr lang="fr-FR" sz="1200" kern="1200" err="1">
                <a:solidFill>
                  <a:schemeClr val="tx1"/>
                </a:solidFill>
                <a:effectLst/>
                <a:latin typeface="+mn-lt"/>
                <a:ea typeface="+mn-ea"/>
                <a:cs typeface="+mn-cs"/>
              </a:rPr>
              <a:t>determine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online </a:t>
            </a:r>
            <a:r>
              <a:rPr lang="fr-FR" sz="1200" kern="1200" err="1">
                <a:solidFill>
                  <a:schemeClr val="tx1"/>
                </a:solidFill>
                <a:effectLst/>
                <a:latin typeface="+mn-lt"/>
                <a:ea typeface="+mn-ea"/>
                <a:cs typeface="+mn-cs"/>
              </a:rPr>
              <a:t>destiny</a:t>
            </a:r>
            <a:r>
              <a:rPr lang="fr-FR" sz="1200" kern="1200">
                <a:solidFill>
                  <a:schemeClr val="tx1"/>
                </a:solidFill>
                <a:effectLst/>
                <a:latin typeface="+mn-lt"/>
                <a:ea typeface="+mn-ea"/>
                <a:cs typeface="+mn-cs"/>
              </a:rPr>
              <a:t> – </a:t>
            </a:r>
            <a:r>
              <a:rPr lang="fr-FR" sz="1200" kern="1200" err="1">
                <a:solidFill>
                  <a:schemeClr val="tx1"/>
                </a:solidFill>
                <a:effectLst/>
                <a:latin typeface="+mn-lt"/>
                <a:ea typeface="+mn-ea"/>
                <a:cs typeface="+mn-cs"/>
              </a:rPr>
              <a:t>where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want</a:t>
            </a:r>
            <a:r>
              <a:rPr lang="fr-FR" sz="1200" kern="1200">
                <a:solidFill>
                  <a:schemeClr val="tx1"/>
                </a:solidFill>
                <a:effectLst/>
                <a:latin typeface="+mn-lt"/>
                <a:ea typeface="+mn-ea"/>
                <a:cs typeface="+mn-cs"/>
              </a:rPr>
              <a:t> to go (i.e.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objectives). </a:t>
            </a:r>
            <a:r>
              <a:rPr lang="fr-FR" sz="1200" kern="1200" err="1">
                <a:solidFill>
                  <a:schemeClr val="tx1"/>
                </a:solidFill>
                <a:effectLst/>
                <a:latin typeface="+mn-lt"/>
                <a:ea typeface="+mn-ea"/>
                <a:cs typeface="+mn-cs"/>
              </a:rPr>
              <a:t>When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writing</a:t>
            </a:r>
            <a:r>
              <a:rPr lang="fr-FR" sz="1200" kern="1200">
                <a:solidFill>
                  <a:schemeClr val="tx1"/>
                </a:solidFill>
                <a:effectLst/>
                <a:latin typeface="+mn-lt"/>
                <a:ea typeface="+mn-ea"/>
                <a:cs typeface="+mn-cs"/>
              </a:rPr>
              <a:t> plans, </a:t>
            </a:r>
            <a:r>
              <a:rPr lang="fr-FR" sz="1200" kern="1200" err="1">
                <a:solidFill>
                  <a:schemeClr val="tx1"/>
                </a:solidFill>
                <a:effectLst/>
                <a:latin typeface="+mn-lt"/>
                <a:ea typeface="+mn-ea"/>
                <a:cs typeface="+mn-cs"/>
              </a:rPr>
              <a:t>half</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effort </a:t>
            </a:r>
            <a:r>
              <a:rPr lang="fr-FR" sz="1200" kern="1200" err="1">
                <a:solidFill>
                  <a:schemeClr val="tx1"/>
                </a:solidFill>
                <a:effectLst/>
                <a:latin typeface="+mn-lt"/>
                <a:ea typeface="+mn-ea"/>
                <a:cs typeface="+mn-cs"/>
              </a:rPr>
              <a:t>can</a:t>
            </a:r>
            <a:r>
              <a:rPr lang="fr-FR" sz="1200" kern="1200">
                <a:solidFill>
                  <a:schemeClr val="tx1"/>
                </a:solidFill>
                <a:effectLst/>
                <a:latin typeface="+mn-lt"/>
                <a:ea typeface="+mn-ea"/>
                <a:cs typeface="+mn-cs"/>
              </a:rPr>
              <a:t> go </a:t>
            </a:r>
            <a:r>
              <a:rPr lang="fr-FR" sz="1200" kern="1200" err="1">
                <a:solidFill>
                  <a:schemeClr val="tx1"/>
                </a:solidFill>
                <a:effectLst/>
                <a:latin typeface="+mn-lt"/>
                <a:ea typeface="+mn-ea"/>
                <a:cs typeface="+mn-cs"/>
              </a:rPr>
              <a:t>into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situation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as </a:t>
            </a:r>
            <a:r>
              <a:rPr lang="fr-FR" sz="1200" kern="1200" err="1">
                <a:solidFill>
                  <a:schemeClr val="tx1"/>
                </a:solidFill>
                <a:effectLst/>
                <a:latin typeface="+mn-lt"/>
                <a:ea typeface="+mn-ea"/>
                <a:cs typeface="+mn-cs"/>
              </a:rPr>
              <a:t>this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create</a:t>
            </a:r>
            <a:r>
              <a:rPr lang="fr-FR" sz="1200" kern="1200">
                <a:solidFill>
                  <a:schemeClr val="tx1"/>
                </a:solidFill>
                <a:effectLst/>
                <a:latin typeface="+mn-lt"/>
                <a:ea typeface="+mn-ea"/>
                <a:cs typeface="+mn-cs"/>
              </a:rPr>
              <a:t> a </a:t>
            </a:r>
            <a:r>
              <a:rPr lang="fr-FR" sz="1200" kern="1200" err="1">
                <a:solidFill>
                  <a:schemeClr val="tx1"/>
                </a:solidFill>
                <a:effectLst/>
                <a:latin typeface="+mn-lt"/>
                <a:ea typeface="+mn-ea"/>
                <a:cs typeface="+mn-cs"/>
              </a:rPr>
              <a:t>strong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foundation</a:t>
            </a:r>
            <a:r>
              <a:rPr lang="fr-FR" sz="1200" kern="1200">
                <a:solidFill>
                  <a:schemeClr val="tx1"/>
                </a:solidFill>
                <a:effectLst/>
                <a:latin typeface="+mn-lt"/>
                <a:ea typeface="+mn-ea"/>
                <a:cs typeface="+mn-cs"/>
              </a:rPr>
              <a:t> for a </a:t>
            </a:r>
            <a:r>
              <a:rPr lang="fr-FR" sz="1200" kern="1200" err="1">
                <a:solidFill>
                  <a:schemeClr val="tx1"/>
                </a:solidFill>
                <a:effectLst/>
                <a:latin typeface="+mn-lt"/>
                <a:ea typeface="+mn-ea"/>
                <a:cs typeface="+mn-cs"/>
              </a:rPr>
              <a:t>great</a:t>
            </a:r>
            <a:r>
              <a:rPr lang="fr-FR" sz="1200" kern="1200">
                <a:solidFill>
                  <a:schemeClr val="tx1"/>
                </a:solidFill>
                <a:effectLst/>
                <a:latin typeface="+mn-lt"/>
                <a:ea typeface="+mn-ea"/>
                <a:cs typeface="+mn-cs"/>
              </a:rPr>
              <a:t> plan. </a:t>
            </a:r>
            <a:endParaRPr lang="fr-FR"/>
          </a:p>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4</a:t>
            </a:fld>
            <a:endParaRPr lang="en-IE"/>
          </a:p>
        </p:txBody>
      </p:sp>
    </p:spTree>
    <p:extLst>
      <p:ext uri="{BB962C8B-B14F-4D97-AF65-F5344CB8AC3E}">
        <p14:creationId xmlns:p14="http://schemas.microsoft.com/office/powerpoint/2010/main" val="40330946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situation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should</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include</a:t>
            </a:r>
            <a:r>
              <a:rPr lang="fr-FR" sz="1200" kern="1200">
                <a:solidFill>
                  <a:schemeClr val="tx1"/>
                </a:solidFill>
                <a:effectLst/>
                <a:latin typeface="+mn-lt"/>
                <a:ea typeface="+mn-ea"/>
                <a:cs typeface="+mn-cs"/>
              </a:rPr>
              <a:t> a </a:t>
            </a:r>
            <a:r>
              <a:rPr lang="fr-FR" sz="1200" kern="1200" err="1">
                <a:solidFill>
                  <a:schemeClr val="tx1"/>
                </a:solidFill>
                <a:effectLst/>
                <a:latin typeface="+mn-lt"/>
                <a:ea typeface="+mn-ea"/>
                <a:cs typeface="+mn-cs"/>
              </a:rPr>
              <a:t>thorough</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customers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why</a:t>
            </a:r>
            <a:r>
              <a:rPr lang="fr-FR" sz="1200" kern="1200">
                <a:solidFill>
                  <a:schemeClr val="tx1"/>
                </a:solidFill>
                <a:effectLst/>
                <a:latin typeface="+mn-lt"/>
                <a:ea typeface="+mn-ea"/>
                <a:cs typeface="+mn-cs"/>
              </a:rPr>
              <a:t>, how),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competitors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intermediaries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competencies</a:t>
            </a:r>
            <a:r>
              <a:rPr lang="fr-FR" sz="1200" kern="1200">
                <a:solidFill>
                  <a:schemeClr val="tx1"/>
                </a:solidFill>
                <a:effectLst/>
                <a:latin typeface="+mn-lt"/>
                <a:ea typeface="+mn-ea"/>
                <a:cs typeface="+mn-cs"/>
              </a:rPr>
              <a:t>, performance (</a:t>
            </a:r>
            <a:r>
              <a:rPr lang="fr-FR" sz="1200" kern="1200" err="1">
                <a:solidFill>
                  <a:schemeClr val="tx1"/>
                </a:solidFill>
                <a:effectLst/>
                <a:latin typeface="+mn-lt"/>
                <a:ea typeface="+mn-ea"/>
                <a:cs typeface="+mn-cs"/>
              </a:rPr>
              <a:t>KPis</a:t>
            </a:r>
            <a:r>
              <a:rPr lang="fr-FR" sz="1200" kern="1200">
                <a:solidFill>
                  <a:schemeClr val="tx1"/>
                </a:solidFill>
                <a:effectLst/>
                <a:latin typeface="+mn-lt"/>
                <a:ea typeface="+mn-ea"/>
                <a:cs typeface="+mn-cs"/>
              </a:rPr>
              <a:t>) and </a:t>
            </a:r>
            <a:r>
              <a:rPr lang="fr-FR" sz="1200" kern="1200" err="1">
                <a:solidFill>
                  <a:schemeClr val="tx1"/>
                </a:solidFill>
                <a:effectLst/>
                <a:latin typeface="+mn-lt"/>
                <a:ea typeface="+mn-ea"/>
                <a:cs typeface="+mn-cs"/>
              </a:rPr>
              <a:t>market</a:t>
            </a:r>
            <a:r>
              <a:rPr lang="fr-FR" sz="1200" kern="1200">
                <a:solidFill>
                  <a:schemeClr val="tx1"/>
                </a:solidFill>
                <a:effectLst/>
                <a:latin typeface="+mn-lt"/>
                <a:ea typeface="+mn-ea"/>
                <a:cs typeface="+mn-cs"/>
              </a:rPr>
              <a:t> trends </a:t>
            </a:r>
            <a:r>
              <a:rPr lang="fr-FR" sz="1200" kern="1200" err="1">
                <a:solidFill>
                  <a:schemeClr val="tx1"/>
                </a:solidFill>
                <a:effectLst/>
                <a:latin typeface="+mn-lt"/>
                <a:ea typeface="+mn-ea"/>
                <a:cs typeface="+mn-cs"/>
              </a:rPr>
              <a:t>generated</a:t>
            </a:r>
            <a:r>
              <a:rPr lang="fr-FR" sz="1200" kern="1200">
                <a:solidFill>
                  <a:schemeClr val="tx1"/>
                </a:solidFill>
                <a:effectLst/>
                <a:latin typeface="+mn-lt"/>
                <a:ea typeface="+mn-ea"/>
                <a:cs typeface="+mn-cs"/>
              </a:rPr>
              <a:t> by the </a:t>
            </a:r>
            <a:r>
              <a:rPr lang="fr-FR" sz="1200" kern="1200" err="1">
                <a:solidFill>
                  <a:schemeClr val="tx1"/>
                </a:solidFill>
                <a:effectLst/>
                <a:latin typeface="+mn-lt"/>
                <a:ea typeface="+mn-ea"/>
                <a:cs typeface="+mn-cs"/>
              </a:rPr>
              <a:t>uncontrollable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external</a:t>
            </a:r>
            <a:r>
              <a:rPr lang="fr-FR" sz="1200" kern="1200">
                <a:solidFill>
                  <a:schemeClr val="tx1"/>
                </a:solidFill>
                <a:effectLst/>
                <a:latin typeface="+mn-lt"/>
                <a:ea typeface="+mn-ea"/>
                <a:cs typeface="+mn-cs"/>
              </a:rPr>
              <a:t> PEST </a:t>
            </a:r>
            <a:r>
              <a:rPr lang="fr-FR" sz="1200" kern="1200" err="1">
                <a:solidFill>
                  <a:schemeClr val="tx1"/>
                </a:solidFill>
                <a:effectLst/>
                <a:latin typeface="+mn-lt"/>
                <a:ea typeface="+mn-ea"/>
                <a:cs typeface="+mn-cs"/>
              </a:rPr>
              <a:t>factors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Now</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know </a:t>
            </a:r>
            <a:r>
              <a:rPr lang="fr-FR" sz="1200" kern="1200" err="1">
                <a:solidFill>
                  <a:schemeClr val="tx1"/>
                </a:solidFill>
                <a:effectLst/>
                <a:latin typeface="+mn-lt"/>
                <a:ea typeface="+mn-ea"/>
                <a:cs typeface="+mn-cs"/>
              </a:rPr>
              <a:t>where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are, the </a:t>
            </a:r>
            <a:r>
              <a:rPr lang="fr-FR" sz="1200" kern="1200" err="1">
                <a:solidFill>
                  <a:schemeClr val="tx1"/>
                </a:solidFill>
                <a:effectLst/>
                <a:latin typeface="+mn-lt"/>
                <a:ea typeface="+mn-ea"/>
                <a:cs typeface="+mn-cs"/>
              </a:rPr>
              <a:t>next</a:t>
            </a:r>
            <a:r>
              <a:rPr lang="fr-FR" sz="1200" kern="1200">
                <a:solidFill>
                  <a:schemeClr val="tx1"/>
                </a:solidFill>
                <a:effectLst/>
                <a:latin typeface="+mn-lt"/>
                <a:ea typeface="+mn-ea"/>
                <a:cs typeface="+mn-cs"/>
              </a:rPr>
              <a:t> section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help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to </a:t>
            </a:r>
            <a:r>
              <a:rPr lang="fr-FR" sz="1200" kern="1200" err="1">
                <a:solidFill>
                  <a:schemeClr val="tx1"/>
                </a:solidFill>
                <a:effectLst/>
                <a:latin typeface="+mn-lt"/>
                <a:ea typeface="+mn-ea"/>
                <a:cs typeface="+mn-cs"/>
              </a:rPr>
              <a:t>determine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online </a:t>
            </a:r>
            <a:r>
              <a:rPr lang="fr-FR" sz="1200" kern="1200" err="1">
                <a:solidFill>
                  <a:schemeClr val="tx1"/>
                </a:solidFill>
                <a:effectLst/>
                <a:latin typeface="+mn-lt"/>
                <a:ea typeface="+mn-ea"/>
                <a:cs typeface="+mn-cs"/>
              </a:rPr>
              <a:t>destiny</a:t>
            </a:r>
            <a:r>
              <a:rPr lang="fr-FR" sz="1200" kern="1200">
                <a:solidFill>
                  <a:schemeClr val="tx1"/>
                </a:solidFill>
                <a:effectLst/>
                <a:latin typeface="+mn-lt"/>
                <a:ea typeface="+mn-ea"/>
                <a:cs typeface="+mn-cs"/>
              </a:rPr>
              <a:t> – </a:t>
            </a:r>
            <a:r>
              <a:rPr lang="fr-FR" sz="1200" kern="1200" err="1">
                <a:solidFill>
                  <a:schemeClr val="tx1"/>
                </a:solidFill>
                <a:effectLst/>
                <a:latin typeface="+mn-lt"/>
                <a:ea typeface="+mn-ea"/>
                <a:cs typeface="+mn-cs"/>
              </a:rPr>
              <a:t>where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want</a:t>
            </a:r>
            <a:r>
              <a:rPr lang="fr-FR" sz="1200" kern="1200">
                <a:solidFill>
                  <a:schemeClr val="tx1"/>
                </a:solidFill>
                <a:effectLst/>
                <a:latin typeface="+mn-lt"/>
                <a:ea typeface="+mn-ea"/>
                <a:cs typeface="+mn-cs"/>
              </a:rPr>
              <a:t> to go (i.e.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objectives). </a:t>
            </a:r>
            <a:r>
              <a:rPr lang="fr-FR" sz="1200" kern="1200" err="1">
                <a:solidFill>
                  <a:schemeClr val="tx1"/>
                </a:solidFill>
                <a:effectLst/>
                <a:latin typeface="+mn-lt"/>
                <a:ea typeface="+mn-ea"/>
                <a:cs typeface="+mn-cs"/>
              </a:rPr>
              <a:t>When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writing</a:t>
            </a:r>
            <a:r>
              <a:rPr lang="fr-FR" sz="1200" kern="1200">
                <a:solidFill>
                  <a:schemeClr val="tx1"/>
                </a:solidFill>
                <a:effectLst/>
                <a:latin typeface="+mn-lt"/>
                <a:ea typeface="+mn-ea"/>
                <a:cs typeface="+mn-cs"/>
              </a:rPr>
              <a:t> plans, </a:t>
            </a:r>
            <a:r>
              <a:rPr lang="fr-FR" sz="1200" kern="1200" err="1">
                <a:solidFill>
                  <a:schemeClr val="tx1"/>
                </a:solidFill>
                <a:effectLst/>
                <a:latin typeface="+mn-lt"/>
                <a:ea typeface="+mn-ea"/>
                <a:cs typeface="+mn-cs"/>
              </a:rPr>
              <a:t>half</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effort </a:t>
            </a:r>
            <a:r>
              <a:rPr lang="fr-FR" sz="1200" kern="1200" err="1">
                <a:solidFill>
                  <a:schemeClr val="tx1"/>
                </a:solidFill>
                <a:effectLst/>
                <a:latin typeface="+mn-lt"/>
                <a:ea typeface="+mn-ea"/>
                <a:cs typeface="+mn-cs"/>
              </a:rPr>
              <a:t>can</a:t>
            </a:r>
            <a:r>
              <a:rPr lang="fr-FR" sz="1200" kern="1200">
                <a:solidFill>
                  <a:schemeClr val="tx1"/>
                </a:solidFill>
                <a:effectLst/>
                <a:latin typeface="+mn-lt"/>
                <a:ea typeface="+mn-ea"/>
                <a:cs typeface="+mn-cs"/>
              </a:rPr>
              <a:t> go </a:t>
            </a:r>
            <a:r>
              <a:rPr lang="fr-FR" sz="1200" kern="1200" err="1">
                <a:solidFill>
                  <a:schemeClr val="tx1"/>
                </a:solidFill>
                <a:effectLst/>
                <a:latin typeface="+mn-lt"/>
                <a:ea typeface="+mn-ea"/>
                <a:cs typeface="+mn-cs"/>
              </a:rPr>
              <a:t>into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situation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as </a:t>
            </a:r>
            <a:r>
              <a:rPr lang="fr-FR" sz="1200" kern="1200" err="1">
                <a:solidFill>
                  <a:schemeClr val="tx1"/>
                </a:solidFill>
                <a:effectLst/>
                <a:latin typeface="+mn-lt"/>
                <a:ea typeface="+mn-ea"/>
                <a:cs typeface="+mn-cs"/>
              </a:rPr>
              <a:t>this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create</a:t>
            </a:r>
            <a:r>
              <a:rPr lang="fr-FR" sz="1200" kern="1200">
                <a:solidFill>
                  <a:schemeClr val="tx1"/>
                </a:solidFill>
                <a:effectLst/>
                <a:latin typeface="+mn-lt"/>
                <a:ea typeface="+mn-ea"/>
                <a:cs typeface="+mn-cs"/>
              </a:rPr>
              <a:t> a </a:t>
            </a:r>
            <a:r>
              <a:rPr lang="fr-FR" sz="1200" kern="1200" err="1">
                <a:solidFill>
                  <a:schemeClr val="tx1"/>
                </a:solidFill>
                <a:effectLst/>
                <a:latin typeface="+mn-lt"/>
                <a:ea typeface="+mn-ea"/>
                <a:cs typeface="+mn-cs"/>
              </a:rPr>
              <a:t>strong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foundation</a:t>
            </a:r>
            <a:r>
              <a:rPr lang="fr-FR" sz="1200" kern="1200">
                <a:solidFill>
                  <a:schemeClr val="tx1"/>
                </a:solidFill>
                <a:effectLst/>
                <a:latin typeface="+mn-lt"/>
                <a:ea typeface="+mn-ea"/>
                <a:cs typeface="+mn-cs"/>
              </a:rPr>
              <a:t> for a </a:t>
            </a:r>
            <a:r>
              <a:rPr lang="fr-FR" sz="1200" kern="1200" err="1">
                <a:solidFill>
                  <a:schemeClr val="tx1"/>
                </a:solidFill>
                <a:effectLst/>
                <a:latin typeface="+mn-lt"/>
                <a:ea typeface="+mn-ea"/>
                <a:cs typeface="+mn-cs"/>
              </a:rPr>
              <a:t>great</a:t>
            </a:r>
            <a:r>
              <a:rPr lang="fr-FR" sz="1200" kern="1200">
                <a:solidFill>
                  <a:schemeClr val="tx1"/>
                </a:solidFill>
                <a:effectLst/>
                <a:latin typeface="+mn-lt"/>
                <a:ea typeface="+mn-ea"/>
                <a:cs typeface="+mn-cs"/>
              </a:rPr>
              <a:t> plan. </a:t>
            </a:r>
            <a:endParaRPr lang="fr-FR"/>
          </a:p>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5</a:t>
            </a:fld>
            <a:endParaRPr lang="en-IE"/>
          </a:p>
        </p:txBody>
      </p:sp>
    </p:spTree>
    <p:extLst>
      <p:ext uri="{BB962C8B-B14F-4D97-AF65-F5344CB8AC3E}">
        <p14:creationId xmlns:p14="http://schemas.microsoft.com/office/powerpoint/2010/main" val="3124494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situation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should</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include</a:t>
            </a:r>
            <a:r>
              <a:rPr lang="fr-FR" sz="1200" kern="1200">
                <a:solidFill>
                  <a:schemeClr val="tx1"/>
                </a:solidFill>
                <a:effectLst/>
                <a:latin typeface="+mn-lt"/>
                <a:ea typeface="+mn-ea"/>
                <a:cs typeface="+mn-cs"/>
              </a:rPr>
              <a:t> a </a:t>
            </a:r>
            <a:r>
              <a:rPr lang="fr-FR" sz="1200" kern="1200" err="1">
                <a:solidFill>
                  <a:schemeClr val="tx1"/>
                </a:solidFill>
                <a:effectLst/>
                <a:latin typeface="+mn-lt"/>
                <a:ea typeface="+mn-ea"/>
                <a:cs typeface="+mn-cs"/>
              </a:rPr>
              <a:t>thorough</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customers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why</a:t>
            </a:r>
            <a:r>
              <a:rPr lang="fr-FR" sz="1200" kern="1200">
                <a:solidFill>
                  <a:schemeClr val="tx1"/>
                </a:solidFill>
                <a:effectLst/>
                <a:latin typeface="+mn-lt"/>
                <a:ea typeface="+mn-ea"/>
                <a:cs typeface="+mn-cs"/>
              </a:rPr>
              <a:t>, how),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competitors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intermediaries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competencies</a:t>
            </a:r>
            <a:r>
              <a:rPr lang="fr-FR" sz="1200" kern="1200">
                <a:solidFill>
                  <a:schemeClr val="tx1"/>
                </a:solidFill>
                <a:effectLst/>
                <a:latin typeface="+mn-lt"/>
                <a:ea typeface="+mn-ea"/>
                <a:cs typeface="+mn-cs"/>
              </a:rPr>
              <a:t>, performance (</a:t>
            </a:r>
            <a:r>
              <a:rPr lang="fr-FR" sz="1200" kern="1200" err="1">
                <a:solidFill>
                  <a:schemeClr val="tx1"/>
                </a:solidFill>
                <a:effectLst/>
                <a:latin typeface="+mn-lt"/>
                <a:ea typeface="+mn-ea"/>
                <a:cs typeface="+mn-cs"/>
              </a:rPr>
              <a:t>KPis</a:t>
            </a:r>
            <a:r>
              <a:rPr lang="fr-FR" sz="1200" kern="1200">
                <a:solidFill>
                  <a:schemeClr val="tx1"/>
                </a:solidFill>
                <a:effectLst/>
                <a:latin typeface="+mn-lt"/>
                <a:ea typeface="+mn-ea"/>
                <a:cs typeface="+mn-cs"/>
              </a:rPr>
              <a:t>) and </a:t>
            </a:r>
            <a:r>
              <a:rPr lang="fr-FR" sz="1200" kern="1200" err="1">
                <a:solidFill>
                  <a:schemeClr val="tx1"/>
                </a:solidFill>
                <a:effectLst/>
                <a:latin typeface="+mn-lt"/>
                <a:ea typeface="+mn-ea"/>
                <a:cs typeface="+mn-cs"/>
              </a:rPr>
              <a:t>market</a:t>
            </a:r>
            <a:r>
              <a:rPr lang="fr-FR" sz="1200" kern="1200">
                <a:solidFill>
                  <a:schemeClr val="tx1"/>
                </a:solidFill>
                <a:effectLst/>
                <a:latin typeface="+mn-lt"/>
                <a:ea typeface="+mn-ea"/>
                <a:cs typeface="+mn-cs"/>
              </a:rPr>
              <a:t> trends </a:t>
            </a:r>
            <a:r>
              <a:rPr lang="fr-FR" sz="1200" kern="1200" err="1">
                <a:solidFill>
                  <a:schemeClr val="tx1"/>
                </a:solidFill>
                <a:effectLst/>
                <a:latin typeface="+mn-lt"/>
                <a:ea typeface="+mn-ea"/>
                <a:cs typeface="+mn-cs"/>
              </a:rPr>
              <a:t>generated</a:t>
            </a:r>
            <a:r>
              <a:rPr lang="fr-FR" sz="1200" kern="1200">
                <a:solidFill>
                  <a:schemeClr val="tx1"/>
                </a:solidFill>
                <a:effectLst/>
                <a:latin typeface="+mn-lt"/>
                <a:ea typeface="+mn-ea"/>
                <a:cs typeface="+mn-cs"/>
              </a:rPr>
              <a:t> by the </a:t>
            </a:r>
            <a:r>
              <a:rPr lang="fr-FR" sz="1200" kern="1200" err="1">
                <a:solidFill>
                  <a:schemeClr val="tx1"/>
                </a:solidFill>
                <a:effectLst/>
                <a:latin typeface="+mn-lt"/>
                <a:ea typeface="+mn-ea"/>
                <a:cs typeface="+mn-cs"/>
              </a:rPr>
              <a:t>uncontrollable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external</a:t>
            </a:r>
            <a:r>
              <a:rPr lang="fr-FR" sz="1200" kern="1200">
                <a:solidFill>
                  <a:schemeClr val="tx1"/>
                </a:solidFill>
                <a:effectLst/>
                <a:latin typeface="+mn-lt"/>
                <a:ea typeface="+mn-ea"/>
                <a:cs typeface="+mn-cs"/>
              </a:rPr>
              <a:t> PEST </a:t>
            </a:r>
            <a:r>
              <a:rPr lang="fr-FR" sz="1200" kern="1200" err="1">
                <a:solidFill>
                  <a:schemeClr val="tx1"/>
                </a:solidFill>
                <a:effectLst/>
                <a:latin typeface="+mn-lt"/>
                <a:ea typeface="+mn-ea"/>
                <a:cs typeface="+mn-cs"/>
              </a:rPr>
              <a:t>factors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Now</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know </a:t>
            </a:r>
            <a:r>
              <a:rPr lang="fr-FR" sz="1200" kern="1200" err="1">
                <a:solidFill>
                  <a:schemeClr val="tx1"/>
                </a:solidFill>
                <a:effectLst/>
                <a:latin typeface="+mn-lt"/>
                <a:ea typeface="+mn-ea"/>
                <a:cs typeface="+mn-cs"/>
              </a:rPr>
              <a:t>where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are, the </a:t>
            </a:r>
            <a:r>
              <a:rPr lang="fr-FR" sz="1200" kern="1200" err="1">
                <a:solidFill>
                  <a:schemeClr val="tx1"/>
                </a:solidFill>
                <a:effectLst/>
                <a:latin typeface="+mn-lt"/>
                <a:ea typeface="+mn-ea"/>
                <a:cs typeface="+mn-cs"/>
              </a:rPr>
              <a:t>next</a:t>
            </a:r>
            <a:r>
              <a:rPr lang="fr-FR" sz="1200" kern="1200">
                <a:solidFill>
                  <a:schemeClr val="tx1"/>
                </a:solidFill>
                <a:effectLst/>
                <a:latin typeface="+mn-lt"/>
                <a:ea typeface="+mn-ea"/>
                <a:cs typeface="+mn-cs"/>
              </a:rPr>
              <a:t> section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help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to </a:t>
            </a:r>
            <a:r>
              <a:rPr lang="fr-FR" sz="1200" kern="1200" err="1">
                <a:solidFill>
                  <a:schemeClr val="tx1"/>
                </a:solidFill>
                <a:effectLst/>
                <a:latin typeface="+mn-lt"/>
                <a:ea typeface="+mn-ea"/>
                <a:cs typeface="+mn-cs"/>
              </a:rPr>
              <a:t>determine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online </a:t>
            </a:r>
            <a:r>
              <a:rPr lang="fr-FR" sz="1200" kern="1200" err="1">
                <a:solidFill>
                  <a:schemeClr val="tx1"/>
                </a:solidFill>
                <a:effectLst/>
                <a:latin typeface="+mn-lt"/>
                <a:ea typeface="+mn-ea"/>
                <a:cs typeface="+mn-cs"/>
              </a:rPr>
              <a:t>destiny</a:t>
            </a:r>
            <a:r>
              <a:rPr lang="fr-FR" sz="1200" kern="1200">
                <a:solidFill>
                  <a:schemeClr val="tx1"/>
                </a:solidFill>
                <a:effectLst/>
                <a:latin typeface="+mn-lt"/>
                <a:ea typeface="+mn-ea"/>
                <a:cs typeface="+mn-cs"/>
              </a:rPr>
              <a:t> – </a:t>
            </a:r>
            <a:r>
              <a:rPr lang="fr-FR" sz="1200" kern="1200" err="1">
                <a:solidFill>
                  <a:schemeClr val="tx1"/>
                </a:solidFill>
                <a:effectLst/>
                <a:latin typeface="+mn-lt"/>
                <a:ea typeface="+mn-ea"/>
                <a:cs typeface="+mn-cs"/>
              </a:rPr>
              <a:t>where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want</a:t>
            </a:r>
            <a:r>
              <a:rPr lang="fr-FR" sz="1200" kern="1200">
                <a:solidFill>
                  <a:schemeClr val="tx1"/>
                </a:solidFill>
                <a:effectLst/>
                <a:latin typeface="+mn-lt"/>
                <a:ea typeface="+mn-ea"/>
                <a:cs typeface="+mn-cs"/>
              </a:rPr>
              <a:t> to go (i.e.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objectives). </a:t>
            </a:r>
            <a:r>
              <a:rPr lang="fr-FR" sz="1200" kern="1200" err="1">
                <a:solidFill>
                  <a:schemeClr val="tx1"/>
                </a:solidFill>
                <a:effectLst/>
                <a:latin typeface="+mn-lt"/>
                <a:ea typeface="+mn-ea"/>
                <a:cs typeface="+mn-cs"/>
              </a:rPr>
              <a:t>When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writing</a:t>
            </a:r>
            <a:r>
              <a:rPr lang="fr-FR" sz="1200" kern="1200">
                <a:solidFill>
                  <a:schemeClr val="tx1"/>
                </a:solidFill>
                <a:effectLst/>
                <a:latin typeface="+mn-lt"/>
                <a:ea typeface="+mn-ea"/>
                <a:cs typeface="+mn-cs"/>
              </a:rPr>
              <a:t> plans, </a:t>
            </a:r>
            <a:r>
              <a:rPr lang="fr-FR" sz="1200" kern="1200" err="1">
                <a:solidFill>
                  <a:schemeClr val="tx1"/>
                </a:solidFill>
                <a:effectLst/>
                <a:latin typeface="+mn-lt"/>
                <a:ea typeface="+mn-ea"/>
                <a:cs typeface="+mn-cs"/>
              </a:rPr>
              <a:t>half</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effort </a:t>
            </a:r>
            <a:r>
              <a:rPr lang="fr-FR" sz="1200" kern="1200" err="1">
                <a:solidFill>
                  <a:schemeClr val="tx1"/>
                </a:solidFill>
                <a:effectLst/>
                <a:latin typeface="+mn-lt"/>
                <a:ea typeface="+mn-ea"/>
                <a:cs typeface="+mn-cs"/>
              </a:rPr>
              <a:t>can</a:t>
            </a:r>
            <a:r>
              <a:rPr lang="fr-FR" sz="1200" kern="1200">
                <a:solidFill>
                  <a:schemeClr val="tx1"/>
                </a:solidFill>
                <a:effectLst/>
                <a:latin typeface="+mn-lt"/>
                <a:ea typeface="+mn-ea"/>
                <a:cs typeface="+mn-cs"/>
              </a:rPr>
              <a:t> go </a:t>
            </a:r>
            <a:r>
              <a:rPr lang="fr-FR" sz="1200" kern="1200" err="1">
                <a:solidFill>
                  <a:schemeClr val="tx1"/>
                </a:solidFill>
                <a:effectLst/>
                <a:latin typeface="+mn-lt"/>
                <a:ea typeface="+mn-ea"/>
                <a:cs typeface="+mn-cs"/>
              </a:rPr>
              <a:t>into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situation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as </a:t>
            </a:r>
            <a:r>
              <a:rPr lang="fr-FR" sz="1200" kern="1200" err="1">
                <a:solidFill>
                  <a:schemeClr val="tx1"/>
                </a:solidFill>
                <a:effectLst/>
                <a:latin typeface="+mn-lt"/>
                <a:ea typeface="+mn-ea"/>
                <a:cs typeface="+mn-cs"/>
              </a:rPr>
              <a:t>this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create</a:t>
            </a:r>
            <a:r>
              <a:rPr lang="fr-FR" sz="1200" kern="1200">
                <a:solidFill>
                  <a:schemeClr val="tx1"/>
                </a:solidFill>
                <a:effectLst/>
                <a:latin typeface="+mn-lt"/>
                <a:ea typeface="+mn-ea"/>
                <a:cs typeface="+mn-cs"/>
              </a:rPr>
              <a:t> a </a:t>
            </a:r>
            <a:r>
              <a:rPr lang="fr-FR" sz="1200" kern="1200" err="1">
                <a:solidFill>
                  <a:schemeClr val="tx1"/>
                </a:solidFill>
                <a:effectLst/>
                <a:latin typeface="+mn-lt"/>
                <a:ea typeface="+mn-ea"/>
                <a:cs typeface="+mn-cs"/>
              </a:rPr>
              <a:t>strong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foundation</a:t>
            </a:r>
            <a:r>
              <a:rPr lang="fr-FR" sz="1200" kern="1200">
                <a:solidFill>
                  <a:schemeClr val="tx1"/>
                </a:solidFill>
                <a:effectLst/>
                <a:latin typeface="+mn-lt"/>
                <a:ea typeface="+mn-ea"/>
                <a:cs typeface="+mn-cs"/>
              </a:rPr>
              <a:t> for a </a:t>
            </a:r>
            <a:r>
              <a:rPr lang="fr-FR" sz="1200" kern="1200" err="1">
                <a:solidFill>
                  <a:schemeClr val="tx1"/>
                </a:solidFill>
                <a:effectLst/>
                <a:latin typeface="+mn-lt"/>
                <a:ea typeface="+mn-ea"/>
                <a:cs typeface="+mn-cs"/>
              </a:rPr>
              <a:t>great</a:t>
            </a:r>
            <a:r>
              <a:rPr lang="fr-FR" sz="1200" kern="1200">
                <a:solidFill>
                  <a:schemeClr val="tx1"/>
                </a:solidFill>
                <a:effectLst/>
                <a:latin typeface="+mn-lt"/>
                <a:ea typeface="+mn-ea"/>
                <a:cs typeface="+mn-cs"/>
              </a:rPr>
              <a:t> plan. </a:t>
            </a:r>
            <a:endParaRPr lang="fr-FR"/>
          </a:p>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6</a:t>
            </a:fld>
            <a:endParaRPr lang="en-IE"/>
          </a:p>
        </p:txBody>
      </p:sp>
    </p:spTree>
    <p:extLst>
      <p:ext uri="{BB962C8B-B14F-4D97-AF65-F5344CB8AC3E}">
        <p14:creationId xmlns:p14="http://schemas.microsoft.com/office/powerpoint/2010/main" val="1434914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dirty="0">
                <a:solidFill>
                  <a:schemeClr val="tx1"/>
                </a:solidFill>
                <a:effectLst/>
                <a:latin typeface="+mn-lt"/>
                <a:ea typeface="+mn-ea"/>
                <a:cs typeface="+mn-cs"/>
              </a:rPr>
              <a:t>The 5Ss (</a:t>
            </a:r>
            <a:r>
              <a:rPr lang="fr-FR" sz="1200" kern="1200" dirty="0" err="1">
                <a:solidFill>
                  <a:schemeClr val="tx1"/>
                </a:solidFill>
                <a:effectLst/>
                <a:latin typeface="+mn-lt"/>
                <a:ea typeface="+mn-ea"/>
                <a:cs typeface="+mn-cs"/>
              </a:rPr>
              <a:t>sell</a:t>
            </a:r>
            <a:r>
              <a:rPr lang="fr-FR" sz="1200" kern="1200" dirty="0">
                <a:solidFill>
                  <a:schemeClr val="tx1"/>
                </a:solidFill>
                <a:effectLst/>
                <a:latin typeface="+mn-lt"/>
                <a:ea typeface="+mn-ea"/>
                <a:cs typeface="+mn-cs"/>
              </a:rPr>
              <a:t>, serve, </a:t>
            </a:r>
            <a:r>
              <a:rPr lang="fr-FR" sz="1200" kern="1200" dirty="0" err="1">
                <a:solidFill>
                  <a:schemeClr val="tx1"/>
                </a:solidFill>
                <a:effectLst/>
                <a:latin typeface="+mn-lt"/>
                <a:ea typeface="+mn-ea"/>
                <a:cs typeface="+mn-cs"/>
              </a:rPr>
              <a:t>speak</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save</a:t>
            </a:r>
            <a:r>
              <a:rPr lang="fr-FR" sz="1200" kern="1200" dirty="0">
                <a:solidFill>
                  <a:schemeClr val="tx1"/>
                </a:solidFill>
                <a:effectLst/>
                <a:latin typeface="+mn-lt"/>
                <a:ea typeface="+mn-ea"/>
                <a:cs typeface="+mn-cs"/>
              </a:rPr>
              <a:t> and </a:t>
            </a:r>
            <a:r>
              <a:rPr lang="fr-FR" sz="1200" kern="1200" dirty="0" err="1">
                <a:solidFill>
                  <a:schemeClr val="tx1"/>
                </a:solidFill>
                <a:effectLst/>
                <a:latin typeface="+mn-lt"/>
                <a:ea typeface="+mn-ea"/>
                <a:cs typeface="+mn-cs"/>
              </a:rPr>
              <a:t>sizzle</a:t>
            </a:r>
            <a:r>
              <a:rPr lang="fr-FR" sz="1200" kern="1200" dirty="0">
                <a:solidFill>
                  <a:schemeClr val="tx1"/>
                </a:solidFill>
                <a:effectLst/>
                <a:latin typeface="+mn-lt"/>
                <a:ea typeface="+mn-ea"/>
                <a:cs typeface="+mn-cs"/>
              </a:rPr>
              <a:t>) are a </a:t>
            </a:r>
            <a:r>
              <a:rPr lang="fr-FR" sz="1200" kern="1200" dirty="0" err="1">
                <a:solidFill>
                  <a:schemeClr val="tx1"/>
                </a:solidFill>
                <a:effectLst/>
                <a:latin typeface="+mn-lt"/>
                <a:ea typeface="+mn-ea"/>
                <a:cs typeface="+mn-cs"/>
              </a:rPr>
              <a:t>useful</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starting</a:t>
            </a:r>
            <a:r>
              <a:rPr lang="fr-FR" sz="1200" kern="1200" dirty="0">
                <a:solidFill>
                  <a:schemeClr val="tx1"/>
                </a:solidFill>
                <a:effectLst/>
                <a:latin typeface="+mn-lt"/>
                <a:ea typeface="+mn-ea"/>
                <a:cs typeface="+mn-cs"/>
              </a:rPr>
              <a:t> point for objectives. The </a:t>
            </a:r>
            <a:r>
              <a:rPr lang="fr-FR" sz="1200" kern="1200" dirty="0" err="1">
                <a:solidFill>
                  <a:schemeClr val="tx1"/>
                </a:solidFill>
                <a:effectLst/>
                <a:latin typeface="+mn-lt"/>
                <a:ea typeface="+mn-ea"/>
                <a:cs typeface="+mn-cs"/>
              </a:rPr>
              <a:t>kPi</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Pyramid</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can</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be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turned</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upside</a:t>
            </a:r>
            <a:r>
              <a:rPr lang="fr-FR" sz="1200" kern="1200" dirty="0">
                <a:solidFill>
                  <a:schemeClr val="tx1"/>
                </a:solidFill>
                <a:effectLst/>
                <a:latin typeface="+mn-lt"/>
                <a:ea typeface="+mn-ea"/>
                <a:cs typeface="+mn-cs"/>
              </a:rPr>
              <a:t> down to </a:t>
            </a:r>
            <a:r>
              <a:rPr lang="fr-FR" sz="1200" kern="1200" dirty="0" err="1">
                <a:solidFill>
                  <a:schemeClr val="tx1"/>
                </a:solidFill>
                <a:effectLst/>
                <a:latin typeface="+mn-lt"/>
                <a:ea typeface="+mn-ea"/>
                <a:cs typeface="+mn-cs"/>
              </a:rPr>
              <a:t>create</a:t>
            </a:r>
            <a:r>
              <a:rPr lang="fr-FR" sz="1200" kern="1200" dirty="0">
                <a:solidFill>
                  <a:schemeClr val="tx1"/>
                </a:solidFill>
                <a:effectLst/>
                <a:latin typeface="+mn-lt"/>
                <a:ea typeface="+mn-ea"/>
                <a:cs typeface="+mn-cs"/>
              </a:rPr>
              <a:t> a sales </a:t>
            </a:r>
            <a:r>
              <a:rPr lang="fr-FR" sz="1200" kern="1200" dirty="0" err="1">
                <a:solidFill>
                  <a:schemeClr val="tx1"/>
                </a:solidFill>
                <a:effectLst/>
                <a:latin typeface="+mn-lt"/>
                <a:ea typeface="+mn-ea"/>
                <a:cs typeface="+mn-cs"/>
              </a:rPr>
              <a:t>funnel</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which</a:t>
            </a:r>
            <a:r>
              <a:rPr lang="fr-FR" sz="1200" kern="1200" dirty="0">
                <a:solidFill>
                  <a:schemeClr val="tx1"/>
                </a:solidFill>
                <a:effectLst/>
                <a:latin typeface="+mn-lt"/>
                <a:ea typeface="+mn-ea"/>
                <a:cs typeface="+mn-cs"/>
              </a:rPr>
              <a:t> has </a:t>
            </a:r>
            <a:r>
              <a:rPr lang="fr-FR" sz="1200" kern="1200" dirty="0" err="1">
                <a:solidFill>
                  <a:schemeClr val="tx1"/>
                </a:solidFill>
                <a:effectLst/>
                <a:latin typeface="+mn-lt"/>
                <a:ea typeface="+mn-ea"/>
                <a:cs typeface="+mn-cs"/>
              </a:rPr>
              <a:t>clear</a:t>
            </a:r>
            <a:r>
              <a:rPr lang="fr-FR" sz="1200" kern="1200" dirty="0">
                <a:solidFill>
                  <a:schemeClr val="tx1"/>
                </a:solidFill>
                <a:effectLst/>
                <a:latin typeface="+mn-lt"/>
                <a:ea typeface="+mn-ea"/>
                <a:cs typeface="+mn-cs"/>
              </a:rPr>
              <a:t> objectives. </a:t>
            </a:r>
            <a:r>
              <a:rPr lang="fr-FR" sz="1200" kern="1200" dirty="0" err="1">
                <a:solidFill>
                  <a:schemeClr val="tx1"/>
                </a:solidFill>
                <a:effectLst/>
                <a:latin typeface="+mn-lt"/>
                <a:ea typeface="+mn-ea"/>
                <a:cs typeface="+mn-cs"/>
              </a:rPr>
              <a:t>Then</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there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is</a:t>
            </a:r>
            <a:r>
              <a:rPr lang="fr-FR" sz="1200" kern="1200" dirty="0">
                <a:solidFill>
                  <a:schemeClr val="tx1"/>
                </a:solidFill>
                <a:effectLst/>
                <a:latin typeface="+mn-lt"/>
                <a:ea typeface="+mn-ea"/>
                <a:cs typeface="+mn-cs"/>
              </a:rPr>
              <a:t> the the </a:t>
            </a:r>
            <a:r>
              <a:rPr lang="fr-FR" sz="1200" kern="1200" dirty="0" err="1">
                <a:solidFill>
                  <a:schemeClr val="tx1"/>
                </a:solidFill>
                <a:effectLst/>
                <a:latin typeface="+mn-lt"/>
                <a:ea typeface="+mn-ea"/>
                <a:cs typeface="+mn-cs"/>
              </a:rPr>
              <a:t>Big</a:t>
            </a:r>
            <a:r>
              <a:rPr lang="fr-FR" sz="1200" kern="1200" dirty="0">
                <a:solidFill>
                  <a:schemeClr val="tx1"/>
                </a:solidFill>
                <a:effectLst/>
                <a:latin typeface="+mn-lt"/>
                <a:ea typeface="+mn-ea"/>
                <a:cs typeface="+mn-cs"/>
              </a:rPr>
              <a:t> 4: revenue, </a:t>
            </a:r>
            <a:r>
              <a:rPr lang="fr-FR" sz="1200" kern="1200" dirty="0" err="1">
                <a:solidFill>
                  <a:schemeClr val="tx1"/>
                </a:solidFill>
                <a:effectLst/>
                <a:latin typeface="+mn-lt"/>
                <a:ea typeface="+mn-ea"/>
                <a:cs typeface="+mn-cs"/>
              </a:rPr>
              <a:t>margin</a:t>
            </a:r>
            <a:r>
              <a:rPr lang="fr-FR" sz="1200" kern="1200" dirty="0">
                <a:solidFill>
                  <a:schemeClr val="tx1"/>
                </a:solidFill>
                <a:effectLst/>
                <a:latin typeface="+mn-lt"/>
                <a:ea typeface="+mn-ea"/>
                <a:cs typeface="+mn-cs"/>
              </a:rPr>
              <a:t>, satisfaction and Brand Value objectives </a:t>
            </a:r>
            <a:r>
              <a:rPr lang="fr-FR" sz="1200" kern="1200" dirty="0" err="1">
                <a:solidFill>
                  <a:schemeClr val="tx1"/>
                </a:solidFill>
                <a:effectLst/>
                <a:latin typeface="+mn-lt"/>
                <a:ea typeface="+mn-ea"/>
                <a:cs typeface="+mn-cs"/>
              </a:rPr>
              <a:t>approach</a:t>
            </a:r>
            <a:r>
              <a:rPr lang="fr-FR" sz="1200" kern="1200" dirty="0">
                <a:solidFill>
                  <a:schemeClr val="tx1"/>
                </a:solidFill>
                <a:effectLst/>
                <a:latin typeface="+mn-lt"/>
                <a:ea typeface="+mn-ea"/>
                <a:cs typeface="+mn-cs"/>
              </a:rPr>
              <a:t>. But </a:t>
            </a:r>
            <a:r>
              <a:rPr lang="fr-FR" sz="1200" kern="1200" dirty="0" err="1">
                <a:solidFill>
                  <a:schemeClr val="tx1"/>
                </a:solidFill>
                <a:effectLst/>
                <a:latin typeface="+mn-lt"/>
                <a:ea typeface="+mn-ea"/>
                <a:cs typeface="+mn-cs"/>
              </a:rPr>
              <a:t>either</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way</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two</a:t>
            </a:r>
            <a:r>
              <a:rPr lang="fr-FR" sz="1200" kern="1200" dirty="0">
                <a:solidFill>
                  <a:schemeClr val="tx1"/>
                </a:solidFill>
                <a:effectLst/>
                <a:latin typeface="+mn-lt"/>
                <a:ea typeface="+mn-ea"/>
                <a:cs typeface="+mn-cs"/>
              </a:rPr>
              <a:t> types of digital marketing objectives </a:t>
            </a:r>
            <a:r>
              <a:rPr lang="fr-FR" sz="1200" kern="1200" dirty="0" err="1">
                <a:solidFill>
                  <a:schemeClr val="tx1"/>
                </a:solidFill>
                <a:effectLst/>
                <a:latin typeface="+mn-lt"/>
                <a:ea typeface="+mn-ea"/>
                <a:cs typeface="+mn-cs"/>
              </a:rPr>
              <a:t>emerge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here</a:t>
            </a:r>
            <a:r>
              <a:rPr lang="fr-FR" sz="1200" kern="1200" dirty="0">
                <a:solidFill>
                  <a:schemeClr val="tx1"/>
                </a:solidFill>
                <a:effectLst/>
                <a:latin typeface="+mn-lt"/>
                <a:ea typeface="+mn-ea"/>
                <a:cs typeface="+mn-cs"/>
              </a:rPr>
              <a:t>: marketing and </a:t>
            </a:r>
            <a:r>
              <a:rPr lang="fr-FR" sz="1200" kern="1200" dirty="0" err="1">
                <a:solidFill>
                  <a:schemeClr val="tx1"/>
                </a:solidFill>
                <a:effectLst/>
                <a:latin typeface="+mn-lt"/>
                <a:ea typeface="+mn-ea"/>
                <a:cs typeface="+mn-cs"/>
              </a:rPr>
              <a:t>marComms</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Ultimately</a:t>
            </a:r>
            <a:r>
              <a:rPr lang="fr-FR" sz="1200" kern="1200" dirty="0">
                <a:solidFill>
                  <a:schemeClr val="tx1"/>
                </a:solidFill>
                <a:effectLst/>
                <a:latin typeface="+mn-lt"/>
                <a:ea typeface="+mn-ea"/>
                <a:cs typeface="+mn-cs"/>
              </a:rPr>
              <a:t>, objectives have to </a:t>
            </a:r>
            <a:r>
              <a:rPr lang="fr-FR" sz="1200" kern="1200" dirty="0" err="1">
                <a:solidFill>
                  <a:schemeClr val="tx1"/>
                </a:solidFill>
                <a:effectLst/>
                <a:latin typeface="+mn-lt"/>
                <a:ea typeface="+mn-ea"/>
                <a:cs typeface="+mn-cs"/>
              </a:rPr>
              <a:t>be</a:t>
            </a:r>
            <a:r>
              <a:rPr lang="fr-FR" sz="1200" kern="1200" dirty="0">
                <a:solidFill>
                  <a:schemeClr val="tx1"/>
                </a:solidFill>
                <a:effectLst/>
                <a:latin typeface="+mn-lt"/>
                <a:ea typeface="+mn-ea"/>
                <a:cs typeface="+mn-cs"/>
              </a:rPr>
              <a:t> smart. </a:t>
            </a:r>
            <a:r>
              <a:rPr lang="fr-FR" sz="1200" kern="1200" dirty="0" err="1">
                <a:solidFill>
                  <a:schemeClr val="tx1"/>
                </a:solidFill>
                <a:effectLst/>
                <a:latin typeface="+mn-lt"/>
                <a:ea typeface="+mn-ea"/>
                <a:cs typeface="+mn-cs"/>
              </a:rPr>
              <a:t>Finally</a:t>
            </a:r>
            <a:r>
              <a:rPr lang="fr-FR" sz="1200" kern="1200" dirty="0">
                <a:solidFill>
                  <a:schemeClr val="tx1"/>
                </a:solidFill>
                <a:effectLst/>
                <a:latin typeface="+mn-lt"/>
                <a:ea typeface="+mn-ea"/>
                <a:cs typeface="+mn-cs"/>
              </a:rPr>
              <a:t>, objectives help </a:t>
            </a:r>
            <a:r>
              <a:rPr lang="fr-FR" sz="1200" kern="1200" dirty="0" err="1">
                <a:solidFill>
                  <a:schemeClr val="tx1"/>
                </a:solidFill>
                <a:effectLst/>
                <a:latin typeface="+mn-lt"/>
                <a:ea typeface="+mn-ea"/>
                <a:cs typeface="+mn-cs"/>
              </a:rPr>
              <a:t>you</a:t>
            </a:r>
            <a:r>
              <a:rPr lang="fr-FR" sz="1200" kern="1200" dirty="0">
                <a:solidFill>
                  <a:schemeClr val="tx1"/>
                </a:solidFill>
                <a:effectLst/>
                <a:latin typeface="+mn-lt"/>
                <a:ea typeface="+mn-ea"/>
                <a:cs typeface="+mn-cs"/>
              </a:rPr>
              <a:t> to focus on </a:t>
            </a:r>
            <a:r>
              <a:rPr lang="fr-FR" sz="1200" kern="1200" dirty="0" err="1">
                <a:solidFill>
                  <a:schemeClr val="tx1"/>
                </a:solidFill>
                <a:effectLst/>
                <a:latin typeface="+mn-lt"/>
                <a:ea typeface="+mn-ea"/>
                <a:cs typeface="+mn-cs"/>
              </a:rPr>
              <a:t>where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you</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want</a:t>
            </a:r>
            <a:r>
              <a:rPr lang="fr-FR" sz="1200" kern="1200" dirty="0">
                <a:solidFill>
                  <a:schemeClr val="tx1"/>
                </a:solidFill>
                <a:effectLst/>
                <a:latin typeface="+mn-lt"/>
                <a:ea typeface="+mn-ea"/>
                <a:cs typeface="+mn-cs"/>
              </a:rPr>
              <a:t> to </a:t>
            </a:r>
            <a:r>
              <a:rPr lang="fr-FR" sz="1200" kern="1200" dirty="0" err="1">
                <a:solidFill>
                  <a:schemeClr val="tx1"/>
                </a:solidFill>
                <a:effectLst/>
                <a:latin typeface="+mn-lt"/>
                <a:ea typeface="+mn-ea"/>
                <a:cs typeface="+mn-cs"/>
              </a:rPr>
              <a:t>get</a:t>
            </a:r>
            <a:r>
              <a:rPr lang="fr-FR" sz="1200" kern="1200" dirty="0">
                <a:solidFill>
                  <a:schemeClr val="tx1"/>
                </a:solidFill>
                <a:effectLst/>
                <a:latin typeface="+mn-lt"/>
                <a:ea typeface="+mn-ea"/>
                <a:cs typeface="+mn-cs"/>
              </a:rPr>
              <a:t> to. </a:t>
            </a:r>
            <a:r>
              <a:rPr lang="fr-FR" sz="1200" kern="1200" dirty="0" err="1">
                <a:solidFill>
                  <a:schemeClr val="tx1"/>
                </a:solidFill>
                <a:effectLst/>
                <a:latin typeface="+mn-lt"/>
                <a:ea typeface="+mn-ea"/>
                <a:cs typeface="+mn-cs"/>
              </a:rPr>
              <a:t>Now</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you’re</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ready</a:t>
            </a:r>
            <a:r>
              <a:rPr lang="fr-FR" sz="1200" kern="1200" dirty="0">
                <a:solidFill>
                  <a:schemeClr val="tx1"/>
                </a:solidFill>
                <a:effectLst/>
                <a:latin typeface="+mn-lt"/>
                <a:ea typeface="+mn-ea"/>
                <a:cs typeface="+mn-cs"/>
              </a:rPr>
              <a:t> to move on to how to </a:t>
            </a:r>
            <a:r>
              <a:rPr lang="fr-FR" sz="1200" kern="1200" dirty="0" err="1">
                <a:solidFill>
                  <a:schemeClr val="tx1"/>
                </a:solidFill>
                <a:effectLst/>
                <a:latin typeface="+mn-lt"/>
                <a:ea typeface="+mn-ea"/>
                <a:cs typeface="+mn-cs"/>
              </a:rPr>
              <a:t>get</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there</a:t>
            </a:r>
            <a:r>
              <a:rPr lang="fr-FR" sz="1200" kern="1200" dirty="0">
                <a:solidFill>
                  <a:schemeClr val="tx1"/>
                </a:solidFill>
                <a:effectLst/>
                <a:latin typeface="+mn-lt"/>
                <a:ea typeface="+mn-ea"/>
                <a:cs typeface="+mn-cs"/>
              </a:rPr>
              <a:t>; the </a:t>
            </a:r>
            <a:r>
              <a:rPr lang="fr-FR" sz="1200" kern="1200" dirty="0" err="1">
                <a:solidFill>
                  <a:schemeClr val="tx1"/>
                </a:solidFill>
                <a:effectLst/>
                <a:latin typeface="+mn-lt"/>
                <a:ea typeface="+mn-ea"/>
                <a:cs typeface="+mn-cs"/>
              </a:rPr>
              <a:t>next</a:t>
            </a:r>
            <a:r>
              <a:rPr lang="fr-FR" sz="1200" kern="1200" dirty="0">
                <a:solidFill>
                  <a:schemeClr val="tx1"/>
                </a:solidFill>
                <a:effectLst/>
                <a:latin typeface="+mn-lt"/>
                <a:ea typeface="+mn-ea"/>
                <a:cs typeface="+mn-cs"/>
              </a:rPr>
              <a:t> section shows </a:t>
            </a:r>
            <a:r>
              <a:rPr lang="fr-FR" sz="1200" kern="1200" dirty="0" err="1">
                <a:solidFill>
                  <a:schemeClr val="tx1"/>
                </a:solidFill>
                <a:effectLst/>
                <a:latin typeface="+mn-lt"/>
                <a:ea typeface="+mn-ea"/>
                <a:cs typeface="+mn-cs"/>
              </a:rPr>
              <a:t>you</a:t>
            </a:r>
            <a:r>
              <a:rPr lang="fr-FR" sz="1200" kern="1200" dirty="0">
                <a:solidFill>
                  <a:schemeClr val="tx1"/>
                </a:solidFill>
                <a:effectLst/>
                <a:latin typeface="+mn-lt"/>
                <a:ea typeface="+mn-ea"/>
                <a:cs typeface="+mn-cs"/>
              </a:rPr>
              <a:t> </a:t>
            </a:r>
            <a:r>
              <a:rPr lang="fr-FR" sz="1200" kern="1200" dirty="0" err="1">
                <a:solidFill>
                  <a:schemeClr val="tx1"/>
                </a:solidFill>
                <a:effectLst/>
                <a:latin typeface="+mn-lt"/>
                <a:ea typeface="+mn-ea"/>
                <a:cs typeface="+mn-cs"/>
              </a:rPr>
              <a:t>just</a:t>
            </a:r>
            <a:r>
              <a:rPr lang="fr-FR" sz="1200" kern="1200" dirty="0">
                <a:solidFill>
                  <a:schemeClr val="tx1"/>
                </a:solidFill>
                <a:effectLst/>
                <a:latin typeface="+mn-lt"/>
                <a:ea typeface="+mn-ea"/>
                <a:cs typeface="+mn-cs"/>
              </a:rPr>
              <a:t> how to do </a:t>
            </a:r>
            <a:r>
              <a:rPr lang="fr-FR" sz="1200" kern="1200" dirty="0" err="1">
                <a:solidFill>
                  <a:schemeClr val="tx1"/>
                </a:solidFill>
                <a:effectLst/>
                <a:latin typeface="+mn-lt"/>
                <a:ea typeface="+mn-ea"/>
                <a:cs typeface="+mn-cs"/>
              </a:rPr>
              <a:t>this</a:t>
            </a:r>
            <a:r>
              <a:rPr lang="fr-FR" sz="1200" kern="1200" dirty="0">
                <a:solidFill>
                  <a:schemeClr val="tx1"/>
                </a:solidFill>
                <a:effectLst/>
                <a:latin typeface="+mn-lt"/>
                <a:ea typeface="+mn-ea"/>
                <a:cs typeface="+mn-cs"/>
              </a:rPr>
              <a:t> – </a:t>
            </a:r>
            <a:r>
              <a:rPr lang="fr-FR" sz="1200" kern="1200" dirty="0" err="1">
                <a:solidFill>
                  <a:schemeClr val="tx1"/>
                </a:solidFill>
                <a:effectLst/>
                <a:latin typeface="+mn-lt"/>
                <a:ea typeface="+mn-ea"/>
                <a:cs typeface="+mn-cs"/>
              </a:rPr>
              <a:t>strategy</a:t>
            </a:r>
            <a:r>
              <a:rPr lang="fr-FR" sz="1200" kern="1200" dirty="0">
                <a:solidFill>
                  <a:schemeClr val="tx1"/>
                </a:solidFill>
                <a:effectLst/>
                <a:latin typeface="+mn-lt"/>
                <a:ea typeface="+mn-ea"/>
                <a:cs typeface="+mn-cs"/>
              </a:rPr>
              <a:t>. </a:t>
            </a:r>
            <a:endParaRPr lang="fr-FR" dirty="0"/>
          </a:p>
          <a:p>
            <a:pPr marL="0" marR="0" indent="0" algn="l" defTabSz="914400" rtl="0" eaLnBrk="1" fontAlgn="auto" latinLnBrk="0" hangingPunct="1">
              <a:lnSpc>
                <a:spcPct val="100000"/>
              </a:lnSpc>
              <a:spcBef>
                <a:spcPts val="0"/>
              </a:spcBef>
              <a:spcAft>
                <a:spcPts val="0"/>
              </a:spcAft>
              <a:buClrTx/>
              <a:buSzTx/>
              <a:buFontTx/>
              <a:buNone/>
              <a:tabLst/>
              <a:defRPr/>
            </a:pPr>
            <a:endParaRPr lang="fr-FR" dirty="0">
              <a:effectLst/>
            </a:endParaRPr>
          </a:p>
          <a:p>
            <a:endParaRPr lang="en-IE" dirty="0"/>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11</a:t>
            </a:fld>
            <a:endParaRPr lang="en-IE"/>
          </a:p>
        </p:txBody>
      </p:sp>
    </p:spTree>
    <p:extLst>
      <p:ext uri="{BB962C8B-B14F-4D97-AF65-F5344CB8AC3E}">
        <p14:creationId xmlns:p14="http://schemas.microsoft.com/office/powerpoint/2010/main" val="1529189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err="1">
                <a:solidFill>
                  <a:schemeClr val="tx1"/>
                </a:solidFill>
                <a:effectLst/>
                <a:latin typeface="+mn-lt"/>
                <a:ea typeface="+mn-ea"/>
                <a:cs typeface="+mn-cs"/>
              </a:rPr>
              <a:t>Strategy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is</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big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picture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summarizes</a:t>
            </a:r>
            <a:r>
              <a:rPr lang="fr-FR" sz="1200" kern="1200">
                <a:solidFill>
                  <a:schemeClr val="tx1"/>
                </a:solidFill>
                <a:effectLst/>
                <a:latin typeface="+mn-lt"/>
                <a:ea typeface="+mn-ea"/>
                <a:cs typeface="+mn-cs"/>
              </a:rPr>
              <a:t> how </a:t>
            </a:r>
            <a:r>
              <a:rPr lang="fr-FR" sz="1200" kern="1200" err="1">
                <a:solidFill>
                  <a:schemeClr val="tx1"/>
                </a:solidFill>
                <a:effectLst/>
                <a:latin typeface="+mn-lt"/>
                <a:ea typeface="+mn-ea"/>
                <a:cs typeface="+mn-cs"/>
              </a:rPr>
              <a:t>you’re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going</a:t>
            </a:r>
            <a:r>
              <a:rPr lang="fr-FR" sz="1200" kern="1200">
                <a:solidFill>
                  <a:schemeClr val="tx1"/>
                </a:solidFill>
                <a:effectLst/>
                <a:latin typeface="+mn-lt"/>
                <a:ea typeface="+mn-ea"/>
                <a:cs typeface="+mn-cs"/>
              </a:rPr>
              <a:t> to </a:t>
            </a:r>
            <a:r>
              <a:rPr lang="fr-FR" sz="1200" kern="1200" err="1">
                <a:solidFill>
                  <a:schemeClr val="tx1"/>
                </a:solidFill>
                <a:effectLst/>
                <a:latin typeface="+mn-lt"/>
                <a:ea typeface="+mn-ea"/>
                <a:cs typeface="+mn-cs"/>
              </a:rPr>
              <a:t>get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there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Consider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each</a:t>
            </a:r>
            <a:r>
              <a:rPr lang="fr-FR" sz="1200" kern="1200">
                <a:solidFill>
                  <a:schemeClr val="tx1"/>
                </a:solidFill>
                <a:effectLst/>
                <a:latin typeface="+mn-lt"/>
                <a:ea typeface="+mn-ea"/>
                <a:cs typeface="+mn-cs"/>
              </a:rPr>
              <a:t> of the </a:t>
            </a:r>
            <a:r>
              <a:rPr lang="fr-FR" sz="1200" kern="1200" err="1">
                <a:solidFill>
                  <a:schemeClr val="tx1"/>
                </a:solidFill>
                <a:effectLst/>
                <a:latin typeface="+mn-lt"/>
                <a:ea typeface="+mn-ea"/>
                <a:cs typeface="+mn-cs"/>
              </a:rPr>
              <a:t>nine</a:t>
            </a:r>
            <a:r>
              <a:rPr lang="fr-FR" sz="1200" kern="1200">
                <a:solidFill>
                  <a:schemeClr val="tx1"/>
                </a:solidFill>
                <a:effectLst/>
                <a:latin typeface="+mn-lt"/>
                <a:ea typeface="+mn-ea"/>
                <a:cs typeface="+mn-cs"/>
              </a:rPr>
              <a:t> </a:t>
            </a:r>
            <a:r>
              <a:rPr lang="fr-FR" sz="1200" kern="1200" baseline="0">
                <a:solidFill>
                  <a:schemeClr val="tx1"/>
                </a:solidFill>
                <a:effectLst/>
                <a:latin typeface="+mn-lt"/>
                <a:ea typeface="+mn-ea"/>
                <a:cs typeface="+mn-cs"/>
              </a:rPr>
              <a:t> TO</a:t>
            </a:r>
            <a:r>
              <a:rPr lang="fr-FR" sz="1200" kern="1200">
                <a:solidFill>
                  <a:schemeClr val="tx1"/>
                </a:solidFill>
                <a:effectLst/>
                <a:latin typeface="+mn-lt"/>
                <a:ea typeface="+mn-ea"/>
                <a:cs typeface="+mn-cs"/>
              </a:rPr>
              <a:t>PPP SITE </a:t>
            </a:r>
            <a:r>
              <a:rPr lang="fr-FR" sz="1200" kern="1200" err="1">
                <a:solidFill>
                  <a:schemeClr val="tx1"/>
                </a:solidFill>
                <a:effectLst/>
                <a:latin typeface="+mn-lt"/>
                <a:ea typeface="+mn-ea"/>
                <a:cs typeface="+mn-cs"/>
              </a:rPr>
              <a:t>strategic</a:t>
            </a:r>
            <a:r>
              <a:rPr lang="fr-FR" sz="1200" kern="1200">
                <a:solidFill>
                  <a:schemeClr val="tx1"/>
                </a:solidFill>
                <a:effectLst/>
                <a:latin typeface="+mn-lt"/>
                <a:ea typeface="+mn-ea"/>
                <a:cs typeface="+mn-cs"/>
              </a:rPr>
              <a:t> components. You do not have to </a:t>
            </a:r>
            <a:r>
              <a:rPr lang="fr-FR" sz="1200" kern="1200" err="1">
                <a:solidFill>
                  <a:schemeClr val="tx1"/>
                </a:solidFill>
                <a:effectLst/>
                <a:latin typeface="+mn-lt"/>
                <a:ea typeface="+mn-ea"/>
                <a:cs typeface="+mn-cs"/>
              </a:rPr>
              <a:t>include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each</a:t>
            </a:r>
            <a:r>
              <a:rPr lang="fr-FR" sz="1200" kern="1200">
                <a:solidFill>
                  <a:schemeClr val="tx1"/>
                </a:solidFill>
                <a:effectLst/>
                <a:latin typeface="+mn-lt"/>
                <a:ea typeface="+mn-ea"/>
                <a:cs typeface="+mn-cs"/>
              </a:rPr>
              <a:t> one in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digital marketing </a:t>
            </a:r>
            <a:r>
              <a:rPr lang="fr-FR" sz="1200" kern="1200" err="1">
                <a:solidFill>
                  <a:schemeClr val="tx1"/>
                </a:solidFill>
                <a:effectLst/>
                <a:latin typeface="+mn-lt"/>
                <a:ea typeface="+mn-ea"/>
                <a:cs typeface="+mn-cs"/>
              </a:rPr>
              <a:t>strategy</a:t>
            </a:r>
            <a:r>
              <a:rPr lang="fr-FR" sz="1200" kern="1200">
                <a:solidFill>
                  <a:schemeClr val="tx1"/>
                </a:solidFill>
                <a:effectLst/>
                <a:latin typeface="+mn-lt"/>
                <a:ea typeface="+mn-ea"/>
                <a:cs typeface="+mn-cs"/>
              </a:rPr>
              <a:t>. Just </a:t>
            </a:r>
            <a:r>
              <a:rPr lang="fr-FR" sz="1200" kern="1200" err="1">
                <a:solidFill>
                  <a:schemeClr val="tx1"/>
                </a:solidFill>
                <a:effectLst/>
                <a:latin typeface="+mn-lt"/>
                <a:ea typeface="+mn-ea"/>
                <a:cs typeface="+mn-cs"/>
              </a:rPr>
              <a:t>ensure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have </a:t>
            </a:r>
            <a:r>
              <a:rPr lang="fr-FR" sz="1200" kern="1200" err="1">
                <a:solidFill>
                  <a:schemeClr val="tx1"/>
                </a:solidFill>
                <a:effectLst/>
                <a:latin typeface="+mn-lt"/>
                <a:ea typeface="+mn-ea"/>
                <a:cs typeface="+mn-cs"/>
              </a:rPr>
              <a:t>considered</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each</a:t>
            </a:r>
            <a:r>
              <a:rPr lang="fr-FR" sz="1200" kern="1200">
                <a:solidFill>
                  <a:schemeClr val="tx1"/>
                </a:solidFill>
                <a:effectLst/>
                <a:latin typeface="+mn-lt"/>
                <a:ea typeface="+mn-ea"/>
                <a:cs typeface="+mn-cs"/>
              </a:rPr>
              <a:t> one. </a:t>
            </a:r>
            <a:r>
              <a:rPr lang="fr-FR" sz="1200" kern="1200" err="1">
                <a:solidFill>
                  <a:schemeClr val="tx1"/>
                </a:solidFill>
                <a:effectLst/>
                <a:latin typeface="+mn-lt"/>
                <a:ea typeface="+mn-ea"/>
                <a:cs typeface="+mn-cs"/>
              </a:rPr>
              <a:t>Create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several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strategic</a:t>
            </a:r>
            <a:r>
              <a:rPr lang="fr-FR" sz="1200" kern="1200">
                <a:solidFill>
                  <a:schemeClr val="tx1"/>
                </a:solidFill>
                <a:effectLst/>
                <a:latin typeface="+mn-lt"/>
                <a:ea typeface="+mn-ea"/>
                <a:cs typeface="+mn-cs"/>
              </a:rPr>
              <a:t> options </a:t>
            </a:r>
            <a:r>
              <a:rPr lang="fr-FR" sz="1200" kern="1200" err="1">
                <a:solidFill>
                  <a:schemeClr val="tx1"/>
                </a:solidFill>
                <a:effectLst/>
                <a:latin typeface="+mn-lt"/>
                <a:ea typeface="+mn-ea"/>
                <a:cs typeface="+mn-cs"/>
              </a:rPr>
              <a:t>before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choosing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nal</a:t>
            </a:r>
            <a:r>
              <a:rPr lang="fr-FR" sz="1200" kern="1200">
                <a:solidFill>
                  <a:schemeClr val="tx1"/>
                </a:solidFill>
                <a:effectLst/>
                <a:latin typeface="+mn-lt"/>
                <a:ea typeface="+mn-ea"/>
                <a:cs typeface="+mn-cs"/>
              </a:rPr>
              <a:t> digital marketing </a:t>
            </a:r>
            <a:r>
              <a:rPr lang="fr-FR" sz="1200" kern="1200" err="1">
                <a:solidFill>
                  <a:schemeClr val="tx1"/>
                </a:solidFill>
                <a:effectLst/>
                <a:latin typeface="+mn-lt"/>
                <a:ea typeface="+mn-ea"/>
                <a:cs typeface="+mn-cs"/>
              </a:rPr>
              <a:t>strategy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ensure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have </a:t>
            </a:r>
            <a:r>
              <a:rPr lang="fr-FR" sz="1200" kern="1200" err="1">
                <a:solidFill>
                  <a:schemeClr val="tx1"/>
                </a:solidFill>
                <a:effectLst/>
                <a:latin typeface="+mn-lt"/>
                <a:ea typeface="+mn-ea"/>
                <a:cs typeface="+mn-cs"/>
              </a:rPr>
              <a:t>secured</a:t>
            </a:r>
            <a:r>
              <a:rPr lang="fr-FR" sz="1200" kern="1200">
                <a:solidFill>
                  <a:schemeClr val="tx1"/>
                </a:solidFill>
                <a:effectLst/>
                <a:latin typeface="+mn-lt"/>
                <a:ea typeface="+mn-ea"/>
                <a:cs typeface="+mn-cs"/>
              </a:rPr>
              <a:t>, or at least </a:t>
            </a:r>
            <a:r>
              <a:rPr lang="fr-FR" sz="1200" kern="1200" err="1">
                <a:solidFill>
                  <a:schemeClr val="tx1"/>
                </a:solidFill>
                <a:effectLst/>
                <a:latin typeface="+mn-lt"/>
                <a:ea typeface="+mn-ea"/>
                <a:cs typeface="+mn-cs"/>
              </a:rPr>
              <a:t>can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secure</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resources</a:t>
            </a:r>
            <a:r>
              <a:rPr lang="fr-FR" sz="1200" kern="1200">
                <a:solidFill>
                  <a:schemeClr val="tx1"/>
                </a:solidFill>
                <a:effectLst/>
                <a:latin typeface="+mn-lt"/>
                <a:ea typeface="+mn-ea"/>
                <a:cs typeface="+mn-cs"/>
              </a:rPr>
              <a:t> to roll out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strategy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now</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ready</a:t>
            </a:r>
            <a:r>
              <a:rPr lang="fr-FR" sz="1200" kern="1200">
                <a:solidFill>
                  <a:schemeClr val="tx1"/>
                </a:solidFill>
                <a:effectLst/>
                <a:latin typeface="+mn-lt"/>
                <a:ea typeface="+mn-ea"/>
                <a:cs typeface="+mn-cs"/>
              </a:rPr>
              <a:t> to move on to the </a:t>
            </a:r>
            <a:r>
              <a:rPr lang="fr-FR" sz="1200" kern="1200" err="1">
                <a:solidFill>
                  <a:schemeClr val="tx1"/>
                </a:solidFill>
                <a:effectLst/>
                <a:latin typeface="+mn-lt"/>
                <a:ea typeface="+mn-ea"/>
                <a:cs typeface="+mn-cs"/>
              </a:rPr>
              <a:t>details</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strategy</a:t>
            </a:r>
            <a:r>
              <a:rPr lang="fr-FR" sz="1200" kern="1200">
                <a:solidFill>
                  <a:schemeClr val="tx1"/>
                </a:solidFill>
                <a:effectLst/>
                <a:latin typeface="+mn-lt"/>
                <a:ea typeface="+mn-ea"/>
                <a:cs typeface="+mn-cs"/>
              </a:rPr>
              <a:t> – </a:t>
            </a:r>
            <a:r>
              <a:rPr lang="fr-FR" sz="1200" kern="1200" err="1">
                <a:solidFill>
                  <a:schemeClr val="tx1"/>
                </a:solidFill>
                <a:effectLst/>
                <a:latin typeface="+mn-lt"/>
                <a:ea typeface="+mn-ea"/>
                <a:cs typeface="+mn-cs"/>
              </a:rPr>
              <a:t>tactics</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next</a:t>
            </a:r>
            <a:r>
              <a:rPr lang="fr-FR" sz="1200" kern="1200">
                <a:solidFill>
                  <a:schemeClr val="tx1"/>
                </a:solidFill>
                <a:effectLst/>
                <a:latin typeface="+mn-lt"/>
                <a:ea typeface="+mn-ea"/>
                <a:cs typeface="+mn-cs"/>
              </a:rPr>
              <a:t> section explores </a:t>
            </a:r>
            <a:r>
              <a:rPr lang="fr-FR" sz="1200" kern="1200" err="1">
                <a:solidFill>
                  <a:schemeClr val="tx1"/>
                </a:solidFill>
                <a:effectLst/>
                <a:latin typeface="+mn-lt"/>
                <a:ea typeface="+mn-ea"/>
                <a:cs typeface="+mn-cs"/>
              </a:rPr>
              <a:t>them</a:t>
            </a:r>
            <a:r>
              <a:rPr lang="fr-FR" sz="1200" kern="1200">
                <a:solidFill>
                  <a:schemeClr val="tx1"/>
                </a:solidFill>
                <a:effectLst/>
                <a:latin typeface="+mn-lt"/>
                <a:ea typeface="+mn-ea"/>
                <a:cs typeface="+mn-cs"/>
              </a:rPr>
              <a:t> in more </a:t>
            </a:r>
            <a:r>
              <a:rPr lang="fr-FR" sz="1200" kern="1200" err="1">
                <a:solidFill>
                  <a:schemeClr val="tx1"/>
                </a:solidFill>
                <a:effectLst/>
                <a:latin typeface="+mn-lt"/>
                <a:ea typeface="+mn-ea"/>
                <a:cs typeface="+mn-cs"/>
              </a:rPr>
              <a:t>detail</a:t>
            </a:r>
            <a:r>
              <a:rPr lang="fr-FR" sz="1200" kern="1200">
                <a:solidFill>
                  <a:schemeClr val="tx1"/>
                </a:solidFill>
                <a:effectLst/>
                <a:latin typeface="+mn-lt"/>
                <a:ea typeface="+mn-ea"/>
                <a:cs typeface="+mn-cs"/>
              </a:rPr>
              <a:t>. </a:t>
            </a:r>
            <a:endParaRPr lang="fr-FR"/>
          </a:p>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12</a:t>
            </a:fld>
            <a:endParaRPr lang="en-IE"/>
          </a:p>
        </p:txBody>
      </p:sp>
    </p:spTree>
    <p:extLst>
      <p:ext uri="{BB962C8B-B14F-4D97-AF65-F5344CB8AC3E}">
        <p14:creationId xmlns:p14="http://schemas.microsoft.com/office/powerpoint/2010/main" val="127852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err="1">
                <a:solidFill>
                  <a:schemeClr val="tx1"/>
                </a:solidFill>
                <a:effectLst/>
                <a:latin typeface="+mn-lt"/>
                <a:ea typeface="+mn-ea"/>
                <a:cs typeface="+mn-cs"/>
              </a:rPr>
              <a:t>Tactics</a:t>
            </a:r>
            <a:r>
              <a:rPr lang="fr-FR" sz="1200" kern="1200">
                <a:solidFill>
                  <a:schemeClr val="tx1"/>
                </a:solidFill>
                <a:effectLst/>
                <a:latin typeface="+mn-lt"/>
                <a:ea typeface="+mn-ea"/>
                <a:cs typeface="+mn-cs"/>
              </a:rPr>
              <a:t> are the </a:t>
            </a:r>
            <a:r>
              <a:rPr lang="fr-FR" sz="1200" kern="1200" err="1">
                <a:solidFill>
                  <a:schemeClr val="tx1"/>
                </a:solidFill>
                <a:effectLst/>
                <a:latin typeface="+mn-lt"/>
                <a:ea typeface="+mn-ea"/>
                <a:cs typeface="+mn-cs"/>
              </a:rPr>
              <a:t>details</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strategy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some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tactical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tools</a:t>
            </a:r>
            <a:r>
              <a:rPr lang="fr-FR" sz="1200" kern="1200">
                <a:solidFill>
                  <a:schemeClr val="tx1"/>
                </a:solidFill>
                <a:effectLst/>
                <a:latin typeface="+mn-lt"/>
                <a:ea typeface="+mn-ea"/>
                <a:cs typeface="+mn-cs"/>
              </a:rPr>
              <a:t> are </a:t>
            </a:r>
            <a:r>
              <a:rPr lang="fr-FR" sz="1200" kern="1200" err="1">
                <a:solidFill>
                  <a:schemeClr val="tx1"/>
                </a:solidFill>
                <a:effectLst/>
                <a:latin typeface="+mn-lt"/>
                <a:ea typeface="+mn-ea"/>
                <a:cs typeface="+mn-cs"/>
              </a:rPr>
              <a:t>better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than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others</a:t>
            </a:r>
            <a:r>
              <a:rPr lang="fr-FR" sz="1200" kern="1200">
                <a:solidFill>
                  <a:schemeClr val="tx1"/>
                </a:solidFill>
                <a:effectLst/>
                <a:latin typeface="+mn-lt"/>
                <a:ea typeface="+mn-ea"/>
                <a:cs typeface="+mn-cs"/>
              </a:rPr>
              <a:t> at </a:t>
            </a:r>
            <a:r>
              <a:rPr lang="fr-FR" sz="1200" kern="1200" err="1">
                <a:solidFill>
                  <a:schemeClr val="tx1"/>
                </a:solidFill>
                <a:effectLst/>
                <a:latin typeface="+mn-lt"/>
                <a:ea typeface="+mn-ea"/>
                <a:cs typeface="+mn-cs"/>
              </a:rPr>
              <a:t>achieving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specific</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tasks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boosting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awareness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preference</a:t>
            </a:r>
            <a:r>
              <a:rPr lang="fr-FR" sz="1200" kern="1200">
                <a:solidFill>
                  <a:schemeClr val="tx1"/>
                </a:solidFill>
                <a:effectLst/>
                <a:latin typeface="+mn-lt"/>
                <a:ea typeface="+mn-ea"/>
                <a:cs typeface="+mn-cs"/>
              </a:rPr>
              <a:t>, intention to </a:t>
            </a:r>
            <a:r>
              <a:rPr lang="fr-FR" sz="1200" kern="1200" err="1">
                <a:solidFill>
                  <a:schemeClr val="tx1"/>
                </a:solidFill>
                <a:effectLst/>
                <a:latin typeface="+mn-lt"/>
                <a:ea typeface="+mn-ea"/>
                <a:cs typeface="+mn-cs"/>
              </a:rPr>
              <a:t>purchase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purchases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repeat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purchases</a:t>
            </a:r>
            <a:r>
              <a:rPr lang="fr-FR" sz="1200" kern="1200">
                <a:solidFill>
                  <a:schemeClr val="tx1"/>
                </a:solidFill>
                <a:effectLst/>
                <a:latin typeface="+mn-lt"/>
                <a:ea typeface="+mn-ea"/>
                <a:cs typeface="+mn-cs"/>
              </a:rPr>
              <a:t>). Use the </a:t>
            </a:r>
            <a:r>
              <a:rPr lang="fr-FR" sz="1200" kern="1200" err="1">
                <a:solidFill>
                  <a:schemeClr val="tx1"/>
                </a:solidFill>
                <a:effectLst/>
                <a:latin typeface="+mn-lt"/>
                <a:ea typeface="+mn-ea"/>
                <a:cs typeface="+mn-cs"/>
              </a:rPr>
              <a:t>tactical</a:t>
            </a:r>
            <a:r>
              <a:rPr lang="fr-FR" sz="1200" kern="1200">
                <a:solidFill>
                  <a:schemeClr val="tx1"/>
                </a:solidFill>
                <a:effectLst/>
                <a:latin typeface="+mn-lt"/>
                <a:ea typeface="+mn-ea"/>
                <a:cs typeface="+mn-cs"/>
              </a:rPr>
              <a:t> matrix to </a:t>
            </a:r>
            <a:r>
              <a:rPr lang="fr-FR" sz="1200" kern="1200" err="1">
                <a:solidFill>
                  <a:schemeClr val="tx1"/>
                </a:solidFill>
                <a:effectLst/>
                <a:latin typeface="+mn-lt"/>
                <a:ea typeface="+mn-ea"/>
                <a:cs typeface="+mn-cs"/>
              </a:rPr>
              <a:t>consider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carefully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what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is</a:t>
            </a:r>
            <a:r>
              <a:rPr lang="fr-FR" sz="1200" kern="1200">
                <a:solidFill>
                  <a:schemeClr val="tx1"/>
                </a:solidFill>
                <a:effectLst/>
                <a:latin typeface="+mn-lt"/>
                <a:ea typeface="+mn-ea"/>
                <a:cs typeface="+mn-cs"/>
              </a:rPr>
              <a:t> best for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then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list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which</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tactical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tools</a:t>
            </a:r>
            <a:r>
              <a:rPr lang="fr-FR" sz="1200" kern="1200">
                <a:solidFill>
                  <a:schemeClr val="tx1"/>
                </a:solidFill>
                <a:effectLst/>
                <a:latin typeface="+mn-lt"/>
                <a:ea typeface="+mn-ea"/>
                <a:cs typeface="+mn-cs"/>
              </a:rPr>
              <a:t> are </a:t>
            </a:r>
            <a:r>
              <a:rPr lang="fr-FR" sz="1200" kern="1200" err="1">
                <a:solidFill>
                  <a:schemeClr val="tx1"/>
                </a:solidFill>
                <a:effectLst/>
                <a:latin typeface="+mn-lt"/>
                <a:ea typeface="+mn-ea"/>
                <a:cs typeface="+mn-cs"/>
              </a:rPr>
              <a:t>used</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when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with</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what</a:t>
            </a:r>
            <a:r>
              <a:rPr lang="fr-FR" sz="1200" kern="1200">
                <a:solidFill>
                  <a:schemeClr val="tx1"/>
                </a:solidFill>
                <a:effectLst/>
                <a:latin typeface="+mn-lt"/>
                <a:ea typeface="+mn-ea"/>
                <a:cs typeface="+mn-cs"/>
              </a:rPr>
              <a:t> budget – all in a simple </a:t>
            </a:r>
            <a:r>
              <a:rPr lang="fr-FR" sz="1200" kern="1200" err="1">
                <a:solidFill>
                  <a:schemeClr val="tx1"/>
                </a:solidFill>
                <a:effectLst/>
                <a:latin typeface="+mn-lt"/>
                <a:ea typeface="+mn-ea"/>
                <a:cs typeface="+mn-cs"/>
              </a:rPr>
              <a:t>gantt</a:t>
            </a:r>
            <a:r>
              <a:rPr lang="fr-FR" sz="1200" kern="1200">
                <a:solidFill>
                  <a:schemeClr val="tx1"/>
                </a:solidFill>
                <a:effectLst/>
                <a:latin typeface="+mn-lt"/>
                <a:ea typeface="+mn-ea"/>
                <a:cs typeface="+mn-cs"/>
              </a:rPr>
              <a:t> chart. </a:t>
            </a:r>
            <a:r>
              <a:rPr lang="fr-FR" sz="1200" kern="1200" err="1">
                <a:solidFill>
                  <a:schemeClr val="tx1"/>
                </a:solidFill>
                <a:effectLst/>
                <a:latin typeface="+mn-lt"/>
                <a:ea typeface="+mn-ea"/>
                <a:cs typeface="+mn-cs"/>
              </a:rPr>
              <a:t>Now</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have a </a:t>
            </a:r>
            <a:r>
              <a:rPr lang="fr-FR" sz="1200" kern="1200" err="1">
                <a:solidFill>
                  <a:schemeClr val="tx1"/>
                </a:solidFill>
                <a:effectLst/>
                <a:latin typeface="+mn-lt"/>
                <a:ea typeface="+mn-ea"/>
                <a:cs typeface="+mn-cs"/>
              </a:rPr>
              <a:t>tactical</a:t>
            </a:r>
            <a:r>
              <a:rPr lang="fr-FR" sz="1200" kern="1200">
                <a:solidFill>
                  <a:schemeClr val="tx1"/>
                </a:solidFill>
                <a:effectLst/>
                <a:latin typeface="+mn-lt"/>
                <a:ea typeface="+mn-ea"/>
                <a:cs typeface="+mn-cs"/>
              </a:rPr>
              <a:t> plan – </a:t>
            </a:r>
            <a:r>
              <a:rPr lang="fr-FR" sz="1200" kern="1200" err="1">
                <a:solidFill>
                  <a:schemeClr val="tx1"/>
                </a:solidFill>
                <a:effectLst/>
                <a:latin typeface="+mn-lt"/>
                <a:ea typeface="+mn-ea"/>
                <a:cs typeface="+mn-cs"/>
              </a:rPr>
              <a:t>so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make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happen</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next</a:t>
            </a:r>
            <a:r>
              <a:rPr lang="fr-FR" sz="1200" kern="1200">
                <a:solidFill>
                  <a:schemeClr val="tx1"/>
                </a:solidFill>
                <a:effectLst/>
                <a:latin typeface="+mn-lt"/>
                <a:ea typeface="+mn-ea"/>
                <a:cs typeface="+mn-cs"/>
              </a:rPr>
              <a:t> section on actions shows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how to </a:t>
            </a:r>
            <a:r>
              <a:rPr lang="fr-FR" sz="1200" kern="1200" err="1">
                <a:solidFill>
                  <a:schemeClr val="tx1"/>
                </a:solidFill>
                <a:effectLst/>
                <a:latin typeface="+mn-lt"/>
                <a:ea typeface="+mn-ea"/>
                <a:cs typeface="+mn-cs"/>
              </a:rPr>
              <a:t>achieve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execution</a:t>
            </a:r>
            <a:r>
              <a:rPr lang="fr-FR" sz="1200" kern="1200">
                <a:solidFill>
                  <a:schemeClr val="tx1"/>
                </a:solidFill>
                <a:effectLst/>
                <a:latin typeface="+mn-lt"/>
                <a:ea typeface="+mn-ea"/>
                <a:cs typeface="+mn-cs"/>
              </a:rPr>
              <a:t> excellence </a:t>
            </a:r>
            <a:r>
              <a:rPr lang="fr-FR" sz="1200" kern="1200" err="1">
                <a:solidFill>
                  <a:schemeClr val="tx1"/>
                </a:solidFill>
                <a:effectLst/>
                <a:latin typeface="+mn-lt"/>
                <a:ea typeface="+mn-ea"/>
                <a:cs typeface="+mn-cs"/>
              </a:rPr>
              <a:t>when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rolling</a:t>
            </a:r>
            <a:r>
              <a:rPr lang="fr-FR" sz="1200" kern="1200">
                <a:solidFill>
                  <a:schemeClr val="tx1"/>
                </a:solidFill>
                <a:effectLst/>
                <a:latin typeface="+mn-lt"/>
                <a:ea typeface="+mn-ea"/>
                <a:cs typeface="+mn-cs"/>
              </a:rPr>
              <a:t> out </a:t>
            </a:r>
            <a:r>
              <a:rPr lang="fr-FR" sz="1200" kern="1200" err="1">
                <a:solidFill>
                  <a:schemeClr val="tx1"/>
                </a:solidFill>
                <a:effectLst/>
                <a:latin typeface="+mn-lt"/>
                <a:ea typeface="+mn-ea"/>
                <a:cs typeface="+mn-cs"/>
              </a:rPr>
              <a:t>these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tactics</a:t>
            </a:r>
            <a:r>
              <a:rPr lang="fr-FR" sz="1200" kern="1200">
                <a:solidFill>
                  <a:schemeClr val="tx1"/>
                </a:solidFill>
                <a:effectLst/>
                <a:latin typeface="+mn-lt"/>
                <a:ea typeface="+mn-ea"/>
                <a:cs typeface="+mn-cs"/>
              </a:rPr>
              <a:t>.</a:t>
            </a:r>
            <a:endParaRPr lang="fr-FR"/>
          </a:p>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13</a:t>
            </a:fld>
            <a:endParaRPr lang="en-IE"/>
          </a:p>
        </p:txBody>
      </p:sp>
    </p:spTree>
    <p:extLst>
      <p:ext uri="{BB962C8B-B14F-4D97-AF65-F5344CB8AC3E}">
        <p14:creationId xmlns:p14="http://schemas.microsoft.com/office/powerpoint/2010/main" val="1176952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err="1">
                <a:solidFill>
                  <a:schemeClr val="tx1"/>
                </a:solidFill>
                <a:effectLst/>
                <a:latin typeface="+mn-lt"/>
                <a:ea typeface="+mn-ea"/>
                <a:cs typeface="+mn-cs"/>
              </a:rPr>
              <a:t>Tactics</a:t>
            </a:r>
            <a:r>
              <a:rPr lang="fr-FR" sz="1200" kern="1200">
                <a:solidFill>
                  <a:schemeClr val="tx1"/>
                </a:solidFill>
                <a:effectLst/>
                <a:latin typeface="+mn-lt"/>
                <a:ea typeface="+mn-ea"/>
                <a:cs typeface="+mn-cs"/>
              </a:rPr>
              <a:t> are the </a:t>
            </a:r>
            <a:r>
              <a:rPr lang="fr-FR" sz="1200" kern="1200" err="1">
                <a:solidFill>
                  <a:schemeClr val="tx1"/>
                </a:solidFill>
                <a:effectLst/>
                <a:latin typeface="+mn-lt"/>
                <a:ea typeface="+mn-ea"/>
                <a:cs typeface="+mn-cs"/>
              </a:rPr>
              <a:t>details</a:t>
            </a:r>
            <a:r>
              <a:rPr lang="fr-FR" sz="1200" kern="1200">
                <a:solidFill>
                  <a:schemeClr val="tx1"/>
                </a:solidFill>
                <a:effectLst/>
                <a:latin typeface="+mn-lt"/>
                <a:ea typeface="+mn-ea"/>
                <a:cs typeface="+mn-cs"/>
              </a:rPr>
              <a:t> of </a:t>
            </a:r>
            <a:r>
              <a:rPr lang="fr-FR" sz="1200" kern="1200" err="1">
                <a:solidFill>
                  <a:schemeClr val="tx1"/>
                </a:solidFill>
                <a:effectLst/>
                <a:latin typeface="+mn-lt"/>
                <a:ea typeface="+mn-ea"/>
                <a:cs typeface="+mn-cs"/>
              </a:rPr>
              <a:t>strategy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some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tactical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tools</a:t>
            </a:r>
            <a:r>
              <a:rPr lang="fr-FR" sz="1200" kern="1200">
                <a:solidFill>
                  <a:schemeClr val="tx1"/>
                </a:solidFill>
                <a:effectLst/>
                <a:latin typeface="+mn-lt"/>
                <a:ea typeface="+mn-ea"/>
                <a:cs typeface="+mn-cs"/>
              </a:rPr>
              <a:t> are </a:t>
            </a:r>
            <a:r>
              <a:rPr lang="fr-FR" sz="1200" kern="1200" err="1">
                <a:solidFill>
                  <a:schemeClr val="tx1"/>
                </a:solidFill>
                <a:effectLst/>
                <a:latin typeface="+mn-lt"/>
                <a:ea typeface="+mn-ea"/>
                <a:cs typeface="+mn-cs"/>
              </a:rPr>
              <a:t>better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than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others</a:t>
            </a:r>
            <a:r>
              <a:rPr lang="fr-FR" sz="1200" kern="1200">
                <a:solidFill>
                  <a:schemeClr val="tx1"/>
                </a:solidFill>
                <a:effectLst/>
                <a:latin typeface="+mn-lt"/>
                <a:ea typeface="+mn-ea"/>
                <a:cs typeface="+mn-cs"/>
              </a:rPr>
              <a:t> at </a:t>
            </a:r>
            <a:r>
              <a:rPr lang="fr-FR" sz="1200" kern="1200" err="1">
                <a:solidFill>
                  <a:schemeClr val="tx1"/>
                </a:solidFill>
                <a:effectLst/>
                <a:latin typeface="+mn-lt"/>
                <a:ea typeface="+mn-ea"/>
                <a:cs typeface="+mn-cs"/>
              </a:rPr>
              <a:t>achieving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specific</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tasks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boosting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awareness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preference</a:t>
            </a:r>
            <a:r>
              <a:rPr lang="fr-FR" sz="1200" kern="1200">
                <a:solidFill>
                  <a:schemeClr val="tx1"/>
                </a:solidFill>
                <a:effectLst/>
                <a:latin typeface="+mn-lt"/>
                <a:ea typeface="+mn-ea"/>
                <a:cs typeface="+mn-cs"/>
              </a:rPr>
              <a:t>, intention to </a:t>
            </a:r>
            <a:r>
              <a:rPr lang="fr-FR" sz="1200" kern="1200" err="1">
                <a:solidFill>
                  <a:schemeClr val="tx1"/>
                </a:solidFill>
                <a:effectLst/>
                <a:latin typeface="+mn-lt"/>
                <a:ea typeface="+mn-ea"/>
                <a:cs typeface="+mn-cs"/>
              </a:rPr>
              <a:t>purchase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purchases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repeat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purchases</a:t>
            </a:r>
            <a:r>
              <a:rPr lang="fr-FR" sz="1200" kern="1200">
                <a:solidFill>
                  <a:schemeClr val="tx1"/>
                </a:solidFill>
                <a:effectLst/>
                <a:latin typeface="+mn-lt"/>
                <a:ea typeface="+mn-ea"/>
                <a:cs typeface="+mn-cs"/>
              </a:rPr>
              <a:t>). Use the </a:t>
            </a:r>
            <a:r>
              <a:rPr lang="fr-FR" sz="1200" kern="1200" err="1">
                <a:solidFill>
                  <a:schemeClr val="tx1"/>
                </a:solidFill>
                <a:effectLst/>
                <a:latin typeface="+mn-lt"/>
                <a:ea typeface="+mn-ea"/>
                <a:cs typeface="+mn-cs"/>
              </a:rPr>
              <a:t>tactical</a:t>
            </a:r>
            <a:r>
              <a:rPr lang="fr-FR" sz="1200" kern="1200">
                <a:solidFill>
                  <a:schemeClr val="tx1"/>
                </a:solidFill>
                <a:effectLst/>
                <a:latin typeface="+mn-lt"/>
                <a:ea typeface="+mn-ea"/>
                <a:cs typeface="+mn-cs"/>
              </a:rPr>
              <a:t> matrix to </a:t>
            </a:r>
            <a:r>
              <a:rPr lang="fr-FR" sz="1200" kern="1200" err="1">
                <a:solidFill>
                  <a:schemeClr val="tx1"/>
                </a:solidFill>
                <a:effectLst/>
                <a:latin typeface="+mn-lt"/>
                <a:ea typeface="+mn-ea"/>
                <a:cs typeface="+mn-cs"/>
              </a:rPr>
              <a:t>consider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carefully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what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is</a:t>
            </a:r>
            <a:r>
              <a:rPr lang="fr-FR" sz="1200" kern="1200">
                <a:solidFill>
                  <a:schemeClr val="tx1"/>
                </a:solidFill>
                <a:effectLst/>
                <a:latin typeface="+mn-lt"/>
                <a:ea typeface="+mn-ea"/>
                <a:cs typeface="+mn-cs"/>
              </a:rPr>
              <a:t> best for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then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list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which</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tactical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tools</a:t>
            </a:r>
            <a:r>
              <a:rPr lang="fr-FR" sz="1200" kern="1200">
                <a:solidFill>
                  <a:schemeClr val="tx1"/>
                </a:solidFill>
                <a:effectLst/>
                <a:latin typeface="+mn-lt"/>
                <a:ea typeface="+mn-ea"/>
                <a:cs typeface="+mn-cs"/>
              </a:rPr>
              <a:t> are </a:t>
            </a:r>
            <a:r>
              <a:rPr lang="fr-FR" sz="1200" kern="1200" err="1">
                <a:solidFill>
                  <a:schemeClr val="tx1"/>
                </a:solidFill>
                <a:effectLst/>
                <a:latin typeface="+mn-lt"/>
                <a:ea typeface="+mn-ea"/>
                <a:cs typeface="+mn-cs"/>
              </a:rPr>
              <a:t>used</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when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with</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what</a:t>
            </a:r>
            <a:r>
              <a:rPr lang="fr-FR" sz="1200" kern="1200">
                <a:solidFill>
                  <a:schemeClr val="tx1"/>
                </a:solidFill>
                <a:effectLst/>
                <a:latin typeface="+mn-lt"/>
                <a:ea typeface="+mn-ea"/>
                <a:cs typeface="+mn-cs"/>
              </a:rPr>
              <a:t> budget – all in a simple </a:t>
            </a:r>
            <a:r>
              <a:rPr lang="fr-FR" sz="1200" kern="1200" err="1">
                <a:solidFill>
                  <a:schemeClr val="tx1"/>
                </a:solidFill>
                <a:effectLst/>
                <a:latin typeface="+mn-lt"/>
                <a:ea typeface="+mn-ea"/>
                <a:cs typeface="+mn-cs"/>
              </a:rPr>
              <a:t>gantt</a:t>
            </a:r>
            <a:r>
              <a:rPr lang="fr-FR" sz="1200" kern="1200">
                <a:solidFill>
                  <a:schemeClr val="tx1"/>
                </a:solidFill>
                <a:effectLst/>
                <a:latin typeface="+mn-lt"/>
                <a:ea typeface="+mn-ea"/>
                <a:cs typeface="+mn-cs"/>
              </a:rPr>
              <a:t> chart. </a:t>
            </a:r>
            <a:r>
              <a:rPr lang="fr-FR" sz="1200" kern="1200" err="1">
                <a:solidFill>
                  <a:schemeClr val="tx1"/>
                </a:solidFill>
                <a:effectLst/>
                <a:latin typeface="+mn-lt"/>
                <a:ea typeface="+mn-ea"/>
                <a:cs typeface="+mn-cs"/>
              </a:rPr>
              <a:t>Now</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have a </a:t>
            </a:r>
            <a:r>
              <a:rPr lang="fr-FR" sz="1200" kern="1200" err="1">
                <a:solidFill>
                  <a:schemeClr val="tx1"/>
                </a:solidFill>
                <a:effectLst/>
                <a:latin typeface="+mn-lt"/>
                <a:ea typeface="+mn-ea"/>
                <a:cs typeface="+mn-cs"/>
              </a:rPr>
              <a:t>tactical</a:t>
            </a:r>
            <a:r>
              <a:rPr lang="fr-FR" sz="1200" kern="1200">
                <a:solidFill>
                  <a:schemeClr val="tx1"/>
                </a:solidFill>
                <a:effectLst/>
                <a:latin typeface="+mn-lt"/>
                <a:ea typeface="+mn-ea"/>
                <a:cs typeface="+mn-cs"/>
              </a:rPr>
              <a:t> plan – </a:t>
            </a:r>
            <a:r>
              <a:rPr lang="fr-FR" sz="1200" kern="1200" err="1">
                <a:solidFill>
                  <a:schemeClr val="tx1"/>
                </a:solidFill>
                <a:effectLst/>
                <a:latin typeface="+mn-lt"/>
                <a:ea typeface="+mn-ea"/>
                <a:cs typeface="+mn-cs"/>
              </a:rPr>
              <a:t>so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make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happen</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next</a:t>
            </a:r>
            <a:r>
              <a:rPr lang="fr-FR" sz="1200" kern="1200">
                <a:solidFill>
                  <a:schemeClr val="tx1"/>
                </a:solidFill>
                <a:effectLst/>
                <a:latin typeface="+mn-lt"/>
                <a:ea typeface="+mn-ea"/>
                <a:cs typeface="+mn-cs"/>
              </a:rPr>
              <a:t> section on actions shows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how to </a:t>
            </a:r>
            <a:r>
              <a:rPr lang="fr-FR" sz="1200" kern="1200" err="1">
                <a:solidFill>
                  <a:schemeClr val="tx1"/>
                </a:solidFill>
                <a:effectLst/>
                <a:latin typeface="+mn-lt"/>
                <a:ea typeface="+mn-ea"/>
                <a:cs typeface="+mn-cs"/>
              </a:rPr>
              <a:t>achieve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execution</a:t>
            </a:r>
            <a:r>
              <a:rPr lang="fr-FR" sz="1200" kern="1200">
                <a:solidFill>
                  <a:schemeClr val="tx1"/>
                </a:solidFill>
                <a:effectLst/>
                <a:latin typeface="+mn-lt"/>
                <a:ea typeface="+mn-ea"/>
                <a:cs typeface="+mn-cs"/>
              </a:rPr>
              <a:t> excellence </a:t>
            </a:r>
            <a:r>
              <a:rPr lang="fr-FR" sz="1200" kern="1200" err="1">
                <a:solidFill>
                  <a:schemeClr val="tx1"/>
                </a:solidFill>
                <a:effectLst/>
                <a:latin typeface="+mn-lt"/>
                <a:ea typeface="+mn-ea"/>
                <a:cs typeface="+mn-cs"/>
              </a:rPr>
              <a:t>when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rolling</a:t>
            </a:r>
            <a:r>
              <a:rPr lang="fr-FR" sz="1200" kern="1200">
                <a:solidFill>
                  <a:schemeClr val="tx1"/>
                </a:solidFill>
                <a:effectLst/>
                <a:latin typeface="+mn-lt"/>
                <a:ea typeface="+mn-ea"/>
                <a:cs typeface="+mn-cs"/>
              </a:rPr>
              <a:t> out </a:t>
            </a:r>
            <a:r>
              <a:rPr lang="fr-FR" sz="1200" kern="1200" err="1">
                <a:solidFill>
                  <a:schemeClr val="tx1"/>
                </a:solidFill>
                <a:effectLst/>
                <a:latin typeface="+mn-lt"/>
                <a:ea typeface="+mn-ea"/>
                <a:cs typeface="+mn-cs"/>
              </a:rPr>
              <a:t>these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tactics</a:t>
            </a:r>
            <a:r>
              <a:rPr lang="fr-FR" sz="1200" kern="1200">
                <a:solidFill>
                  <a:schemeClr val="tx1"/>
                </a:solidFill>
                <a:effectLst/>
                <a:latin typeface="+mn-lt"/>
                <a:ea typeface="+mn-ea"/>
                <a:cs typeface="+mn-cs"/>
              </a:rPr>
              <a:t>.</a:t>
            </a:r>
            <a:endParaRPr lang="fr-FR"/>
          </a:p>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14</a:t>
            </a:fld>
            <a:endParaRPr lang="en-IE"/>
          </a:p>
        </p:txBody>
      </p:sp>
    </p:spTree>
    <p:extLst>
      <p:ext uri="{BB962C8B-B14F-4D97-AF65-F5344CB8AC3E}">
        <p14:creationId xmlns:p14="http://schemas.microsoft.com/office/powerpoint/2010/main" val="2006008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fr-FR" sz="1200" kern="1200" err="1">
                <a:solidFill>
                  <a:schemeClr val="tx1"/>
                </a:solidFill>
                <a:effectLst/>
                <a:latin typeface="+mn-lt"/>
                <a:ea typeface="+mn-ea"/>
                <a:cs typeface="+mn-cs"/>
              </a:rPr>
              <a:t>Execution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can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be</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weakest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link</a:t>
            </a:r>
            <a:r>
              <a:rPr lang="fr-FR" sz="1200" kern="1200">
                <a:solidFill>
                  <a:schemeClr val="tx1"/>
                </a:solidFill>
                <a:effectLst/>
                <a:latin typeface="+mn-lt"/>
                <a:ea typeface="+mn-ea"/>
                <a:cs typeface="+mn-cs"/>
              </a:rPr>
              <a:t> in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whole</a:t>
            </a:r>
            <a:r>
              <a:rPr lang="fr-FR" sz="1200" kern="1200">
                <a:solidFill>
                  <a:schemeClr val="tx1"/>
                </a:solidFill>
                <a:effectLst/>
                <a:latin typeface="+mn-lt"/>
                <a:ea typeface="+mn-ea"/>
                <a:cs typeface="+mn-cs"/>
              </a:rPr>
              <a:t> plan. Excellent </a:t>
            </a:r>
            <a:r>
              <a:rPr lang="fr-FR" sz="1200" kern="1200" err="1">
                <a:solidFill>
                  <a:schemeClr val="tx1"/>
                </a:solidFill>
                <a:effectLst/>
                <a:latin typeface="+mn-lt"/>
                <a:ea typeface="+mn-ea"/>
                <a:cs typeface="+mn-cs"/>
              </a:rPr>
              <a:t>execution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can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be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achieved</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with</a:t>
            </a:r>
            <a:r>
              <a:rPr lang="fr-FR" sz="1200" kern="1200">
                <a:solidFill>
                  <a:schemeClr val="tx1"/>
                </a:solidFill>
                <a:effectLst/>
                <a:latin typeface="+mn-lt"/>
                <a:ea typeface="+mn-ea"/>
                <a:cs typeface="+mn-cs"/>
              </a:rPr>
              <a:t> attention to </a:t>
            </a:r>
            <a:r>
              <a:rPr lang="fr-FR" sz="1200" kern="1200" err="1">
                <a:solidFill>
                  <a:schemeClr val="tx1"/>
                </a:solidFill>
                <a:effectLst/>
                <a:latin typeface="+mn-lt"/>
                <a:ea typeface="+mn-ea"/>
                <a:cs typeface="+mn-cs"/>
              </a:rPr>
              <a:t>details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clear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processes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procedures</a:t>
            </a:r>
            <a:r>
              <a:rPr lang="fr-FR" sz="1200" kern="1200">
                <a:solidFill>
                  <a:schemeClr val="tx1"/>
                </a:solidFill>
                <a:effectLst/>
                <a:latin typeface="+mn-lt"/>
                <a:ea typeface="+mn-ea"/>
                <a:cs typeface="+mn-cs"/>
              </a:rPr>
              <a:t> and checklists. </a:t>
            </a:r>
            <a:r>
              <a:rPr lang="fr-FR" sz="1200" kern="1200" err="1">
                <a:solidFill>
                  <a:schemeClr val="tx1"/>
                </a:solidFill>
                <a:effectLst/>
                <a:latin typeface="+mn-lt"/>
                <a:ea typeface="+mn-ea"/>
                <a:cs typeface="+mn-cs"/>
              </a:rPr>
              <a:t>Internal</a:t>
            </a:r>
            <a:r>
              <a:rPr lang="fr-FR" sz="1200" kern="1200">
                <a:solidFill>
                  <a:schemeClr val="tx1"/>
                </a:solidFill>
                <a:effectLst/>
                <a:latin typeface="+mn-lt"/>
                <a:ea typeface="+mn-ea"/>
                <a:cs typeface="+mn-cs"/>
              </a:rPr>
              <a:t> marketing (</a:t>
            </a:r>
            <a:r>
              <a:rPr lang="fr-FR" sz="1200" kern="1200" err="1">
                <a:solidFill>
                  <a:schemeClr val="tx1"/>
                </a:solidFill>
                <a:effectLst/>
                <a:latin typeface="+mn-lt"/>
                <a:ea typeface="+mn-ea"/>
                <a:cs typeface="+mn-cs"/>
              </a:rPr>
              <a:t>com</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munication</a:t>
            </a:r>
            <a:r>
              <a:rPr lang="fr-FR" sz="1200" kern="1200">
                <a:solidFill>
                  <a:schemeClr val="tx1"/>
                </a:solidFill>
                <a:effectLst/>
                <a:latin typeface="+mn-lt"/>
                <a:ea typeface="+mn-ea"/>
                <a:cs typeface="+mn-cs"/>
              </a:rPr>
              <a:t>, training and </a:t>
            </a:r>
            <a:r>
              <a:rPr lang="fr-FR" sz="1200" kern="1200" err="1">
                <a:solidFill>
                  <a:schemeClr val="tx1"/>
                </a:solidFill>
                <a:effectLst/>
                <a:latin typeface="+mn-lt"/>
                <a:ea typeface="+mn-ea"/>
                <a:cs typeface="+mn-cs"/>
              </a:rPr>
              <a:t>motivating</a:t>
            </a:r>
            <a:r>
              <a:rPr lang="fr-FR" sz="1200" kern="1200">
                <a:solidFill>
                  <a:schemeClr val="tx1"/>
                </a:solidFill>
                <a:effectLst/>
                <a:latin typeface="+mn-lt"/>
                <a:ea typeface="+mn-ea"/>
                <a:cs typeface="+mn-cs"/>
              </a:rPr>
              <a:t> staff) </a:t>
            </a:r>
            <a:r>
              <a:rPr lang="fr-FR" sz="1200" kern="1200" err="1">
                <a:solidFill>
                  <a:schemeClr val="tx1"/>
                </a:solidFill>
                <a:effectLst/>
                <a:latin typeface="+mn-lt"/>
                <a:ea typeface="+mn-ea"/>
                <a:cs typeface="+mn-cs"/>
              </a:rPr>
              <a:t>is</a:t>
            </a:r>
            <a:r>
              <a:rPr lang="fr-FR" sz="1200" kern="1200">
                <a:solidFill>
                  <a:schemeClr val="tx1"/>
                </a:solidFill>
                <a:effectLst/>
                <a:latin typeface="+mn-lt"/>
                <a:ea typeface="+mn-ea"/>
                <a:cs typeface="+mn-cs"/>
              </a:rPr>
              <a:t> vital. Good </a:t>
            </a:r>
            <a:r>
              <a:rPr lang="fr-FR" sz="1200" kern="1200" err="1">
                <a:solidFill>
                  <a:schemeClr val="tx1"/>
                </a:solidFill>
                <a:effectLst/>
                <a:latin typeface="+mn-lt"/>
                <a:ea typeface="+mn-ea"/>
                <a:cs typeface="+mn-cs"/>
              </a:rPr>
              <a:t>project</a:t>
            </a:r>
            <a:r>
              <a:rPr lang="fr-FR" sz="1200" kern="1200">
                <a:solidFill>
                  <a:schemeClr val="tx1"/>
                </a:solidFill>
                <a:effectLst/>
                <a:latin typeface="+mn-lt"/>
                <a:ea typeface="+mn-ea"/>
                <a:cs typeface="+mn-cs"/>
              </a:rPr>
              <a:t> management </a:t>
            </a:r>
            <a:r>
              <a:rPr lang="fr-FR" sz="1200" kern="1200" err="1">
                <a:solidFill>
                  <a:schemeClr val="tx1"/>
                </a:solidFill>
                <a:effectLst/>
                <a:latin typeface="+mn-lt"/>
                <a:ea typeface="+mn-ea"/>
                <a:cs typeface="+mn-cs"/>
              </a:rPr>
              <a:t>skills</a:t>
            </a:r>
            <a:r>
              <a:rPr lang="fr-FR" sz="1200" kern="1200">
                <a:solidFill>
                  <a:schemeClr val="tx1"/>
                </a:solidFill>
                <a:effectLst/>
                <a:latin typeface="+mn-lt"/>
                <a:ea typeface="+mn-ea"/>
                <a:cs typeface="+mn-cs"/>
              </a:rPr>
              <a:t> are essential </a:t>
            </a:r>
            <a:r>
              <a:rPr lang="fr-FR" sz="1200" kern="1200" err="1">
                <a:solidFill>
                  <a:schemeClr val="tx1"/>
                </a:solidFill>
                <a:effectLst/>
                <a:latin typeface="+mn-lt"/>
                <a:ea typeface="+mn-ea"/>
                <a:cs typeface="+mn-cs"/>
              </a:rPr>
              <a:t>during</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implementation</a:t>
            </a:r>
            <a:r>
              <a:rPr lang="fr-FR" sz="1200" kern="1200">
                <a:solidFill>
                  <a:schemeClr val="tx1"/>
                </a:solidFill>
                <a:effectLst/>
                <a:latin typeface="+mn-lt"/>
                <a:ea typeface="+mn-ea"/>
                <a:cs typeface="+mn-cs"/>
              </a:rPr>
              <a:t> or action stage. You are </a:t>
            </a:r>
            <a:r>
              <a:rPr lang="fr-FR" sz="1200" kern="1200" err="1">
                <a:solidFill>
                  <a:schemeClr val="tx1"/>
                </a:solidFill>
                <a:effectLst/>
                <a:latin typeface="+mn-lt"/>
                <a:ea typeface="+mn-ea"/>
                <a:cs typeface="+mn-cs"/>
              </a:rPr>
              <a:t>now</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ready</a:t>
            </a:r>
            <a:r>
              <a:rPr lang="fr-FR" sz="1200" kern="1200">
                <a:solidFill>
                  <a:schemeClr val="tx1"/>
                </a:solidFill>
                <a:effectLst/>
                <a:latin typeface="+mn-lt"/>
                <a:ea typeface="+mn-ea"/>
                <a:cs typeface="+mn-cs"/>
              </a:rPr>
              <a:t> to control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destiny</a:t>
            </a:r>
            <a:r>
              <a:rPr lang="fr-FR" sz="1200" kern="1200">
                <a:solidFill>
                  <a:schemeClr val="tx1"/>
                </a:solidFill>
                <a:effectLst/>
                <a:latin typeface="+mn-lt"/>
                <a:ea typeface="+mn-ea"/>
                <a:cs typeface="+mn-cs"/>
              </a:rPr>
              <a:t> by building control </a:t>
            </a:r>
            <a:r>
              <a:rPr lang="fr-FR" sz="1200" kern="1200" err="1">
                <a:solidFill>
                  <a:schemeClr val="tx1"/>
                </a:solidFill>
                <a:effectLst/>
                <a:latin typeface="+mn-lt"/>
                <a:ea typeface="+mn-ea"/>
                <a:cs typeface="+mn-cs"/>
              </a:rPr>
              <a:t>mechanisms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into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digital marketing plan. </a:t>
            </a:r>
            <a:endParaRPr lang="fr-FR">
              <a:effectLst/>
            </a:endParaRPr>
          </a:p>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16</a:t>
            </a:fld>
            <a:endParaRPr lang="en-IE"/>
          </a:p>
        </p:txBody>
      </p:sp>
    </p:spTree>
    <p:extLst>
      <p:ext uri="{BB962C8B-B14F-4D97-AF65-F5344CB8AC3E}">
        <p14:creationId xmlns:p14="http://schemas.microsoft.com/office/powerpoint/2010/main" val="809747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fr-FR" sz="1200" kern="1200">
                <a:solidFill>
                  <a:schemeClr val="tx1"/>
                </a:solidFill>
                <a:effectLst/>
                <a:latin typeface="+mn-lt"/>
                <a:ea typeface="+mn-ea"/>
                <a:cs typeface="+mn-cs"/>
              </a:rPr>
              <a:t>The control section of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plan </a:t>
            </a:r>
            <a:r>
              <a:rPr lang="fr-FR" sz="1200" kern="1200" err="1">
                <a:solidFill>
                  <a:schemeClr val="tx1"/>
                </a:solidFill>
                <a:effectLst/>
                <a:latin typeface="+mn-lt"/>
                <a:ea typeface="+mn-ea"/>
                <a:cs typeface="+mn-cs"/>
              </a:rPr>
              <a:t>is</a:t>
            </a:r>
            <a:r>
              <a:rPr lang="fr-FR" sz="1200" kern="1200">
                <a:solidFill>
                  <a:schemeClr val="tx1"/>
                </a:solidFill>
                <a:effectLst/>
                <a:latin typeface="+mn-lt"/>
                <a:ea typeface="+mn-ea"/>
                <a:cs typeface="+mn-cs"/>
              </a:rPr>
              <a:t> all about </a:t>
            </a:r>
            <a:r>
              <a:rPr lang="fr-FR" sz="1200" kern="1200" err="1">
                <a:solidFill>
                  <a:schemeClr val="tx1"/>
                </a:solidFill>
                <a:effectLst/>
                <a:latin typeface="+mn-lt"/>
                <a:ea typeface="+mn-ea"/>
                <a:cs typeface="+mn-cs"/>
              </a:rPr>
              <a:t>specifying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what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monitor, how </a:t>
            </a:r>
            <a:r>
              <a:rPr lang="fr-FR" sz="1200" kern="1200" err="1">
                <a:solidFill>
                  <a:schemeClr val="tx1"/>
                </a:solidFill>
                <a:effectLst/>
                <a:latin typeface="+mn-lt"/>
                <a:ea typeface="+mn-ea"/>
                <a:cs typeface="+mn-cs"/>
              </a:rPr>
              <a:t>often</a:t>
            </a:r>
            <a:r>
              <a:rPr lang="fr-FR" sz="1200" kern="1200">
                <a:solidFill>
                  <a:schemeClr val="tx1"/>
                </a:solidFill>
                <a:effectLst/>
                <a:latin typeface="+mn-lt"/>
                <a:ea typeface="+mn-ea"/>
                <a:cs typeface="+mn-cs"/>
              </a:rPr>
              <a:t> and </a:t>
            </a:r>
            <a:r>
              <a:rPr lang="fr-FR" sz="1200" kern="1200" err="1">
                <a:solidFill>
                  <a:schemeClr val="tx1"/>
                </a:solidFill>
                <a:effectLst/>
                <a:latin typeface="+mn-lt"/>
                <a:ea typeface="+mn-ea"/>
                <a:cs typeface="+mn-cs"/>
              </a:rPr>
              <a:t>who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does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it</a:t>
            </a:r>
            <a:r>
              <a:rPr lang="fr-FR" sz="1200" kern="1200">
                <a:solidFill>
                  <a:schemeClr val="tx1"/>
                </a:solidFill>
                <a:effectLst/>
                <a:latin typeface="+mn-lt"/>
                <a:ea typeface="+mn-ea"/>
                <a:cs typeface="+mn-cs"/>
              </a:rPr>
              <a:t>. List the </a:t>
            </a:r>
            <a:r>
              <a:rPr lang="fr-FR" sz="1200" kern="1200" err="1">
                <a:solidFill>
                  <a:schemeClr val="tx1"/>
                </a:solidFill>
                <a:effectLst/>
                <a:latin typeface="+mn-lt"/>
                <a:ea typeface="+mn-ea"/>
                <a:cs typeface="+mn-cs"/>
              </a:rPr>
              <a:t>kPi</a:t>
            </a:r>
            <a:r>
              <a:rPr lang="fr-FR" sz="1200" kern="1200">
                <a:solidFill>
                  <a:schemeClr val="tx1"/>
                </a:solidFill>
                <a:effectLst/>
                <a:latin typeface="+mn-lt"/>
                <a:ea typeface="+mn-ea"/>
                <a:cs typeface="+mn-cs"/>
              </a:rPr>
              <a:t> objectives </a:t>
            </a:r>
            <a:r>
              <a:rPr lang="fr-FR" sz="1200" kern="1200" err="1">
                <a:solidFill>
                  <a:schemeClr val="tx1"/>
                </a:solidFill>
                <a:effectLst/>
                <a:latin typeface="+mn-lt"/>
                <a:ea typeface="+mn-ea"/>
                <a:cs typeface="+mn-cs"/>
              </a:rPr>
              <a:t>including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both</a:t>
            </a:r>
            <a:r>
              <a:rPr lang="fr-FR" sz="1200" kern="1200">
                <a:solidFill>
                  <a:schemeClr val="tx1"/>
                </a:solidFill>
                <a:effectLst/>
                <a:latin typeface="+mn-lt"/>
                <a:ea typeface="+mn-ea"/>
                <a:cs typeface="+mn-cs"/>
              </a:rPr>
              <a:t> marketing and </a:t>
            </a:r>
            <a:r>
              <a:rPr lang="fr-FR" sz="1200" kern="1200" err="1">
                <a:solidFill>
                  <a:schemeClr val="tx1"/>
                </a:solidFill>
                <a:effectLst/>
                <a:latin typeface="+mn-lt"/>
                <a:ea typeface="+mn-ea"/>
                <a:cs typeface="+mn-cs"/>
              </a:rPr>
              <a:t>marComms</a:t>
            </a:r>
            <a:r>
              <a:rPr lang="fr-FR" sz="1200" kern="1200">
                <a:solidFill>
                  <a:schemeClr val="tx1"/>
                </a:solidFill>
                <a:effectLst/>
                <a:latin typeface="+mn-lt"/>
                <a:ea typeface="+mn-ea"/>
                <a:cs typeface="+mn-cs"/>
              </a:rPr>
              <a:t> objectives. Schedule and budget for </a:t>
            </a:r>
            <a:r>
              <a:rPr lang="fr-FR" sz="1200" kern="1200" err="1">
                <a:solidFill>
                  <a:schemeClr val="tx1"/>
                </a:solidFill>
                <a:effectLst/>
                <a:latin typeface="+mn-lt"/>
                <a:ea typeface="+mn-ea"/>
                <a:cs typeface="+mn-cs"/>
              </a:rPr>
              <a:t>regular</a:t>
            </a:r>
            <a:r>
              <a:rPr lang="fr-FR" sz="1200" kern="1200">
                <a:solidFill>
                  <a:schemeClr val="tx1"/>
                </a:solidFill>
                <a:effectLst/>
                <a:latin typeface="+mn-lt"/>
                <a:ea typeface="+mn-ea"/>
                <a:cs typeface="+mn-cs"/>
              </a:rPr>
              <a:t> monitoring. Most </a:t>
            </a:r>
            <a:r>
              <a:rPr lang="fr-FR" sz="1200" kern="1200" err="1">
                <a:solidFill>
                  <a:schemeClr val="tx1"/>
                </a:solidFill>
                <a:effectLst/>
                <a:latin typeface="+mn-lt"/>
                <a:ea typeface="+mn-ea"/>
                <a:cs typeface="+mn-cs"/>
              </a:rPr>
              <a:t>importantly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decide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what</a:t>
            </a:r>
            <a:r>
              <a:rPr lang="fr-FR" sz="1200" kern="1200">
                <a:solidFill>
                  <a:schemeClr val="tx1"/>
                </a:solidFill>
                <a:effectLst/>
                <a:latin typeface="+mn-lt"/>
                <a:ea typeface="+mn-ea"/>
                <a:cs typeface="+mn-cs"/>
              </a:rPr>
              <a:t> to do </a:t>
            </a:r>
            <a:r>
              <a:rPr lang="fr-FR" sz="1200" kern="1200" err="1">
                <a:solidFill>
                  <a:schemeClr val="tx1"/>
                </a:solidFill>
                <a:effectLst/>
                <a:latin typeface="+mn-lt"/>
                <a:ea typeface="+mn-ea"/>
                <a:cs typeface="+mn-cs"/>
              </a:rPr>
              <a:t>with</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this</a:t>
            </a:r>
            <a:r>
              <a:rPr lang="fr-FR" sz="1200" kern="1200">
                <a:solidFill>
                  <a:schemeClr val="tx1"/>
                </a:solidFill>
                <a:effectLst/>
                <a:latin typeface="+mn-lt"/>
                <a:ea typeface="+mn-ea"/>
                <a:cs typeface="+mn-cs"/>
              </a:rPr>
              <a:t> information. </a:t>
            </a:r>
            <a:r>
              <a:rPr lang="fr-FR" sz="1200" kern="1200" err="1">
                <a:solidFill>
                  <a:schemeClr val="tx1"/>
                </a:solidFill>
                <a:effectLst/>
                <a:latin typeface="+mn-lt"/>
                <a:ea typeface="+mn-ea"/>
                <a:cs typeface="+mn-cs"/>
              </a:rPr>
              <a:t>Finally</a:t>
            </a:r>
            <a:r>
              <a:rPr lang="fr-FR" sz="1200" kern="1200">
                <a:solidFill>
                  <a:schemeClr val="tx1"/>
                </a:solidFill>
                <a:effectLst/>
                <a:latin typeface="+mn-lt"/>
                <a:ea typeface="+mn-ea"/>
                <a:cs typeface="+mn-cs"/>
              </a:rPr>
              <a:t>, the monitoring of </a:t>
            </a:r>
            <a:r>
              <a:rPr lang="fr-FR" sz="1200" kern="1200" err="1">
                <a:solidFill>
                  <a:schemeClr val="tx1"/>
                </a:solidFill>
                <a:effectLst/>
                <a:latin typeface="+mn-lt"/>
                <a:ea typeface="+mn-ea"/>
                <a:cs typeface="+mn-cs"/>
              </a:rPr>
              <a:t>these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kPis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feed</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into</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next</a:t>
            </a:r>
            <a:r>
              <a:rPr lang="fr-FR" sz="1200" kern="1200">
                <a:solidFill>
                  <a:schemeClr val="tx1"/>
                </a:solidFill>
                <a:effectLst/>
                <a:latin typeface="+mn-lt"/>
                <a:ea typeface="+mn-ea"/>
                <a:cs typeface="+mn-cs"/>
              </a:rPr>
              <a:t> situation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(in the performance </a:t>
            </a:r>
            <a:r>
              <a:rPr lang="fr-FR" sz="1200" kern="1200" err="1">
                <a:solidFill>
                  <a:schemeClr val="tx1"/>
                </a:solidFill>
                <a:effectLst/>
                <a:latin typeface="+mn-lt"/>
                <a:ea typeface="+mn-ea"/>
                <a:cs typeface="+mn-cs"/>
              </a:rPr>
              <a:t>review</a:t>
            </a:r>
            <a:r>
              <a:rPr lang="fr-FR" sz="1200" kern="1200">
                <a:solidFill>
                  <a:schemeClr val="tx1"/>
                </a:solidFill>
                <a:effectLst/>
                <a:latin typeface="+mn-lt"/>
                <a:ea typeface="+mn-ea"/>
                <a:cs typeface="+mn-cs"/>
              </a:rPr>
              <a:t>/</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a:t>
            </a:r>
            <a:endParaRPr lang="fr-FR"/>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20</a:t>
            </a:fld>
            <a:endParaRPr lang="en-IE"/>
          </a:p>
        </p:txBody>
      </p:sp>
    </p:spTree>
    <p:extLst>
      <p:ext uri="{BB962C8B-B14F-4D97-AF65-F5344CB8AC3E}">
        <p14:creationId xmlns:p14="http://schemas.microsoft.com/office/powerpoint/2010/main" val="41303200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fr-FR" sz="1200" kern="1200">
                <a:solidFill>
                  <a:schemeClr val="tx1"/>
                </a:solidFill>
                <a:effectLst/>
                <a:latin typeface="+mn-lt"/>
                <a:ea typeface="+mn-ea"/>
                <a:cs typeface="+mn-cs"/>
              </a:rPr>
              <a:t>The control section of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plan </a:t>
            </a:r>
            <a:r>
              <a:rPr lang="fr-FR" sz="1200" kern="1200" err="1">
                <a:solidFill>
                  <a:schemeClr val="tx1"/>
                </a:solidFill>
                <a:effectLst/>
                <a:latin typeface="+mn-lt"/>
                <a:ea typeface="+mn-ea"/>
                <a:cs typeface="+mn-cs"/>
              </a:rPr>
              <a:t>is</a:t>
            </a:r>
            <a:r>
              <a:rPr lang="fr-FR" sz="1200" kern="1200">
                <a:solidFill>
                  <a:schemeClr val="tx1"/>
                </a:solidFill>
                <a:effectLst/>
                <a:latin typeface="+mn-lt"/>
                <a:ea typeface="+mn-ea"/>
                <a:cs typeface="+mn-cs"/>
              </a:rPr>
              <a:t> all about </a:t>
            </a:r>
            <a:r>
              <a:rPr lang="fr-FR" sz="1200" kern="1200" err="1">
                <a:solidFill>
                  <a:schemeClr val="tx1"/>
                </a:solidFill>
                <a:effectLst/>
                <a:latin typeface="+mn-lt"/>
                <a:ea typeface="+mn-ea"/>
                <a:cs typeface="+mn-cs"/>
              </a:rPr>
              <a:t>specifying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what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monitor, how </a:t>
            </a:r>
            <a:r>
              <a:rPr lang="fr-FR" sz="1200" kern="1200" err="1">
                <a:solidFill>
                  <a:schemeClr val="tx1"/>
                </a:solidFill>
                <a:effectLst/>
                <a:latin typeface="+mn-lt"/>
                <a:ea typeface="+mn-ea"/>
                <a:cs typeface="+mn-cs"/>
              </a:rPr>
              <a:t>often</a:t>
            </a:r>
            <a:r>
              <a:rPr lang="fr-FR" sz="1200" kern="1200">
                <a:solidFill>
                  <a:schemeClr val="tx1"/>
                </a:solidFill>
                <a:effectLst/>
                <a:latin typeface="+mn-lt"/>
                <a:ea typeface="+mn-ea"/>
                <a:cs typeface="+mn-cs"/>
              </a:rPr>
              <a:t> and </a:t>
            </a:r>
            <a:r>
              <a:rPr lang="fr-FR" sz="1200" kern="1200" err="1">
                <a:solidFill>
                  <a:schemeClr val="tx1"/>
                </a:solidFill>
                <a:effectLst/>
                <a:latin typeface="+mn-lt"/>
                <a:ea typeface="+mn-ea"/>
                <a:cs typeface="+mn-cs"/>
              </a:rPr>
              <a:t>who</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does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it</a:t>
            </a:r>
            <a:r>
              <a:rPr lang="fr-FR" sz="1200" kern="1200">
                <a:solidFill>
                  <a:schemeClr val="tx1"/>
                </a:solidFill>
                <a:effectLst/>
                <a:latin typeface="+mn-lt"/>
                <a:ea typeface="+mn-ea"/>
                <a:cs typeface="+mn-cs"/>
              </a:rPr>
              <a:t>. List the </a:t>
            </a:r>
            <a:r>
              <a:rPr lang="fr-FR" sz="1200" kern="1200" err="1">
                <a:solidFill>
                  <a:schemeClr val="tx1"/>
                </a:solidFill>
                <a:effectLst/>
                <a:latin typeface="+mn-lt"/>
                <a:ea typeface="+mn-ea"/>
                <a:cs typeface="+mn-cs"/>
              </a:rPr>
              <a:t>kPi</a:t>
            </a:r>
            <a:r>
              <a:rPr lang="fr-FR" sz="1200" kern="1200">
                <a:solidFill>
                  <a:schemeClr val="tx1"/>
                </a:solidFill>
                <a:effectLst/>
                <a:latin typeface="+mn-lt"/>
                <a:ea typeface="+mn-ea"/>
                <a:cs typeface="+mn-cs"/>
              </a:rPr>
              <a:t> objectives </a:t>
            </a:r>
            <a:r>
              <a:rPr lang="fr-FR" sz="1200" kern="1200" err="1">
                <a:solidFill>
                  <a:schemeClr val="tx1"/>
                </a:solidFill>
                <a:effectLst/>
                <a:latin typeface="+mn-lt"/>
                <a:ea typeface="+mn-ea"/>
                <a:cs typeface="+mn-cs"/>
              </a:rPr>
              <a:t>including</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both</a:t>
            </a:r>
            <a:r>
              <a:rPr lang="fr-FR" sz="1200" kern="1200">
                <a:solidFill>
                  <a:schemeClr val="tx1"/>
                </a:solidFill>
                <a:effectLst/>
                <a:latin typeface="+mn-lt"/>
                <a:ea typeface="+mn-ea"/>
                <a:cs typeface="+mn-cs"/>
              </a:rPr>
              <a:t> marketing and </a:t>
            </a:r>
            <a:r>
              <a:rPr lang="fr-FR" sz="1200" kern="1200" err="1">
                <a:solidFill>
                  <a:schemeClr val="tx1"/>
                </a:solidFill>
                <a:effectLst/>
                <a:latin typeface="+mn-lt"/>
                <a:ea typeface="+mn-ea"/>
                <a:cs typeface="+mn-cs"/>
              </a:rPr>
              <a:t>marComms</a:t>
            </a:r>
            <a:r>
              <a:rPr lang="fr-FR" sz="1200" kern="1200">
                <a:solidFill>
                  <a:schemeClr val="tx1"/>
                </a:solidFill>
                <a:effectLst/>
                <a:latin typeface="+mn-lt"/>
                <a:ea typeface="+mn-ea"/>
                <a:cs typeface="+mn-cs"/>
              </a:rPr>
              <a:t> objectives. Schedule and budget for </a:t>
            </a:r>
            <a:r>
              <a:rPr lang="fr-FR" sz="1200" kern="1200" err="1">
                <a:solidFill>
                  <a:schemeClr val="tx1"/>
                </a:solidFill>
                <a:effectLst/>
                <a:latin typeface="+mn-lt"/>
                <a:ea typeface="+mn-ea"/>
                <a:cs typeface="+mn-cs"/>
              </a:rPr>
              <a:t>regular</a:t>
            </a:r>
            <a:r>
              <a:rPr lang="fr-FR" sz="1200" kern="1200">
                <a:solidFill>
                  <a:schemeClr val="tx1"/>
                </a:solidFill>
                <a:effectLst/>
                <a:latin typeface="+mn-lt"/>
                <a:ea typeface="+mn-ea"/>
                <a:cs typeface="+mn-cs"/>
              </a:rPr>
              <a:t> monitoring. Most </a:t>
            </a:r>
            <a:r>
              <a:rPr lang="fr-FR" sz="1200" kern="1200" err="1">
                <a:solidFill>
                  <a:schemeClr val="tx1"/>
                </a:solidFill>
                <a:effectLst/>
                <a:latin typeface="+mn-lt"/>
                <a:ea typeface="+mn-ea"/>
                <a:cs typeface="+mn-cs"/>
              </a:rPr>
              <a:t>importantly</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decide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what</a:t>
            </a:r>
            <a:r>
              <a:rPr lang="fr-FR" sz="1200" kern="1200">
                <a:solidFill>
                  <a:schemeClr val="tx1"/>
                </a:solidFill>
                <a:effectLst/>
                <a:latin typeface="+mn-lt"/>
                <a:ea typeface="+mn-ea"/>
                <a:cs typeface="+mn-cs"/>
              </a:rPr>
              <a:t> to do </a:t>
            </a:r>
            <a:r>
              <a:rPr lang="fr-FR" sz="1200" kern="1200" err="1">
                <a:solidFill>
                  <a:schemeClr val="tx1"/>
                </a:solidFill>
                <a:effectLst/>
                <a:latin typeface="+mn-lt"/>
                <a:ea typeface="+mn-ea"/>
                <a:cs typeface="+mn-cs"/>
              </a:rPr>
              <a:t>with</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this</a:t>
            </a:r>
            <a:r>
              <a:rPr lang="fr-FR" sz="1200" kern="1200">
                <a:solidFill>
                  <a:schemeClr val="tx1"/>
                </a:solidFill>
                <a:effectLst/>
                <a:latin typeface="+mn-lt"/>
                <a:ea typeface="+mn-ea"/>
                <a:cs typeface="+mn-cs"/>
              </a:rPr>
              <a:t> information. </a:t>
            </a:r>
            <a:r>
              <a:rPr lang="fr-FR" sz="1200" kern="1200" err="1">
                <a:solidFill>
                  <a:schemeClr val="tx1"/>
                </a:solidFill>
                <a:effectLst/>
                <a:latin typeface="+mn-lt"/>
                <a:ea typeface="+mn-ea"/>
                <a:cs typeface="+mn-cs"/>
              </a:rPr>
              <a:t>Finally</a:t>
            </a:r>
            <a:r>
              <a:rPr lang="fr-FR" sz="1200" kern="1200">
                <a:solidFill>
                  <a:schemeClr val="tx1"/>
                </a:solidFill>
                <a:effectLst/>
                <a:latin typeface="+mn-lt"/>
                <a:ea typeface="+mn-ea"/>
                <a:cs typeface="+mn-cs"/>
              </a:rPr>
              <a:t>, the monitoring of </a:t>
            </a:r>
            <a:r>
              <a:rPr lang="fr-FR" sz="1200" kern="1200" err="1">
                <a:solidFill>
                  <a:schemeClr val="tx1"/>
                </a:solidFill>
                <a:effectLst/>
                <a:latin typeface="+mn-lt"/>
                <a:ea typeface="+mn-ea"/>
                <a:cs typeface="+mn-cs"/>
              </a:rPr>
              <a:t>these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kPis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feed</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into</a:t>
            </a:r>
            <a:r>
              <a:rPr lang="fr-FR" sz="1200" kern="1200">
                <a:solidFill>
                  <a:schemeClr val="tx1"/>
                </a:solidFill>
                <a:effectLst/>
                <a:latin typeface="+mn-lt"/>
                <a:ea typeface="+mn-ea"/>
                <a:cs typeface="+mn-cs"/>
              </a:rPr>
              <a:t> the </a:t>
            </a:r>
            <a:r>
              <a:rPr lang="fr-FR" sz="1200" kern="1200" err="1">
                <a:solidFill>
                  <a:schemeClr val="tx1"/>
                </a:solidFill>
                <a:effectLst/>
                <a:latin typeface="+mn-lt"/>
                <a:ea typeface="+mn-ea"/>
                <a:cs typeface="+mn-cs"/>
              </a:rPr>
              <a:t>next</a:t>
            </a:r>
            <a:r>
              <a:rPr lang="fr-FR" sz="1200" kern="1200">
                <a:solidFill>
                  <a:schemeClr val="tx1"/>
                </a:solidFill>
                <a:effectLst/>
                <a:latin typeface="+mn-lt"/>
                <a:ea typeface="+mn-ea"/>
                <a:cs typeface="+mn-cs"/>
              </a:rPr>
              <a:t> situation </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(in the performance </a:t>
            </a:r>
            <a:r>
              <a:rPr lang="fr-FR" sz="1200" kern="1200" err="1">
                <a:solidFill>
                  <a:schemeClr val="tx1"/>
                </a:solidFill>
                <a:effectLst/>
                <a:latin typeface="+mn-lt"/>
                <a:ea typeface="+mn-ea"/>
                <a:cs typeface="+mn-cs"/>
              </a:rPr>
              <a:t>review</a:t>
            </a:r>
            <a:r>
              <a:rPr lang="fr-FR" sz="1200" kern="1200">
                <a:solidFill>
                  <a:schemeClr val="tx1"/>
                </a:solidFill>
                <a:effectLst/>
                <a:latin typeface="+mn-lt"/>
                <a:ea typeface="+mn-ea"/>
                <a:cs typeface="+mn-cs"/>
              </a:rPr>
              <a:t>/</a:t>
            </a:r>
            <a:r>
              <a:rPr lang="fr-FR" sz="1200" kern="1200" err="1">
                <a:solidFill>
                  <a:schemeClr val="tx1"/>
                </a:solidFill>
                <a:effectLst/>
                <a:latin typeface="+mn-lt"/>
                <a:ea typeface="+mn-ea"/>
                <a:cs typeface="+mn-cs"/>
              </a:rPr>
              <a:t>analysis</a:t>
            </a:r>
            <a:r>
              <a:rPr lang="fr-FR" sz="1200" kern="1200">
                <a:solidFill>
                  <a:schemeClr val="tx1"/>
                </a:solidFill>
                <a:effectLst/>
                <a:latin typeface="+mn-lt"/>
                <a:ea typeface="+mn-ea"/>
                <a:cs typeface="+mn-cs"/>
              </a:rPr>
              <a:t>). </a:t>
            </a:r>
            <a:endParaRPr lang="fr-FR"/>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21</a:t>
            </a:fld>
            <a:endParaRPr lang="en-IE"/>
          </a:p>
        </p:txBody>
      </p:sp>
    </p:spTree>
    <p:extLst>
      <p:ext uri="{BB962C8B-B14F-4D97-AF65-F5344CB8AC3E}">
        <p14:creationId xmlns:p14="http://schemas.microsoft.com/office/powerpoint/2010/main" val="38544146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r>
              <a:rPr lang="fr-FR" sz="1200" kern="1200">
                <a:solidFill>
                  <a:schemeClr val="tx1"/>
                </a:solidFill>
                <a:effectLst/>
                <a:latin typeface="+mn-lt"/>
                <a:ea typeface="+mn-ea"/>
                <a:cs typeface="+mn-cs"/>
              </a:rPr>
              <a:t>●  men (and </a:t>
            </a:r>
            <a:r>
              <a:rPr lang="fr-FR" sz="1200" kern="1200" err="1">
                <a:solidFill>
                  <a:schemeClr val="tx1"/>
                </a:solidFill>
                <a:effectLst/>
                <a:latin typeface="+mn-lt"/>
                <a:ea typeface="+mn-ea"/>
                <a:cs typeface="+mn-cs"/>
              </a:rPr>
              <a:t>women</a:t>
            </a:r>
            <a:r>
              <a:rPr lang="fr-FR" sz="1200" kern="1200">
                <a:solidFill>
                  <a:schemeClr val="tx1"/>
                </a:solidFill>
                <a:effectLst/>
                <a:latin typeface="+mn-lt"/>
                <a:ea typeface="+mn-ea"/>
                <a:cs typeface="+mn-cs"/>
              </a:rPr>
              <a:t>) –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need</a:t>
            </a:r>
            <a:r>
              <a:rPr lang="fr-FR" sz="1200" kern="1200">
                <a:solidFill>
                  <a:schemeClr val="tx1"/>
                </a:solidFill>
                <a:effectLst/>
                <a:latin typeface="+mn-lt"/>
                <a:ea typeface="+mn-ea"/>
                <a:cs typeface="+mn-cs"/>
              </a:rPr>
              <a:t> to </a:t>
            </a:r>
            <a:r>
              <a:rPr lang="fr-FR" sz="1200" kern="1200" err="1">
                <a:solidFill>
                  <a:schemeClr val="tx1"/>
                </a:solidFill>
                <a:effectLst/>
                <a:latin typeface="+mn-lt"/>
                <a:ea typeface="+mn-ea"/>
                <a:cs typeface="+mn-cs"/>
              </a:rPr>
              <a:t>work</a:t>
            </a:r>
            <a:r>
              <a:rPr lang="fr-FR" sz="1200" kern="1200">
                <a:solidFill>
                  <a:schemeClr val="tx1"/>
                </a:solidFill>
                <a:effectLst/>
                <a:latin typeface="+mn-lt"/>
                <a:ea typeface="+mn-ea"/>
                <a:cs typeface="+mn-cs"/>
              </a:rPr>
              <a:t> out </a:t>
            </a:r>
            <a:r>
              <a:rPr lang="fr-FR" sz="1200" kern="1200" err="1">
                <a:solidFill>
                  <a:schemeClr val="tx1"/>
                </a:solidFill>
                <a:effectLst/>
                <a:latin typeface="+mn-lt"/>
                <a:ea typeface="+mn-ea"/>
                <a:cs typeface="+mn-cs"/>
              </a:rPr>
              <a:t>what</a:t>
            </a:r>
            <a:r>
              <a:rPr lang="fr-FR" sz="1200" kern="1200">
                <a:solidFill>
                  <a:schemeClr val="tx1"/>
                </a:solidFill>
                <a:effectLst/>
                <a:latin typeface="+mn-lt"/>
                <a:ea typeface="+mn-ea"/>
                <a:cs typeface="+mn-cs"/>
              </a:rPr>
              <a:t> people </a:t>
            </a:r>
            <a:r>
              <a:rPr lang="fr-FR" sz="1200" kern="1200" err="1">
                <a:solidFill>
                  <a:schemeClr val="tx1"/>
                </a:solidFill>
                <a:effectLst/>
                <a:latin typeface="+mn-lt"/>
                <a:ea typeface="+mn-ea"/>
                <a:cs typeface="+mn-cs"/>
              </a:rPr>
              <a:t>resources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need</a:t>
            </a:r>
            <a:r>
              <a:rPr lang="fr-FR" sz="1200" kern="1200">
                <a:solidFill>
                  <a:schemeClr val="tx1"/>
                </a:solidFill>
                <a:effectLst/>
                <a:latin typeface="+mn-lt"/>
                <a:ea typeface="+mn-ea"/>
                <a:cs typeface="+mn-cs"/>
              </a:rPr>
              <a:t> and how to </a:t>
            </a:r>
            <a:r>
              <a:rPr lang="fr-FR" sz="1200" kern="1200" err="1">
                <a:solidFill>
                  <a:schemeClr val="tx1"/>
                </a:solidFill>
                <a:effectLst/>
                <a:latin typeface="+mn-lt"/>
                <a:ea typeface="+mn-ea"/>
                <a:cs typeface="+mn-cs"/>
              </a:rPr>
              <a:t>acquire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these</a:t>
            </a:r>
            <a:r>
              <a:rPr lang="fr-FR" sz="1200" kern="1200">
                <a:solidFill>
                  <a:schemeClr val="tx1"/>
                </a:solidFill>
                <a:effectLst/>
                <a:latin typeface="+mn-lt"/>
                <a:ea typeface="+mn-ea"/>
                <a:cs typeface="+mn-cs"/>
              </a:rPr>
              <a:t> in a </a:t>
            </a:r>
            <a:r>
              <a:rPr lang="fr-FR" sz="1200" kern="1200" err="1">
                <a:solidFill>
                  <a:schemeClr val="tx1"/>
                </a:solidFill>
                <a:effectLst/>
                <a:latin typeface="+mn-lt"/>
                <a:ea typeface="+mn-ea"/>
                <a:cs typeface="+mn-cs"/>
              </a:rPr>
              <a:t>market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where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core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skills</a:t>
            </a:r>
            <a:r>
              <a:rPr lang="fr-FR" sz="1200" kern="1200">
                <a:solidFill>
                  <a:schemeClr val="tx1"/>
                </a:solidFill>
                <a:effectLst/>
                <a:latin typeface="+mn-lt"/>
                <a:ea typeface="+mn-ea"/>
                <a:cs typeface="+mn-cs"/>
              </a:rPr>
              <a:t> are not </a:t>
            </a:r>
            <a:r>
              <a:rPr lang="fr-FR" sz="1200" kern="1200" err="1">
                <a:solidFill>
                  <a:schemeClr val="tx1"/>
                </a:solidFill>
                <a:effectLst/>
                <a:latin typeface="+mn-lt"/>
                <a:ea typeface="+mn-ea"/>
                <a:cs typeface="+mn-cs"/>
              </a:rPr>
              <a:t>abundant</a:t>
            </a:r>
            <a:r>
              <a:rPr lang="fr-FR" sz="1200" kern="1200">
                <a:solidFill>
                  <a:schemeClr val="tx1"/>
                </a:solidFill>
                <a:effectLst/>
                <a:latin typeface="+mn-lt"/>
                <a:ea typeface="+mn-ea"/>
                <a:cs typeface="+mn-cs"/>
              </a:rPr>
              <a:t>. </a:t>
            </a:r>
            <a:endParaRPr lang="fr-FR">
              <a:effectLst/>
            </a:endParaRPr>
          </a:p>
          <a:p>
            <a:r>
              <a:rPr lang="fr-FR" sz="1200" kern="1200">
                <a:solidFill>
                  <a:schemeClr val="tx1"/>
                </a:solidFill>
                <a:effectLst/>
                <a:latin typeface="+mn-lt"/>
                <a:ea typeface="+mn-ea"/>
                <a:cs typeface="+mn-cs"/>
              </a:rPr>
              <a:t>●  money – </a:t>
            </a:r>
            <a:r>
              <a:rPr lang="fr-FR" sz="1200" kern="1200" err="1">
                <a:solidFill>
                  <a:schemeClr val="tx1"/>
                </a:solidFill>
                <a:effectLst/>
                <a:latin typeface="+mn-lt"/>
                <a:ea typeface="+mn-ea"/>
                <a:cs typeface="+mn-cs"/>
              </a:rPr>
              <a:t>you</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need</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adequate</a:t>
            </a:r>
            <a:r>
              <a:rPr lang="fr-FR" sz="1200" kern="1200">
                <a:solidFill>
                  <a:schemeClr val="tx1"/>
                </a:solidFill>
                <a:effectLst/>
                <a:latin typeface="+mn-lt"/>
                <a:ea typeface="+mn-ea"/>
                <a:cs typeface="+mn-cs"/>
              </a:rPr>
              <a:t> budgets in </a:t>
            </a:r>
            <a:r>
              <a:rPr lang="fr-FR" sz="1200" kern="1200" err="1">
                <a:solidFill>
                  <a:schemeClr val="tx1"/>
                </a:solidFill>
                <a:effectLst/>
                <a:latin typeface="+mn-lt"/>
                <a:ea typeface="+mn-ea"/>
                <a:cs typeface="+mn-cs"/>
              </a:rPr>
              <a:t>order</a:t>
            </a:r>
            <a:r>
              <a:rPr lang="fr-FR" sz="1200" kern="1200">
                <a:solidFill>
                  <a:schemeClr val="tx1"/>
                </a:solidFill>
                <a:effectLst/>
                <a:latin typeface="+mn-lt"/>
                <a:ea typeface="+mn-ea"/>
                <a:cs typeface="+mn-cs"/>
              </a:rPr>
              <a:t> to </a:t>
            </a:r>
            <a:r>
              <a:rPr lang="fr-FR" sz="1200" kern="1200" err="1">
                <a:solidFill>
                  <a:schemeClr val="tx1"/>
                </a:solidFill>
                <a:effectLst/>
                <a:latin typeface="+mn-lt"/>
                <a:ea typeface="+mn-ea"/>
                <a:cs typeface="+mn-cs"/>
              </a:rPr>
              <a:t>achieve</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plans; </a:t>
            </a:r>
            <a:r>
              <a:rPr lang="fr-FR" sz="1200" kern="1200" err="1">
                <a:solidFill>
                  <a:schemeClr val="tx1"/>
                </a:solidFill>
                <a:effectLst/>
                <a:latin typeface="+mn-lt"/>
                <a:ea typeface="+mn-ea"/>
                <a:cs typeface="+mn-cs"/>
              </a:rPr>
              <a:t>this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will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include</a:t>
            </a:r>
            <a:r>
              <a:rPr lang="fr-FR" sz="1200" kern="1200">
                <a:solidFill>
                  <a:schemeClr val="tx1"/>
                </a:solidFill>
                <a:effectLst/>
                <a:latin typeface="+mn-lt"/>
                <a:ea typeface="+mn-ea"/>
                <a:cs typeface="+mn-cs"/>
              </a:rPr>
              <a:t> a </a:t>
            </a:r>
            <a:r>
              <a:rPr lang="fr-FR" sz="1200" kern="1200" err="1">
                <a:solidFill>
                  <a:schemeClr val="tx1"/>
                </a:solidFill>
                <a:effectLst/>
                <a:latin typeface="+mn-lt"/>
                <a:ea typeface="+mn-ea"/>
                <a:cs typeface="+mn-cs"/>
              </a:rPr>
              <a:t>forecast</a:t>
            </a:r>
            <a:r>
              <a:rPr lang="fr-FR" sz="1200" kern="1200">
                <a:solidFill>
                  <a:schemeClr val="tx1"/>
                </a:solidFill>
                <a:effectLst/>
                <a:latin typeface="+mn-lt"/>
                <a:ea typeface="+mn-ea"/>
                <a:cs typeface="+mn-cs"/>
              </a:rPr>
              <a:t> for the roi and a plan to </a:t>
            </a:r>
            <a:r>
              <a:rPr lang="fr-FR" sz="1200" kern="1200" err="1">
                <a:solidFill>
                  <a:schemeClr val="tx1"/>
                </a:solidFill>
                <a:effectLst/>
                <a:latin typeface="+mn-lt"/>
                <a:ea typeface="+mn-ea"/>
                <a:cs typeface="+mn-cs"/>
              </a:rPr>
              <a:t>be</a:t>
            </a:r>
            <a:r>
              <a:rPr lang="fr-FR" sz="1200" kern="1200">
                <a:solidFill>
                  <a:schemeClr val="tx1"/>
                </a:solidFill>
                <a:effectLst/>
                <a:latin typeface="+mn-lt"/>
                <a:ea typeface="+mn-ea"/>
                <a:cs typeface="+mn-cs"/>
              </a:rPr>
              <a:t> able to </a:t>
            </a:r>
            <a:r>
              <a:rPr lang="fr-FR" sz="1200" kern="1200" err="1">
                <a:solidFill>
                  <a:schemeClr val="tx1"/>
                </a:solidFill>
                <a:effectLst/>
                <a:latin typeface="+mn-lt"/>
                <a:ea typeface="+mn-ea"/>
                <a:cs typeface="+mn-cs"/>
              </a:rPr>
              <a:t>adjust</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costs</a:t>
            </a:r>
            <a:r>
              <a:rPr lang="fr-FR" sz="1200" kern="1200">
                <a:solidFill>
                  <a:schemeClr val="tx1"/>
                </a:solidFill>
                <a:effectLst/>
                <a:latin typeface="+mn-lt"/>
                <a:ea typeface="+mn-ea"/>
                <a:cs typeface="+mn-cs"/>
              </a:rPr>
              <a:t> if sales </a:t>
            </a:r>
            <a:r>
              <a:rPr lang="fr-FR" sz="1200" kern="1200" err="1">
                <a:solidFill>
                  <a:schemeClr val="tx1"/>
                </a:solidFill>
                <a:effectLst/>
                <a:latin typeface="+mn-lt"/>
                <a:ea typeface="+mn-ea"/>
                <a:cs typeface="+mn-cs"/>
              </a:rPr>
              <a:t>gures</a:t>
            </a:r>
            <a:r>
              <a:rPr lang="fr-FR" sz="1200" kern="1200">
                <a:solidFill>
                  <a:schemeClr val="tx1"/>
                </a:solidFill>
                <a:effectLst/>
                <a:latin typeface="+mn-lt"/>
                <a:ea typeface="+mn-ea"/>
                <a:cs typeface="+mn-cs"/>
              </a:rPr>
              <a:t> are </a:t>
            </a:r>
            <a:r>
              <a:rPr lang="fr-FR" sz="1200" kern="1200" err="1">
                <a:solidFill>
                  <a:schemeClr val="tx1"/>
                </a:solidFill>
                <a:effectLst/>
                <a:latin typeface="+mn-lt"/>
                <a:ea typeface="+mn-ea"/>
                <a:cs typeface="+mn-cs"/>
              </a:rPr>
              <a:t>higher</a:t>
            </a:r>
            <a:r>
              <a:rPr lang="fr-FR" sz="1200" kern="1200">
                <a:solidFill>
                  <a:schemeClr val="tx1"/>
                </a:solidFill>
                <a:effectLst/>
                <a:latin typeface="+mn-lt"/>
                <a:ea typeface="+mn-ea"/>
                <a:cs typeface="+mn-cs"/>
              </a:rPr>
              <a:t> or </a:t>
            </a:r>
            <a:r>
              <a:rPr lang="fr-FR" sz="1200" kern="1200" err="1">
                <a:solidFill>
                  <a:schemeClr val="tx1"/>
                </a:solidFill>
                <a:effectLst/>
                <a:latin typeface="+mn-lt"/>
                <a:ea typeface="+mn-ea"/>
                <a:cs typeface="+mn-cs"/>
              </a:rPr>
              <a:t>lower</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than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expected</a:t>
            </a:r>
            <a:r>
              <a:rPr lang="fr-FR" sz="1200" kern="1200">
                <a:solidFill>
                  <a:schemeClr val="tx1"/>
                </a:solidFill>
                <a:effectLst/>
                <a:latin typeface="+mn-lt"/>
                <a:ea typeface="+mn-ea"/>
                <a:cs typeface="+mn-cs"/>
              </a:rPr>
              <a:t>. </a:t>
            </a:r>
            <a:endParaRPr lang="fr-FR">
              <a:effectLst/>
            </a:endParaRPr>
          </a:p>
          <a:p>
            <a:r>
              <a:rPr lang="fr-FR" sz="1200" kern="1200">
                <a:solidFill>
                  <a:schemeClr val="tx1"/>
                </a:solidFill>
                <a:effectLst/>
                <a:latin typeface="+mn-lt"/>
                <a:ea typeface="+mn-ea"/>
                <a:cs typeface="+mn-cs"/>
              </a:rPr>
              <a:t>●  minutes – </a:t>
            </a:r>
            <a:r>
              <a:rPr lang="fr-FR" sz="1200" kern="1200" err="1">
                <a:solidFill>
                  <a:schemeClr val="tx1"/>
                </a:solidFill>
                <a:effectLst/>
                <a:latin typeface="+mn-lt"/>
                <a:ea typeface="+mn-ea"/>
                <a:cs typeface="+mn-cs"/>
              </a:rPr>
              <a:t>your</a:t>
            </a:r>
            <a:r>
              <a:rPr lang="fr-FR" sz="1200" kern="1200">
                <a:solidFill>
                  <a:schemeClr val="tx1"/>
                </a:solidFill>
                <a:effectLst/>
                <a:latin typeface="+mn-lt"/>
                <a:ea typeface="+mn-ea"/>
                <a:cs typeface="+mn-cs"/>
              </a:rPr>
              <a:t> digital marketing plan must </a:t>
            </a:r>
            <a:r>
              <a:rPr lang="fr-FR" sz="1200" kern="1200" err="1">
                <a:solidFill>
                  <a:schemeClr val="tx1"/>
                </a:solidFill>
                <a:effectLst/>
                <a:latin typeface="+mn-lt"/>
                <a:ea typeface="+mn-ea"/>
                <a:cs typeface="+mn-cs"/>
              </a:rPr>
              <a:t>contain</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timescales</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schedules</a:t>
            </a:r>
            <a:r>
              <a:rPr lang="fr-FR" sz="1200" kern="1200">
                <a:solidFill>
                  <a:schemeClr val="tx1"/>
                </a:solidFill>
                <a:effectLst/>
                <a:latin typeface="+mn-lt"/>
                <a:ea typeface="+mn-ea"/>
                <a:cs typeface="+mn-cs"/>
              </a:rPr>
              <a:t> and deadlines. </a:t>
            </a:r>
            <a:r>
              <a:rPr lang="fr-FR" sz="1200" kern="1200" err="1">
                <a:solidFill>
                  <a:schemeClr val="tx1"/>
                </a:solidFill>
                <a:effectLst/>
                <a:latin typeface="+mn-lt"/>
                <a:ea typeface="+mn-ea"/>
                <a:cs typeface="+mn-cs"/>
              </a:rPr>
              <a:t>allow</a:t>
            </a:r>
            <a:r>
              <a:rPr lang="fr-FR" sz="1200" kern="1200">
                <a:solidFill>
                  <a:schemeClr val="tx1"/>
                </a:solidFill>
                <a:effectLst/>
                <a:latin typeface="+mn-lt"/>
                <a:ea typeface="+mn-ea"/>
                <a:cs typeface="+mn-cs"/>
              </a:rPr>
              <a:t> time for constant </a:t>
            </a:r>
            <a:r>
              <a:rPr lang="fr-FR" sz="1200" kern="1200" err="1">
                <a:solidFill>
                  <a:schemeClr val="tx1"/>
                </a:solidFill>
                <a:effectLst/>
                <a:latin typeface="+mn-lt"/>
                <a:ea typeface="+mn-ea"/>
                <a:cs typeface="+mn-cs"/>
              </a:rPr>
              <a:t>testing</a:t>
            </a:r>
            <a:r>
              <a:rPr lang="fr-FR" sz="1200" kern="1200">
                <a:solidFill>
                  <a:schemeClr val="tx1"/>
                </a:solidFill>
                <a:effectLst/>
                <a:latin typeface="+mn-lt"/>
                <a:ea typeface="+mn-ea"/>
                <a:cs typeface="+mn-cs"/>
              </a:rPr>
              <a:t> and </a:t>
            </a:r>
            <a:r>
              <a:rPr lang="fr-FR" sz="1200" kern="1200" err="1">
                <a:solidFill>
                  <a:schemeClr val="tx1"/>
                </a:solidFill>
                <a:effectLst/>
                <a:latin typeface="+mn-lt"/>
                <a:ea typeface="+mn-ea"/>
                <a:cs typeface="+mn-cs"/>
              </a:rPr>
              <a:t>create</a:t>
            </a:r>
            <a:r>
              <a:rPr lang="fr-FR" sz="1200" kern="1200">
                <a:solidFill>
                  <a:schemeClr val="tx1"/>
                </a:solidFill>
                <a:effectLst/>
                <a:latin typeface="+mn-lt"/>
                <a:ea typeface="+mn-ea"/>
                <a:cs typeface="+mn-cs"/>
              </a:rPr>
              <a:t> a beta </a:t>
            </a:r>
            <a:r>
              <a:rPr lang="fr-FR" sz="1200" kern="1200" err="1">
                <a:solidFill>
                  <a:schemeClr val="tx1"/>
                </a:solidFill>
                <a:effectLst/>
                <a:latin typeface="+mn-lt"/>
                <a:ea typeface="+mn-ea"/>
                <a:cs typeface="+mn-cs"/>
              </a:rPr>
              <a:t>testing</a:t>
            </a:r>
            <a:r>
              <a:rPr lang="fr-FR" sz="1200" kern="1200">
                <a:solidFill>
                  <a:schemeClr val="tx1"/>
                </a:solidFill>
                <a:effectLst/>
                <a:latin typeface="+mn-lt"/>
                <a:ea typeface="+mn-ea"/>
                <a:cs typeface="+mn-cs"/>
              </a:rPr>
              <a:t> culture for </a:t>
            </a:r>
            <a:r>
              <a:rPr lang="fr-FR" sz="1200" kern="1200" err="1">
                <a:solidFill>
                  <a:schemeClr val="tx1"/>
                </a:solidFill>
                <a:effectLst/>
                <a:latin typeface="+mn-lt"/>
                <a:ea typeface="+mn-ea"/>
                <a:cs typeface="+mn-cs"/>
              </a:rPr>
              <a:t>continual</a:t>
            </a:r>
            <a:r>
              <a:rPr lang="fr-FR" sz="1200" kern="1200">
                <a:solidFill>
                  <a:schemeClr val="tx1"/>
                </a:solidFill>
                <a:effectLst/>
                <a:latin typeface="+mn-lt"/>
                <a:ea typeface="+mn-ea"/>
                <a:cs typeface="+mn-cs"/>
              </a:rPr>
              <a:t> </a:t>
            </a:r>
            <a:r>
              <a:rPr lang="fr-FR" sz="1200" kern="1200" err="1">
                <a:solidFill>
                  <a:schemeClr val="tx1"/>
                </a:solidFill>
                <a:effectLst/>
                <a:latin typeface="+mn-lt"/>
                <a:ea typeface="+mn-ea"/>
                <a:cs typeface="+mn-cs"/>
              </a:rPr>
              <a:t>optimization</a:t>
            </a:r>
            <a:r>
              <a:rPr lang="fr-FR" sz="1200" kern="1200">
                <a:solidFill>
                  <a:schemeClr val="tx1"/>
                </a:solidFill>
                <a:effectLst/>
                <a:latin typeface="+mn-lt"/>
                <a:ea typeface="+mn-ea"/>
                <a:cs typeface="+mn-cs"/>
              </a:rPr>
              <a:t>/</a:t>
            </a:r>
            <a:r>
              <a:rPr lang="fr-FR" sz="1200" kern="1200" err="1">
                <a:solidFill>
                  <a:schemeClr val="tx1"/>
                </a:solidFill>
                <a:effectLst/>
                <a:latin typeface="+mn-lt"/>
                <a:ea typeface="+mn-ea"/>
                <a:cs typeface="+mn-cs"/>
              </a:rPr>
              <a:t>improvement</a:t>
            </a:r>
            <a:r>
              <a:rPr lang="fr-FR" sz="1200" kern="1200">
                <a:solidFill>
                  <a:schemeClr val="tx1"/>
                </a:solidFill>
                <a:effectLst/>
                <a:latin typeface="+mn-lt"/>
                <a:ea typeface="+mn-ea"/>
                <a:cs typeface="+mn-cs"/>
              </a:rPr>
              <a:t>. </a:t>
            </a:r>
            <a:endParaRPr lang="fr-FR">
              <a:effectLst/>
            </a:endParaRPr>
          </a:p>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22</a:t>
            </a:fld>
            <a:endParaRPr lang="en-IE"/>
          </a:p>
        </p:txBody>
      </p:sp>
    </p:spTree>
    <p:extLst>
      <p:ext uri="{BB962C8B-B14F-4D97-AF65-F5344CB8AC3E}">
        <p14:creationId xmlns:p14="http://schemas.microsoft.com/office/powerpoint/2010/main" val="8699498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en-IE" noProof="0"/>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23</a:t>
            </a:fld>
            <a:endParaRPr lang="en-IE"/>
          </a:p>
        </p:txBody>
      </p:sp>
    </p:spTree>
    <p:extLst>
      <p:ext uri="{BB962C8B-B14F-4D97-AF65-F5344CB8AC3E}">
        <p14:creationId xmlns:p14="http://schemas.microsoft.com/office/powerpoint/2010/main" val="2795923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522E5E9-2FBF-4B29-8BD2-B4825E4BB418}" type="datetimeFigureOut">
              <a:rPr lang="en-GB" smtClean="0"/>
              <a:t>23/09/2023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5CE7B9-9732-49C9-8661-81285AACC538}" type="slidenum">
              <a:rPr lang="en-GB" smtClean="0"/>
              <a:t>‹#›</a:t>
            </a:fld>
            <a:endParaRPr lang="en-GB"/>
          </a:p>
        </p:txBody>
      </p:sp>
    </p:spTree>
    <p:extLst>
      <p:ext uri="{BB962C8B-B14F-4D97-AF65-F5344CB8AC3E}">
        <p14:creationId xmlns:p14="http://schemas.microsoft.com/office/powerpoint/2010/main" val="3221442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522E5E9-2FBF-4B29-8BD2-B4825E4BB418}" type="datetimeFigureOut">
              <a:rPr lang="en-GB" smtClean="0"/>
              <a:t>23/09/2023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5CE7B9-9732-49C9-8661-81285AACC538}" type="slidenum">
              <a:rPr lang="en-GB" smtClean="0"/>
              <a:t>‹#›</a:t>
            </a:fld>
            <a:endParaRPr lang="en-GB"/>
          </a:p>
        </p:txBody>
      </p:sp>
    </p:spTree>
    <p:extLst>
      <p:ext uri="{BB962C8B-B14F-4D97-AF65-F5344CB8AC3E}">
        <p14:creationId xmlns:p14="http://schemas.microsoft.com/office/powerpoint/2010/main" val="231618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522E5E9-2FBF-4B29-8BD2-B4825E4BB418}" type="datetimeFigureOut">
              <a:rPr lang="en-GB" smtClean="0"/>
              <a:t>23/09/2023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5CE7B9-9732-49C9-8661-81285AACC538}" type="slidenum">
              <a:rPr lang="en-GB" smtClean="0"/>
              <a:t>‹#›</a:t>
            </a:fld>
            <a:endParaRPr lang="en-GB"/>
          </a:p>
        </p:txBody>
      </p:sp>
    </p:spTree>
    <p:extLst>
      <p:ext uri="{BB962C8B-B14F-4D97-AF65-F5344CB8AC3E}">
        <p14:creationId xmlns:p14="http://schemas.microsoft.com/office/powerpoint/2010/main" val="3575290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522E5E9-2FBF-4B29-8BD2-B4825E4BB418}" type="datetimeFigureOut">
              <a:rPr lang="en-GB" smtClean="0"/>
              <a:t>23/09/2023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5CE7B9-9732-49C9-8661-81285AACC538}" type="slidenum">
              <a:rPr lang="en-GB" smtClean="0"/>
              <a:t>‹#›</a:t>
            </a:fld>
            <a:endParaRPr lang="en-GB"/>
          </a:p>
        </p:txBody>
      </p:sp>
    </p:spTree>
    <p:extLst>
      <p:ext uri="{BB962C8B-B14F-4D97-AF65-F5344CB8AC3E}">
        <p14:creationId xmlns:p14="http://schemas.microsoft.com/office/powerpoint/2010/main" val="3155107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522E5E9-2FBF-4B29-8BD2-B4825E4BB418}" type="datetimeFigureOut">
              <a:rPr lang="en-GB" smtClean="0"/>
              <a:t>23/09/2023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5CE7B9-9732-49C9-8661-81285AACC538}" type="slidenum">
              <a:rPr lang="en-GB" smtClean="0"/>
              <a:t>‹#›</a:t>
            </a:fld>
            <a:endParaRPr lang="en-GB"/>
          </a:p>
        </p:txBody>
      </p:sp>
    </p:spTree>
    <p:extLst>
      <p:ext uri="{BB962C8B-B14F-4D97-AF65-F5344CB8AC3E}">
        <p14:creationId xmlns:p14="http://schemas.microsoft.com/office/powerpoint/2010/main" val="3110376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522E5E9-2FBF-4B29-8BD2-B4825E4BB418}" type="datetimeFigureOut">
              <a:rPr lang="en-GB" smtClean="0"/>
              <a:t>23/09/2023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5CE7B9-9732-49C9-8661-81285AACC538}" type="slidenum">
              <a:rPr lang="en-GB" smtClean="0"/>
              <a:t>‹#›</a:t>
            </a:fld>
            <a:endParaRPr lang="en-GB"/>
          </a:p>
        </p:txBody>
      </p:sp>
    </p:spTree>
    <p:extLst>
      <p:ext uri="{BB962C8B-B14F-4D97-AF65-F5344CB8AC3E}">
        <p14:creationId xmlns:p14="http://schemas.microsoft.com/office/powerpoint/2010/main" val="3610091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22E5E9-2FBF-4B29-8BD2-B4825E4BB418}" type="datetimeFigureOut">
              <a:rPr lang="en-GB" smtClean="0"/>
              <a:t>23/09/2023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5CE7B9-9732-49C9-8661-81285AACC538}" type="slidenum">
              <a:rPr lang="en-GB" smtClean="0"/>
              <a:t>‹#›</a:t>
            </a:fld>
            <a:endParaRPr lang="en-GB"/>
          </a:p>
        </p:txBody>
      </p:sp>
    </p:spTree>
    <p:extLst>
      <p:ext uri="{BB962C8B-B14F-4D97-AF65-F5344CB8AC3E}">
        <p14:creationId xmlns:p14="http://schemas.microsoft.com/office/powerpoint/2010/main" val="926638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522E5E9-2FBF-4B29-8BD2-B4825E4BB418}" type="datetimeFigureOut">
              <a:rPr lang="en-GB" smtClean="0"/>
              <a:t>23/09/2023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5CE7B9-9732-49C9-8661-81285AACC538}" type="slidenum">
              <a:rPr lang="en-GB" smtClean="0"/>
              <a:t>‹#›</a:t>
            </a:fld>
            <a:endParaRPr lang="en-GB"/>
          </a:p>
        </p:txBody>
      </p:sp>
    </p:spTree>
    <p:extLst>
      <p:ext uri="{BB962C8B-B14F-4D97-AF65-F5344CB8AC3E}">
        <p14:creationId xmlns:p14="http://schemas.microsoft.com/office/powerpoint/2010/main" val="3058328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522E5E9-2FBF-4B29-8BD2-B4825E4BB418}" type="datetimeFigureOut">
              <a:rPr lang="en-GB" smtClean="0"/>
              <a:t>23/09/2023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5CE7B9-9732-49C9-8661-81285AACC538}" type="slidenum">
              <a:rPr lang="en-GB" smtClean="0"/>
              <a:t>‹#›</a:t>
            </a:fld>
            <a:endParaRPr lang="en-GB"/>
          </a:p>
        </p:txBody>
      </p:sp>
    </p:spTree>
    <p:extLst>
      <p:ext uri="{BB962C8B-B14F-4D97-AF65-F5344CB8AC3E}">
        <p14:creationId xmlns:p14="http://schemas.microsoft.com/office/powerpoint/2010/main" val="3302983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522E5E9-2FBF-4B29-8BD2-B4825E4BB418}" type="datetimeFigureOut">
              <a:rPr lang="en-GB" smtClean="0"/>
              <a:t>23/09/2023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5CE7B9-9732-49C9-8661-81285AACC538}" type="slidenum">
              <a:rPr lang="en-GB" smtClean="0"/>
              <a:t>‹#›</a:t>
            </a:fld>
            <a:endParaRPr lang="en-GB"/>
          </a:p>
        </p:txBody>
      </p:sp>
    </p:spTree>
    <p:extLst>
      <p:ext uri="{BB962C8B-B14F-4D97-AF65-F5344CB8AC3E}">
        <p14:creationId xmlns:p14="http://schemas.microsoft.com/office/powerpoint/2010/main" val="1736628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522E5E9-2FBF-4B29-8BD2-B4825E4BB418}" type="datetimeFigureOut">
              <a:rPr lang="en-GB" smtClean="0"/>
              <a:t>23/09/2023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5CE7B9-9732-49C9-8661-81285AACC538}" type="slidenum">
              <a:rPr lang="en-GB" smtClean="0"/>
              <a:t>‹#›</a:t>
            </a:fld>
            <a:endParaRPr lang="en-GB"/>
          </a:p>
        </p:txBody>
      </p:sp>
    </p:spTree>
    <p:extLst>
      <p:ext uri="{BB962C8B-B14F-4D97-AF65-F5344CB8AC3E}">
        <p14:creationId xmlns:p14="http://schemas.microsoft.com/office/powerpoint/2010/main" val="484776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22E5E9-2FBF-4B29-8BD2-B4825E4BB418}" type="datetimeFigureOut">
              <a:rPr lang="en-GB" smtClean="0"/>
              <a:t>23/09/2023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5CE7B9-9732-49C9-8661-81285AACC538}" type="slidenum">
              <a:rPr lang="en-GB" smtClean="0"/>
              <a:t>‹#›</a:t>
            </a:fld>
            <a:endParaRPr lang="en-GB"/>
          </a:p>
        </p:txBody>
      </p:sp>
    </p:spTree>
    <p:extLst>
      <p:ext uri="{BB962C8B-B14F-4D97-AF65-F5344CB8AC3E}">
        <p14:creationId xmlns:p14="http://schemas.microsoft.com/office/powerpoint/2010/main" val="19773609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1</a:t>
            </a:fld>
            <a:endParaRPr lang="en-IE"/>
          </a:p>
        </p:txBody>
      </p:sp>
      <p:sp>
        <p:nvSpPr>
          <p:cNvPr id="3" name="ZoneTexte 2"/>
          <p:cNvSpPr txBox="1"/>
          <p:nvPr/>
        </p:nvSpPr>
        <p:spPr>
          <a:xfrm>
            <a:off x="2242308" y="414966"/>
            <a:ext cx="1826141" cy="1862048"/>
          </a:xfrm>
          <a:prstGeom prst="rect">
            <a:avLst/>
          </a:prstGeom>
          <a:noFill/>
        </p:spPr>
        <p:txBody>
          <a:bodyPr wrap="none" rtlCol="0">
            <a:spAutoFit/>
          </a:bodyPr>
          <a:lstStyle/>
          <a:p>
            <a:r>
              <a:rPr lang="en-IE" sz="11500" b="1" dirty="0">
                <a:solidFill>
                  <a:schemeClr val="accent1">
                    <a:lumMod val="75000"/>
                  </a:schemeClr>
                </a:solidFill>
                <a:latin typeface="Bell Gothic Std Light" charset="0"/>
                <a:ea typeface="Bell Gothic Std Light" charset="0"/>
                <a:cs typeface="Bell Gothic Std Light" charset="0"/>
              </a:rPr>
              <a:t>10</a:t>
            </a:r>
          </a:p>
        </p:txBody>
      </p:sp>
      <p:sp>
        <p:nvSpPr>
          <p:cNvPr id="4" name="ZoneTexte 3"/>
          <p:cNvSpPr txBox="1"/>
          <p:nvPr/>
        </p:nvSpPr>
        <p:spPr>
          <a:xfrm>
            <a:off x="624850" y="1060568"/>
            <a:ext cx="1951115" cy="523220"/>
          </a:xfrm>
          <a:prstGeom prst="rect">
            <a:avLst/>
          </a:prstGeom>
          <a:noFill/>
        </p:spPr>
        <p:txBody>
          <a:bodyPr wrap="square" rtlCol="0">
            <a:spAutoFit/>
          </a:bodyPr>
          <a:lstStyle/>
          <a:p>
            <a:r>
              <a:rPr lang="en-IE" sz="2800" dirty="0">
                <a:solidFill>
                  <a:schemeClr val="accent1">
                    <a:lumMod val="75000"/>
                  </a:schemeClr>
                </a:solidFill>
                <a:latin typeface="Bell Gothic Std Light" charset="0"/>
                <a:ea typeface="Bell Gothic Std Light" charset="0"/>
                <a:cs typeface="Bell Gothic Std Light" charset="0"/>
              </a:rPr>
              <a:t>Chapter</a:t>
            </a:r>
          </a:p>
        </p:txBody>
      </p:sp>
      <p:sp>
        <p:nvSpPr>
          <p:cNvPr id="5" name="ZoneTexte 4"/>
          <p:cNvSpPr txBox="1"/>
          <p:nvPr/>
        </p:nvSpPr>
        <p:spPr>
          <a:xfrm>
            <a:off x="624850" y="2557569"/>
            <a:ext cx="8337629" cy="1323439"/>
          </a:xfrm>
          <a:prstGeom prst="rect">
            <a:avLst/>
          </a:prstGeom>
          <a:noFill/>
        </p:spPr>
        <p:txBody>
          <a:bodyPr wrap="square" rtlCol="0">
            <a:spAutoFit/>
          </a:bodyPr>
          <a:lstStyle/>
          <a:p>
            <a:r>
              <a:rPr lang="en-IE" sz="4000" dirty="0">
                <a:solidFill>
                  <a:schemeClr val="accent2"/>
                </a:solidFill>
                <a:latin typeface="Bell Gothic Std Light" charset="0"/>
                <a:ea typeface="Bell Gothic Std Light" charset="0"/>
                <a:cs typeface="Bell Gothic Std Light" charset="0"/>
              </a:rPr>
              <a:t>Digital marketing plan</a:t>
            </a:r>
          </a:p>
          <a:p>
            <a:endParaRPr lang="en-IE" sz="4000" dirty="0">
              <a:solidFill>
                <a:schemeClr val="accent2"/>
              </a:solidFill>
              <a:latin typeface="Bell Gothic Std Light" charset="0"/>
              <a:ea typeface="Bell Gothic Std Light" charset="0"/>
              <a:cs typeface="Bell Gothic Std Light" charset="0"/>
            </a:endParaRPr>
          </a:p>
        </p:txBody>
      </p:sp>
      <p:sp>
        <p:nvSpPr>
          <p:cNvPr id="6" name="Rectangle 5"/>
          <p:cNvSpPr/>
          <p:nvPr/>
        </p:nvSpPr>
        <p:spPr>
          <a:xfrm>
            <a:off x="4380177" y="3461283"/>
            <a:ext cx="6973623" cy="2862322"/>
          </a:xfrm>
          <a:prstGeom prst="rect">
            <a:avLst/>
          </a:prstGeom>
        </p:spPr>
        <p:txBody>
          <a:bodyPr wrap="square">
            <a:spAutoFit/>
          </a:bodyPr>
          <a:lstStyle/>
          <a:p>
            <a:r>
              <a:rPr lang="en-IE" dirty="0">
                <a:latin typeface="Bell Gothic Std Light" charset="0"/>
                <a:ea typeface="Bell Gothic Std Light" charset="0"/>
                <a:cs typeface="Bell Gothic Std Light" charset="0"/>
              </a:rPr>
              <a:t>Digital marketing planning involves marketing planning within the context of the online business environment. So, not surprisingly, the successful digital marketing plan is based on and integrated with traditional marketing disciplines and planning techniques, adapted for the digital media environment and then mixed with new digital marketing communications techniques (which include listening as much as ‘talking’). This chapter shows you how to create a comprehensive, integrated Digital marketing plan, based on the well-established principles of the SOSTAC® Planning System (Smith, 1996). </a:t>
            </a:r>
          </a:p>
          <a:p>
            <a:endParaRPr lang="en-IE" dirty="0">
              <a:latin typeface="Bell Gothic Std Light" charset="0"/>
              <a:ea typeface="Bell Gothic Std Light" charset="0"/>
              <a:cs typeface="Bell Gothic Std Light" charset="0"/>
            </a:endParaRPr>
          </a:p>
        </p:txBody>
      </p:sp>
    </p:spTree>
    <p:extLst>
      <p:ext uri="{BB962C8B-B14F-4D97-AF65-F5344CB8AC3E}">
        <p14:creationId xmlns:p14="http://schemas.microsoft.com/office/powerpoint/2010/main" val="2488716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2</a:t>
            </a:fld>
            <a:endParaRPr lang="en-IE"/>
          </a:p>
        </p:txBody>
      </p:sp>
      <p:sp>
        <p:nvSpPr>
          <p:cNvPr id="3" name="ZoneTexte 2"/>
          <p:cNvSpPr txBox="1"/>
          <p:nvPr/>
        </p:nvSpPr>
        <p:spPr>
          <a:xfrm>
            <a:off x="512813" y="728435"/>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10.1 </a:t>
            </a:r>
            <a:r>
              <a:rPr lang="fr-FR" sz="3600" dirty="0">
                <a:solidFill>
                  <a:schemeClr val="accent2"/>
                </a:solidFill>
                <a:latin typeface="Bell Gothic Std Light" charset="0"/>
                <a:ea typeface="Bell Gothic Std Light" charset="0"/>
                <a:cs typeface="Bell Gothic Std Light" charset="0"/>
              </a:rPr>
              <a:t>Introduction to digital marketing planning</a:t>
            </a:r>
            <a:endParaRPr lang="en-IE" sz="3600" dirty="0">
              <a:solidFill>
                <a:schemeClr val="accent2"/>
              </a:solidFill>
              <a:latin typeface="Bell Gothic Std Light" charset="0"/>
              <a:ea typeface="Bell Gothic Std Light" charset="0"/>
              <a:cs typeface="Bell Gothic Std Light" charset="0"/>
            </a:endParaRPr>
          </a:p>
        </p:txBody>
      </p:sp>
      <p:sp>
        <p:nvSpPr>
          <p:cNvPr id="4" name="ZoneTexte 3"/>
          <p:cNvSpPr txBox="1"/>
          <p:nvPr/>
        </p:nvSpPr>
        <p:spPr>
          <a:xfrm>
            <a:off x="512813" y="1374766"/>
            <a:ext cx="11304430" cy="830997"/>
          </a:xfrm>
          <a:prstGeom prst="rect">
            <a:avLst/>
          </a:prstGeom>
          <a:noFill/>
        </p:spPr>
        <p:txBody>
          <a:bodyPr wrap="square" rtlCol="0">
            <a:spAutoFit/>
          </a:bodyPr>
          <a:lstStyle/>
          <a:p>
            <a:r>
              <a:rPr lang="en-IE" sz="2400" dirty="0">
                <a:latin typeface="Bell Gothic Std Light" charset="0"/>
                <a:ea typeface="Bell Gothic Std Light" charset="0"/>
                <a:cs typeface="Bell Gothic Std Light" charset="0"/>
              </a:rPr>
              <a:t>Digital marketing plans must support, and be integrated with, marketing plans and eventually with business plans.</a:t>
            </a:r>
          </a:p>
        </p:txBody>
      </p:sp>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169" y="2371057"/>
            <a:ext cx="6107423" cy="3819999"/>
          </a:xfrm>
          <a:prstGeom prst="rect">
            <a:avLst/>
          </a:prstGeom>
        </p:spPr>
      </p:pic>
      <p:sp>
        <p:nvSpPr>
          <p:cNvPr id="7" name="ZoneTexte 6"/>
          <p:cNvSpPr txBox="1"/>
          <p:nvPr/>
        </p:nvSpPr>
        <p:spPr>
          <a:xfrm>
            <a:off x="7353745" y="2967335"/>
            <a:ext cx="1330814" cy="461665"/>
          </a:xfrm>
          <a:prstGeom prst="rect">
            <a:avLst/>
          </a:prstGeom>
          <a:noFill/>
        </p:spPr>
        <p:txBody>
          <a:bodyPr wrap="none" rtlCol="0">
            <a:spAutoFit/>
          </a:bodyPr>
          <a:lstStyle/>
          <a:p>
            <a:r>
              <a:rPr lang="en-IE" sz="2400" b="1" dirty="0">
                <a:solidFill>
                  <a:srgbClr val="0070C0"/>
                </a:solidFill>
                <a:latin typeface="Bell Gothic Std Light" charset="0"/>
                <a:ea typeface="Bell Gothic Std Light" charset="0"/>
                <a:cs typeface="Bell Gothic Std Light" charset="0"/>
              </a:rPr>
              <a:t>The 3Ms</a:t>
            </a:r>
          </a:p>
        </p:txBody>
      </p:sp>
      <p:sp>
        <p:nvSpPr>
          <p:cNvPr id="8" name="ZoneTexte 7"/>
          <p:cNvSpPr txBox="1"/>
          <p:nvPr/>
        </p:nvSpPr>
        <p:spPr>
          <a:xfrm>
            <a:off x="7353745" y="3571859"/>
            <a:ext cx="4127055" cy="1754326"/>
          </a:xfrm>
          <a:prstGeom prst="rect">
            <a:avLst/>
          </a:prstGeom>
          <a:noFill/>
        </p:spPr>
        <p:txBody>
          <a:bodyPr wrap="square" rtlCol="0">
            <a:spAutoFit/>
          </a:bodyPr>
          <a:lstStyle/>
          <a:p>
            <a:pPr marL="285750" indent="-285750">
              <a:buFont typeface="Arial" charset="0"/>
              <a:buChar char="•"/>
            </a:pPr>
            <a:r>
              <a:rPr lang="en-IE" dirty="0">
                <a:latin typeface="Bell Gothic Std Light" charset="0"/>
                <a:ea typeface="Bell Gothic Std Light" charset="0"/>
                <a:cs typeface="Bell Gothic Std Light" charset="0"/>
              </a:rPr>
              <a:t>Men (and women) </a:t>
            </a:r>
            <a:r>
              <a:rPr lang="mr-IN" dirty="0">
                <a:latin typeface="Bell Gothic Std Light" charset="0"/>
                <a:ea typeface="Bell Gothic Std Light" charset="0"/>
                <a:cs typeface="Bell Gothic Std Light" charset="0"/>
              </a:rPr>
              <a:t>–</a:t>
            </a:r>
            <a:r>
              <a:rPr lang="en-IE" dirty="0">
                <a:latin typeface="Bell Gothic Std Light" charset="0"/>
                <a:ea typeface="Bell Gothic Std Light" charset="0"/>
                <a:cs typeface="Bell Gothic Std Light" charset="0"/>
              </a:rPr>
              <a:t> human resources</a:t>
            </a:r>
          </a:p>
          <a:p>
            <a:pPr marL="285750" indent="-285750">
              <a:buFont typeface="Arial" charset="0"/>
              <a:buChar char="•"/>
            </a:pPr>
            <a:r>
              <a:rPr lang="en-IE" dirty="0">
                <a:latin typeface="Bell Gothic Std Light" charset="0"/>
                <a:ea typeface="Bell Gothic Std Light" charset="0"/>
                <a:cs typeface="Bell Gothic Std Light" charset="0"/>
              </a:rPr>
              <a:t>Money </a:t>
            </a:r>
            <a:r>
              <a:rPr lang="mr-IN" dirty="0">
                <a:latin typeface="Bell Gothic Std Light" charset="0"/>
                <a:ea typeface="Bell Gothic Std Light" charset="0"/>
                <a:cs typeface="Bell Gothic Std Light" charset="0"/>
              </a:rPr>
              <a:t>–</a:t>
            </a:r>
            <a:r>
              <a:rPr lang="en-IE" dirty="0">
                <a:latin typeface="Bell Gothic Std Light" charset="0"/>
                <a:ea typeface="Bell Gothic Std Light" charset="0"/>
                <a:cs typeface="Bell Gothic Std Light" charset="0"/>
              </a:rPr>
              <a:t> budgets</a:t>
            </a:r>
          </a:p>
          <a:p>
            <a:pPr marL="285750" indent="-285750">
              <a:buFont typeface="Arial" charset="0"/>
              <a:buChar char="•"/>
            </a:pPr>
            <a:r>
              <a:rPr lang="en-IE" dirty="0">
                <a:latin typeface="Bell Gothic Std Light" charset="0"/>
                <a:ea typeface="Bell Gothic Std Light" charset="0"/>
                <a:cs typeface="Bell Gothic Std Light" charset="0"/>
              </a:rPr>
              <a:t>Minutes </a:t>
            </a:r>
            <a:r>
              <a:rPr lang="mr-IN" dirty="0">
                <a:latin typeface="Bell Gothic Std Light" charset="0"/>
                <a:ea typeface="Bell Gothic Std Light" charset="0"/>
                <a:cs typeface="Bell Gothic Std Light" charset="0"/>
              </a:rPr>
              <a:t>–</a:t>
            </a:r>
            <a:r>
              <a:rPr lang="en-IE" dirty="0">
                <a:latin typeface="Bell Gothic Std Light" charset="0"/>
                <a:ea typeface="Bell Gothic Std Light" charset="0"/>
                <a:cs typeface="Bell Gothic Std Light" charset="0"/>
              </a:rPr>
              <a:t> timescales and time horizons for production, delivery, service, etc.</a:t>
            </a:r>
          </a:p>
        </p:txBody>
      </p:sp>
      <p:sp>
        <p:nvSpPr>
          <p:cNvPr id="5" name="ZoneTexte 4"/>
          <p:cNvSpPr txBox="1"/>
          <p:nvPr/>
        </p:nvSpPr>
        <p:spPr>
          <a:xfrm>
            <a:off x="3924120" y="5852502"/>
            <a:ext cx="1859420" cy="338554"/>
          </a:xfrm>
          <a:prstGeom prst="rect">
            <a:avLst/>
          </a:prstGeom>
          <a:noFill/>
        </p:spPr>
        <p:txBody>
          <a:bodyPr wrap="none" rtlCol="0">
            <a:spAutoFit/>
          </a:bodyPr>
          <a:lstStyle/>
          <a:p>
            <a:r>
              <a:rPr lang="en-IE" sz="1600" err="1">
                <a:latin typeface="Avenir Next" charset="0"/>
                <a:ea typeface="Avenir Next" charset="0"/>
                <a:cs typeface="Avenir Next" charset="0"/>
              </a:rPr>
              <a:t>www.SOSTAC.org</a:t>
            </a:r>
            <a:endParaRPr lang="en-IE" sz="1600">
              <a:latin typeface="Avenir Next" charset="0"/>
              <a:ea typeface="Avenir Next" charset="0"/>
              <a:cs typeface="Avenir Next" charset="0"/>
            </a:endParaRPr>
          </a:p>
        </p:txBody>
      </p:sp>
    </p:spTree>
    <p:extLst>
      <p:ext uri="{BB962C8B-B14F-4D97-AF65-F5344CB8AC3E}">
        <p14:creationId xmlns:p14="http://schemas.microsoft.com/office/powerpoint/2010/main" val="2405541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306"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3</a:t>
            </a:fld>
            <a:endParaRPr lang="en-IE"/>
          </a:p>
        </p:txBody>
      </p:sp>
      <p:sp>
        <p:nvSpPr>
          <p:cNvPr id="3" name="ZoneTexte 2"/>
          <p:cNvSpPr txBox="1"/>
          <p:nvPr/>
        </p:nvSpPr>
        <p:spPr>
          <a:xfrm>
            <a:off x="641939" y="694053"/>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10.2 </a:t>
            </a:r>
            <a:r>
              <a:rPr lang="fr-FR" sz="3600" dirty="0">
                <a:solidFill>
                  <a:schemeClr val="accent2"/>
                </a:solidFill>
                <a:latin typeface="Bell Gothic Std Light" charset="0"/>
                <a:ea typeface="Bell Gothic Std Light" charset="0"/>
                <a:cs typeface="Bell Gothic Std Light" charset="0"/>
              </a:rPr>
              <a:t>Situation </a:t>
            </a:r>
            <a:r>
              <a:rPr lang="fr-FR" sz="3600" dirty="0" err="1">
                <a:solidFill>
                  <a:schemeClr val="accent2"/>
                </a:solidFill>
                <a:latin typeface="Bell Gothic Std Light" charset="0"/>
                <a:ea typeface="Bell Gothic Std Light" charset="0"/>
                <a:cs typeface="Bell Gothic Std Light" charset="0"/>
              </a:rPr>
              <a:t>analysis</a:t>
            </a:r>
            <a:endParaRPr lang="en-IE" sz="3600" dirty="0">
              <a:solidFill>
                <a:schemeClr val="accent2"/>
              </a:solidFill>
              <a:latin typeface="Bell Gothic Std Light" charset="0"/>
              <a:ea typeface="Bell Gothic Std Light" charset="0"/>
              <a:cs typeface="Bell Gothic Std Light" charset="0"/>
            </a:endParaRPr>
          </a:p>
        </p:txBody>
      </p:sp>
      <p:sp>
        <p:nvSpPr>
          <p:cNvPr id="4" name="ZoneTexte 3"/>
          <p:cNvSpPr txBox="1"/>
          <p:nvPr/>
        </p:nvSpPr>
        <p:spPr>
          <a:xfrm>
            <a:off x="762000" y="2619211"/>
            <a:ext cx="4178968" cy="1384995"/>
          </a:xfrm>
          <a:prstGeom prst="rect">
            <a:avLst/>
          </a:prstGeom>
          <a:noFill/>
        </p:spPr>
        <p:txBody>
          <a:bodyPr wrap="square" rtlCol="0">
            <a:spAutoFit/>
          </a:bodyPr>
          <a:lstStyle/>
          <a:p>
            <a:pPr algn="ctr"/>
            <a:r>
              <a:rPr lang="en-IE" sz="2800" dirty="0">
                <a:latin typeface="Bell Gothic Std Light" charset="0"/>
                <a:ea typeface="Bell Gothic Std Light" charset="0"/>
                <a:cs typeface="Bell Gothic Std Light" charset="0"/>
              </a:rPr>
              <a:t>Situation analysis should contain a thorough analysis of</a:t>
            </a:r>
            <a:r>
              <a:rPr lang="mr-IN" sz="2800" dirty="0">
                <a:latin typeface="Bell Gothic Std Light" charset="0"/>
                <a:ea typeface="Bell Gothic Std Light" charset="0"/>
                <a:cs typeface="Bell Gothic Std Light" charset="0"/>
              </a:rPr>
              <a:t>…</a:t>
            </a:r>
            <a:endParaRPr lang="en-IE" sz="2800" dirty="0">
              <a:latin typeface="Bell Gothic Std Light" charset="0"/>
              <a:ea typeface="Bell Gothic Std Light" charset="0"/>
              <a:cs typeface="Bell Gothic Std Light" charset="0"/>
            </a:endParaRPr>
          </a:p>
        </p:txBody>
      </p:sp>
      <p:sp>
        <p:nvSpPr>
          <p:cNvPr id="5" name="ZoneTexte 4"/>
          <p:cNvSpPr txBox="1"/>
          <p:nvPr/>
        </p:nvSpPr>
        <p:spPr>
          <a:xfrm>
            <a:off x="6607293" y="2342212"/>
            <a:ext cx="3692036" cy="1938992"/>
          </a:xfrm>
          <a:prstGeom prst="rect">
            <a:avLst/>
          </a:prstGeom>
          <a:noFill/>
        </p:spPr>
        <p:txBody>
          <a:bodyPr wrap="none" rtlCol="0">
            <a:spAutoFit/>
          </a:bodyPr>
          <a:lstStyle/>
          <a:p>
            <a:pPr marL="285750" indent="-285750">
              <a:buFont typeface="Arial" charset="0"/>
              <a:buChar char="•"/>
            </a:pPr>
            <a:r>
              <a:rPr lang="en-IE" sz="2400" dirty="0">
                <a:latin typeface="Bell Gothic Std Light" charset="0"/>
                <a:ea typeface="Bell Gothic Std Light" charset="0"/>
                <a:cs typeface="Bell Gothic Std Light" charset="0"/>
              </a:rPr>
              <a:t>Customers</a:t>
            </a:r>
          </a:p>
          <a:p>
            <a:pPr marL="285750" indent="-285750">
              <a:buFont typeface="Arial" charset="0"/>
              <a:buChar char="•"/>
            </a:pPr>
            <a:r>
              <a:rPr lang="en-IE" sz="2400" dirty="0">
                <a:latin typeface="Bell Gothic Std Light" charset="0"/>
                <a:ea typeface="Bell Gothic Std Light" charset="0"/>
                <a:cs typeface="Bell Gothic Std Light" charset="0"/>
              </a:rPr>
              <a:t>Competitors</a:t>
            </a:r>
          </a:p>
          <a:p>
            <a:pPr marL="285750" indent="-285750">
              <a:buFont typeface="Arial" charset="0"/>
              <a:buChar char="•"/>
            </a:pPr>
            <a:r>
              <a:rPr lang="en-IE" sz="2400" dirty="0">
                <a:latin typeface="Bell Gothic Std Light" charset="0"/>
                <a:ea typeface="Bell Gothic Std Light" charset="0"/>
                <a:cs typeface="Bell Gothic Std Light" charset="0"/>
              </a:rPr>
              <a:t>Partners Competencies</a:t>
            </a:r>
          </a:p>
          <a:p>
            <a:pPr marL="285750" indent="-285750">
              <a:buFont typeface="Arial" charset="0"/>
              <a:buChar char="•"/>
            </a:pPr>
            <a:r>
              <a:rPr lang="en-IE" sz="2400" dirty="0">
                <a:latin typeface="Bell Gothic Std Light" charset="0"/>
                <a:ea typeface="Bell Gothic Std Light" charset="0"/>
                <a:cs typeface="Bell Gothic Std Light" charset="0"/>
              </a:rPr>
              <a:t>Performance/ results </a:t>
            </a:r>
          </a:p>
          <a:p>
            <a:pPr marL="285750" indent="-285750">
              <a:buFont typeface="Arial" charset="0"/>
              <a:buChar char="•"/>
            </a:pPr>
            <a:r>
              <a:rPr lang="en-IE" sz="2400" dirty="0">
                <a:latin typeface="Bell Gothic Std Light" charset="0"/>
                <a:ea typeface="Bell Gothic Std Light" charset="0"/>
                <a:cs typeface="Bell Gothic Std Light" charset="0"/>
              </a:rPr>
              <a:t>Market trends</a:t>
            </a:r>
          </a:p>
        </p:txBody>
      </p:sp>
      <p:cxnSp>
        <p:nvCxnSpPr>
          <p:cNvPr id="7" name="Connecteur droit 6"/>
          <p:cNvCxnSpPr/>
          <p:nvPr/>
        </p:nvCxnSpPr>
        <p:spPr>
          <a:xfrm>
            <a:off x="5331417" y="1735810"/>
            <a:ext cx="0" cy="3874576"/>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8366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4</a:t>
            </a:fld>
            <a:endParaRPr lang="en-IE"/>
          </a:p>
        </p:txBody>
      </p:sp>
      <p:sp>
        <p:nvSpPr>
          <p:cNvPr id="3" name="ZoneTexte 2"/>
          <p:cNvSpPr txBox="1"/>
          <p:nvPr/>
        </p:nvSpPr>
        <p:spPr>
          <a:xfrm>
            <a:off x="641939" y="600760"/>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10.2 </a:t>
            </a:r>
            <a:r>
              <a:rPr lang="fr-FR" sz="3600" dirty="0">
                <a:solidFill>
                  <a:schemeClr val="accent2"/>
                </a:solidFill>
                <a:latin typeface="Bell Gothic Std Light" charset="0"/>
                <a:ea typeface="Bell Gothic Std Light" charset="0"/>
                <a:cs typeface="Bell Gothic Std Light" charset="0"/>
              </a:rPr>
              <a:t>Situation </a:t>
            </a:r>
            <a:r>
              <a:rPr lang="fr-FR" sz="3600" dirty="0" err="1">
                <a:solidFill>
                  <a:schemeClr val="accent2"/>
                </a:solidFill>
                <a:latin typeface="Bell Gothic Std Light" charset="0"/>
                <a:ea typeface="Bell Gothic Std Light" charset="0"/>
                <a:cs typeface="Bell Gothic Std Light" charset="0"/>
              </a:rPr>
              <a:t>analysis</a:t>
            </a:r>
            <a:endParaRPr lang="en-IE" sz="3600" dirty="0">
              <a:solidFill>
                <a:schemeClr val="accent2"/>
              </a:solidFill>
              <a:latin typeface="Bell Gothic Std Light" charset="0"/>
              <a:ea typeface="Bell Gothic Std Light" charset="0"/>
              <a:cs typeface="Bell Gothic Std Light" charset="0"/>
            </a:endParaRPr>
          </a:p>
        </p:txBody>
      </p:sp>
      <p:pic>
        <p:nvPicPr>
          <p:cNvPr id="8" name="Imag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82400" y="1547470"/>
            <a:ext cx="8826500" cy="4508500"/>
          </a:xfrm>
          <a:prstGeom prst="rect">
            <a:avLst/>
          </a:prstGeom>
        </p:spPr>
      </p:pic>
    </p:spTree>
    <p:extLst>
      <p:ext uri="{BB962C8B-B14F-4D97-AF65-F5344CB8AC3E}">
        <p14:creationId xmlns:p14="http://schemas.microsoft.com/office/powerpoint/2010/main" val="2803067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5</a:t>
            </a:fld>
            <a:endParaRPr lang="en-IE"/>
          </a:p>
        </p:txBody>
      </p:sp>
      <p:sp>
        <p:nvSpPr>
          <p:cNvPr id="3" name="ZoneTexte 2"/>
          <p:cNvSpPr txBox="1"/>
          <p:nvPr/>
        </p:nvSpPr>
        <p:spPr>
          <a:xfrm>
            <a:off x="641939" y="532381"/>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10.2 </a:t>
            </a:r>
            <a:r>
              <a:rPr lang="fr-FR" sz="3600" dirty="0">
                <a:solidFill>
                  <a:schemeClr val="accent2"/>
                </a:solidFill>
                <a:latin typeface="Bell Gothic Std Light" charset="0"/>
                <a:ea typeface="Bell Gothic Std Light" charset="0"/>
                <a:cs typeface="Bell Gothic Std Light" charset="0"/>
              </a:rPr>
              <a:t>Situation </a:t>
            </a:r>
            <a:r>
              <a:rPr lang="fr-FR" sz="3600" dirty="0" err="1">
                <a:solidFill>
                  <a:schemeClr val="accent2"/>
                </a:solidFill>
                <a:latin typeface="Bell Gothic Std Light" charset="0"/>
                <a:ea typeface="Bell Gothic Std Light" charset="0"/>
                <a:cs typeface="Bell Gothic Std Light" charset="0"/>
              </a:rPr>
              <a:t>analysis</a:t>
            </a:r>
            <a:endParaRPr lang="en-IE" sz="3600" dirty="0">
              <a:solidFill>
                <a:schemeClr val="accent2"/>
              </a:solidFill>
              <a:latin typeface="Bell Gothic Std Light" charset="0"/>
              <a:ea typeface="Bell Gothic Std Light" charset="0"/>
              <a:cs typeface="Bell Gothic Std Light" charset="0"/>
            </a:endParaRPr>
          </a:p>
        </p:txBody>
      </p:sp>
      <p:pic>
        <p:nvPicPr>
          <p:cNvPr id="9" name="Imag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78400" y="1178712"/>
            <a:ext cx="6231502" cy="5084034"/>
          </a:xfrm>
          <a:prstGeom prst="rect">
            <a:avLst/>
          </a:prstGeom>
        </p:spPr>
      </p:pic>
    </p:spTree>
    <p:extLst>
      <p:ext uri="{BB962C8B-B14F-4D97-AF65-F5344CB8AC3E}">
        <p14:creationId xmlns:p14="http://schemas.microsoft.com/office/powerpoint/2010/main" val="798169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Imag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6</a:t>
            </a:fld>
            <a:endParaRPr lang="en-IE"/>
          </a:p>
        </p:txBody>
      </p:sp>
      <p:sp>
        <p:nvSpPr>
          <p:cNvPr id="3" name="ZoneTexte 2"/>
          <p:cNvSpPr txBox="1"/>
          <p:nvPr/>
        </p:nvSpPr>
        <p:spPr>
          <a:xfrm>
            <a:off x="618512" y="517390"/>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10.2 </a:t>
            </a:r>
            <a:r>
              <a:rPr lang="fr-FR" sz="3600" dirty="0">
                <a:solidFill>
                  <a:schemeClr val="accent2"/>
                </a:solidFill>
                <a:latin typeface="Bell Gothic Std Light" charset="0"/>
                <a:ea typeface="Bell Gothic Std Light" charset="0"/>
                <a:cs typeface="Bell Gothic Std Light" charset="0"/>
              </a:rPr>
              <a:t>Situation </a:t>
            </a:r>
            <a:r>
              <a:rPr lang="fr-FR" sz="3600" dirty="0" err="1">
                <a:solidFill>
                  <a:schemeClr val="accent2"/>
                </a:solidFill>
                <a:latin typeface="Bell Gothic Std Light" charset="0"/>
                <a:ea typeface="Bell Gothic Std Light" charset="0"/>
                <a:cs typeface="Bell Gothic Std Light" charset="0"/>
              </a:rPr>
              <a:t>analysis</a:t>
            </a:r>
            <a:endParaRPr lang="en-IE" sz="3600" dirty="0">
              <a:solidFill>
                <a:schemeClr val="accent2"/>
              </a:solidFill>
              <a:latin typeface="Bell Gothic Std Light" charset="0"/>
              <a:ea typeface="Bell Gothic Std Light" charset="0"/>
              <a:cs typeface="Bell Gothic Std Light" charset="0"/>
            </a:endParaRPr>
          </a:p>
        </p:txBody>
      </p:sp>
      <p:pic>
        <p:nvPicPr>
          <p:cNvPr id="10" name="Imag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6000" y="1136958"/>
            <a:ext cx="9364937" cy="5219392"/>
          </a:xfrm>
          <a:prstGeom prst="rect">
            <a:avLst/>
          </a:prstGeom>
        </p:spPr>
      </p:pic>
    </p:spTree>
    <p:extLst>
      <p:ext uri="{BB962C8B-B14F-4D97-AF65-F5344CB8AC3E}">
        <p14:creationId xmlns:p14="http://schemas.microsoft.com/office/powerpoint/2010/main" val="1095025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7</a:t>
            </a:fld>
            <a:endParaRPr lang="en-IE"/>
          </a:p>
        </p:txBody>
      </p:sp>
      <p:sp>
        <p:nvSpPr>
          <p:cNvPr id="3" name="ZoneTexte 2"/>
          <p:cNvSpPr txBox="1"/>
          <p:nvPr/>
        </p:nvSpPr>
        <p:spPr>
          <a:xfrm>
            <a:off x="497824" y="516668"/>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10.3 </a:t>
            </a:r>
            <a:r>
              <a:rPr lang="fr-FR" sz="3600" dirty="0">
                <a:solidFill>
                  <a:schemeClr val="accent2"/>
                </a:solidFill>
                <a:latin typeface="Bell Gothic Std Light" charset="0"/>
                <a:ea typeface="Bell Gothic Std Light" charset="0"/>
                <a:cs typeface="Bell Gothic Std Light" charset="0"/>
              </a:rPr>
              <a:t>Objectives</a:t>
            </a:r>
            <a:endParaRPr lang="en-IE" sz="3600" dirty="0">
              <a:solidFill>
                <a:schemeClr val="accent2"/>
              </a:solidFill>
              <a:latin typeface="Bell Gothic Std Light" charset="0"/>
              <a:ea typeface="Bell Gothic Std Light" charset="0"/>
              <a:cs typeface="Bell Gothic Std Light" charset="0"/>
            </a:endParaRPr>
          </a:p>
        </p:txBody>
      </p:sp>
      <p:pic>
        <p:nvPicPr>
          <p:cNvPr id="4" name="Imag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7200" y="1224554"/>
            <a:ext cx="5634889" cy="4817724"/>
          </a:xfrm>
          <a:prstGeom prst="rect">
            <a:avLst/>
          </a:prstGeom>
        </p:spPr>
      </p:pic>
    </p:spTree>
    <p:extLst>
      <p:ext uri="{BB962C8B-B14F-4D97-AF65-F5344CB8AC3E}">
        <p14:creationId xmlns:p14="http://schemas.microsoft.com/office/powerpoint/2010/main" val="4152832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8</a:t>
            </a:fld>
            <a:endParaRPr lang="en-IE"/>
          </a:p>
        </p:txBody>
      </p:sp>
      <p:sp>
        <p:nvSpPr>
          <p:cNvPr id="3" name="ZoneTexte 2"/>
          <p:cNvSpPr txBox="1"/>
          <p:nvPr/>
        </p:nvSpPr>
        <p:spPr>
          <a:xfrm>
            <a:off x="641939" y="566259"/>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10.3 </a:t>
            </a:r>
            <a:r>
              <a:rPr lang="fr-FR" sz="3600" dirty="0">
                <a:solidFill>
                  <a:schemeClr val="accent2"/>
                </a:solidFill>
                <a:latin typeface="Bell Gothic Std Light" charset="0"/>
                <a:ea typeface="Bell Gothic Std Light" charset="0"/>
                <a:cs typeface="Bell Gothic Std Light" charset="0"/>
              </a:rPr>
              <a:t>Objectives</a:t>
            </a:r>
            <a:endParaRPr lang="en-IE" sz="3600" dirty="0">
              <a:solidFill>
                <a:schemeClr val="accent2"/>
              </a:solidFill>
              <a:latin typeface="Bell Gothic Std Light" charset="0"/>
              <a:ea typeface="Bell Gothic Std Light" charset="0"/>
              <a:cs typeface="Bell Gothic Std Light" charset="0"/>
            </a:endParaRPr>
          </a:p>
        </p:txBody>
      </p:sp>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24400" y="1212590"/>
            <a:ext cx="6339915" cy="4851712"/>
          </a:xfrm>
          <a:prstGeom prst="rect">
            <a:avLst/>
          </a:prstGeom>
        </p:spPr>
      </p:pic>
    </p:spTree>
    <p:extLst>
      <p:ext uri="{BB962C8B-B14F-4D97-AF65-F5344CB8AC3E}">
        <p14:creationId xmlns:p14="http://schemas.microsoft.com/office/powerpoint/2010/main" val="845970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9</a:t>
            </a:fld>
            <a:endParaRPr lang="en-IE"/>
          </a:p>
        </p:txBody>
      </p:sp>
      <p:sp>
        <p:nvSpPr>
          <p:cNvPr id="3" name="ZoneTexte 2"/>
          <p:cNvSpPr txBox="1"/>
          <p:nvPr/>
        </p:nvSpPr>
        <p:spPr>
          <a:xfrm>
            <a:off x="641939" y="587316"/>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10.3 </a:t>
            </a:r>
            <a:r>
              <a:rPr lang="fr-FR" sz="3600" dirty="0">
                <a:solidFill>
                  <a:schemeClr val="accent2"/>
                </a:solidFill>
                <a:latin typeface="Bell Gothic Std Light" charset="0"/>
                <a:ea typeface="Bell Gothic Std Light" charset="0"/>
                <a:cs typeface="Bell Gothic Std Light" charset="0"/>
              </a:rPr>
              <a:t>Objectives</a:t>
            </a:r>
            <a:endParaRPr lang="en-IE" sz="3600" dirty="0">
              <a:solidFill>
                <a:schemeClr val="accent2"/>
              </a:solidFill>
              <a:latin typeface="Bell Gothic Std Light" charset="0"/>
              <a:ea typeface="Bell Gothic Std Light" charset="0"/>
              <a:cs typeface="Bell Gothic Std Light" charset="0"/>
            </a:endParaRPr>
          </a:p>
        </p:txBody>
      </p:sp>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1018" y="1312480"/>
            <a:ext cx="7090081" cy="5041236"/>
          </a:xfrm>
          <a:prstGeom prst="rect">
            <a:avLst/>
          </a:prstGeom>
        </p:spPr>
      </p:pic>
    </p:spTree>
    <p:extLst>
      <p:ext uri="{BB962C8B-B14F-4D97-AF65-F5344CB8AC3E}">
        <p14:creationId xmlns:p14="http://schemas.microsoft.com/office/powerpoint/2010/main" val="1784878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10</a:t>
            </a:fld>
            <a:endParaRPr lang="en-IE"/>
          </a:p>
        </p:txBody>
      </p:sp>
      <p:sp>
        <p:nvSpPr>
          <p:cNvPr id="3" name="ZoneTexte 2"/>
          <p:cNvSpPr txBox="1"/>
          <p:nvPr/>
        </p:nvSpPr>
        <p:spPr>
          <a:xfrm>
            <a:off x="641939" y="525762"/>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10.3 </a:t>
            </a:r>
            <a:r>
              <a:rPr lang="fr-FR" sz="3600" dirty="0">
                <a:solidFill>
                  <a:schemeClr val="accent2"/>
                </a:solidFill>
                <a:latin typeface="Bell Gothic Std Light" charset="0"/>
                <a:ea typeface="Bell Gothic Std Light" charset="0"/>
                <a:cs typeface="Bell Gothic Std Light" charset="0"/>
              </a:rPr>
              <a:t>Objectives</a:t>
            </a:r>
            <a:endParaRPr lang="en-IE" sz="3600" dirty="0">
              <a:solidFill>
                <a:schemeClr val="accent2"/>
              </a:solidFill>
              <a:latin typeface="Bell Gothic Std Light" charset="0"/>
              <a:ea typeface="Bell Gothic Std Light" charset="0"/>
              <a:cs typeface="Bell Gothic Std Light" charset="0"/>
            </a:endParaRPr>
          </a:p>
        </p:txBody>
      </p:sp>
      <p:pic>
        <p:nvPicPr>
          <p:cNvPr id="7" name="Imag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9500" y="1263754"/>
            <a:ext cx="9123517" cy="4867649"/>
          </a:xfrm>
          <a:prstGeom prst="rect">
            <a:avLst/>
          </a:prstGeom>
        </p:spPr>
      </p:pic>
    </p:spTree>
    <p:extLst>
      <p:ext uri="{BB962C8B-B14F-4D97-AF65-F5344CB8AC3E}">
        <p14:creationId xmlns:p14="http://schemas.microsoft.com/office/powerpoint/2010/main" val="2411478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Image 2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11</a:t>
            </a:fld>
            <a:endParaRPr lang="en-IE"/>
          </a:p>
        </p:txBody>
      </p:sp>
      <p:sp>
        <p:nvSpPr>
          <p:cNvPr id="3" name="ZoneTexte 2"/>
          <p:cNvSpPr txBox="1"/>
          <p:nvPr/>
        </p:nvSpPr>
        <p:spPr>
          <a:xfrm>
            <a:off x="529012" y="534101"/>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10.3 </a:t>
            </a:r>
            <a:r>
              <a:rPr lang="fr-FR" sz="3600" dirty="0">
                <a:solidFill>
                  <a:schemeClr val="accent2"/>
                </a:solidFill>
                <a:latin typeface="Bell Gothic Std Light" charset="0"/>
                <a:ea typeface="Bell Gothic Std Light" charset="0"/>
                <a:cs typeface="Bell Gothic Std Light" charset="0"/>
              </a:rPr>
              <a:t>Objectives</a:t>
            </a:r>
            <a:endParaRPr lang="en-IE" sz="3600" dirty="0">
              <a:solidFill>
                <a:schemeClr val="accent2"/>
              </a:solidFill>
              <a:latin typeface="Bell Gothic Std Light" charset="0"/>
              <a:ea typeface="Bell Gothic Std Light" charset="0"/>
              <a:cs typeface="Bell Gothic Std Light" charset="0"/>
            </a:endParaRPr>
          </a:p>
        </p:txBody>
      </p:sp>
      <p:sp>
        <p:nvSpPr>
          <p:cNvPr id="4" name="ZoneTexte 3"/>
          <p:cNvSpPr txBox="1"/>
          <p:nvPr/>
        </p:nvSpPr>
        <p:spPr>
          <a:xfrm>
            <a:off x="647365" y="1382745"/>
            <a:ext cx="2588218" cy="707886"/>
          </a:xfrm>
          <a:prstGeom prst="rect">
            <a:avLst/>
          </a:prstGeom>
          <a:noFill/>
        </p:spPr>
        <p:txBody>
          <a:bodyPr wrap="square" rtlCol="0">
            <a:spAutoFit/>
          </a:bodyPr>
          <a:lstStyle/>
          <a:p>
            <a:pPr algn="ctr"/>
            <a:r>
              <a:rPr lang="en-IE" sz="2000" b="1" dirty="0">
                <a:latin typeface="Bell Gothic Std Light" charset="0"/>
                <a:ea typeface="Bell Gothic Std Light" charset="0"/>
                <a:cs typeface="Bell Gothic Std Light" charset="0"/>
              </a:rPr>
              <a:t>Focus on the Big 4 objectives</a:t>
            </a:r>
          </a:p>
        </p:txBody>
      </p:sp>
      <p:cxnSp>
        <p:nvCxnSpPr>
          <p:cNvPr id="6" name="Connecteur droit 5"/>
          <p:cNvCxnSpPr/>
          <p:nvPr/>
        </p:nvCxnSpPr>
        <p:spPr>
          <a:xfrm>
            <a:off x="4122549" y="1382745"/>
            <a:ext cx="0" cy="1390537"/>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sp>
        <p:nvSpPr>
          <p:cNvPr id="7" name="ZoneTexte 6"/>
          <p:cNvSpPr txBox="1"/>
          <p:nvPr/>
        </p:nvSpPr>
        <p:spPr>
          <a:xfrm>
            <a:off x="4976244" y="1419686"/>
            <a:ext cx="5608138" cy="1323439"/>
          </a:xfrm>
          <a:prstGeom prst="rect">
            <a:avLst/>
          </a:prstGeom>
          <a:noFill/>
        </p:spPr>
        <p:txBody>
          <a:bodyPr wrap="none" rtlCol="0">
            <a:spAutoFit/>
          </a:bodyPr>
          <a:lstStyle/>
          <a:p>
            <a:pPr marL="285750" indent="-285750">
              <a:buFont typeface="Arial" charset="0"/>
              <a:buChar char="•"/>
            </a:pPr>
            <a:r>
              <a:rPr lang="en-IE" sz="2000" dirty="0">
                <a:latin typeface="Bell Gothic Std Light" charset="0"/>
                <a:ea typeface="Bell Gothic Std Light" charset="0"/>
                <a:cs typeface="Bell Gothic Std Light" charset="0"/>
              </a:rPr>
              <a:t>Revenue/ sales</a:t>
            </a:r>
          </a:p>
          <a:p>
            <a:pPr marL="285750" indent="-285750">
              <a:buFont typeface="Arial" charset="0"/>
              <a:buChar char="•"/>
            </a:pPr>
            <a:r>
              <a:rPr lang="en-IE" sz="2000" dirty="0">
                <a:latin typeface="Bell Gothic Std Light" charset="0"/>
                <a:ea typeface="Bell Gothic Std Light" charset="0"/>
                <a:cs typeface="Bell Gothic Std Light" charset="0"/>
              </a:rPr>
              <a:t>Margin/ profit</a:t>
            </a:r>
          </a:p>
          <a:p>
            <a:pPr marL="285750" indent="-285750">
              <a:buFont typeface="Arial" charset="0"/>
              <a:buChar char="•"/>
            </a:pPr>
            <a:r>
              <a:rPr lang="en-IE" sz="2000" dirty="0">
                <a:latin typeface="Bell Gothic Std Light" charset="0"/>
                <a:ea typeface="Bell Gothic Std Light" charset="0"/>
                <a:cs typeface="Bell Gothic Std Light" charset="0"/>
              </a:rPr>
              <a:t>Customer satisfaction/ loyalty</a:t>
            </a:r>
          </a:p>
          <a:p>
            <a:pPr marL="285750" indent="-285750">
              <a:buFont typeface="Arial" charset="0"/>
              <a:buChar char="•"/>
            </a:pPr>
            <a:r>
              <a:rPr lang="en-IE" sz="2000" dirty="0">
                <a:latin typeface="Bell Gothic Std Light" charset="0"/>
                <a:ea typeface="Bell Gothic Std Light" charset="0"/>
                <a:cs typeface="Bell Gothic Std Light" charset="0"/>
              </a:rPr>
              <a:t>Brand value/ brand awareness/ brand preference</a:t>
            </a:r>
          </a:p>
        </p:txBody>
      </p:sp>
      <p:sp>
        <p:nvSpPr>
          <p:cNvPr id="8" name="ZoneTexte 7"/>
          <p:cNvSpPr txBox="1"/>
          <p:nvPr/>
        </p:nvSpPr>
        <p:spPr>
          <a:xfrm>
            <a:off x="647365" y="3547778"/>
            <a:ext cx="2588218" cy="400110"/>
          </a:xfrm>
          <a:prstGeom prst="rect">
            <a:avLst/>
          </a:prstGeom>
          <a:noFill/>
        </p:spPr>
        <p:txBody>
          <a:bodyPr wrap="square" rtlCol="0">
            <a:spAutoFit/>
          </a:bodyPr>
          <a:lstStyle/>
          <a:p>
            <a:pPr algn="ctr"/>
            <a:r>
              <a:rPr lang="en-IE" sz="2000" b="1" dirty="0">
                <a:latin typeface="Bell Gothic Std Light" charset="0"/>
                <a:ea typeface="Bell Gothic Std Light" charset="0"/>
                <a:cs typeface="Bell Gothic Std Light" charset="0"/>
              </a:rPr>
              <a:t>The 5Ss objectives</a:t>
            </a:r>
          </a:p>
        </p:txBody>
      </p:sp>
      <p:cxnSp>
        <p:nvCxnSpPr>
          <p:cNvPr id="10" name="Connecteur droit 9"/>
          <p:cNvCxnSpPr/>
          <p:nvPr/>
        </p:nvCxnSpPr>
        <p:spPr>
          <a:xfrm>
            <a:off x="4122549" y="3100979"/>
            <a:ext cx="0" cy="1396068"/>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sp>
        <p:nvSpPr>
          <p:cNvPr id="11" name="ZoneTexte 10"/>
          <p:cNvSpPr txBox="1"/>
          <p:nvPr/>
        </p:nvSpPr>
        <p:spPr>
          <a:xfrm>
            <a:off x="4976244" y="2932225"/>
            <a:ext cx="1128835" cy="1631216"/>
          </a:xfrm>
          <a:prstGeom prst="rect">
            <a:avLst/>
          </a:prstGeom>
          <a:noFill/>
        </p:spPr>
        <p:txBody>
          <a:bodyPr wrap="none" rtlCol="0">
            <a:spAutoFit/>
          </a:bodyPr>
          <a:lstStyle/>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S</a:t>
            </a:r>
            <a:r>
              <a:rPr lang="en-IE" sz="2000" dirty="0">
                <a:latin typeface="Bell Gothic Std Light" charset="0"/>
                <a:ea typeface="Bell Gothic Std Light" charset="0"/>
                <a:cs typeface="Bell Gothic Std Light" charset="0"/>
              </a:rPr>
              <a:t>ell</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S</a:t>
            </a:r>
            <a:r>
              <a:rPr lang="en-IE" sz="2000" dirty="0">
                <a:latin typeface="Bell Gothic Std Light" charset="0"/>
                <a:ea typeface="Bell Gothic Std Light" charset="0"/>
                <a:cs typeface="Bell Gothic Std Light" charset="0"/>
              </a:rPr>
              <a:t>erve</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S</a:t>
            </a:r>
            <a:r>
              <a:rPr lang="en-IE" sz="2000" dirty="0">
                <a:latin typeface="Bell Gothic Std Light" charset="0"/>
                <a:ea typeface="Bell Gothic Std Light" charset="0"/>
                <a:cs typeface="Bell Gothic Std Light" charset="0"/>
              </a:rPr>
              <a:t>peak</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S</a:t>
            </a:r>
            <a:r>
              <a:rPr lang="en-IE" sz="2000" dirty="0">
                <a:latin typeface="Bell Gothic Std Light" charset="0"/>
                <a:ea typeface="Bell Gothic Std Light" charset="0"/>
                <a:cs typeface="Bell Gothic Std Light" charset="0"/>
              </a:rPr>
              <a:t>ave</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S</a:t>
            </a:r>
            <a:r>
              <a:rPr lang="en-IE" sz="2000" dirty="0">
                <a:latin typeface="Bell Gothic Std Light" charset="0"/>
                <a:ea typeface="Bell Gothic Std Light" charset="0"/>
                <a:cs typeface="Bell Gothic Std Light" charset="0"/>
              </a:rPr>
              <a:t>izzle</a:t>
            </a:r>
          </a:p>
        </p:txBody>
      </p:sp>
      <p:sp>
        <p:nvSpPr>
          <p:cNvPr id="12" name="ZoneTexte 11"/>
          <p:cNvSpPr txBox="1"/>
          <p:nvPr/>
        </p:nvSpPr>
        <p:spPr>
          <a:xfrm>
            <a:off x="647365" y="5550832"/>
            <a:ext cx="2588218" cy="400110"/>
          </a:xfrm>
          <a:prstGeom prst="rect">
            <a:avLst/>
          </a:prstGeom>
          <a:noFill/>
        </p:spPr>
        <p:txBody>
          <a:bodyPr wrap="square" rtlCol="0">
            <a:spAutoFit/>
          </a:bodyPr>
          <a:lstStyle/>
          <a:p>
            <a:pPr algn="ctr"/>
            <a:r>
              <a:rPr lang="en-IE" sz="2000" b="1" dirty="0">
                <a:latin typeface="Bell Gothic Std Light" charset="0"/>
                <a:ea typeface="Bell Gothic Std Light" charset="0"/>
                <a:cs typeface="Bell Gothic Std Light" charset="0"/>
              </a:rPr>
              <a:t>RACE framework</a:t>
            </a:r>
          </a:p>
        </p:txBody>
      </p:sp>
      <p:cxnSp>
        <p:nvCxnSpPr>
          <p:cNvPr id="13" name="Connecteur droit 12"/>
          <p:cNvCxnSpPr/>
          <p:nvPr/>
        </p:nvCxnSpPr>
        <p:spPr>
          <a:xfrm>
            <a:off x="4122549" y="4939143"/>
            <a:ext cx="0" cy="1296765"/>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sp>
        <p:nvSpPr>
          <p:cNvPr id="19" name="ZoneTexte 18"/>
          <p:cNvSpPr txBox="1"/>
          <p:nvPr/>
        </p:nvSpPr>
        <p:spPr>
          <a:xfrm>
            <a:off x="4976244" y="5060493"/>
            <a:ext cx="1327799" cy="1323439"/>
          </a:xfrm>
          <a:prstGeom prst="rect">
            <a:avLst/>
          </a:prstGeom>
          <a:noFill/>
        </p:spPr>
        <p:txBody>
          <a:bodyPr wrap="none" rtlCol="0">
            <a:spAutoFit/>
          </a:bodyPr>
          <a:lstStyle/>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R</a:t>
            </a:r>
            <a:r>
              <a:rPr lang="en-IE" sz="2000" dirty="0">
                <a:latin typeface="Bell Gothic Std Light" charset="0"/>
                <a:ea typeface="Bell Gothic Std Light" charset="0"/>
                <a:cs typeface="Bell Gothic Std Light" charset="0"/>
              </a:rPr>
              <a:t>each</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A</a:t>
            </a:r>
            <a:r>
              <a:rPr lang="en-IE" sz="2000" dirty="0">
                <a:latin typeface="Bell Gothic Std Light" charset="0"/>
                <a:ea typeface="Bell Gothic Std Light" charset="0"/>
                <a:cs typeface="Bell Gothic Std Light" charset="0"/>
              </a:rPr>
              <a:t>ct</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C</a:t>
            </a:r>
            <a:r>
              <a:rPr lang="en-IE" sz="2000" dirty="0">
                <a:latin typeface="Bell Gothic Std Light" charset="0"/>
                <a:ea typeface="Bell Gothic Std Light" charset="0"/>
                <a:cs typeface="Bell Gothic Std Light" charset="0"/>
              </a:rPr>
              <a:t>onvert</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E</a:t>
            </a:r>
            <a:r>
              <a:rPr lang="en-IE" sz="2000" dirty="0">
                <a:latin typeface="Bell Gothic Std Light" charset="0"/>
                <a:ea typeface="Bell Gothic Std Light" charset="0"/>
                <a:cs typeface="Bell Gothic Std Light" charset="0"/>
              </a:rPr>
              <a:t>ngage</a:t>
            </a:r>
          </a:p>
        </p:txBody>
      </p:sp>
      <p:sp>
        <p:nvSpPr>
          <p:cNvPr id="20" name="ZoneTexte 19"/>
          <p:cNvSpPr txBox="1"/>
          <p:nvPr/>
        </p:nvSpPr>
        <p:spPr>
          <a:xfrm>
            <a:off x="7718156" y="2870985"/>
            <a:ext cx="2223686" cy="369332"/>
          </a:xfrm>
          <a:prstGeom prst="rect">
            <a:avLst/>
          </a:prstGeom>
          <a:noFill/>
        </p:spPr>
        <p:txBody>
          <a:bodyPr wrap="none" rtlCol="0">
            <a:spAutoFit/>
          </a:bodyPr>
          <a:lstStyle/>
          <a:p>
            <a:r>
              <a:rPr lang="en-IE" b="1" dirty="0">
                <a:latin typeface="Bell Gothic Std Light" charset="0"/>
                <a:ea typeface="Bell Gothic Std Light" charset="0"/>
                <a:cs typeface="Bell Gothic Std Light" charset="0"/>
              </a:rPr>
              <a:t>Marketing objectives</a:t>
            </a:r>
          </a:p>
        </p:txBody>
      </p:sp>
      <p:sp>
        <p:nvSpPr>
          <p:cNvPr id="21" name="Flèche vers la droite 20"/>
          <p:cNvSpPr/>
          <p:nvPr/>
        </p:nvSpPr>
        <p:spPr>
          <a:xfrm>
            <a:off x="7842142" y="3240317"/>
            <a:ext cx="242966" cy="307461"/>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22" name="ZoneTexte 21"/>
          <p:cNvSpPr txBox="1"/>
          <p:nvPr/>
        </p:nvSpPr>
        <p:spPr>
          <a:xfrm>
            <a:off x="8131444" y="3171751"/>
            <a:ext cx="2949879" cy="923330"/>
          </a:xfrm>
          <a:prstGeom prst="rect">
            <a:avLst/>
          </a:prstGeom>
          <a:noFill/>
        </p:spPr>
        <p:txBody>
          <a:bodyPr wrap="square" rtlCol="0">
            <a:spAutoFit/>
          </a:bodyPr>
          <a:lstStyle/>
          <a:p>
            <a:r>
              <a:rPr lang="en-IE" dirty="0">
                <a:latin typeface="Bell Gothic Std Light" charset="0"/>
                <a:ea typeface="Bell Gothic Std Light" charset="0"/>
                <a:cs typeface="Bell Gothic Std Light" charset="0"/>
              </a:rPr>
              <a:t>Physical digital action (sales, market share visits, click through, conversions)</a:t>
            </a:r>
          </a:p>
        </p:txBody>
      </p:sp>
      <p:sp>
        <p:nvSpPr>
          <p:cNvPr id="23" name="ZoneTexte 22"/>
          <p:cNvSpPr txBox="1"/>
          <p:nvPr/>
        </p:nvSpPr>
        <p:spPr>
          <a:xfrm>
            <a:off x="7842142" y="4464413"/>
            <a:ext cx="2326278" cy="369332"/>
          </a:xfrm>
          <a:prstGeom prst="rect">
            <a:avLst/>
          </a:prstGeom>
          <a:noFill/>
        </p:spPr>
        <p:txBody>
          <a:bodyPr wrap="none" rtlCol="0">
            <a:spAutoFit/>
          </a:bodyPr>
          <a:lstStyle/>
          <a:p>
            <a:r>
              <a:rPr lang="en-IE" b="1" dirty="0" err="1">
                <a:latin typeface="Bell Gothic Std Light" charset="0"/>
                <a:ea typeface="Bell Gothic Std Light" charset="0"/>
                <a:cs typeface="Bell Gothic Std Light" charset="0"/>
              </a:rPr>
              <a:t>MarComms</a:t>
            </a:r>
            <a:r>
              <a:rPr lang="en-IE" b="1" dirty="0">
                <a:latin typeface="Bell Gothic Std Light" charset="0"/>
                <a:ea typeface="Bell Gothic Std Light" charset="0"/>
                <a:cs typeface="Bell Gothic Std Light" charset="0"/>
              </a:rPr>
              <a:t> objectives</a:t>
            </a:r>
          </a:p>
        </p:txBody>
      </p:sp>
      <p:sp>
        <p:nvSpPr>
          <p:cNvPr id="24" name="Flèche vers la droite 23"/>
          <p:cNvSpPr/>
          <p:nvPr/>
        </p:nvSpPr>
        <p:spPr>
          <a:xfrm>
            <a:off x="7888478" y="4826938"/>
            <a:ext cx="242966" cy="307461"/>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25" name="ZoneTexte 24"/>
          <p:cNvSpPr txBox="1"/>
          <p:nvPr/>
        </p:nvSpPr>
        <p:spPr>
          <a:xfrm>
            <a:off x="8255430" y="4765179"/>
            <a:ext cx="3453970" cy="1200329"/>
          </a:xfrm>
          <a:prstGeom prst="rect">
            <a:avLst/>
          </a:prstGeom>
          <a:noFill/>
        </p:spPr>
        <p:txBody>
          <a:bodyPr wrap="square" rtlCol="0">
            <a:spAutoFit/>
          </a:bodyPr>
          <a:lstStyle/>
          <a:p>
            <a:r>
              <a:rPr lang="en-IE" dirty="0">
                <a:latin typeface="Bell Gothic Std Light" charset="0"/>
                <a:ea typeface="Bell Gothic Std Light" charset="0"/>
                <a:cs typeface="Bell Gothic Std Light" charset="0"/>
              </a:rPr>
              <a:t>States of mind (awareness levels, preference levels, intention to purchase, satisfaction scores/ NPS scores)</a:t>
            </a:r>
          </a:p>
        </p:txBody>
      </p:sp>
    </p:spTree>
    <p:extLst>
      <p:ext uri="{BB962C8B-B14F-4D97-AF65-F5344CB8AC3E}">
        <p14:creationId xmlns:p14="http://schemas.microsoft.com/office/powerpoint/2010/main" val="901396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2" grpId="0"/>
      <p:bldP spid="19" grpId="0"/>
      <p:bldP spid="20" grpId="0"/>
      <p:bldP spid="21" grpId="0" animBg="1"/>
      <p:bldP spid="22" grpId="0"/>
      <p:bldP spid="23" grpId="0"/>
      <p:bldP spid="24" grpId="0" animBg="1"/>
      <p:bldP spid="2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12</a:t>
            </a:fld>
            <a:endParaRPr lang="en-IE"/>
          </a:p>
        </p:txBody>
      </p:sp>
      <p:sp>
        <p:nvSpPr>
          <p:cNvPr id="3" name="ZoneTexte 2"/>
          <p:cNvSpPr txBox="1"/>
          <p:nvPr/>
        </p:nvSpPr>
        <p:spPr>
          <a:xfrm>
            <a:off x="504699" y="527750"/>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10.4 </a:t>
            </a:r>
            <a:r>
              <a:rPr lang="fr-FR" sz="3600" dirty="0" err="1">
                <a:solidFill>
                  <a:schemeClr val="accent2"/>
                </a:solidFill>
                <a:latin typeface="Bell Gothic Std Light" charset="0"/>
                <a:ea typeface="Bell Gothic Std Light" charset="0"/>
                <a:cs typeface="Bell Gothic Std Light" charset="0"/>
              </a:rPr>
              <a:t>Strategy</a:t>
            </a:r>
            <a:endParaRPr lang="en-IE" sz="3600" dirty="0">
              <a:solidFill>
                <a:schemeClr val="accent2"/>
              </a:solidFill>
              <a:latin typeface="Bell Gothic Std Light" charset="0"/>
              <a:ea typeface="Bell Gothic Std Light" charset="0"/>
              <a:cs typeface="Bell Gothic Std Light" charset="0"/>
            </a:endParaRPr>
          </a:p>
        </p:txBody>
      </p:sp>
      <p:sp>
        <p:nvSpPr>
          <p:cNvPr id="4" name="ZoneTexte 3"/>
          <p:cNvSpPr txBox="1"/>
          <p:nvPr/>
        </p:nvSpPr>
        <p:spPr>
          <a:xfrm>
            <a:off x="551359" y="1204074"/>
            <a:ext cx="10777041" cy="400110"/>
          </a:xfrm>
          <a:prstGeom prst="rect">
            <a:avLst/>
          </a:prstGeom>
          <a:noFill/>
        </p:spPr>
        <p:txBody>
          <a:bodyPr wrap="square" rtlCol="0">
            <a:spAutoFit/>
          </a:bodyPr>
          <a:lstStyle/>
          <a:p>
            <a:r>
              <a:rPr lang="en-IE" sz="2000" dirty="0">
                <a:latin typeface="Bell Gothic Std Light" charset="0"/>
                <a:ea typeface="Bell Gothic Std Light" charset="0"/>
                <a:cs typeface="Bell Gothic Std Light" charset="0"/>
              </a:rPr>
              <a:t>A digital marketing strategy should define the level of resources directed at different channels.</a:t>
            </a:r>
          </a:p>
        </p:txBody>
      </p:sp>
      <p:sp>
        <p:nvSpPr>
          <p:cNvPr id="5" name="ZoneTexte 4"/>
          <p:cNvSpPr txBox="1"/>
          <p:nvPr/>
        </p:nvSpPr>
        <p:spPr>
          <a:xfrm>
            <a:off x="551359" y="1800224"/>
            <a:ext cx="4817344" cy="400110"/>
          </a:xfrm>
          <a:prstGeom prst="rect">
            <a:avLst/>
          </a:prstGeom>
          <a:noFill/>
        </p:spPr>
        <p:txBody>
          <a:bodyPr wrap="none" rtlCol="0">
            <a:spAutoFit/>
          </a:bodyPr>
          <a:lstStyle/>
          <a:p>
            <a:r>
              <a:rPr lang="en-IE" sz="2000" u="sng" dirty="0">
                <a:latin typeface="Bell Gothic Std Light" charset="0"/>
                <a:ea typeface="Bell Gothic Std Light" charset="0"/>
                <a:cs typeface="Bell Gothic Std Light" charset="0"/>
              </a:rPr>
              <a:t>Replacement is most likely to happen when:</a:t>
            </a:r>
          </a:p>
        </p:txBody>
      </p:sp>
      <p:sp>
        <p:nvSpPr>
          <p:cNvPr id="6" name="ZoneTexte 5"/>
          <p:cNvSpPr txBox="1"/>
          <p:nvPr/>
        </p:nvSpPr>
        <p:spPr>
          <a:xfrm>
            <a:off x="601121" y="2190833"/>
            <a:ext cx="1750800" cy="400110"/>
          </a:xfrm>
          <a:prstGeom prst="rect">
            <a:avLst/>
          </a:prstGeom>
          <a:noFill/>
        </p:spPr>
        <p:txBody>
          <a:bodyPr wrap="none" rtlCol="0">
            <a:spAutoFit/>
          </a:bodyPr>
          <a:lstStyle/>
          <a:p>
            <a:r>
              <a:rPr lang="en-IE" sz="2000" i="1" dirty="0">
                <a:latin typeface="Bell Gothic Std Light" charset="0"/>
                <a:ea typeface="Bell Gothic Std Light" charset="0"/>
                <a:cs typeface="Bell Gothic Std Light" charset="0"/>
              </a:rPr>
              <a:t>Kumar (1999)</a:t>
            </a:r>
          </a:p>
        </p:txBody>
      </p:sp>
      <p:sp>
        <p:nvSpPr>
          <p:cNvPr id="7" name="ZoneTexte 6"/>
          <p:cNvSpPr txBox="1"/>
          <p:nvPr/>
        </p:nvSpPr>
        <p:spPr>
          <a:xfrm>
            <a:off x="504699" y="2590943"/>
            <a:ext cx="7855227" cy="1323439"/>
          </a:xfrm>
          <a:prstGeom prst="rect">
            <a:avLst/>
          </a:prstGeom>
          <a:noFill/>
        </p:spPr>
        <p:txBody>
          <a:bodyPr wrap="none" rtlCol="0">
            <a:spAutoFit/>
          </a:bodyPr>
          <a:lstStyle/>
          <a:p>
            <a:pPr marL="285750" indent="-285750">
              <a:buFont typeface="Arial" charset="0"/>
              <a:buChar char="•"/>
            </a:pPr>
            <a:r>
              <a:rPr lang="en-IE" sz="2000" dirty="0">
                <a:latin typeface="Bell Gothic Std Light" charset="0"/>
                <a:ea typeface="Bell Gothic Std Light" charset="0"/>
                <a:cs typeface="Bell Gothic Std Light" charset="0"/>
              </a:rPr>
              <a:t>Customer access to the Internet is high</a:t>
            </a:r>
          </a:p>
          <a:p>
            <a:pPr marL="285750" indent="-285750">
              <a:buFont typeface="Arial" charset="0"/>
              <a:buChar char="•"/>
            </a:pPr>
            <a:r>
              <a:rPr lang="en-IE" sz="2000" dirty="0">
                <a:latin typeface="Bell Gothic Std Light" charset="0"/>
                <a:ea typeface="Bell Gothic Std Light" charset="0"/>
                <a:cs typeface="Bell Gothic Std Light" charset="0"/>
              </a:rPr>
              <a:t>The Internet can offer a better value proposition than other media</a:t>
            </a:r>
          </a:p>
          <a:p>
            <a:pPr marL="285750" indent="-285750">
              <a:buFont typeface="Arial" charset="0"/>
              <a:buChar char="•"/>
            </a:pPr>
            <a:r>
              <a:rPr lang="en-IE" sz="2000" dirty="0">
                <a:latin typeface="Bell Gothic Std Light" charset="0"/>
                <a:ea typeface="Bell Gothic Std Light" charset="0"/>
                <a:cs typeface="Bell Gothic Std Light" charset="0"/>
              </a:rPr>
              <a:t>The product can be delivered over the Internet</a:t>
            </a:r>
          </a:p>
          <a:p>
            <a:pPr marL="285750" indent="-285750">
              <a:buFont typeface="Arial" charset="0"/>
              <a:buChar char="•"/>
            </a:pPr>
            <a:r>
              <a:rPr lang="en-IE" sz="2000" dirty="0">
                <a:latin typeface="Bell Gothic Std Light" charset="0"/>
                <a:ea typeface="Bell Gothic Std Light" charset="0"/>
                <a:cs typeface="Bell Gothic Std Light" charset="0"/>
              </a:rPr>
              <a:t>The product can be standardized</a:t>
            </a:r>
          </a:p>
        </p:txBody>
      </p:sp>
      <p:sp>
        <p:nvSpPr>
          <p:cNvPr id="8" name="ZoneTexte 7"/>
          <p:cNvSpPr txBox="1"/>
          <p:nvPr/>
        </p:nvSpPr>
        <p:spPr>
          <a:xfrm>
            <a:off x="553945" y="4822928"/>
            <a:ext cx="1687065" cy="400110"/>
          </a:xfrm>
          <a:prstGeom prst="rect">
            <a:avLst/>
          </a:prstGeom>
          <a:noFill/>
        </p:spPr>
        <p:txBody>
          <a:bodyPr wrap="none" rtlCol="0">
            <a:spAutoFit/>
          </a:bodyPr>
          <a:lstStyle/>
          <a:p>
            <a:r>
              <a:rPr lang="en-IE" sz="2000" b="1" dirty="0">
                <a:solidFill>
                  <a:srgbClr val="0070C0"/>
                </a:solidFill>
                <a:latin typeface="Bell Gothic Std Light" charset="0"/>
                <a:ea typeface="Bell Gothic Std Light" charset="0"/>
                <a:cs typeface="Bell Gothic Std Light" charset="0"/>
              </a:rPr>
              <a:t>TOPPP SITE</a:t>
            </a:r>
          </a:p>
        </p:txBody>
      </p:sp>
      <p:cxnSp>
        <p:nvCxnSpPr>
          <p:cNvPr id="10" name="Connecteur droit 9"/>
          <p:cNvCxnSpPr/>
          <p:nvPr/>
        </p:nvCxnSpPr>
        <p:spPr>
          <a:xfrm>
            <a:off x="3456122" y="4231037"/>
            <a:ext cx="6836" cy="2054691"/>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sp>
        <p:nvSpPr>
          <p:cNvPr id="11" name="ZoneTexte 10"/>
          <p:cNvSpPr txBox="1"/>
          <p:nvPr/>
        </p:nvSpPr>
        <p:spPr>
          <a:xfrm>
            <a:off x="3673097" y="4077945"/>
            <a:ext cx="2194832" cy="2062103"/>
          </a:xfrm>
          <a:prstGeom prst="rect">
            <a:avLst/>
          </a:prstGeom>
          <a:noFill/>
        </p:spPr>
        <p:txBody>
          <a:bodyPr wrap="none" rtlCol="0">
            <a:spAutoFit/>
          </a:bodyPr>
          <a:lstStyle/>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T</a:t>
            </a:r>
            <a:r>
              <a:rPr lang="en-IE" sz="2000" dirty="0">
                <a:latin typeface="Bell Gothic Std Light" charset="0"/>
                <a:ea typeface="Bell Gothic Std Light" charset="0"/>
                <a:cs typeface="Bell Gothic Std Light" charset="0"/>
              </a:rPr>
              <a:t>arget markets</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O</a:t>
            </a:r>
            <a:r>
              <a:rPr lang="en-IE" sz="2000" dirty="0">
                <a:latin typeface="Bell Gothic Std Light" charset="0"/>
                <a:ea typeface="Bell Gothic Std Light" charset="0"/>
                <a:cs typeface="Bell Gothic Std Light" charset="0"/>
              </a:rPr>
              <a:t>bjectives</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P</a:t>
            </a:r>
            <a:r>
              <a:rPr lang="en-IE" sz="2000" dirty="0">
                <a:latin typeface="Bell Gothic Std Light" charset="0"/>
                <a:ea typeface="Bell Gothic Std Light" charset="0"/>
                <a:cs typeface="Bell Gothic Std Light" charset="0"/>
              </a:rPr>
              <a:t>ositioning </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P</a:t>
            </a:r>
            <a:r>
              <a:rPr lang="en-IE" sz="2000" dirty="0">
                <a:latin typeface="Bell Gothic Std Light" charset="0"/>
                <a:ea typeface="Bell Gothic Std Light" charset="0"/>
                <a:cs typeface="Bell Gothic Std Light" charset="0"/>
              </a:rPr>
              <a:t>rocesses</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P</a:t>
            </a:r>
            <a:r>
              <a:rPr lang="en-IE" sz="2000" dirty="0">
                <a:latin typeface="Bell Gothic Std Light" charset="0"/>
                <a:ea typeface="Bell Gothic Std Light" charset="0"/>
                <a:cs typeface="Bell Gothic Std Light" charset="0"/>
              </a:rPr>
              <a:t>artnership</a:t>
            </a:r>
          </a:p>
          <a:p>
            <a:pPr marL="285750" indent="-285750">
              <a:buFont typeface="Arial" charset="0"/>
              <a:buChar char="•"/>
            </a:pPr>
            <a:endParaRPr lang="en-IE" sz="2800" dirty="0">
              <a:latin typeface="Bell Gothic Std Light" charset="0"/>
              <a:ea typeface="Bell Gothic Std Light" charset="0"/>
              <a:cs typeface="Bell Gothic Std Light" charset="0"/>
            </a:endParaRPr>
          </a:p>
        </p:txBody>
      </p:sp>
      <p:sp>
        <p:nvSpPr>
          <p:cNvPr id="12" name="ZoneTexte 11"/>
          <p:cNvSpPr txBox="1"/>
          <p:nvPr/>
        </p:nvSpPr>
        <p:spPr>
          <a:xfrm>
            <a:off x="7625009" y="4081756"/>
            <a:ext cx="2040943" cy="1323439"/>
          </a:xfrm>
          <a:prstGeom prst="rect">
            <a:avLst/>
          </a:prstGeom>
          <a:noFill/>
        </p:spPr>
        <p:txBody>
          <a:bodyPr wrap="none" rtlCol="0">
            <a:spAutoFit/>
          </a:bodyPr>
          <a:lstStyle/>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S</a:t>
            </a:r>
            <a:r>
              <a:rPr lang="en-IE" sz="2000" dirty="0">
                <a:latin typeface="Bell Gothic Std Light" charset="0"/>
                <a:ea typeface="Bell Gothic Std Light" charset="0"/>
                <a:cs typeface="Bell Gothic Std Light" charset="0"/>
              </a:rPr>
              <a:t>equence</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I</a:t>
            </a:r>
            <a:r>
              <a:rPr lang="en-IE" sz="2000" dirty="0">
                <a:latin typeface="Bell Gothic Std Light" charset="0"/>
                <a:ea typeface="Bell Gothic Std Light" charset="0"/>
                <a:cs typeface="Bell Gothic Std Light" charset="0"/>
              </a:rPr>
              <a:t>ntegration </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T</a:t>
            </a:r>
            <a:r>
              <a:rPr lang="en-IE" sz="2000" dirty="0">
                <a:latin typeface="Bell Gothic Std Light" charset="0"/>
                <a:ea typeface="Bell Gothic Std Light" charset="0"/>
                <a:cs typeface="Bell Gothic Std Light" charset="0"/>
              </a:rPr>
              <a:t>actical tools </a:t>
            </a:r>
          </a:p>
          <a:p>
            <a:pPr marL="285750" indent="-285750">
              <a:buFont typeface="Arial" charset="0"/>
              <a:buChar char="•"/>
            </a:pPr>
            <a:r>
              <a:rPr lang="en-IE" sz="2000" b="1" dirty="0">
                <a:solidFill>
                  <a:srgbClr val="0070C0"/>
                </a:solidFill>
                <a:latin typeface="Bell Gothic Std Light" charset="0"/>
                <a:ea typeface="Bell Gothic Std Light" charset="0"/>
                <a:cs typeface="Bell Gothic Std Light" charset="0"/>
              </a:rPr>
              <a:t>E</a:t>
            </a:r>
            <a:r>
              <a:rPr lang="en-IE" sz="2000" dirty="0">
                <a:latin typeface="Bell Gothic Std Light" charset="0"/>
                <a:ea typeface="Bell Gothic Std Light" charset="0"/>
                <a:cs typeface="Bell Gothic Std Light" charset="0"/>
              </a:rPr>
              <a:t>ngagement</a:t>
            </a:r>
          </a:p>
        </p:txBody>
      </p:sp>
    </p:spTree>
    <p:extLst>
      <p:ext uri="{BB962C8B-B14F-4D97-AF65-F5344CB8AC3E}">
        <p14:creationId xmlns:p14="http://schemas.microsoft.com/office/powerpoint/2010/main" val="3621098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1"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13</a:t>
            </a:fld>
            <a:endParaRPr lang="en-IE"/>
          </a:p>
        </p:txBody>
      </p:sp>
      <p:sp>
        <p:nvSpPr>
          <p:cNvPr id="3" name="ZoneTexte 2"/>
          <p:cNvSpPr txBox="1"/>
          <p:nvPr/>
        </p:nvSpPr>
        <p:spPr>
          <a:xfrm>
            <a:off x="475550" y="547700"/>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10.5 </a:t>
            </a:r>
            <a:r>
              <a:rPr lang="fr-FR" sz="3600" dirty="0" err="1">
                <a:solidFill>
                  <a:schemeClr val="accent2"/>
                </a:solidFill>
                <a:latin typeface="Bell Gothic Std Light" charset="0"/>
                <a:ea typeface="Bell Gothic Std Light" charset="0"/>
                <a:cs typeface="Bell Gothic Std Light" charset="0"/>
              </a:rPr>
              <a:t>Tactics</a:t>
            </a:r>
            <a:endParaRPr lang="en-IE" sz="3600" dirty="0">
              <a:solidFill>
                <a:schemeClr val="accent2"/>
              </a:solidFill>
              <a:latin typeface="Bell Gothic Std Light" charset="0"/>
              <a:ea typeface="Bell Gothic Std Light" charset="0"/>
              <a:cs typeface="Bell Gothic Std Light" charset="0"/>
            </a:endParaRPr>
          </a:p>
        </p:txBody>
      </p:sp>
      <p:sp>
        <p:nvSpPr>
          <p:cNvPr id="4" name="ZoneTexte 3"/>
          <p:cNvSpPr txBox="1"/>
          <p:nvPr/>
        </p:nvSpPr>
        <p:spPr>
          <a:xfrm>
            <a:off x="580481" y="1192057"/>
            <a:ext cx="9813712" cy="461665"/>
          </a:xfrm>
          <a:prstGeom prst="rect">
            <a:avLst/>
          </a:prstGeom>
          <a:noFill/>
        </p:spPr>
        <p:txBody>
          <a:bodyPr wrap="none" rtlCol="0">
            <a:spAutoFit/>
          </a:bodyPr>
          <a:lstStyle/>
          <a:p>
            <a:r>
              <a:rPr lang="en-IE" sz="2400" b="1" dirty="0">
                <a:solidFill>
                  <a:srgbClr val="0070C0"/>
                </a:solidFill>
                <a:latin typeface="Bell Gothic Std Light" charset="0"/>
                <a:ea typeface="Bell Gothic Std Light" charset="0"/>
                <a:cs typeface="Bell Gothic Std Light" charset="0"/>
              </a:rPr>
              <a:t>Tactics</a:t>
            </a:r>
            <a:r>
              <a:rPr lang="en-IE" sz="2400" dirty="0">
                <a:solidFill>
                  <a:srgbClr val="0070C0"/>
                </a:solidFill>
                <a:latin typeface="Bell Gothic Std Light" charset="0"/>
                <a:ea typeface="Bell Gothic Std Light" charset="0"/>
                <a:cs typeface="Bell Gothic Std Light" charset="0"/>
              </a:rPr>
              <a:t> </a:t>
            </a:r>
            <a:r>
              <a:rPr lang="fr-FR" sz="2400" dirty="0">
                <a:latin typeface="Bell Gothic Std Light" charset="0"/>
                <a:ea typeface="Bell Gothic Std Light" charset="0"/>
                <a:cs typeface="Bell Gothic Std Light" charset="0"/>
              </a:rPr>
              <a:t>=</a:t>
            </a:r>
            <a:r>
              <a:rPr lang="en-IE" sz="2400" dirty="0">
                <a:latin typeface="Bell Gothic Std Light" charset="0"/>
                <a:ea typeface="Bell Gothic Std Light" charset="0"/>
                <a:cs typeface="Bell Gothic Std Light" charset="0"/>
              </a:rPr>
              <a:t> short term and flexible VS </a:t>
            </a:r>
            <a:r>
              <a:rPr lang="en-IE" sz="2400" b="1" dirty="0">
                <a:solidFill>
                  <a:srgbClr val="0070C0"/>
                </a:solidFill>
                <a:latin typeface="Bell Gothic Std Light" charset="0"/>
                <a:ea typeface="Bell Gothic Std Light" charset="0"/>
                <a:cs typeface="Bell Gothic Std Light" charset="0"/>
              </a:rPr>
              <a:t>Strategy</a:t>
            </a:r>
            <a:r>
              <a:rPr lang="en-IE" sz="2400" dirty="0">
                <a:latin typeface="Bell Gothic Std Light" charset="0"/>
                <a:ea typeface="Bell Gothic Std Light" charset="0"/>
                <a:cs typeface="Bell Gothic Std Light" charset="0"/>
              </a:rPr>
              <a:t> = longer and more enduring </a:t>
            </a:r>
          </a:p>
        </p:txBody>
      </p:sp>
      <p:pic>
        <p:nvPicPr>
          <p:cNvPr id="5" name="Imag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50000" y="1653722"/>
            <a:ext cx="5286855" cy="4614619"/>
          </a:xfrm>
          <a:prstGeom prst="rect">
            <a:avLst/>
          </a:prstGeom>
        </p:spPr>
      </p:pic>
    </p:spTree>
    <p:extLst>
      <p:ext uri="{BB962C8B-B14F-4D97-AF65-F5344CB8AC3E}">
        <p14:creationId xmlns:p14="http://schemas.microsoft.com/office/powerpoint/2010/main" val="728604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14</a:t>
            </a:fld>
            <a:endParaRPr lang="en-IE"/>
          </a:p>
        </p:txBody>
      </p:sp>
      <p:sp>
        <p:nvSpPr>
          <p:cNvPr id="3" name="ZoneTexte 2"/>
          <p:cNvSpPr txBox="1"/>
          <p:nvPr/>
        </p:nvSpPr>
        <p:spPr>
          <a:xfrm>
            <a:off x="641939" y="468310"/>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10.5 </a:t>
            </a:r>
            <a:r>
              <a:rPr lang="fr-FR" sz="3600" dirty="0" err="1">
                <a:solidFill>
                  <a:schemeClr val="accent2"/>
                </a:solidFill>
                <a:latin typeface="Bell Gothic Std Light" charset="0"/>
                <a:ea typeface="Bell Gothic Std Light" charset="0"/>
                <a:cs typeface="Bell Gothic Std Light" charset="0"/>
              </a:rPr>
              <a:t>Tactics</a:t>
            </a:r>
            <a:endParaRPr lang="en-IE" sz="3600" dirty="0">
              <a:solidFill>
                <a:schemeClr val="accent2"/>
              </a:solidFill>
              <a:latin typeface="Bell Gothic Std Light" charset="0"/>
              <a:ea typeface="Bell Gothic Std Light" charset="0"/>
              <a:cs typeface="Bell Gothic Std Light" charset="0"/>
            </a:endParaRPr>
          </a:p>
        </p:txBody>
      </p:sp>
      <p:pic>
        <p:nvPicPr>
          <p:cNvPr id="6" name="Imag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98454" y="595095"/>
            <a:ext cx="5416946" cy="5747369"/>
          </a:xfrm>
          <a:prstGeom prst="rect">
            <a:avLst/>
          </a:prstGeom>
        </p:spPr>
      </p:pic>
    </p:spTree>
    <p:extLst>
      <p:ext uri="{BB962C8B-B14F-4D97-AF65-F5344CB8AC3E}">
        <p14:creationId xmlns:p14="http://schemas.microsoft.com/office/powerpoint/2010/main" val="684946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 name="Imag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2102" y="938742"/>
            <a:ext cx="8247795" cy="4689332"/>
          </a:xfrm>
          <a:prstGeom prst="rect">
            <a:avLst/>
          </a:prstGeom>
        </p:spPr>
      </p:pic>
    </p:spTree>
    <p:extLst>
      <p:ext uri="{BB962C8B-B14F-4D97-AF65-F5344CB8AC3E}">
        <p14:creationId xmlns:p14="http://schemas.microsoft.com/office/powerpoint/2010/main" val="2132154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16</a:t>
            </a:fld>
            <a:endParaRPr lang="en-IE"/>
          </a:p>
        </p:txBody>
      </p:sp>
      <p:sp>
        <p:nvSpPr>
          <p:cNvPr id="3" name="ZoneTexte 2"/>
          <p:cNvSpPr txBox="1"/>
          <p:nvPr/>
        </p:nvSpPr>
        <p:spPr>
          <a:xfrm>
            <a:off x="527804" y="527611"/>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10.6 </a:t>
            </a:r>
            <a:r>
              <a:rPr lang="fr-FR" sz="3600" dirty="0">
                <a:solidFill>
                  <a:schemeClr val="accent2"/>
                </a:solidFill>
                <a:latin typeface="Bell Gothic Std Light" charset="0"/>
                <a:ea typeface="Bell Gothic Std Light" charset="0"/>
                <a:cs typeface="Bell Gothic Std Light" charset="0"/>
              </a:rPr>
              <a:t>Actions</a:t>
            </a:r>
            <a:endParaRPr lang="en-IE" sz="3600" dirty="0">
              <a:solidFill>
                <a:schemeClr val="accent2"/>
              </a:solidFill>
              <a:latin typeface="Bell Gothic Std Light" charset="0"/>
              <a:ea typeface="Bell Gothic Std Light" charset="0"/>
              <a:cs typeface="Bell Gothic Std Light" charset="0"/>
            </a:endParaRPr>
          </a:p>
        </p:txBody>
      </p:sp>
      <p:sp>
        <p:nvSpPr>
          <p:cNvPr id="6" name="ZoneTexte 5"/>
          <p:cNvSpPr txBox="1"/>
          <p:nvPr/>
        </p:nvSpPr>
        <p:spPr>
          <a:xfrm>
            <a:off x="527804" y="1212394"/>
            <a:ext cx="6837128" cy="523220"/>
          </a:xfrm>
          <a:prstGeom prst="rect">
            <a:avLst/>
          </a:prstGeom>
          <a:noFill/>
        </p:spPr>
        <p:txBody>
          <a:bodyPr wrap="none" rtlCol="0">
            <a:spAutoFit/>
          </a:bodyPr>
          <a:lstStyle/>
          <a:p>
            <a:r>
              <a:rPr lang="en-IE" sz="2800" dirty="0">
                <a:latin typeface="Bell Gothic Std Light" charset="0"/>
                <a:ea typeface="Bell Gothic Std Light" charset="0"/>
                <a:cs typeface="Bell Gothic Std Light" charset="0"/>
              </a:rPr>
              <a:t>Produce a project action plan for each tactic</a:t>
            </a:r>
          </a:p>
        </p:txBody>
      </p:sp>
      <p:sp>
        <p:nvSpPr>
          <p:cNvPr id="7" name="Flèche vers la droite 6"/>
          <p:cNvSpPr/>
          <p:nvPr/>
        </p:nvSpPr>
        <p:spPr>
          <a:xfrm>
            <a:off x="4214248" y="4462382"/>
            <a:ext cx="418454" cy="511444"/>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8" name="ZoneTexte 7"/>
          <p:cNvSpPr txBox="1"/>
          <p:nvPr/>
        </p:nvSpPr>
        <p:spPr>
          <a:xfrm>
            <a:off x="1176453" y="2250345"/>
            <a:ext cx="2629246" cy="461665"/>
          </a:xfrm>
          <a:prstGeom prst="rect">
            <a:avLst/>
          </a:prstGeom>
          <a:noFill/>
        </p:spPr>
        <p:txBody>
          <a:bodyPr wrap="none" rtlCol="0">
            <a:spAutoFit/>
          </a:bodyPr>
          <a:lstStyle/>
          <a:p>
            <a:r>
              <a:rPr lang="en-IE" sz="2400" b="1" dirty="0">
                <a:latin typeface="Bell Gothic Std Light" charset="0"/>
                <a:ea typeface="Bell Gothic Std Light" charset="0"/>
                <a:cs typeface="Bell Gothic Std Light" charset="0"/>
              </a:rPr>
              <a:t>Internal marketing</a:t>
            </a:r>
          </a:p>
        </p:txBody>
      </p:sp>
      <p:sp>
        <p:nvSpPr>
          <p:cNvPr id="9" name="ZoneTexte 8"/>
          <p:cNvSpPr txBox="1"/>
          <p:nvPr/>
        </p:nvSpPr>
        <p:spPr>
          <a:xfrm>
            <a:off x="5257467" y="2021765"/>
            <a:ext cx="5891356" cy="830997"/>
          </a:xfrm>
          <a:prstGeom prst="rect">
            <a:avLst/>
          </a:prstGeom>
          <a:noFill/>
        </p:spPr>
        <p:txBody>
          <a:bodyPr wrap="none" rtlCol="0">
            <a:spAutoFit/>
          </a:bodyPr>
          <a:lstStyle/>
          <a:p>
            <a:r>
              <a:rPr lang="en-IE" sz="2400" dirty="0">
                <a:latin typeface="Bell Gothic Std Light" charset="0"/>
                <a:ea typeface="Bell Gothic Std Light" charset="0"/>
                <a:cs typeface="Bell Gothic Std Light" charset="0"/>
              </a:rPr>
              <a:t>Staff motivation</a:t>
            </a:r>
          </a:p>
          <a:p>
            <a:r>
              <a:rPr lang="en-IE" sz="2400" dirty="0">
                <a:latin typeface="Bell Gothic Std Light" charset="0"/>
                <a:ea typeface="Bell Gothic Std Light" charset="0"/>
                <a:cs typeface="Bell Gothic Std Light" charset="0"/>
              </a:rPr>
              <a:t>Staff training for new tools and software use</a:t>
            </a:r>
          </a:p>
        </p:txBody>
      </p:sp>
      <p:sp>
        <p:nvSpPr>
          <p:cNvPr id="10" name="ZoneTexte 9"/>
          <p:cNvSpPr txBox="1"/>
          <p:nvPr/>
        </p:nvSpPr>
        <p:spPr>
          <a:xfrm>
            <a:off x="744020" y="4364075"/>
            <a:ext cx="3061679" cy="830997"/>
          </a:xfrm>
          <a:prstGeom prst="rect">
            <a:avLst/>
          </a:prstGeom>
          <a:noFill/>
        </p:spPr>
        <p:txBody>
          <a:bodyPr wrap="square" rtlCol="0">
            <a:spAutoFit/>
          </a:bodyPr>
          <a:lstStyle/>
          <a:p>
            <a:pPr algn="ctr"/>
            <a:r>
              <a:rPr lang="en-IE" sz="2400" b="1" dirty="0">
                <a:latin typeface="Bell Gothic Std Light" charset="0"/>
                <a:ea typeface="Bell Gothic Std Light" charset="0"/>
                <a:cs typeface="Bell Gothic Std Light" charset="0"/>
              </a:rPr>
              <a:t>Risk management and contingency planning</a:t>
            </a:r>
          </a:p>
        </p:txBody>
      </p:sp>
      <p:sp>
        <p:nvSpPr>
          <p:cNvPr id="11" name="Flèche vers la droite 10"/>
          <p:cNvSpPr/>
          <p:nvPr/>
        </p:nvSpPr>
        <p:spPr>
          <a:xfrm>
            <a:off x="4214248" y="2225456"/>
            <a:ext cx="418454" cy="511444"/>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12" name="ZoneTexte 11"/>
          <p:cNvSpPr txBox="1"/>
          <p:nvPr/>
        </p:nvSpPr>
        <p:spPr>
          <a:xfrm>
            <a:off x="5257467" y="3162633"/>
            <a:ext cx="6298647" cy="2862322"/>
          </a:xfrm>
          <a:prstGeom prst="rect">
            <a:avLst/>
          </a:prstGeom>
          <a:noFill/>
        </p:spPr>
        <p:txBody>
          <a:bodyPr wrap="square" rtlCol="0">
            <a:spAutoFit/>
          </a:bodyPr>
          <a:lstStyle/>
          <a:p>
            <a:pPr marL="285750" indent="-285750">
              <a:buFont typeface="Arial" charset="0"/>
              <a:buChar char="•"/>
            </a:pPr>
            <a:r>
              <a:rPr lang="en-IE" sz="2000" dirty="0">
                <a:latin typeface="Bell Gothic Std Light" charset="0"/>
                <a:ea typeface="Bell Gothic Std Light" charset="0"/>
                <a:cs typeface="Bell Gothic Std Light" charset="0"/>
              </a:rPr>
              <a:t>Brainstorming a list of all the significant things that could go wrong</a:t>
            </a:r>
          </a:p>
          <a:p>
            <a:pPr marL="285750" indent="-285750">
              <a:buFont typeface="Arial" charset="0"/>
              <a:buChar char="•"/>
            </a:pPr>
            <a:r>
              <a:rPr lang="en-IE" sz="2000" dirty="0">
                <a:latin typeface="Bell Gothic Std Light" charset="0"/>
                <a:ea typeface="Bell Gothic Std Light" charset="0"/>
                <a:cs typeface="Bell Gothic Std Light" charset="0"/>
              </a:rPr>
              <a:t>Assessing their impact and likelihood</a:t>
            </a:r>
          </a:p>
          <a:p>
            <a:pPr marL="285750" indent="-285750">
              <a:buFont typeface="Arial" charset="0"/>
              <a:buChar char="•"/>
            </a:pPr>
            <a:r>
              <a:rPr lang="en-IE" sz="2000" dirty="0">
                <a:latin typeface="Bell Gothic Std Light" charset="0"/>
                <a:ea typeface="Bell Gothic Std Light" charset="0"/>
                <a:cs typeface="Bell Gothic Std Light" charset="0"/>
              </a:rPr>
              <a:t>Creating contingency plans for the highest impact and most probable risks</a:t>
            </a:r>
          </a:p>
          <a:p>
            <a:pPr marL="285750" indent="-285750">
              <a:buFont typeface="Arial" charset="0"/>
              <a:buChar char="•"/>
            </a:pPr>
            <a:r>
              <a:rPr lang="en-IE" sz="2000" dirty="0">
                <a:latin typeface="Bell Gothic Std Light" charset="0"/>
                <a:ea typeface="Bell Gothic Std Light" charset="0"/>
                <a:cs typeface="Bell Gothic Std Light" charset="0"/>
              </a:rPr>
              <a:t>Continuous review, revising and refining during campaign execution</a:t>
            </a:r>
          </a:p>
          <a:p>
            <a:pPr marL="285750" indent="-285750">
              <a:buFont typeface="Arial" charset="0"/>
              <a:buChar char="•"/>
            </a:pPr>
            <a:r>
              <a:rPr lang="en-IE" sz="2000" dirty="0">
                <a:latin typeface="Bell Gothic Std Light" charset="0"/>
                <a:ea typeface="Bell Gothic Std Light" charset="0"/>
                <a:cs typeface="Bell Gothic Std Light" charset="0"/>
              </a:rPr>
              <a:t>Post-implementation reviews to learn from the successes and failures of the next project</a:t>
            </a:r>
          </a:p>
        </p:txBody>
      </p:sp>
    </p:spTree>
    <p:extLst>
      <p:ext uri="{BB962C8B-B14F-4D97-AF65-F5344CB8AC3E}">
        <p14:creationId xmlns:p14="http://schemas.microsoft.com/office/powerpoint/2010/main" val="1904524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17</a:t>
            </a:fld>
            <a:endParaRPr lang="en-IE"/>
          </a:p>
        </p:txBody>
      </p:sp>
      <p:sp>
        <p:nvSpPr>
          <p:cNvPr id="3" name="ZoneTexte 2"/>
          <p:cNvSpPr txBox="1"/>
          <p:nvPr/>
        </p:nvSpPr>
        <p:spPr>
          <a:xfrm>
            <a:off x="641939" y="547371"/>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10.7 </a:t>
            </a:r>
            <a:r>
              <a:rPr lang="fr-FR" sz="3600" dirty="0">
                <a:solidFill>
                  <a:schemeClr val="accent2"/>
                </a:solidFill>
                <a:latin typeface="Bell Gothic Std Light" charset="0"/>
                <a:ea typeface="Bell Gothic Std Light" charset="0"/>
                <a:cs typeface="Bell Gothic Std Light" charset="0"/>
              </a:rPr>
              <a:t>Control</a:t>
            </a:r>
            <a:endParaRPr lang="en-IE" sz="3600" dirty="0">
              <a:solidFill>
                <a:schemeClr val="accent2"/>
              </a:solidFill>
              <a:latin typeface="Bell Gothic Std Light" charset="0"/>
              <a:ea typeface="Bell Gothic Std Light" charset="0"/>
              <a:cs typeface="Bell Gothic Std Light" charset="0"/>
            </a:endParaRPr>
          </a:p>
        </p:txBody>
      </p:sp>
      <p:sp>
        <p:nvSpPr>
          <p:cNvPr id="4" name="ZoneTexte 3"/>
          <p:cNvSpPr txBox="1"/>
          <p:nvPr/>
        </p:nvSpPr>
        <p:spPr>
          <a:xfrm>
            <a:off x="632735" y="1588914"/>
            <a:ext cx="6915676" cy="1569660"/>
          </a:xfrm>
          <a:prstGeom prst="rect">
            <a:avLst/>
          </a:prstGeom>
          <a:noFill/>
        </p:spPr>
        <p:txBody>
          <a:bodyPr wrap="none" rtlCol="0">
            <a:spAutoFit/>
          </a:bodyPr>
          <a:lstStyle/>
          <a:p>
            <a:pPr marL="285750" indent="-285750">
              <a:buFont typeface="Arial" charset="0"/>
              <a:buChar char="•"/>
            </a:pPr>
            <a:r>
              <a:rPr lang="en-IE" sz="2400" dirty="0">
                <a:latin typeface="Bell Gothic Std Light" charset="0"/>
                <a:ea typeface="Bell Gothic Std Light" charset="0"/>
                <a:cs typeface="Bell Gothic Std Light" charset="0"/>
              </a:rPr>
              <a:t>KPIs need to be measured</a:t>
            </a:r>
          </a:p>
          <a:p>
            <a:pPr marL="285750" indent="-285750">
              <a:buFont typeface="Arial" charset="0"/>
              <a:buChar char="•"/>
            </a:pPr>
            <a:r>
              <a:rPr lang="en-IE" sz="2400" dirty="0">
                <a:latin typeface="Bell Gothic Std Light" charset="0"/>
                <a:ea typeface="Bell Gothic Std Light" charset="0"/>
                <a:cs typeface="Bell Gothic Std Light" charset="0"/>
              </a:rPr>
              <a:t>Who measures what</a:t>
            </a:r>
          </a:p>
          <a:p>
            <a:pPr marL="285750" indent="-285750">
              <a:buFont typeface="Arial" charset="0"/>
              <a:buChar char="•"/>
            </a:pPr>
            <a:r>
              <a:rPr lang="en-IE" sz="2400" dirty="0">
                <a:latin typeface="Bell Gothic Std Light" charset="0"/>
                <a:ea typeface="Bell Gothic Std Light" charset="0"/>
                <a:cs typeface="Bell Gothic Std Light" charset="0"/>
              </a:rPr>
              <a:t>How often</a:t>
            </a:r>
          </a:p>
          <a:p>
            <a:pPr marL="285750" indent="-285750">
              <a:buFont typeface="Arial" charset="0"/>
              <a:buChar char="•"/>
            </a:pPr>
            <a:r>
              <a:rPr lang="en-IE" sz="2400" dirty="0">
                <a:latin typeface="Bell Gothic Std Light" charset="0"/>
                <a:ea typeface="Bell Gothic Std Light" charset="0"/>
                <a:cs typeface="Bell Gothic Std Light" charset="0"/>
              </a:rPr>
              <a:t>To whom (who takes appropriate actions arising?)</a:t>
            </a:r>
          </a:p>
        </p:txBody>
      </p:sp>
    </p:spTree>
    <p:extLst>
      <p:ext uri="{BB962C8B-B14F-4D97-AF65-F5344CB8AC3E}">
        <p14:creationId xmlns:p14="http://schemas.microsoft.com/office/powerpoint/2010/main" val="5618626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18</a:t>
            </a:fld>
            <a:endParaRPr lang="en-IE"/>
          </a:p>
        </p:txBody>
      </p:sp>
      <p:sp>
        <p:nvSpPr>
          <p:cNvPr id="3" name="ZoneTexte 2"/>
          <p:cNvSpPr txBox="1"/>
          <p:nvPr/>
        </p:nvSpPr>
        <p:spPr>
          <a:xfrm>
            <a:off x="557784" y="537892"/>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10.7 </a:t>
            </a:r>
            <a:r>
              <a:rPr lang="fr-FR" sz="3600" dirty="0">
                <a:solidFill>
                  <a:schemeClr val="accent2"/>
                </a:solidFill>
                <a:latin typeface="Bell Gothic Std Light" charset="0"/>
                <a:ea typeface="Bell Gothic Std Light" charset="0"/>
                <a:cs typeface="Bell Gothic Std Light" charset="0"/>
              </a:rPr>
              <a:t>Control</a:t>
            </a:r>
            <a:endParaRPr lang="en-IE" sz="3600" dirty="0">
              <a:solidFill>
                <a:schemeClr val="accent2"/>
              </a:solidFill>
              <a:latin typeface="Bell Gothic Std Light" charset="0"/>
              <a:ea typeface="Bell Gothic Std Light" charset="0"/>
              <a:cs typeface="Bell Gothic Std Light" charset="0"/>
            </a:endParaRPr>
          </a:p>
        </p:txBody>
      </p:sp>
      <p:pic>
        <p:nvPicPr>
          <p:cNvPr id="5" name="Imag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0400" y="1184223"/>
            <a:ext cx="6090093" cy="5125962"/>
          </a:xfrm>
          <a:prstGeom prst="rect">
            <a:avLst/>
          </a:prstGeom>
        </p:spPr>
      </p:pic>
    </p:spTree>
    <p:extLst>
      <p:ext uri="{BB962C8B-B14F-4D97-AF65-F5344CB8AC3E}">
        <p14:creationId xmlns:p14="http://schemas.microsoft.com/office/powerpoint/2010/main" val="1481418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19</a:t>
            </a:fld>
            <a:endParaRPr lang="en-IE"/>
          </a:p>
        </p:txBody>
      </p:sp>
      <p:sp>
        <p:nvSpPr>
          <p:cNvPr id="3" name="ZoneTexte 2"/>
          <p:cNvSpPr txBox="1"/>
          <p:nvPr/>
        </p:nvSpPr>
        <p:spPr>
          <a:xfrm>
            <a:off x="527804" y="444920"/>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10.7 </a:t>
            </a:r>
            <a:r>
              <a:rPr lang="fr-FR" sz="3600" dirty="0">
                <a:solidFill>
                  <a:schemeClr val="accent2"/>
                </a:solidFill>
                <a:latin typeface="Bell Gothic Std Light" charset="0"/>
                <a:ea typeface="Bell Gothic Std Light" charset="0"/>
                <a:cs typeface="Bell Gothic Std Light" charset="0"/>
              </a:rPr>
              <a:t>Control</a:t>
            </a:r>
            <a:endParaRPr lang="en-IE" sz="3600" dirty="0">
              <a:solidFill>
                <a:schemeClr val="accent2"/>
              </a:solidFill>
              <a:latin typeface="Bell Gothic Std Light" charset="0"/>
              <a:ea typeface="Bell Gothic Std Light" charset="0"/>
              <a:cs typeface="Bell Gothic Std Light" charset="0"/>
            </a:endParaRPr>
          </a:p>
        </p:txBody>
      </p:sp>
      <p:pic>
        <p:nvPicPr>
          <p:cNvPr id="6" name="Imag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24000" y="1089331"/>
            <a:ext cx="5540936" cy="5267019"/>
          </a:xfrm>
          <a:prstGeom prst="rect">
            <a:avLst/>
          </a:prstGeom>
        </p:spPr>
      </p:pic>
    </p:spTree>
    <p:extLst>
      <p:ext uri="{BB962C8B-B14F-4D97-AF65-F5344CB8AC3E}">
        <p14:creationId xmlns:p14="http://schemas.microsoft.com/office/powerpoint/2010/main" val="28414265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20</a:t>
            </a:fld>
            <a:endParaRPr lang="en-IE"/>
          </a:p>
        </p:txBody>
      </p:sp>
      <p:sp>
        <p:nvSpPr>
          <p:cNvPr id="3" name="ZoneTexte 2"/>
          <p:cNvSpPr txBox="1"/>
          <p:nvPr/>
        </p:nvSpPr>
        <p:spPr>
          <a:xfrm>
            <a:off x="557417" y="504161"/>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10.7 </a:t>
            </a:r>
            <a:r>
              <a:rPr lang="fr-FR" sz="3600" dirty="0">
                <a:solidFill>
                  <a:schemeClr val="accent2"/>
                </a:solidFill>
                <a:latin typeface="Bell Gothic Std Light" charset="0"/>
                <a:ea typeface="Bell Gothic Std Light" charset="0"/>
                <a:cs typeface="Bell Gothic Std Light" charset="0"/>
              </a:rPr>
              <a:t>Control</a:t>
            </a:r>
            <a:endParaRPr lang="en-IE" sz="3600" dirty="0">
              <a:solidFill>
                <a:schemeClr val="accent2"/>
              </a:solidFill>
              <a:latin typeface="Bell Gothic Std Light" charset="0"/>
              <a:ea typeface="Bell Gothic Std Light" charset="0"/>
              <a:cs typeface="Bell Gothic Std Light" charset="0"/>
            </a:endParaRPr>
          </a:p>
        </p:txBody>
      </p:sp>
      <p:sp>
        <p:nvSpPr>
          <p:cNvPr id="4" name="ZoneTexte 3"/>
          <p:cNvSpPr txBox="1"/>
          <p:nvPr/>
        </p:nvSpPr>
        <p:spPr>
          <a:xfrm>
            <a:off x="557417" y="1087421"/>
            <a:ext cx="2369559" cy="461665"/>
          </a:xfrm>
          <a:prstGeom prst="rect">
            <a:avLst/>
          </a:prstGeom>
          <a:noFill/>
        </p:spPr>
        <p:txBody>
          <a:bodyPr wrap="none" rtlCol="0">
            <a:spAutoFit/>
          </a:bodyPr>
          <a:lstStyle/>
          <a:p>
            <a:r>
              <a:rPr lang="en-IE" sz="2400" dirty="0">
                <a:latin typeface="Bell Gothic Std Light" charset="0"/>
                <a:ea typeface="Bell Gothic Std Light" charset="0"/>
                <a:cs typeface="Bell Gothic Std Light" charset="0"/>
              </a:rPr>
              <a:t>Corrective action</a:t>
            </a:r>
          </a:p>
        </p:txBody>
      </p:sp>
      <p:sp>
        <p:nvSpPr>
          <p:cNvPr id="5" name="Flèche vers la droite 4"/>
          <p:cNvSpPr/>
          <p:nvPr/>
        </p:nvSpPr>
        <p:spPr>
          <a:xfrm>
            <a:off x="2975371" y="1143623"/>
            <a:ext cx="325465" cy="349260"/>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6" name="ZoneTexte 5"/>
          <p:cNvSpPr txBox="1"/>
          <p:nvPr/>
        </p:nvSpPr>
        <p:spPr>
          <a:xfrm>
            <a:off x="3412982" y="1118198"/>
            <a:ext cx="8501982" cy="400110"/>
          </a:xfrm>
          <a:prstGeom prst="rect">
            <a:avLst/>
          </a:prstGeom>
          <a:noFill/>
        </p:spPr>
        <p:txBody>
          <a:bodyPr wrap="square" rtlCol="0">
            <a:spAutoFit/>
          </a:bodyPr>
          <a:lstStyle/>
          <a:p>
            <a:r>
              <a:rPr lang="en-IE" sz="2000" dirty="0">
                <a:latin typeface="Bell Gothic Std Light" charset="0"/>
                <a:ea typeface="Bell Gothic Std Light" charset="0"/>
                <a:cs typeface="Bell Gothic Std Light" charset="0"/>
              </a:rPr>
              <a:t>Used to revise strategies and tactics to ensure that the objectives are achieved.</a:t>
            </a:r>
          </a:p>
        </p:txBody>
      </p:sp>
      <p:pic>
        <p:nvPicPr>
          <p:cNvPr id="7" name="Imag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781200" y="-103944"/>
            <a:ext cx="4625811" cy="8352522"/>
          </a:xfrm>
          <a:prstGeom prst="rect">
            <a:avLst/>
          </a:prstGeom>
        </p:spPr>
      </p:pic>
    </p:spTree>
    <p:extLst>
      <p:ext uri="{BB962C8B-B14F-4D97-AF65-F5344CB8AC3E}">
        <p14:creationId xmlns:p14="http://schemas.microsoft.com/office/powerpoint/2010/main" val="20818029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21</a:t>
            </a:fld>
            <a:endParaRPr lang="en-IE"/>
          </a:p>
        </p:txBody>
      </p:sp>
      <p:sp>
        <p:nvSpPr>
          <p:cNvPr id="3" name="ZoneTexte 2"/>
          <p:cNvSpPr txBox="1"/>
          <p:nvPr/>
        </p:nvSpPr>
        <p:spPr>
          <a:xfrm>
            <a:off x="557417" y="504161"/>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10.7 </a:t>
            </a:r>
            <a:r>
              <a:rPr lang="fr-FR" sz="3600" dirty="0">
                <a:solidFill>
                  <a:schemeClr val="accent2"/>
                </a:solidFill>
                <a:latin typeface="Bell Gothic Std Light" charset="0"/>
                <a:ea typeface="Bell Gothic Std Light" charset="0"/>
                <a:cs typeface="Bell Gothic Std Light" charset="0"/>
              </a:rPr>
              <a:t>Control</a:t>
            </a:r>
            <a:endParaRPr lang="en-IE" sz="3600" dirty="0">
              <a:solidFill>
                <a:schemeClr val="accent2"/>
              </a:solidFill>
              <a:latin typeface="Bell Gothic Std Light" charset="0"/>
              <a:ea typeface="Bell Gothic Std Light" charset="0"/>
              <a:cs typeface="Bell Gothic Std Light" charset="0"/>
            </a:endParaRPr>
          </a:p>
        </p:txBody>
      </p:sp>
      <p:sp>
        <p:nvSpPr>
          <p:cNvPr id="4" name="ZoneTexte 3"/>
          <p:cNvSpPr txBox="1"/>
          <p:nvPr/>
        </p:nvSpPr>
        <p:spPr>
          <a:xfrm>
            <a:off x="557417" y="1087421"/>
            <a:ext cx="2369559" cy="461665"/>
          </a:xfrm>
          <a:prstGeom prst="rect">
            <a:avLst/>
          </a:prstGeom>
          <a:noFill/>
        </p:spPr>
        <p:txBody>
          <a:bodyPr wrap="none" rtlCol="0">
            <a:spAutoFit/>
          </a:bodyPr>
          <a:lstStyle/>
          <a:p>
            <a:r>
              <a:rPr lang="en-IE" sz="2400" dirty="0">
                <a:latin typeface="Bell Gothic Std Light" charset="0"/>
                <a:ea typeface="Bell Gothic Std Light" charset="0"/>
                <a:cs typeface="Bell Gothic Std Light" charset="0"/>
              </a:rPr>
              <a:t>Corrective action</a:t>
            </a:r>
          </a:p>
        </p:txBody>
      </p:sp>
      <p:sp>
        <p:nvSpPr>
          <p:cNvPr id="5" name="Flèche vers la droite 4"/>
          <p:cNvSpPr/>
          <p:nvPr/>
        </p:nvSpPr>
        <p:spPr>
          <a:xfrm>
            <a:off x="2975371" y="1143623"/>
            <a:ext cx="325465" cy="349260"/>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6" name="ZoneTexte 5"/>
          <p:cNvSpPr txBox="1"/>
          <p:nvPr/>
        </p:nvSpPr>
        <p:spPr>
          <a:xfrm>
            <a:off x="3412982" y="1118198"/>
            <a:ext cx="8501982" cy="400110"/>
          </a:xfrm>
          <a:prstGeom prst="rect">
            <a:avLst/>
          </a:prstGeom>
          <a:noFill/>
        </p:spPr>
        <p:txBody>
          <a:bodyPr wrap="square" rtlCol="0">
            <a:spAutoFit/>
          </a:bodyPr>
          <a:lstStyle/>
          <a:p>
            <a:r>
              <a:rPr lang="en-IE" sz="2000" dirty="0">
                <a:latin typeface="Bell Gothic Std Light" charset="0"/>
                <a:ea typeface="Bell Gothic Std Light" charset="0"/>
                <a:cs typeface="Bell Gothic Std Light" charset="0"/>
              </a:rPr>
              <a:t>Used to revise strategies and tactics to ensure that the objectives are achieved.</a:t>
            </a:r>
          </a:p>
        </p:txBody>
      </p:sp>
      <p:pic>
        <p:nvPicPr>
          <p:cNvPr id="10" name="Imag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81600" y="1563154"/>
            <a:ext cx="7225564" cy="4793196"/>
          </a:xfrm>
          <a:prstGeom prst="rect">
            <a:avLst/>
          </a:prstGeom>
        </p:spPr>
      </p:pic>
    </p:spTree>
    <p:extLst>
      <p:ext uri="{BB962C8B-B14F-4D97-AF65-F5344CB8AC3E}">
        <p14:creationId xmlns:p14="http://schemas.microsoft.com/office/powerpoint/2010/main" val="2480681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Imag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22</a:t>
            </a:fld>
            <a:endParaRPr lang="en-IE"/>
          </a:p>
        </p:txBody>
      </p:sp>
      <p:sp>
        <p:nvSpPr>
          <p:cNvPr id="3" name="ZoneTexte 2"/>
          <p:cNvSpPr txBox="1"/>
          <p:nvPr/>
        </p:nvSpPr>
        <p:spPr>
          <a:xfrm>
            <a:off x="641939" y="814110"/>
            <a:ext cx="11550061" cy="646331"/>
          </a:xfrm>
          <a:prstGeom prst="rect">
            <a:avLst/>
          </a:prstGeom>
          <a:noFill/>
        </p:spPr>
        <p:txBody>
          <a:bodyPr wrap="square" rtlCol="0">
            <a:spAutoFit/>
          </a:bodyPr>
          <a:lstStyle/>
          <a:p>
            <a:r>
              <a:rPr lang="en-IE" sz="3600" dirty="0">
                <a:solidFill>
                  <a:schemeClr val="accent2"/>
                </a:solidFill>
                <a:latin typeface="Bell Gothic Std Light" charset="0"/>
                <a:ea typeface="Bell Gothic Std Light" charset="0"/>
                <a:cs typeface="Bell Gothic Std Light" charset="0"/>
              </a:rPr>
              <a:t>10.8 </a:t>
            </a:r>
            <a:r>
              <a:rPr lang="fr-FR" sz="3600" dirty="0">
                <a:solidFill>
                  <a:schemeClr val="accent2"/>
                </a:solidFill>
                <a:latin typeface="Bell Gothic Std Light" charset="0"/>
                <a:ea typeface="Bell Gothic Std Light" charset="0"/>
                <a:cs typeface="Bell Gothic Std Light" charset="0"/>
              </a:rPr>
              <a:t>The 3Ms </a:t>
            </a:r>
            <a:r>
              <a:rPr lang="fr-FR" sz="3600" dirty="0" err="1">
                <a:solidFill>
                  <a:schemeClr val="accent2"/>
                </a:solidFill>
                <a:latin typeface="Bell Gothic Std Light" charset="0"/>
                <a:ea typeface="Bell Gothic Std Light" charset="0"/>
                <a:cs typeface="Bell Gothic Std Light" charset="0"/>
              </a:rPr>
              <a:t>resources</a:t>
            </a:r>
            <a:r>
              <a:rPr lang="fr-FR" sz="3600" dirty="0">
                <a:solidFill>
                  <a:schemeClr val="accent2"/>
                </a:solidFill>
                <a:latin typeface="Bell Gothic Std Light" charset="0"/>
                <a:ea typeface="Bell Gothic Std Light" charset="0"/>
                <a:cs typeface="Bell Gothic Std Light" charset="0"/>
              </a:rPr>
              <a:t>: Men, Money and Minutes</a:t>
            </a:r>
            <a:endParaRPr lang="en-IE" sz="3600" dirty="0">
              <a:solidFill>
                <a:schemeClr val="accent2"/>
              </a:solidFill>
              <a:latin typeface="Bell Gothic Std Light" charset="0"/>
              <a:ea typeface="Bell Gothic Std Light" charset="0"/>
              <a:cs typeface="Bell Gothic Std Light" charset="0"/>
            </a:endParaRPr>
          </a:p>
        </p:txBody>
      </p:sp>
      <p:sp>
        <p:nvSpPr>
          <p:cNvPr id="4" name="ZoneTexte 3"/>
          <p:cNvSpPr txBox="1"/>
          <p:nvPr/>
        </p:nvSpPr>
        <p:spPr>
          <a:xfrm>
            <a:off x="814646" y="2229560"/>
            <a:ext cx="2509020" cy="461665"/>
          </a:xfrm>
          <a:prstGeom prst="rect">
            <a:avLst/>
          </a:prstGeom>
          <a:noFill/>
        </p:spPr>
        <p:txBody>
          <a:bodyPr wrap="none" rtlCol="0">
            <a:spAutoFit/>
          </a:bodyPr>
          <a:lstStyle/>
          <a:p>
            <a:r>
              <a:rPr lang="en-IE" sz="2400" b="1" dirty="0">
                <a:solidFill>
                  <a:srgbClr val="0070C0"/>
                </a:solidFill>
                <a:latin typeface="Bell Gothic Std Light" charset="0"/>
                <a:ea typeface="Bell Gothic Std Light" charset="0"/>
                <a:cs typeface="Bell Gothic Std Light" charset="0"/>
              </a:rPr>
              <a:t>M</a:t>
            </a:r>
            <a:r>
              <a:rPr lang="en-IE" sz="2400" dirty="0">
                <a:latin typeface="Bell Gothic Std Light" charset="0"/>
                <a:ea typeface="Bell Gothic Std Light" charset="0"/>
                <a:cs typeface="Bell Gothic Std Light" charset="0"/>
              </a:rPr>
              <a:t>en (and women)</a:t>
            </a:r>
          </a:p>
        </p:txBody>
      </p:sp>
      <p:sp>
        <p:nvSpPr>
          <p:cNvPr id="5" name="Flèche vers la droite 4"/>
          <p:cNvSpPr/>
          <p:nvPr/>
        </p:nvSpPr>
        <p:spPr>
          <a:xfrm>
            <a:off x="3551692" y="4724101"/>
            <a:ext cx="449451" cy="461665"/>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6" name="ZoneTexte 5"/>
          <p:cNvSpPr txBox="1"/>
          <p:nvPr/>
        </p:nvSpPr>
        <p:spPr>
          <a:xfrm>
            <a:off x="4267641" y="2047088"/>
            <a:ext cx="3618298" cy="830997"/>
          </a:xfrm>
          <a:prstGeom prst="rect">
            <a:avLst/>
          </a:prstGeom>
          <a:noFill/>
        </p:spPr>
        <p:txBody>
          <a:bodyPr wrap="none" rtlCol="0">
            <a:spAutoFit/>
          </a:bodyPr>
          <a:lstStyle/>
          <a:p>
            <a:r>
              <a:rPr lang="en-IE" sz="2400" dirty="0">
                <a:latin typeface="Bell Gothic Std Light" charset="0"/>
                <a:ea typeface="Bell Gothic Std Light" charset="0"/>
                <a:cs typeface="Bell Gothic Std Light" charset="0"/>
              </a:rPr>
              <a:t>Human resource allocation</a:t>
            </a:r>
          </a:p>
          <a:p>
            <a:r>
              <a:rPr lang="en-IE" sz="2400" dirty="0">
                <a:latin typeface="Bell Gothic Std Light" charset="0"/>
                <a:ea typeface="Bell Gothic Std Light" charset="0"/>
                <a:cs typeface="Bell Gothic Std Light" charset="0"/>
              </a:rPr>
              <a:t>Outsourcing or insourcing</a:t>
            </a:r>
          </a:p>
        </p:txBody>
      </p:sp>
      <p:sp>
        <p:nvSpPr>
          <p:cNvPr id="7" name="ZoneTexte 6"/>
          <p:cNvSpPr txBox="1"/>
          <p:nvPr/>
        </p:nvSpPr>
        <p:spPr>
          <a:xfrm>
            <a:off x="814646" y="3477332"/>
            <a:ext cx="1149674" cy="461665"/>
          </a:xfrm>
          <a:prstGeom prst="rect">
            <a:avLst/>
          </a:prstGeom>
          <a:noFill/>
        </p:spPr>
        <p:txBody>
          <a:bodyPr wrap="none" rtlCol="0">
            <a:spAutoFit/>
          </a:bodyPr>
          <a:lstStyle/>
          <a:p>
            <a:r>
              <a:rPr lang="en-IE" sz="2400" b="1" dirty="0">
                <a:solidFill>
                  <a:srgbClr val="0070C0"/>
                </a:solidFill>
                <a:latin typeface="Bell Gothic Std Light" charset="0"/>
                <a:ea typeface="Bell Gothic Std Light" charset="0"/>
                <a:cs typeface="Bell Gothic Std Light" charset="0"/>
              </a:rPr>
              <a:t>M</a:t>
            </a:r>
            <a:r>
              <a:rPr lang="en-IE" sz="2400" dirty="0">
                <a:latin typeface="Bell Gothic Std Light" charset="0"/>
                <a:ea typeface="Bell Gothic Std Light" charset="0"/>
                <a:cs typeface="Bell Gothic Std Light" charset="0"/>
              </a:rPr>
              <a:t>oney </a:t>
            </a:r>
          </a:p>
        </p:txBody>
      </p:sp>
      <p:sp>
        <p:nvSpPr>
          <p:cNvPr id="8" name="Flèche vers la droite 7"/>
          <p:cNvSpPr/>
          <p:nvPr/>
        </p:nvSpPr>
        <p:spPr>
          <a:xfrm>
            <a:off x="3551694" y="2230423"/>
            <a:ext cx="449451" cy="461665"/>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9" name="ZoneTexte 8"/>
          <p:cNvSpPr txBox="1"/>
          <p:nvPr/>
        </p:nvSpPr>
        <p:spPr>
          <a:xfrm>
            <a:off x="4267641" y="3464732"/>
            <a:ext cx="2707344" cy="461665"/>
          </a:xfrm>
          <a:prstGeom prst="rect">
            <a:avLst/>
          </a:prstGeom>
          <a:noFill/>
        </p:spPr>
        <p:txBody>
          <a:bodyPr wrap="none" rtlCol="0">
            <a:spAutoFit/>
          </a:bodyPr>
          <a:lstStyle/>
          <a:p>
            <a:r>
              <a:rPr lang="en-IE" sz="2400" dirty="0">
                <a:latin typeface="Bell Gothic Std Light" charset="0"/>
                <a:ea typeface="Bell Gothic Std Light" charset="0"/>
                <a:cs typeface="Bell Gothic Std Light" charset="0"/>
              </a:rPr>
              <a:t>Calculating the ROI</a:t>
            </a:r>
          </a:p>
        </p:txBody>
      </p:sp>
      <p:sp>
        <p:nvSpPr>
          <p:cNvPr id="10" name="ZoneTexte 9"/>
          <p:cNvSpPr txBox="1"/>
          <p:nvPr/>
        </p:nvSpPr>
        <p:spPr>
          <a:xfrm>
            <a:off x="814646" y="4725104"/>
            <a:ext cx="1309974" cy="461665"/>
          </a:xfrm>
          <a:prstGeom prst="rect">
            <a:avLst/>
          </a:prstGeom>
          <a:noFill/>
        </p:spPr>
        <p:txBody>
          <a:bodyPr wrap="none" rtlCol="0">
            <a:spAutoFit/>
          </a:bodyPr>
          <a:lstStyle/>
          <a:p>
            <a:r>
              <a:rPr lang="en-IE" sz="2400" b="1" dirty="0">
                <a:solidFill>
                  <a:srgbClr val="0070C0"/>
                </a:solidFill>
                <a:latin typeface="Bell Gothic Std Light" charset="0"/>
                <a:ea typeface="Bell Gothic Std Light" charset="0"/>
                <a:cs typeface="Bell Gothic Std Light" charset="0"/>
              </a:rPr>
              <a:t>M</a:t>
            </a:r>
            <a:r>
              <a:rPr lang="en-IE" sz="2400" dirty="0">
                <a:latin typeface="Bell Gothic Std Light" charset="0"/>
                <a:ea typeface="Bell Gothic Std Light" charset="0"/>
                <a:cs typeface="Bell Gothic Std Light" charset="0"/>
              </a:rPr>
              <a:t>inutes </a:t>
            </a:r>
          </a:p>
        </p:txBody>
      </p:sp>
      <p:sp>
        <p:nvSpPr>
          <p:cNvPr id="11" name="Flèche vers la droite 10"/>
          <p:cNvSpPr/>
          <p:nvPr/>
        </p:nvSpPr>
        <p:spPr>
          <a:xfrm>
            <a:off x="3551693" y="3484853"/>
            <a:ext cx="449451" cy="461665"/>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12" name="ZoneTexte 11"/>
          <p:cNvSpPr txBox="1"/>
          <p:nvPr/>
        </p:nvSpPr>
        <p:spPr>
          <a:xfrm>
            <a:off x="4267641" y="4724101"/>
            <a:ext cx="6720657" cy="830997"/>
          </a:xfrm>
          <a:prstGeom prst="rect">
            <a:avLst/>
          </a:prstGeom>
          <a:noFill/>
        </p:spPr>
        <p:txBody>
          <a:bodyPr wrap="square" rtlCol="0">
            <a:spAutoFit/>
          </a:bodyPr>
          <a:lstStyle/>
          <a:p>
            <a:r>
              <a:rPr lang="en-IE" sz="2400" dirty="0">
                <a:latin typeface="Bell Gothic Std Light" charset="0"/>
                <a:ea typeface="Bell Gothic Std Light" charset="0"/>
                <a:cs typeface="Bell Gothic Std Light" charset="0"/>
              </a:rPr>
              <a:t>Allowing time for regular and systematic pilot testing, beta testing and constant split testing</a:t>
            </a:r>
          </a:p>
        </p:txBody>
      </p:sp>
    </p:spTree>
    <p:extLst>
      <p:ext uri="{BB962C8B-B14F-4D97-AF65-F5344CB8AC3E}">
        <p14:creationId xmlns:p14="http://schemas.microsoft.com/office/powerpoint/2010/main" val="3741726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ag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Espace réservé du numéro de diapositive 1"/>
          <p:cNvSpPr>
            <a:spLocks noGrp="1"/>
          </p:cNvSpPr>
          <p:nvPr>
            <p:ph type="sldNum" sz="quarter" idx="12"/>
          </p:nvPr>
        </p:nvSpPr>
        <p:spPr/>
        <p:txBody>
          <a:bodyPr/>
          <a:lstStyle/>
          <a:p>
            <a:fld id="{CA474A6A-D2DE-E348-BD5B-9CFD0E02C68D}" type="slidenum">
              <a:rPr lang="en-IE" smtClean="0"/>
              <a:t>23</a:t>
            </a:fld>
            <a:endParaRPr lang="en-IE"/>
          </a:p>
        </p:txBody>
      </p:sp>
      <p:sp>
        <p:nvSpPr>
          <p:cNvPr id="3" name="ZoneTexte 2"/>
          <p:cNvSpPr txBox="1"/>
          <p:nvPr/>
        </p:nvSpPr>
        <p:spPr>
          <a:xfrm>
            <a:off x="579899" y="524383"/>
            <a:ext cx="11550061" cy="646331"/>
          </a:xfrm>
          <a:prstGeom prst="rect">
            <a:avLst/>
          </a:prstGeom>
          <a:noFill/>
        </p:spPr>
        <p:txBody>
          <a:bodyPr wrap="square" rtlCol="0">
            <a:spAutoFit/>
          </a:bodyPr>
          <a:lstStyle/>
          <a:p>
            <a:r>
              <a:rPr lang="fr-FR" sz="3600" dirty="0" err="1">
                <a:solidFill>
                  <a:schemeClr val="accent2"/>
                </a:solidFill>
                <a:latin typeface="Bell Gothic Std Light" charset="0"/>
                <a:ea typeface="Bell Gothic Std Light" charset="0"/>
                <a:cs typeface="Bell Gothic Std Light" charset="0"/>
              </a:rPr>
              <a:t>Chapter</a:t>
            </a:r>
            <a:r>
              <a:rPr lang="fr-FR" sz="3600" dirty="0">
                <a:solidFill>
                  <a:schemeClr val="accent2"/>
                </a:solidFill>
                <a:latin typeface="Bell Gothic Std Light" charset="0"/>
                <a:ea typeface="Bell Gothic Std Light" charset="0"/>
                <a:cs typeface="Bell Gothic Std Light" charset="0"/>
              </a:rPr>
              <a:t> </a:t>
            </a:r>
            <a:r>
              <a:rPr lang="fr-FR" sz="3600" dirty="0" err="1">
                <a:solidFill>
                  <a:schemeClr val="accent2"/>
                </a:solidFill>
                <a:latin typeface="Bell Gothic Std Light" charset="0"/>
                <a:ea typeface="Bell Gothic Std Light" charset="0"/>
                <a:cs typeface="Bell Gothic Std Light" charset="0"/>
              </a:rPr>
              <a:t>summary</a:t>
            </a:r>
            <a:endParaRPr lang="en-IE" sz="3600" dirty="0">
              <a:solidFill>
                <a:schemeClr val="accent2"/>
              </a:solidFill>
              <a:latin typeface="Bell Gothic Std Light" charset="0"/>
              <a:ea typeface="Bell Gothic Std Light" charset="0"/>
              <a:cs typeface="Bell Gothic Std Light" charset="0"/>
            </a:endParaRPr>
          </a:p>
        </p:txBody>
      </p:sp>
      <p:sp>
        <p:nvSpPr>
          <p:cNvPr id="4" name="ZoneTexte 3"/>
          <p:cNvSpPr txBox="1"/>
          <p:nvPr/>
        </p:nvSpPr>
        <p:spPr>
          <a:xfrm>
            <a:off x="579899" y="1122206"/>
            <a:ext cx="10902567" cy="584775"/>
          </a:xfrm>
          <a:prstGeom prst="rect">
            <a:avLst/>
          </a:prstGeom>
          <a:noFill/>
        </p:spPr>
        <p:txBody>
          <a:bodyPr wrap="square" rtlCol="0">
            <a:spAutoFit/>
          </a:bodyPr>
          <a:lstStyle/>
          <a:p>
            <a:pPr marL="285750" indent="-285750">
              <a:buFont typeface="Arial" charset="0"/>
              <a:buChar char="•"/>
            </a:pPr>
            <a:r>
              <a:rPr lang="en-IE" sz="1600" dirty="0">
                <a:latin typeface="Bell Gothic Std Light" charset="0"/>
                <a:ea typeface="Bell Gothic Std Light" charset="0"/>
                <a:cs typeface="Bell Gothic Std Light" charset="0"/>
              </a:rPr>
              <a:t>Digital marketing must support and be integrated with corporate or business plans and marketing plans. SOSTAC </a:t>
            </a:r>
            <a:r>
              <a:rPr lang="mr-IN" sz="1600" dirty="0">
                <a:latin typeface="Bell Gothic Std Light" charset="0"/>
                <a:ea typeface="Bell Gothic Std Light" charset="0"/>
                <a:cs typeface="Bell Gothic Std Light" charset="0"/>
              </a:rPr>
              <a:t>–</a:t>
            </a:r>
            <a:r>
              <a:rPr lang="en-IE" sz="1600" dirty="0">
                <a:latin typeface="Bell Gothic Std Light" charset="0"/>
                <a:ea typeface="Bell Gothic Std Light" charset="0"/>
                <a:cs typeface="Bell Gothic Std Light" charset="0"/>
              </a:rPr>
              <a:t> Situation Analysis, Objectives and Strategy, Tactics, Actions and Control.</a:t>
            </a:r>
          </a:p>
        </p:txBody>
      </p:sp>
      <p:sp>
        <p:nvSpPr>
          <p:cNvPr id="5" name="ZoneTexte 4"/>
          <p:cNvSpPr txBox="1"/>
          <p:nvPr/>
        </p:nvSpPr>
        <p:spPr>
          <a:xfrm>
            <a:off x="579899" y="1855575"/>
            <a:ext cx="10902567" cy="584775"/>
          </a:xfrm>
          <a:prstGeom prst="rect">
            <a:avLst/>
          </a:prstGeom>
          <a:noFill/>
        </p:spPr>
        <p:txBody>
          <a:bodyPr wrap="square" rtlCol="0">
            <a:spAutoFit/>
          </a:bodyPr>
          <a:lstStyle/>
          <a:p>
            <a:pPr marL="285750" indent="-285750">
              <a:buFont typeface="Arial" charset="0"/>
              <a:buChar char="•"/>
            </a:pPr>
            <a:r>
              <a:rPr lang="en-IE" sz="1600" b="1" dirty="0">
                <a:latin typeface="Bell Gothic Std Light" charset="0"/>
                <a:ea typeface="Bell Gothic Std Light" charset="0"/>
                <a:cs typeface="Bell Gothic Std Light" charset="0"/>
              </a:rPr>
              <a:t>Situation analysis </a:t>
            </a:r>
            <a:r>
              <a:rPr lang="en-IE" sz="1600" dirty="0">
                <a:latin typeface="Bell Gothic Std Light" charset="0"/>
                <a:ea typeface="Bell Gothic Std Light" charset="0"/>
                <a:cs typeface="Bell Gothic Std Light" charset="0"/>
              </a:rPr>
              <a:t>– where we are now. It reviews internal resources and digital marketing performance, and external factors such as customer, competitor and intermediary activity.  </a:t>
            </a:r>
          </a:p>
        </p:txBody>
      </p:sp>
      <p:sp>
        <p:nvSpPr>
          <p:cNvPr id="6" name="ZoneTexte 5"/>
          <p:cNvSpPr txBox="1"/>
          <p:nvPr/>
        </p:nvSpPr>
        <p:spPr>
          <a:xfrm>
            <a:off x="579899" y="2588944"/>
            <a:ext cx="10902567" cy="584775"/>
          </a:xfrm>
          <a:prstGeom prst="rect">
            <a:avLst/>
          </a:prstGeom>
          <a:noFill/>
        </p:spPr>
        <p:txBody>
          <a:bodyPr wrap="square" rtlCol="0">
            <a:spAutoFit/>
          </a:bodyPr>
          <a:lstStyle/>
          <a:p>
            <a:pPr marL="285750" indent="-285750">
              <a:buFont typeface="Arial" charset="0"/>
              <a:buChar char="•"/>
            </a:pPr>
            <a:r>
              <a:rPr lang="en-IE" sz="1600" b="1" dirty="0">
                <a:latin typeface="Bell Gothic Std Light" charset="0"/>
                <a:ea typeface="Bell Gothic Std Light" charset="0"/>
                <a:cs typeface="Bell Gothic Std Light" charset="0"/>
              </a:rPr>
              <a:t>Objectives</a:t>
            </a:r>
            <a:r>
              <a:rPr lang="en-IE" sz="1600" dirty="0">
                <a:latin typeface="Bell Gothic Std Light" charset="0"/>
                <a:ea typeface="Bell Gothic Std Light" charset="0"/>
                <a:cs typeface="Bell Gothic Std Light" charset="0"/>
              </a:rPr>
              <a:t> – where we want to go. There are several approaches including marketing and </a:t>
            </a:r>
            <a:r>
              <a:rPr lang="en-IE" sz="1600" dirty="0" err="1">
                <a:latin typeface="Bell Gothic Std Light" charset="0"/>
                <a:ea typeface="Bell Gothic Std Light" charset="0"/>
                <a:cs typeface="Bell Gothic Std Light" charset="0"/>
              </a:rPr>
              <a:t>MarComms</a:t>
            </a:r>
            <a:r>
              <a:rPr lang="en-IE" sz="1600" dirty="0">
                <a:latin typeface="Bell Gothic Std Light" charset="0"/>
                <a:ea typeface="Bell Gothic Std Light" charset="0"/>
                <a:cs typeface="Bell Gothic Std Light" charset="0"/>
              </a:rPr>
              <a:t> KPIs, the 5Ss, and the Big 4. Objectives must be quantified and checked to ensure they are SMART.</a:t>
            </a:r>
          </a:p>
        </p:txBody>
      </p:sp>
      <p:sp>
        <p:nvSpPr>
          <p:cNvPr id="7" name="ZoneTexte 6"/>
          <p:cNvSpPr txBox="1"/>
          <p:nvPr/>
        </p:nvSpPr>
        <p:spPr>
          <a:xfrm>
            <a:off x="579899" y="3322313"/>
            <a:ext cx="10902567" cy="338554"/>
          </a:xfrm>
          <a:prstGeom prst="rect">
            <a:avLst/>
          </a:prstGeom>
          <a:noFill/>
        </p:spPr>
        <p:txBody>
          <a:bodyPr wrap="square" rtlCol="0">
            <a:spAutoFit/>
          </a:bodyPr>
          <a:lstStyle/>
          <a:p>
            <a:pPr marL="285750" indent="-285750">
              <a:buFont typeface="Arial" charset="0"/>
              <a:buChar char="•"/>
            </a:pPr>
            <a:r>
              <a:rPr lang="en-IE" sz="1600" b="1" dirty="0">
                <a:latin typeface="Bell Gothic Std Light" charset="0"/>
                <a:ea typeface="Bell Gothic Std Light" charset="0"/>
                <a:cs typeface="Bell Gothic Std Light" charset="0"/>
              </a:rPr>
              <a:t>Strategy</a:t>
            </a:r>
            <a:r>
              <a:rPr lang="en-IE" sz="1600" dirty="0">
                <a:latin typeface="Bell Gothic Std Light" charset="0"/>
                <a:ea typeface="Bell Gothic Std Light" charset="0"/>
                <a:cs typeface="Bell Gothic Std Light" charset="0"/>
              </a:rPr>
              <a:t> – how do we get there. The key components are TOPPP SITE.</a:t>
            </a:r>
          </a:p>
        </p:txBody>
      </p:sp>
      <p:sp>
        <p:nvSpPr>
          <p:cNvPr id="8" name="ZoneTexte 7"/>
          <p:cNvSpPr txBox="1"/>
          <p:nvPr/>
        </p:nvSpPr>
        <p:spPr>
          <a:xfrm>
            <a:off x="579899" y="3778683"/>
            <a:ext cx="10902567" cy="338554"/>
          </a:xfrm>
          <a:prstGeom prst="rect">
            <a:avLst/>
          </a:prstGeom>
          <a:noFill/>
        </p:spPr>
        <p:txBody>
          <a:bodyPr wrap="square" rtlCol="0">
            <a:spAutoFit/>
          </a:bodyPr>
          <a:lstStyle/>
          <a:p>
            <a:pPr marL="285750" indent="-285750">
              <a:buFont typeface="Arial" charset="0"/>
              <a:buChar char="•"/>
            </a:pPr>
            <a:r>
              <a:rPr lang="en-IE" sz="1600" dirty="0">
                <a:latin typeface="Bell Gothic Std Light" charset="0"/>
                <a:ea typeface="Bell Gothic Std Light" charset="0"/>
                <a:cs typeface="Bell Gothic Std Light" charset="0"/>
              </a:rPr>
              <a:t>Tactics are driven by strategy. They describe the e-tools used and how they will be sequenced through time.</a:t>
            </a:r>
          </a:p>
        </p:txBody>
      </p:sp>
      <p:sp>
        <p:nvSpPr>
          <p:cNvPr id="9" name="ZoneTexte 8"/>
          <p:cNvSpPr txBox="1"/>
          <p:nvPr/>
        </p:nvSpPr>
        <p:spPr>
          <a:xfrm>
            <a:off x="579899" y="4235053"/>
            <a:ext cx="10621501" cy="830997"/>
          </a:xfrm>
          <a:prstGeom prst="rect">
            <a:avLst/>
          </a:prstGeom>
          <a:noFill/>
        </p:spPr>
        <p:txBody>
          <a:bodyPr wrap="square" rtlCol="0">
            <a:spAutoFit/>
          </a:bodyPr>
          <a:lstStyle/>
          <a:p>
            <a:pPr marL="285750" indent="-285750">
              <a:buFont typeface="Arial" charset="0"/>
              <a:buChar char="•"/>
            </a:pPr>
            <a:r>
              <a:rPr lang="en-IE" sz="1600" b="1" dirty="0">
                <a:latin typeface="Bell Gothic Std Light" charset="0"/>
                <a:ea typeface="Bell Gothic Std Light" charset="0"/>
                <a:cs typeface="Bell Gothic Std Light" charset="0"/>
              </a:rPr>
              <a:t>Action</a:t>
            </a:r>
            <a:r>
              <a:rPr lang="en-IE" sz="1600" dirty="0">
                <a:latin typeface="Bell Gothic Std Light" charset="0"/>
                <a:ea typeface="Bell Gothic Std Light" charset="0"/>
                <a:cs typeface="Bell Gothic Std Light" charset="0"/>
              </a:rPr>
              <a:t> equals implementation of plans. How can you ensure excellent execution of your plan? Clearly define processes, systems and even checklists can help. Internal marketing needs to be in your plan and requires resources.</a:t>
            </a:r>
          </a:p>
        </p:txBody>
      </p:sp>
      <p:sp>
        <p:nvSpPr>
          <p:cNvPr id="10" name="ZoneTexte 9"/>
          <p:cNvSpPr txBox="1"/>
          <p:nvPr/>
        </p:nvSpPr>
        <p:spPr>
          <a:xfrm>
            <a:off x="579899" y="5245421"/>
            <a:ext cx="10902567" cy="646331"/>
          </a:xfrm>
          <a:prstGeom prst="rect">
            <a:avLst/>
          </a:prstGeom>
          <a:noFill/>
        </p:spPr>
        <p:txBody>
          <a:bodyPr wrap="square" rtlCol="0">
            <a:spAutoFit/>
          </a:bodyPr>
          <a:lstStyle/>
          <a:p>
            <a:pPr marL="285750" indent="-285750">
              <a:buFont typeface="Arial" charset="0"/>
              <a:buChar char="•"/>
            </a:pPr>
            <a:r>
              <a:rPr lang="en-IE" b="1" dirty="0">
                <a:latin typeface="Bell Gothic Std Light" charset="0"/>
                <a:ea typeface="Bell Gothic Std Light" charset="0"/>
                <a:cs typeface="Bell Gothic Std Light" charset="0"/>
              </a:rPr>
              <a:t>Controls</a:t>
            </a:r>
            <a:r>
              <a:rPr lang="en-IE" dirty="0">
                <a:latin typeface="Bell Gothic Std Light" charset="0"/>
                <a:ea typeface="Bell Gothic Std Light" charset="0"/>
                <a:cs typeface="Bell Gothic Std Light" charset="0"/>
              </a:rPr>
              <a:t> gives a feedback loop, starting with monitoring whether the objectives are achieved, assessing what the problems are and then revising the strategies, tactics and actions as appropriate.</a:t>
            </a:r>
          </a:p>
        </p:txBody>
      </p:sp>
      <p:sp>
        <p:nvSpPr>
          <p:cNvPr id="11" name="ZoneTexte 10"/>
          <p:cNvSpPr txBox="1"/>
          <p:nvPr/>
        </p:nvSpPr>
        <p:spPr>
          <a:xfrm>
            <a:off x="579899" y="5978787"/>
            <a:ext cx="10902567" cy="369332"/>
          </a:xfrm>
          <a:prstGeom prst="rect">
            <a:avLst/>
          </a:prstGeom>
          <a:noFill/>
        </p:spPr>
        <p:txBody>
          <a:bodyPr wrap="square" rtlCol="0">
            <a:spAutoFit/>
          </a:bodyPr>
          <a:lstStyle/>
          <a:p>
            <a:pPr marL="285750" indent="-285750">
              <a:buFont typeface="Arial" charset="0"/>
              <a:buChar char="•"/>
            </a:pPr>
            <a:r>
              <a:rPr lang="en-IE" dirty="0">
                <a:latin typeface="Bell Gothic Std Light" charset="0"/>
                <a:ea typeface="Bell Gothic Std Light" charset="0"/>
                <a:cs typeface="Bell Gothic Std Light" charset="0"/>
              </a:rPr>
              <a:t>Resources can be planned through the 3Ms of Men (and women), Money and Minutes.</a:t>
            </a:r>
          </a:p>
        </p:txBody>
      </p:sp>
    </p:spTree>
    <p:extLst>
      <p:ext uri="{BB962C8B-B14F-4D97-AF65-F5344CB8AC3E}">
        <p14:creationId xmlns:p14="http://schemas.microsoft.com/office/powerpoint/2010/main" val="4016519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1994</Words>
  <Application>Microsoft Office PowerPoint</Application>
  <PresentationFormat>Widescreen</PresentationFormat>
  <Paragraphs>166</Paragraphs>
  <Slides>23</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Avenir Next</vt:lpstr>
      <vt:lpstr>Bell Gothic Std Light</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Harrison, Jess</dc:creator>
  <cp:lastModifiedBy>Jayalakshmi Gopalkrishnan</cp:lastModifiedBy>
  <cp:revision>7</cp:revision>
  <dcterms:created xsi:type="dcterms:W3CDTF">2018-05-04T10:14:21Z</dcterms:created>
  <dcterms:modified xsi:type="dcterms:W3CDTF">2023-09-23T01:10:41Z</dcterms:modified>
</cp:coreProperties>
</file>