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6E4AF6-B0D5-4699-9531-7D2ABDDE41DF}"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CD759A13-9655-4213-8383-5BB7CB0E9AA9}">
      <dgm:prSet phldrT="[Text]"/>
      <dgm:spPr/>
      <dgm:t>
        <a:bodyPr/>
        <a:lstStyle/>
        <a:p>
          <a:r>
            <a:rPr lang="en-IN" b="1" dirty="0">
              <a:latin typeface="Times New Roman" pitchFamily="18" charset="0"/>
              <a:cs typeface="Times New Roman" pitchFamily="18" charset="0"/>
            </a:rPr>
            <a:t>Introduction</a:t>
          </a:r>
          <a:endParaRPr lang="en-US" dirty="0"/>
        </a:p>
      </dgm:t>
    </dgm:pt>
    <dgm:pt modelId="{FA59AE3D-C371-4A50-B844-5A9411C1A4A0}" type="parTrans" cxnId="{3975E03F-2D29-4138-9B48-F0CC42864A6F}">
      <dgm:prSet/>
      <dgm:spPr/>
      <dgm:t>
        <a:bodyPr/>
        <a:lstStyle/>
        <a:p>
          <a:endParaRPr lang="en-US"/>
        </a:p>
      </dgm:t>
    </dgm:pt>
    <dgm:pt modelId="{B04B3F00-56F1-4652-A4CE-82DD558353DB}" type="sibTrans" cxnId="{3975E03F-2D29-4138-9B48-F0CC42864A6F}">
      <dgm:prSet/>
      <dgm:spPr/>
      <dgm:t>
        <a:bodyPr/>
        <a:lstStyle/>
        <a:p>
          <a:endParaRPr lang="en-US"/>
        </a:p>
      </dgm:t>
    </dgm:pt>
    <dgm:pt modelId="{51EB41B9-56D9-4B15-A7C1-8B24560DA775}">
      <dgm:prSet phldrT="[Text]"/>
      <dgm:spPr/>
      <dgm:t>
        <a:bodyPr/>
        <a:lstStyle/>
        <a:p>
          <a:r>
            <a:rPr lang="en-IN" b="1" dirty="0">
              <a:latin typeface="Times New Roman" pitchFamily="18" charset="0"/>
              <a:cs typeface="Times New Roman" pitchFamily="18" charset="0"/>
            </a:rPr>
            <a:t>Business Leader from the 20th Century</a:t>
          </a:r>
          <a:endParaRPr lang="en-US" dirty="0"/>
        </a:p>
      </dgm:t>
    </dgm:pt>
    <dgm:pt modelId="{B1639F8C-4FB6-47F0-B781-4B0F5A5E6D73}" type="parTrans" cxnId="{7F6FEF29-908A-46F3-A284-D63DC21B87A1}">
      <dgm:prSet/>
      <dgm:spPr/>
      <dgm:t>
        <a:bodyPr/>
        <a:lstStyle/>
        <a:p>
          <a:endParaRPr lang="en-US"/>
        </a:p>
      </dgm:t>
    </dgm:pt>
    <dgm:pt modelId="{AC91F864-1CD3-4795-844A-EF35A4F9E015}" type="sibTrans" cxnId="{7F6FEF29-908A-46F3-A284-D63DC21B87A1}">
      <dgm:prSet/>
      <dgm:spPr/>
      <dgm:t>
        <a:bodyPr/>
        <a:lstStyle/>
        <a:p>
          <a:endParaRPr lang="en-US"/>
        </a:p>
      </dgm:t>
    </dgm:pt>
    <dgm:pt modelId="{F337B094-5760-40CF-BE3E-6A16BE9E4A49}">
      <dgm:prSet phldrT="[Text]"/>
      <dgm:spPr/>
      <dgm:t>
        <a:bodyPr/>
        <a:lstStyle/>
        <a:p>
          <a:r>
            <a:rPr lang="en-IN" b="1" dirty="0">
              <a:latin typeface="Times New Roman" pitchFamily="18" charset="0"/>
              <a:cs typeface="Times New Roman" pitchFamily="18" charset="0"/>
            </a:rPr>
            <a:t>Similarly between 20</a:t>
          </a:r>
          <a:r>
            <a:rPr lang="en-IN" b="1" baseline="30000" dirty="0">
              <a:latin typeface="Times New Roman" pitchFamily="18" charset="0"/>
              <a:cs typeface="Times New Roman" pitchFamily="18" charset="0"/>
            </a:rPr>
            <a:t>th</a:t>
          </a:r>
          <a:r>
            <a:rPr lang="en-IN" b="1" dirty="0">
              <a:latin typeface="Times New Roman" pitchFamily="18" charset="0"/>
              <a:cs typeface="Times New Roman" pitchFamily="18" charset="0"/>
            </a:rPr>
            <a:t> Century’s Business Leaders </a:t>
          </a:r>
          <a:endParaRPr lang="en-US" dirty="0"/>
        </a:p>
      </dgm:t>
    </dgm:pt>
    <dgm:pt modelId="{540E3FBC-DC7A-4B36-9A89-E9067D079987}" type="parTrans" cxnId="{A8A735A1-434B-41FA-ACD7-3947346D0AB2}">
      <dgm:prSet/>
      <dgm:spPr/>
      <dgm:t>
        <a:bodyPr/>
        <a:lstStyle/>
        <a:p>
          <a:endParaRPr lang="en-US"/>
        </a:p>
      </dgm:t>
    </dgm:pt>
    <dgm:pt modelId="{50D9D33F-4E78-421B-8F15-5ECD0A7846C0}" type="sibTrans" cxnId="{A8A735A1-434B-41FA-ACD7-3947346D0AB2}">
      <dgm:prSet/>
      <dgm:spPr/>
      <dgm:t>
        <a:bodyPr/>
        <a:lstStyle/>
        <a:p>
          <a:endParaRPr lang="en-US"/>
        </a:p>
      </dgm:t>
    </dgm:pt>
    <dgm:pt modelId="{38B9D7D1-9C15-4251-A0A0-79A8EEC1AABC}">
      <dgm:prSet phldrT="[Text]"/>
      <dgm:spPr/>
      <dgm:t>
        <a:bodyPr/>
        <a:lstStyle/>
        <a:p>
          <a:r>
            <a:rPr lang="en-IN" b="1" dirty="0">
              <a:latin typeface="Times New Roman" pitchFamily="18" charset="0"/>
              <a:cs typeface="Times New Roman" pitchFamily="18" charset="0"/>
            </a:rPr>
            <a:t>Differences between 20th Century’s Business Leaders </a:t>
          </a:r>
          <a:endParaRPr lang="en-US" dirty="0"/>
        </a:p>
      </dgm:t>
    </dgm:pt>
    <dgm:pt modelId="{50734586-B94C-48C4-9175-09C1632333FA}" type="parTrans" cxnId="{8EA09018-53A7-4885-A032-856CA94D38C1}">
      <dgm:prSet/>
      <dgm:spPr/>
      <dgm:t>
        <a:bodyPr/>
        <a:lstStyle/>
        <a:p>
          <a:endParaRPr lang="en-US"/>
        </a:p>
      </dgm:t>
    </dgm:pt>
    <dgm:pt modelId="{8C300950-3C52-4A06-877E-5648C5A1E8B4}" type="sibTrans" cxnId="{8EA09018-53A7-4885-A032-856CA94D38C1}">
      <dgm:prSet/>
      <dgm:spPr/>
      <dgm:t>
        <a:bodyPr/>
        <a:lstStyle/>
        <a:p>
          <a:endParaRPr lang="en-US"/>
        </a:p>
      </dgm:t>
    </dgm:pt>
    <dgm:pt modelId="{5DB8ACA1-C154-4503-A791-57D9FF22B877}">
      <dgm:prSet phldrT="[Text]"/>
      <dgm:spPr/>
      <dgm:t>
        <a:bodyPr/>
        <a:lstStyle/>
        <a:p>
          <a:r>
            <a:rPr lang="en-IN" b="1" dirty="0">
              <a:latin typeface="Times New Roman" pitchFamily="18" charset="0"/>
              <a:cs typeface="Times New Roman" pitchFamily="18" charset="0"/>
            </a:rPr>
            <a:t>Comparison between Business Leaders </a:t>
          </a:r>
          <a:endParaRPr lang="en-US" dirty="0"/>
        </a:p>
      </dgm:t>
    </dgm:pt>
    <dgm:pt modelId="{DBBC200B-43BC-4143-B20B-7109F1803985}" type="parTrans" cxnId="{96E8D5F8-A224-4626-B8CD-C6213D6D3001}">
      <dgm:prSet/>
      <dgm:spPr/>
      <dgm:t>
        <a:bodyPr/>
        <a:lstStyle/>
        <a:p>
          <a:endParaRPr lang="en-US"/>
        </a:p>
      </dgm:t>
    </dgm:pt>
    <dgm:pt modelId="{F3E0627C-93B3-4150-8430-65037A3F6B71}" type="sibTrans" cxnId="{96E8D5F8-A224-4626-B8CD-C6213D6D3001}">
      <dgm:prSet/>
      <dgm:spPr/>
      <dgm:t>
        <a:bodyPr/>
        <a:lstStyle/>
        <a:p>
          <a:endParaRPr lang="en-US"/>
        </a:p>
      </dgm:t>
    </dgm:pt>
    <dgm:pt modelId="{2F5220F6-2A93-470D-A539-335F88B17BFB}">
      <dgm:prSet phldrT="[Text]"/>
      <dgm:spPr/>
      <dgm:t>
        <a:bodyPr/>
        <a:lstStyle/>
        <a:p>
          <a:r>
            <a:rPr lang="en-IN" b="1" dirty="0">
              <a:latin typeface="Times New Roman" pitchFamily="18" charset="0"/>
              <a:cs typeface="Times New Roman" pitchFamily="18" charset="0"/>
            </a:rPr>
            <a:t>Business Leader from the 21st Century</a:t>
          </a:r>
          <a:endParaRPr lang="en-US" dirty="0"/>
        </a:p>
      </dgm:t>
    </dgm:pt>
    <dgm:pt modelId="{CA965E3E-E392-4D66-A4F2-1DB2A8AEE0E9}" type="parTrans" cxnId="{3C38F75F-8BC1-410D-B63E-85420DF9C3D3}">
      <dgm:prSet/>
      <dgm:spPr/>
      <dgm:t>
        <a:bodyPr/>
        <a:lstStyle/>
        <a:p>
          <a:endParaRPr lang="en-US"/>
        </a:p>
      </dgm:t>
    </dgm:pt>
    <dgm:pt modelId="{E363D671-ACEF-4E9D-87A2-EEA559980448}" type="sibTrans" cxnId="{3C38F75F-8BC1-410D-B63E-85420DF9C3D3}">
      <dgm:prSet/>
      <dgm:spPr/>
      <dgm:t>
        <a:bodyPr/>
        <a:lstStyle/>
        <a:p>
          <a:endParaRPr lang="en-US"/>
        </a:p>
      </dgm:t>
    </dgm:pt>
    <dgm:pt modelId="{B3A30C34-FEEE-4B59-9B59-404C19E98CAB}">
      <dgm:prSet phldrT="[Text]"/>
      <dgm:spPr/>
      <dgm:t>
        <a:bodyPr/>
        <a:lstStyle/>
        <a:p>
          <a:r>
            <a:rPr lang="en-IN" b="1" dirty="0">
              <a:latin typeface="Times New Roman" pitchFamily="18" charset="0"/>
              <a:cs typeface="Times New Roman" pitchFamily="18" charset="0"/>
            </a:rPr>
            <a:t>Similarly between 21st Century’s Business Leaders </a:t>
          </a:r>
          <a:endParaRPr lang="en-US" dirty="0"/>
        </a:p>
      </dgm:t>
    </dgm:pt>
    <dgm:pt modelId="{A20F8BFD-A214-4644-964B-6E12C07DFA4D}" type="parTrans" cxnId="{91AF43FA-04BB-496C-AD77-1F6DA187B479}">
      <dgm:prSet/>
      <dgm:spPr/>
      <dgm:t>
        <a:bodyPr/>
        <a:lstStyle/>
        <a:p>
          <a:endParaRPr lang="en-US"/>
        </a:p>
      </dgm:t>
    </dgm:pt>
    <dgm:pt modelId="{C6E99A27-DCB0-4B29-B7EC-7588DBB81375}" type="sibTrans" cxnId="{91AF43FA-04BB-496C-AD77-1F6DA187B479}">
      <dgm:prSet/>
      <dgm:spPr/>
      <dgm:t>
        <a:bodyPr/>
        <a:lstStyle/>
        <a:p>
          <a:endParaRPr lang="en-US"/>
        </a:p>
      </dgm:t>
    </dgm:pt>
    <dgm:pt modelId="{BF5BA76A-744E-40CD-A4E1-DCD57CE6CA21}">
      <dgm:prSet phldrT="[Text]"/>
      <dgm:spPr/>
      <dgm:t>
        <a:bodyPr/>
        <a:lstStyle/>
        <a:p>
          <a:r>
            <a:rPr lang="en-IN" b="1" dirty="0">
              <a:latin typeface="Times New Roman" pitchFamily="18" charset="0"/>
              <a:cs typeface="Times New Roman" pitchFamily="18" charset="0"/>
            </a:rPr>
            <a:t>Differences between 21st Century’s Business Leaders </a:t>
          </a:r>
          <a:endParaRPr lang="en-US" dirty="0"/>
        </a:p>
      </dgm:t>
    </dgm:pt>
    <dgm:pt modelId="{E7FFB6EC-C849-412C-9955-82ECC31B392B}" type="parTrans" cxnId="{E847FBC8-7265-4BBD-B6EB-F71EA8EAB30E}">
      <dgm:prSet/>
      <dgm:spPr/>
      <dgm:t>
        <a:bodyPr/>
        <a:lstStyle/>
        <a:p>
          <a:endParaRPr lang="en-US"/>
        </a:p>
      </dgm:t>
    </dgm:pt>
    <dgm:pt modelId="{60F8AEA1-4807-45F2-944A-D9BB0E0F873C}" type="sibTrans" cxnId="{E847FBC8-7265-4BBD-B6EB-F71EA8EAB30E}">
      <dgm:prSet/>
      <dgm:spPr/>
      <dgm:t>
        <a:bodyPr/>
        <a:lstStyle/>
        <a:p>
          <a:endParaRPr lang="en-US"/>
        </a:p>
      </dgm:t>
    </dgm:pt>
    <dgm:pt modelId="{64AFB939-051D-40F2-A1D7-14B75CF1CA46}">
      <dgm:prSet/>
      <dgm:spPr/>
      <dgm:t>
        <a:bodyPr/>
        <a:lstStyle/>
        <a:p>
          <a:r>
            <a:rPr lang="en-IN" b="1">
              <a:latin typeface="Times New Roman" pitchFamily="18" charset="0"/>
              <a:cs typeface="Times New Roman" pitchFamily="18" charset="0"/>
            </a:rPr>
            <a:t>Conclusion</a:t>
          </a:r>
          <a:endParaRPr lang="en-US" dirty="0"/>
        </a:p>
      </dgm:t>
    </dgm:pt>
    <dgm:pt modelId="{C6A89F7B-15E1-4DBF-972D-7A29DDDD8D79}" type="parTrans" cxnId="{091E0F12-0775-46BA-9C7C-E125E4182C43}">
      <dgm:prSet/>
      <dgm:spPr/>
      <dgm:t>
        <a:bodyPr/>
        <a:lstStyle/>
        <a:p>
          <a:endParaRPr lang="en-US"/>
        </a:p>
      </dgm:t>
    </dgm:pt>
    <dgm:pt modelId="{BF1A2587-1573-4764-8896-A1D6D8A03A05}" type="sibTrans" cxnId="{091E0F12-0775-46BA-9C7C-E125E4182C43}">
      <dgm:prSet/>
      <dgm:spPr/>
      <dgm:t>
        <a:bodyPr/>
        <a:lstStyle/>
        <a:p>
          <a:endParaRPr lang="en-US"/>
        </a:p>
      </dgm:t>
    </dgm:pt>
    <dgm:pt modelId="{7AD91A15-E342-423E-82D4-D36B198AA8F9}">
      <dgm:prSet/>
      <dgm:spPr/>
      <dgm:t>
        <a:bodyPr/>
        <a:lstStyle/>
        <a:p>
          <a:r>
            <a:rPr lang="en-IN" b="1" dirty="0">
              <a:latin typeface="Times New Roman" pitchFamily="18" charset="0"/>
              <a:cs typeface="Times New Roman" pitchFamily="18" charset="0"/>
            </a:rPr>
            <a:t>Reference List</a:t>
          </a:r>
          <a:endParaRPr lang="en-US" dirty="0"/>
        </a:p>
      </dgm:t>
    </dgm:pt>
    <dgm:pt modelId="{08597530-2F05-4C04-A244-966E22E23023}" type="parTrans" cxnId="{EC6631CD-F799-4886-91DF-B9BBD56B94C3}">
      <dgm:prSet/>
      <dgm:spPr/>
      <dgm:t>
        <a:bodyPr/>
        <a:lstStyle/>
        <a:p>
          <a:endParaRPr lang="en-US"/>
        </a:p>
      </dgm:t>
    </dgm:pt>
    <dgm:pt modelId="{8B49B0E0-F7D5-48BC-AF96-791EABEBB615}" type="sibTrans" cxnId="{EC6631CD-F799-4886-91DF-B9BBD56B94C3}">
      <dgm:prSet/>
      <dgm:spPr/>
      <dgm:t>
        <a:bodyPr/>
        <a:lstStyle/>
        <a:p>
          <a:endParaRPr lang="en-US"/>
        </a:p>
      </dgm:t>
    </dgm:pt>
    <dgm:pt modelId="{88433B53-AC68-4E5D-8C1E-9D4EA25C2ED4}" type="pres">
      <dgm:prSet presAssocID="{426E4AF6-B0D5-4699-9531-7D2ABDDE41DF}" presName="diagram" presStyleCnt="0">
        <dgm:presLayoutVars>
          <dgm:dir/>
          <dgm:resizeHandles val="exact"/>
        </dgm:presLayoutVars>
      </dgm:prSet>
      <dgm:spPr/>
    </dgm:pt>
    <dgm:pt modelId="{64813003-7000-48DA-9AA5-596738384A11}" type="pres">
      <dgm:prSet presAssocID="{CD759A13-9655-4213-8383-5BB7CB0E9AA9}" presName="node" presStyleLbl="node1" presStyleIdx="0" presStyleCnt="10">
        <dgm:presLayoutVars>
          <dgm:bulletEnabled val="1"/>
        </dgm:presLayoutVars>
      </dgm:prSet>
      <dgm:spPr/>
    </dgm:pt>
    <dgm:pt modelId="{6FAEB081-A48B-4A78-B065-2856D35DD46F}" type="pres">
      <dgm:prSet presAssocID="{B04B3F00-56F1-4652-A4CE-82DD558353DB}" presName="sibTrans" presStyleCnt="0"/>
      <dgm:spPr/>
    </dgm:pt>
    <dgm:pt modelId="{A5F875D5-2E95-45B6-9710-DD838D1FDE23}" type="pres">
      <dgm:prSet presAssocID="{51EB41B9-56D9-4B15-A7C1-8B24560DA775}" presName="node" presStyleLbl="node1" presStyleIdx="1" presStyleCnt="10">
        <dgm:presLayoutVars>
          <dgm:bulletEnabled val="1"/>
        </dgm:presLayoutVars>
      </dgm:prSet>
      <dgm:spPr/>
    </dgm:pt>
    <dgm:pt modelId="{4F7C5E4D-7167-4749-9E7E-09CA4ACAB01B}" type="pres">
      <dgm:prSet presAssocID="{AC91F864-1CD3-4795-844A-EF35A4F9E015}" presName="sibTrans" presStyleCnt="0"/>
      <dgm:spPr/>
    </dgm:pt>
    <dgm:pt modelId="{E860B49E-FD9D-49B9-88C3-BB19CD02E04A}" type="pres">
      <dgm:prSet presAssocID="{2F5220F6-2A93-470D-A539-335F88B17BFB}" presName="node" presStyleLbl="node1" presStyleIdx="2" presStyleCnt="10">
        <dgm:presLayoutVars>
          <dgm:bulletEnabled val="1"/>
        </dgm:presLayoutVars>
      </dgm:prSet>
      <dgm:spPr/>
    </dgm:pt>
    <dgm:pt modelId="{30A816E3-92DE-4A5D-9E47-803E6262B3BA}" type="pres">
      <dgm:prSet presAssocID="{E363D671-ACEF-4E9D-87A2-EEA559980448}" presName="sibTrans" presStyleCnt="0"/>
      <dgm:spPr/>
    </dgm:pt>
    <dgm:pt modelId="{3260367D-BC65-41BF-B20F-860CC1F7FC37}" type="pres">
      <dgm:prSet presAssocID="{F337B094-5760-40CF-BE3E-6A16BE9E4A49}" presName="node" presStyleLbl="node1" presStyleIdx="3" presStyleCnt="10">
        <dgm:presLayoutVars>
          <dgm:bulletEnabled val="1"/>
        </dgm:presLayoutVars>
      </dgm:prSet>
      <dgm:spPr/>
    </dgm:pt>
    <dgm:pt modelId="{0E404695-9E23-4B61-A4C3-2B6B547C5899}" type="pres">
      <dgm:prSet presAssocID="{50D9D33F-4E78-421B-8F15-5ECD0A7846C0}" presName="sibTrans" presStyleCnt="0"/>
      <dgm:spPr/>
    </dgm:pt>
    <dgm:pt modelId="{EAAB2038-11A7-4C24-9421-0780F6A914BE}" type="pres">
      <dgm:prSet presAssocID="{B3A30C34-FEEE-4B59-9B59-404C19E98CAB}" presName="node" presStyleLbl="node1" presStyleIdx="4" presStyleCnt="10">
        <dgm:presLayoutVars>
          <dgm:bulletEnabled val="1"/>
        </dgm:presLayoutVars>
      </dgm:prSet>
      <dgm:spPr/>
    </dgm:pt>
    <dgm:pt modelId="{FF087D9E-D7D9-488A-9F98-0D461A8B099D}" type="pres">
      <dgm:prSet presAssocID="{C6E99A27-DCB0-4B29-B7EC-7588DBB81375}" presName="sibTrans" presStyleCnt="0"/>
      <dgm:spPr/>
    </dgm:pt>
    <dgm:pt modelId="{C2B9F380-9D64-483E-B3D7-1552A164ED51}" type="pres">
      <dgm:prSet presAssocID="{38B9D7D1-9C15-4251-A0A0-79A8EEC1AABC}" presName="node" presStyleLbl="node1" presStyleIdx="5" presStyleCnt="10">
        <dgm:presLayoutVars>
          <dgm:bulletEnabled val="1"/>
        </dgm:presLayoutVars>
      </dgm:prSet>
      <dgm:spPr/>
    </dgm:pt>
    <dgm:pt modelId="{A6A382B3-F2F9-4625-9E25-438F4E610B30}" type="pres">
      <dgm:prSet presAssocID="{8C300950-3C52-4A06-877E-5648C5A1E8B4}" presName="sibTrans" presStyleCnt="0"/>
      <dgm:spPr/>
    </dgm:pt>
    <dgm:pt modelId="{1C69F945-371F-46D6-8F42-44731A351EB2}" type="pres">
      <dgm:prSet presAssocID="{BF5BA76A-744E-40CD-A4E1-DCD57CE6CA21}" presName="node" presStyleLbl="node1" presStyleIdx="6" presStyleCnt="10">
        <dgm:presLayoutVars>
          <dgm:bulletEnabled val="1"/>
        </dgm:presLayoutVars>
      </dgm:prSet>
      <dgm:spPr/>
    </dgm:pt>
    <dgm:pt modelId="{8097CE91-79B6-41CA-8D8A-24FB1D475C69}" type="pres">
      <dgm:prSet presAssocID="{60F8AEA1-4807-45F2-944A-D9BB0E0F873C}" presName="sibTrans" presStyleCnt="0"/>
      <dgm:spPr/>
    </dgm:pt>
    <dgm:pt modelId="{8E411C0C-2400-41B1-8EE2-BBEE445CD177}" type="pres">
      <dgm:prSet presAssocID="{5DB8ACA1-C154-4503-A791-57D9FF22B877}" presName="node" presStyleLbl="node1" presStyleIdx="7" presStyleCnt="10">
        <dgm:presLayoutVars>
          <dgm:bulletEnabled val="1"/>
        </dgm:presLayoutVars>
      </dgm:prSet>
      <dgm:spPr/>
    </dgm:pt>
    <dgm:pt modelId="{2BA2F317-766C-4B57-8BFC-EE8D9599279D}" type="pres">
      <dgm:prSet presAssocID="{F3E0627C-93B3-4150-8430-65037A3F6B71}" presName="sibTrans" presStyleCnt="0"/>
      <dgm:spPr/>
    </dgm:pt>
    <dgm:pt modelId="{997B1C98-AAB9-43EB-9E6A-2208BD6A5012}" type="pres">
      <dgm:prSet presAssocID="{64AFB939-051D-40F2-A1D7-14B75CF1CA46}" presName="node" presStyleLbl="node1" presStyleIdx="8" presStyleCnt="10">
        <dgm:presLayoutVars>
          <dgm:bulletEnabled val="1"/>
        </dgm:presLayoutVars>
      </dgm:prSet>
      <dgm:spPr/>
    </dgm:pt>
    <dgm:pt modelId="{FC25559F-131A-4E7B-9C82-DF855A7FAF24}" type="pres">
      <dgm:prSet presAssocID="{BF1A2587-1573-4764-8896-A1D6D8A03A05}" presName="sibTrans" presStyleCnt="0"/>
      <dgm:spPr/>
    </dgm:pt>
    <dgm:pt modelId="{DD871FFE-83A7-4919-9469-938F7426F730}" type="pres">
      <dgm:prSet presAssocID="{7AD91A15-E342-423E-82D4-D36B198AA8F9}" presName="node" presStyleLbl="node1" presStyleIdx="9" presStyleCnt="10">
        <dgm:presLayoutVars>
          <dgm:bulletEnabled val="1"/>
        </dgm:presLayoutVars>
      </dgm:prSet>
      <dgm:spPr/>
    </dgm:pt>
  </dgm:ptLst>
  <dgm:cxnLst>
    <dgm:cxn modelId="{3F34E702-AE64-430A-8854-8F219EBDAA17}" type="presOf" srcId="{B3A30C34-FEEE-4B59-9B59-404C19E98CAB}" destId="{EAAB2038-11A7-4C24-9421-0780F6A914BE}" srcOrd="0" destOrd="0" presId="urn:microsoft.com/office/officeart/2005/8/layout/default"/>
    <dgm:cxn modelId="{9EC0E106-7FBD-4C65-8B5B-6815F479FE7B}" type="presOf" srcId="{38B9D7D1-9C15-4251-A0A0-79A8EEC1AABC}" destId="{C2B9F380-9D64-483E-B3D7-1552A164ED51}" srcOrd="0" destOrd="0" presId="urn:microsoft.com/office/officeart/2005/8/layout/default"/>
    <dgm:cxn modelId="{091E0F12-0775-46BA-9C7C-E125E4182C43}" srcId="{426E4AF6-B0D5-4699-9531-7D2ABDDE41DF}" destId="{64AFB939-051D-40F2-A1D7-14B75CF1CA46}" srcOrd="8" destOrd="0" parTransId="{C6A89F7B-15E1-4DBF-972D-7A29DDDD8D79}" sibTransId="{BF1A2587-1573-4764-8896-A1D6D8A03A05}"/>
    <dgm:cxn modelId="{B32B9517-B126-4B0D-9AA2-C72D80FB49B4}" type="presOf" srcId="{426E4AF6-B0D5-4699-9531-7D2ABDDE41DF}" destId="{88433B53-AC68-4E5D-8C1E-9D4EA25C2ED4}" srcOrd="0" destOrd="0" presId="urn:microsoft.com/office/officeart/2005/8/layout/default"/>
    <dgm:cxn modelId="{8EA09018-53A7-4885-A032-856CA94D38C1}" srcId="{426E4AF6-B0D5-4699-9531-7D2ABDDE41DF}" destId="{38B9D7D1-9C15-4251-A0A0-79A8EEC1AABC}" srcOrd="5" destOrd="0" parTransId="{50734586-B94C-48C4-9175-09C1632333FA}" sibTransId="{8C300950-3C52-4A06-877E-5648C5A1E8B4}"/>
    <dgm:cxn modelId="{7F6FEF29-908A-46F3-A284-D63DC21B87A1}" srcId="{426E4AF6-B0D5-4699-9531-7D2ABDDE41DF}" destId="{51EB41B9-56D9-4B15-A7C1-8B24560DA775}" srcOrd="1" destOrd="0" parTransId="{B1639F8C-4FB6-47F0-B781-4B0F5A5E6D73}" sibTransId="{AC91F864-1CD3-4795-844A-EF35A4F9E015}"/>
    <dgm:cxn modelId="{9011042C-EA75-4826-9C97-93C67C5E63FE}" type="presOf" srcId="{2F5220F6-2A93-470D-A539-335F88B17BFB}" destId="{E860B49E-FD9D-49B9-88C3-BB19CD02E04A}" srcOrd="0" destOrd="0" presId="urn:microsoft.com/office/officeart/2005/8/layout/default"/>
    <dgm:cxn modelId="{3975E03F-2D29-4138-9B48-F0CC42864A6F}" srcId="{426E4AF6-B0D5-4699-9531-7D2ABDDE41DF}" destId="{CD759A13-9655-4213-8383-5BB7CB0E9AA9}" srcOrd="0" destOrd="0" parTransId="{FA59AE3D-C371-4A50-B844-5A9411C1A4A0}" sibTransId="{B04B3F00-56F1-4652-A4CE-82DD558353DB}"/>
    <dgm:cxn modelId="{A0F7F85B-5584-4832-90A3-CDA097C56F6E}" type="presOf" srcId="{5DB8ACA1-C154-4503-A791-57D9FF22B877}" destId="{8E411C0C-2400-41B1-8EE2-BBEE445CD177}" srcOrd="0" destOrd="0" presId="urn:microsoft.com/office/officeart/2005/8/layout/default"/>
    <dgm:cxn modelId="{3C38F75F-8BC1-410D-B63E-85420DF9C3D3}" srcId="{426E4AF6-B0D5-4699-9531-7D2ABDDE41DF}" destId="{2F5220F6-2A93-470D-A539-335F88B17BFB}" srcOrd="2" destOrd="0" parTransId="{CA965E3E-E392-4D66-A4F2-1DB2A8AEE0E9}" sibTransId="{E363D671-ACEF-4E9D-87A2-EEA559980448}"/>
    <dgm:cxn modelId="{01AB256F-8121-4E62-A711-74B3278D0491}" type="presOf" srcId="{BF5BA76A-744E-40CD-A4E1-DCD57CE6CA21}" destId="{1C69F945-371F-46D6-8F42-44731A351EB2}" srcOrd="0" destOrd="0" presId="urn:microsoft.com/office/officeart/2005/8/layout/default"/>
    <dgm:cxn modelId="{121FF270-A383-40C6-BBB5-B7DA1C7C03FE}" type="presOf" srcId="{F337B094-5760-40CF-BE3E-6A16BE9E4A49}" destId="{3260367D-BC65-41BF-B20F-860CC1F7FC37}" srcOrd="0" destOrd="0" presId="urn:microsoft.com/office/officeart/2005/8/layout/default"/>
    <dgm:cxn modelId="{A350759D-9A55-459C-9F82-496602062459}" type="presOf" srcId="{51EB41B9-56D9-4B15-A7C1-8B24560DA775}" destId="{A5F875D5-2E95-45B6-9710-DD838D1FDE23}" srcOrd="0" destOrd="0" presId="urn:microsoft.com/office/officeart/2005/8/layout/default"/>
    <dgm:cxn modelId="{A8A735A1-434B-41FA-ACD7-3947346D0AB2}" srcId="{426E4AF6-B0D5-4699-9531-7D2ABDDE41DF}" destId="{F337B094-5760-40CF-BE3E-6A16BE9E4A49}" srcOrd="3" destOrd="0" parTransId="{540E3FBC-DC7A-4B36-9A89-E9067D079987}" sibTransId="{50D9D33F-4E78-421B-8F15-5ECD0A7846C0}"/>
    <dgm:cxn modelId="{16AD9DA2-100F-43B6-B4DA-AC0C2AD759F0}" type="presOf" srcId="{7AD91A15-E342-423E-82D4-D36B198AA8F9}" destId="{DD871FFE-83A7-4919-9469-938F7426F730}" srcOrd="0" destOrd="0" presId="urn:microsoft.com/office/officeart/2005/8/layout/default"/>
    <dgm:cxn modelId="{103B83AE-A07C-436E-80A9-77031199EFB7}" type="presOf" srcId="{64AFB939-051D-40F2-A1D7-14B75CF1CA46}" destId="{997B1C98-AAB9-43EB-9E6A-2208BD6A5012}" srcOrd="0" destOrd="0" presId="urn:microsoft.com/office/officeart/2005/8/layout/default"/>
    <dgm:cxn modelId="{E847FBC8-7265-4BBD-B6EB-F71EA8EAB30E}" srcId="{426E4AF6-B0D5-4699-9531-7D2ABDDE41DF}" destId="{BF5BA76A-744E-40CD-A4E1-DCD57CE6CA21}" srcOrd="6" destOrd="0" parTransId="{E7FFB6EC-C849-412C-9955-82ECC31B392B}" sibTransId="{60F8AEA1-4807-45F2-944A-D9BB0E0F873C}"/>
    <dgm:cxn modelId="{EC6631CD-F799-4886-91DF-B9BBD56B94C3}" srcId="{426E4AF6-B0D5-4699-9531-7D2ABDDE41DF}" destId="{7AD91A15-E342-423E-82D4-D36B198AA8F9}" srcOrd="9" destOrd="0" parTransId="{08597530-2F05-4C04-A244-966E22E23023}" sibTransId="{8B49B0E0-F7D5-48BC-AF96-791EABEBB615}"/>
    <dgm:cxn modelId="{58E2B2D7-E2BF-41E3-AC18-189C299F76BA}" type="presOf" srcId="{CD759A13-9655-4213-8383-5BB7CB0E9AA9}" destId="{64813003-7000-48DA-9AA5-596738384A11}" srcOrd="0" destOrd="0" presId="urn:microsoft.com/office/officeart/2005/8/layout/default"/>
    <dgm:cxn modelId="{96E8D5F8-A224-4626-B8CD-C6213D6D3001}" srcId="{426E4AF6-B0D5-4699-9531-7D2ABDDE41DF}" destId="{5DB8ACA1-C154-4503-A791-57D9FF22B877}" srcOrd="7" destOrd="0" parTransId="{DBBC200B-43BC-4143-B20B-7109F1803985}" sibTransId="{F3E0627C-93B3-4150-8430-65037A3F6B71}"/>
    <dgm:cxn modelId="{91AF43FA-04BB-496C-AD77-1F6DA187B479}" srcId="{426E4AF6-B0D5-4699-9531-7D2ABDDE41DF}" destId="{B3A30C34-FEEE-4B59-9B59-404C19E98CAB}" srcOrd="4" destOrd="0" parTransId="{A20F8BFD-A214-4644-964B-6E12C07DFA4D}" sibTransId="{C6E99A27-DCB0-4B29-B7EC-7588DBB81375}"/>
    <dgm:cxn modelId="{F0E89584-34CA-4257-93F8-11AB219FF90E}" type="presParOf" srcId="{88433B53-AC68-4E5D-8C1E-9D4EA25C2ED4}" destId="{64813003-7000-48DA-9AA5-596738384A11}" srcOrd="0" destOrd="0" presId="urn:microsoft.com/office/officeart/2005/8/layout/default"/>
    <dgm:cxn modelId="{5A5EA95A-B559-4E15-AAD6-4D12D2814C65}" type="presParOf" srcId="{88433B53-AC68-4E5D-8C1E-9D4EA25C2ED4}" destId="{6FAEB081-A48B-4A78-B065-2856D35DD46F}" srcOrd="1" destOrd="0" presId="urn:microsoft.com/office/officeart/2005/8/layout/default"/>
    <dgm:cxn modelId="{9BA52B5E-9D2E-4E80-9B5E-0B62396F2906}" type="presParOf" srcId="{88433B53-AC68-4E5D-8C1E-9D4EA25C2ED4}" destId="{A5F875D5-2E95-45B6-9710-DD838D1FDE23}" srcOrd="2" destOrd="0" presId="urn:microsoft.com/office/officeart/2005/8/layout/default"/>
    <dgm:cxn modelId="{DF9BB1A6-A03E-4FD5-BB6F-C60D2E1AA638}" type="presParOf" srcId="{88433B53-AC68-4E5D-8C1E-9D4EA25C2ED4}" destId="{4F7C5E4D-7167-4749-9E7E-09CA4ACAB01B}" srcOrd="3" destOrd="0" presId="urn:microsoft.com/office/officeart/2005/8/layout/default"/>
    <dgm:cxn modelId="{924AB106-B85B-41D3-B5D3-1111203F6B14}" type="presParOf" srcId="{88433B53-AC68-4E5D-8C1E-9D4EA25C2ED4}" destId="{E860B49E-FD9D-49B9-88C3-BB19CD02E04A}" srcOrd="4" destOrd="0" presId="urn:microsoft.com/office/officeart/2005/8/layout/default"/>
    <dgm:cxn modelId="{C5D583C4-E25C-43F7-BF5D-A13F1F1C5ECD}" type="presParOf" srcId="{88433B53-AC68-4E5D-8C1E-9D4EA25C2ED4}" destId="{30A816E3-92DE-4A5D-9E47-803E6262B3BA}" srcOrd="5" destOrd="0" presId="urn:microsoft.com/office/officeart/2005/8/layout/default"/>
    <dgm:cxn modelId="{4FB1E028-352E-4CC7-9E92-EA495C78F8A9}" type="presParOf" srcId="{88433B53-AC68-4E5D-8C1E-9D4EA25C2ED4}" destId="{3260367D-BC65-41BF-B20F-860CC1F7FC37}" srcOrd="6" destOrd="0" presId="urn:microsoft.com/office/officeart/2005/8/layout/default"/>
    <dgm:cxn modelId="{8615B84E-67B8-4CE8-8105-760D9A617412}" type="presParOf" srcId="{88433B53-AC68-4E5D-8C1E-9D4EA25C2ED4}" destId="{0E404695-9E23-4B61-A4C3-2B6B547C5899}" srcOrd="7" destOrd="0" presId="urn:microsoft.com/office/officeart/2005/8/layout/default"/>
    <dgm:cxn modelId="{254B6399-67AD-4CFC-9926-C13A26CD64F6}" type="presParOf" srcId="{88433B53-AC68-4E5D-8C1E-9D4EA25C2ED4}" destId="{EAAB2038-11A7-4C24-9421-0780F6A914BE}" srcOrd="8" destOrd="0" presId="urn:microsoft.com/office/officeart/2005/8/layout/default"/>
    <dgm:cxn modelId="{0B8A70F9-653F-4DD8-BCE2-281F5FB35032}" type="presParOf" srcId="{88433B53-AC68-4E5D-8C1E-9D4EA25C2ED4}" destId="{FF087D9E-D7D9-488A-9F98-0D461A8B099D}" srcOrd="9" destOrd="0" presId="urn:microsoft.com/office/officeart/2005/8/layout/default"/>
    <dgm:cxn modelId="{59F9DFFD-15A3-4F48-BC87-8919D0CBD3B6}" type="presParOf" srcId="{88433B53-AC68-4E5D-8C1E-9D4EA25C2ED4}" destId="{C2B9F380-9D64-483E-B3D7-1552A164ED51}" srcOrd="10" destOrd="0" presId="urn:microsoft.com/office/officeart/2005/8/layout/default"/>
    <dgm:cxn modelId="{08E83669-01A1-43FE-BBC6-B42246CE3DD0}" type="presParOf" srcId="{88433B53-AC68-4E5D-8C1E-9D4EA25C2ED4}" destId="{A6A382B3-F2F9-4625-9E25-438F4E610B30}" srcOrd="11" destOrd="0" presId="urn:microsoft.com/office/officeart/2005/8/layout/default"/>
    <dgm:cxn modelId="{FFA7C41F-86A2-413C-B4F4-CA7137FF4DDE}" type="presParOf" srcId="{88433B53-AC68-4E5D-8C1E-9D4EA25C2ED4}" destId="{1C69F945-371F-46D6-8F42-44731A351EB2}" srcOrd="12" destOrd="0" presId="urn:microsoft.com/office/officeart/2005/8/layout/default"/>
    <dgm:cxn modelId="{B3C27FCE-D4B4-4089-9F30-7F64C910C54C}" type="presParOf" srcId="{88433B53-AC68-4E5D-8C1E-9D4EA25C2ED4}" destId="{8097CE91-79B6-41CA-8D8A-24FB1D475C69}" srcOrd="13" destOrd="0" presId="urn:microsoft.com/office/officeart/2005/8/layout/default"/>
    <dgm:cxn modelId="{6200A39A-9E5D-40BC-B1C9-29155A755C59}" type="presParOf" srcId="{88433B53-AC68-4E5D-8C1E-9D4EA25C2ED4}" destId="{8E411C0C-2400-41B1-8EE2-BBEE445CD177}" srcOrd="14" destOrd="0" presId="urn:microsoft.com/office/officeart/2005/8/layout/default"/>
    <dgm:cxn modelId="{9DBA3BE3-DA7A-4088-8767-F9FEA64A3ECB}" type="presParOf" srcId="{88433B53-AC68-4E5D-8C1E-9D4EA25C2ED4}" destId="{2BA2F317-766C-4B57-8BFC-EE8D9599279D}" srcOrd="15" destOrd="0" presId="urn:microsoft.com/office/officeart/2005/8/layout/default"/>
    <dgm:cxn modelId="{2597C892-9920-4B01-9F96-0726EFAA368A}" type="presParOf" srcId="{88433B53-AC68-4E5D-8C1E-9D4EA25C2ED4}" destId="{997B1C98-AAB9-43EB-9E6A-2208BD6A5012}" srcOrd="16" destOrd="0" presId="urn:microsoft.com/office/officeart/2005/8/layout/default"/>
    <dgm:cxn modelId="{69825492-AA51-43EF-B0D1-C448437BC78A}" type="presParOf" srcId="{88433B53-AC68-4E5D-8C1E-9D4EA25C2ED4}" destId="{FC25559F-131A-4E7B-9C82-DF855A7FAF24}" srcOrd="17" destOrd="0" presId="urn:microsoft.com/office/officeart/2005/8/layout/default"/>
    <dgm:cxn modelId="{583305A2-CE2B-4322-B422-A5B4E8156094}" type="presParOf" srcId="{88433B53-AC68-4E5D-8C1E-9D4EA25C2ED4}" destId="{DD871FFE-83A7-4919-9469-938F7426F730}"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13003-7000-48DA-9AA5-596738384A11}">
      <dsp:nvSpPr>
        <dsp:cNvPr id="0" name=""/>
        <dsp:cNvSpPr/>
      </dsp:nvSpPr>
      <dsp:spPr>
        <a:xfrm>
          <a:off x="2011" y="436557"/>
          <a:ext cx="1595442" cy="957265"/>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Introduction</a:t>
          </a:r>
          <a:endParaRPr lang="en-US" sz="1500" kern="1200" dirty="0"/>
        </a:p>
      </dsp:txBody>
      <dsp:txXfrm>
        <a:off x="2011" y="436557"/>
        <a:ext cx="1595442" cy="957265"/>
      </dsp:txXfrm>
    </dsp:sp>
    <dsp:sp modelId="{A5F875D5-2E95-45B6-9710-DD838D1FDE23}">
      <dsp:nvSpPr>
        <dsp:cNvPr id="0" name=""/>
        <dsp:cNvSpPr/>
      </dsp:nvSpPr>
      <dsp:spPr>
        <a:xfrm>
          <a:off x="1756997" y="436557"/>
          <a:ext cx="1595442" cy="957265"/>
        </a:xfrm>
        <a:prstGeom prst="rect">
          <a:avLst/>
        </a:prstGeom>
        <a:solidFill>
          <a:schemeClr val="accent3">
            <a:hueOff val="1250029"/>
            <a:satOff val="-1876"/>
            <a:lumOff val="-3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Business Leader from the 20th Century</a:t>
          </a:r>
          <a:endParaRPr lang="en-US" sz="1500" kern="1200" dirty="0"/>
        </a:p>
      </dsp:txBody>
      <dsp:txXfrm>
        <a:off x="1756997" y="436557"/>
        <a:ext cx="1595442" cy="957265"/>
      </dsp:txXfrm>
    </dsp:sp>
    <dsp:sp modelId="{E860B49E-FD9D-49B9-88C3-BB19CD02E04A}">
      <dsp:nvSpPr>
        <dsp:cNvPr id="0" name=""/>
        <dsp:cNvSpPr/>
      </dsp:nvSpPr>
      <dsp:spPr>
        <a:xfrm>
          <a:off x="3511984" y="436557"/>
          <a:ext cx="1595442" cy="957265"/>
        </a:xfrm>
        <a:prstGeom prst="rect">
          <a:avLst/>
        </a:prstGeom>
        <a:solidFill>
          <a:schemeClr val="accent3">
            <a:hueOff val="2500059"/>
            <a:satOff val="-3751"/>
            <a:lumOff val="-6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Business Leader from the 21st Century</a:t>
          </a:r>
          <a:endParaRPr lang="en-US" sz="1500" kern="1200" dirty="0"/>
        </a:p>
      </dsp:txBody>
      <dsp:txXfrm>
        <a:off x="3511984" y="436557"/>
        <a:ext cx="1595442" cy="957265"/>
      </dsp:txXfrm>
    </dsp:sp>
    <dsp:sp modelId="{3260367D-BC65-41BF-B20F-860CC1F7FC37}">
      <dsp:nvSpPr>
        <dsp:cNvPr id="0" name=""/>
        <dsp:cNvSpPr/>
      </dsp:nvSpPr>
      <dsp:spPr>
        <a:xfrm>
          <a:off x="5266970" y="436557"/>
          <a:ext cx="1595442" cy="957265"/>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Similarly between 20</a:t>
          </a:r>
          <a:r>
            <a:rPr lang="en-IN" sz="1500" b="1" kern="1200" baseline="30000" dirty="0">
              <a:latin typeface="Times New Roman" pitchFamily="18" charset="0"/>
              <a:cs typeface="Times New Roman" pitchFamily="18" charset="0"/>
            </a:rPr>
            <a:t>th</a:t>
          </a:r>
          <a:r>
            <a:rPr lang="en-IN" sz="1500" b="1" kern="1200" dirty="0">
              <a:latin typeface="Times New Roman" pitchFamily="18" charset="0"/>
              <a:cs typeface="Times New Roman" pitchFamily="18" charset="0"/>
            </a:rPr>
            <a:t> Century’s Business Leaders </a:t>
          </a:r>
          <a:endParaRPr lang="en-US" sz="1500" kern="1200" dirty="0"/>
        </a:p>
      </dsp:txBody>
      <dsp:txXfrm>
        <a:off x="5266970" y="436557"/>
        <a:ext cx="1595442" cy="957265"/>
      </dsp:txXfrm>
    </dsp:sp>
    <dsp:sp modelId="{EAAB2038-11A7-4C24-9421-0780F6A914BE}">
      <dsp:nvSpPr>
        <dsp:cNvPr id="0" name=""/>
        <dsp:cNvSpPr/>
      </dsp:nvSpPr>
      <dsp:spPr>
        <a:xfrm>
          <a:off x="2011" y="1553367"/>
          <a:ext cx="1595442" cy="957265"/>
        </a:xfrm>
        <a:prstGeom prst="rect">
          <a:avLst/>
        </a:prstGeom>
        <a:solidFill>
          <a:schemeClr val="accent3">
            <a:hueOff val="5000117"/>
            <a:satOff val="-7502"/>
            <a:lumOff val="-12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Similarly between 21st Century’s Business Leaders </a:t>
          </a:r>
          <a:endParaRPr lang="en-US" sz="1500" kern="1200" dirty="0"/>
        </a:p>
      </dsp:txBody>
      <dsp:txXfrm>
        <a:off x="2011" y="1553367"/>
        <a:ext cx="1595442" cy="957265"/>
      </dsp:txXfrm>
    </dsp:sp>
    <dsp:sp modelId="{C2B9F380-9D64-483E-B3D7-1552A164ED51}">
      <dsp:nvSpPr>
        <dsp:cNvPr id="0" name=""/>
        <dsp:cNvSpPr/>
      </dsp:nvSpPr>
      <dsp:spPr>
        <a:xfrm>
          <a:off x="1756997" y="1553367"/>
          <a:ext cx="1595442" cy="957265"/>
        </a:xfrm>
        <a:prstGeom prst="rect">
          <a:avLst/>
        </a:prstGeom>
        <a:solidFill>
          <a:schemeClr val="accent3">
            <a:hueOff val="6250147"/>
            <a:satOff val="-9378"/>
            <a:lumOff val="-15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Differences between 20th Century’s Business Leaders </a:t>
          </a:r>
          <a:endParaRPr lang="en-US" sz="1500" kern="1200" dirty="0"/>
        </a:p>
      </dsp:txBody>
      <dsp:txXfrm>
        <a:off x="1756997" y="1553367"/>
        <a:ext cx="1595442" cy="957265"/>
      </dsp:txXfrm>
    </dsp:sp>
    <dsp:sp modelId="{1C69F945-371F-46D6-8F42-44731A351EB2}">
      <dsp:nvSpPr>
        <dsp:cNvPr id="0" name=""/>
        <dsp:cNvSpPr/>
      </dsp:nvSpPr>
      <dsp:spPr>
        <a:xfrm>
          <a:off x="3511984" y="1553367"/>
          <a:ext cx="1595442" cy="957265"/>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Differences between 21st Century’s Business Leaders </a:t>
          </a:r>
          <a:endParaRPr lang="en-US" sz="1500" kern="1200" dirty="0"/>
        </a:p>
      </dsp:txBody>
      <dsp:txXfrm>
        <a:off x="3511984" y="1553367"/>
        <a:ext cx="1595442" cy="957265"/>
      </dsp:txXfrm>
    </dsp:sp>
    <dsp:sp modelId="{8E411C0C-2400-41B1-8EE2-BBEE445CD177}">
      <dsp:nvSpPr>
        <dsp:cNvPr id="0" name=""/>
        <dsp:cNvSpPr/>
      </dsp:nvSpPr>
      <dsp:spPr>
        <a:xfrm>
          <a:off x="5266970" y="1553367"/>
          <a:ext cx="1595442" cy="957265"/>
        </a:xfrm>
        <a:prstGeom prst="rect">
          <a:avLst/>
        </a:prstGeom>
        <a:solidFill>
          <a:schemeClr val="accent3">
            <a:hueOff val="8750205"/>
            <a:satOff val="-13129"/>
            <a:lumOff val="-213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Comparison between Business Leaders </a:t>
          </a:r>
          <a:endParaRPr lang="en-US" sz="1500" kern="1200" dirty="0"/>
        </a:p>
      </dsp:txBody>
      <dsp:txXfrm>
        <a:off x="5266970" y="1553367"/>
        <a:ext cx="1595442" cy="957265"/>
      </dsp:txXfrm>
    </dsp:sp>
    <dsp:sp modelId="{997B1C98-AAB9-43EB-9E6A-2208BD6A5012}">
      <dsp:nvSpPr>
        <dsp:cNvPr id="0" name=""/>
        <dsp:cNvSpPr/>
      </dsp:nvSpPr>
      <dsp:spPr>
        <a:xfrm>
          <a:off x="1756997" y="2670176"/>
          <a:ext cx="1595442" cy="957265"/>
        </a:xfrm>
        <a:prstGeom prst="rect">
          <a:avLst/>
        </a:prstGeom>
        <a:solidFill>
          <a:schemeClr val="accent3">
            <a:hueOff val="10000235"/>
            <a:satOff val="-15004"/>
            <a:lumOff val="-24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a:latin typeface="Times New Roman" pitchFamily="18" charset="0"/>
              <a:cs typeface="Times New Roman" pitchFamily="18" charset="0"/>
            </a:rPr>
            <a:t>Conclusion</a:t>
          </a:r>
          <a:endParaRPr lang="en-US" sz="1500" kern="1200" dirty="0"/>
        </a:p>
      </dsp:txBody>
      <dsp:txXfrm>
        <a:off x="1756997" y="2670176"/>
        <a:ext cx="1595442" cy="957265"/>
      </dsp:txXfrm>
    </dsp:sp>
    <dsp:sp modelId="{DD871FFE-83A7-4919-9469-938F7426F730}">
      <dsp:nvSpPr>
        <dsp:cNvPr id="0" name=""/>
        <dsp:cNvSpPr/>
      </dsp:nvSpPr>
      <dsp:spPr>
        <a:xfrm>
          <a:off x="3511984" y="2670176"/>
          <a:ext cx="1595442" cy="957265"/>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Times New Roman" pitchFamily="18" charset="0"/>
              <a:cs typeface="Times New Roman" pitchFamily="18" charset="0"/>
            </a:rPr>
            <a:t>Reference List</a:t>
          </a:r>
          <a:endParaRPr lang="en-US" sz="1500" kern="1200" dirty="0"/>
        </a:p>
      </dsp:txBody>
      <dsp:txXfrm>
        <a:off x="3511984" y="2670176"/>
        <a:ext cx="1595442" cy="95726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61CC34F-B9C0-41CD-8A06-7A38AC880590}" type="datetimeFigureOut">
              <a:rPr lang="en-IN" smtClean="0"/>
              <a:t>26-07-2024</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0B0D73-BCB3-46C9-8ABF-913D02E75BAB}" type="slidenum">
              <a:rPr lang="en-IN" smtClean="0"/>
              <a:t>‹#›</a:t>
            </a:fld>
            <a:endParaRPr lang="en-IN"/>
          </a:p>
        </p:txBody>
      </p:sp>
    </p:spTree>
    <p:extLst>
      <p:ext uri="{BB962C8B-B14F-4D97-AF65-F5344CB8AC3E}">
        <p14:creationId xmlns:p14="http://schemas.microsoft.com/office/powerpoint/2010/main" val="395504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above presentation is based on different types of leaders from the business world who have made essential changes in society. This presentation will also focus on the impact of the selected readers on society and on the people of the business community. The presentation will also choose two different business leaders from the 20th century. In addition to that, this presentation will also highlight two different business leaders from the 21st century. Critical analysis of the leadership style, leadership behaviour and followers appeal will be presented here. In addition to that, the differences and similarities between the leaders and the characteristic traits will be elaborately discussed in this presentation.</a:t>
            </a:r>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3</a:t>
            </a:fld>
            <a:endParaRPr lang="en-IN"/>
          </a:p>
        </p:txBody>
      </p:sp>
    </p:spTree>
    <p:extLst>
      <p:ext uri="{BB962C8B-B14F-4D97-AF65-F5344CB8AC3E}">
        <p14:creationId xmlns:p14="http://schemas.microsoft.com/office/powerpoint/2010/main" val="264924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Ohio C. Barber is a renowned American Businessman and Industrialist who used to own a Diamond Match company from the year 1888 till the year 1909. Being the owner of the Diamond Match company, Ohio C. Barber has always remained consolidated towards work. With the proper leadership of Ohio C. Barber, the company became one of the leading match-producing organisations. Gradually, the organisation also became the greatest in the entire nation. Ohio C. Barber has always been a profound leader considering others of this time. Ohio C. Barber was also elected as the president of First-Second National Bank combined institutions. </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4</a:t>
            </a:fld>
            <a:endParaRPr lang="en-IN"/>
          </a:p>
        </p:txBody>
      </p:sp>
    </p:spTree>
    <p:extLst>
      <p:ext uri="{BB962C8B-B14F-4D97-AF65-F5344CB8AC3E}">
        <p14:creationId xmlns:p14="http://schemas.microsoft.com/office/powerpoint/2010/main" val="312570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Ohio C. Barber with proper dedication and focus has essentially become a model for residential and industrial development. Ohio C. Barber has always remained true to its employees and has always put the employees first in every scenario. Ohio C. Barber with effective leadership style has connected the employees with the goals and objectives of the organisation. It has been observed that without the proper efforts and leadership style of Ohio C. Barber, Diamond Match Company would have never succeeded in the market during the time. Ohio C. Barber as also considered the opinions and points of view of their employees for the success of the business.</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5</a:t>
            </a:fld>
            <a:endParaRPr lang="en-IN"/>
          </a:p>
        </p:txBody>
      </p:sp>
    </p:spTree>
    <p:extLst>
      <p:ext uri="{BB962C8B-B14F-4D97-AF65-F5344CB8AC3E}">
        <p14:creationId xmlns:p14="http://schemas.microsoft.com/office/powerpoint/2010/main" val="449103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Olive Ann Beech is an American businesswoman of aerospace. Olive Ann Beech was also a co-founder, chairman and President of Beech aircraft co-operation. Being a woman founder she has always remained to stand still with her decisions and discipline towards the company. Olive Ann Beech can also be considered as a strict and value-driven business leader whose prime focus was on the development of the firm. It has been observed that Olive Ann Beech has always remained partial and buyers while elevating her nephew. Olive Ann Beech has considered little input and opinions of the employees who are working under the organisation. </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6</a:t>
            </a:fld>
            <a:endParaRPr lang="en-IN"/>
          </a:p>
        </p:txBody>
      </p:sp>
    </p:spTree>
    <p:extLst>
      <p:ext uri="{BB962C8B-B14F-4D97-AF65-F5344CB8AC3E}">
        <p14:creationId xmlns:p14="http://schemas.microsoft.com/office/powerpoint/2010/main" val="3759622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has been observed that being a woman business leader and business icon, Olive Ann Beech has always been </a:t>
            </a:r>
            <a:r>
              <a:rPr lang="en-IN" sz="1200" kern="1200" dirty="0" err="1">
                <a:solidFill>
                  <a:schemeClr val="tx1"/>
                </a:solidFill>
                <a:effectLst/>
                <a:latin typeface="+mn-lt"/>
                <a:ea typeface="+mn-ea"/>
                <a:cs typeface="+mn-cs"/>
              </a:rPr>
              <a:t>tributed</a:t>
            </a:r>
            <a:r>
              <a:rPr lang="en-IN" sz="1200" kern="1200" dirty="0">
                <a:solidFill>
                  <a:schemeClr val="tx1"/>
                </a:solidFill>
                <a:effectLst/>
                <a:latin typeface="+mn-lt"/>
                <a:ea typeface="+mn-ea"/>
                <a:cs typeface="+mn-cs"/>
              </a:rPr>
              <a:t> and honoured. Olive Ann Beech has always focused on self-development instead of giving proper training and development courses to the other employees. As a result of this, the employees were demotivated which affected Beech Aircraft Corporation. It has been noted that when the company was facing issues due to demotivated employees, Olive Ann Beech ensured that the employees would be given proper value in the company. Beech Aircraft Corporation gradually succeeded and became a leading company during that time due to the proper leadership of Olive Ann Beech.</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7</a:t>
            </a:fld>
            <a:endParaRPr lang="en-IN"/>
          </a:p>
        </p:txBody>
      </p:sp>
    </p:spTree>
    <p:extLst>
      <p:ext uri="{BB962C8B-B14F-4D97-AF65-F5344CB8AC3E}">
        <p14:creationId xmlns:p14="http://schemas.microsoft.com/office/powerpoint/2010/main" val="3392317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is the CEO of Tesla Motors who is often characterised by his leadership approaches.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is also renowned for the visionary leadership approach that the individual follows to make the business more successful. The individual has always remained relentless towards pursuing for willingness and innovation.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is always ready to take risk for the betterment of the organisation.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has always remained ambitious with a goal-driven mentality. The business leaders has always encouraged the employees to work hard to show that the company can achieve its objectives. Under the leadership of these business leaders, the point of view of the workforce is not always considered. Only innovative and unique ideas are encouraged for discussion on the table under these business leaders.</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8</a:t>
            </a:fld>
            <a:endParaRPr lang="en-IN"/>
          </a:p>
        </p:txBody>
      </p:sp>
    </p:spTree>
    <p:extLst>
      <p:ext uri="{BB962C8B-B14F-4D97-AF65-F5344CB8AC3E}">
        <p14:creationId xmlns:p14="http://schemas.microsoft.com/office/powerpoint/2010/main" val="2560973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as always followed a transformation and leadership style in order to obtain large-scale goals. with the help of strategy exclusiveness and problem-solving techniques, Tesla Motors has attained success in the market with the help of the leader. It has been observed that whenever needed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even follows a servant leadership approach. with an entrepreneurial </a:t>
            </a:r>
            <a:r>
              <a:rPr lang="en-IN" sz="1200" kern="1200" dirty="0" err="1">
                <a:solidFill>
                  <a:schemeClr val="tx1"/>
                </a:solidFill>
                <a:effectLst/>
                <a:latin typeface="+mn-lt"/>
                <a:ea typeface="+mn-ea"/>
                <a:cs typeface="+mn-cs"/>
              </a:rPr>
              <a:t>mindset</a:t>
            </a:r>
            <a:r>
              <a:rPr lang="en-IN" sz="1200" kern="1200" dirty="0">
                <a:solidFill>
                  <a:schemeClr val="tx1"/>
                </a:solidFill>
                <a:effectLst/>
                <a:latin typeface="+mn-lt"/>
                <a:ea typeface="+mn-ea"/>
                <a:cs typeface="+mn-cs"/>
              </a:rPr>
              <a:t> and value-driven objectives,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has always remained daring, bold and unconventional when it comes to making the organisation more successful. The individual has always done his duty towards the company and for the employees. For the betterment of Tesla Motors, whenever required,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has helped the company with proper leadership and management approaches. </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9</a:t>
            </a:fld>
            <a:endParaRPr lang="en-IN"/>
          </a:p>
        </p:txBody>
      </p:sp>
    </p:spTree>
    <p:extLst>
      <p:ext uri="{BB962C8B-B14F-4D97-AF65-F5344CB8AC3E}">
        <p14:creationId xmlns:p14="http://schemas.microsoft.com/office/powerpoint/2010/main" val="306778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Jeff Bezos is an American business leader and an investor. Jeff Bezos is also the CEO and former President of Amazon. with effective leadership style Amazon has become the leading e-commerce organisation on a global basis. Jeff Bezos has always initiated effective leadership approaches due to which Amazon has successfully become the greatest Cloud Computing Organisation in the world. This individual has been practising transformation and leadership style to improve the business. The individual has always focused on innovation, collaboration and effective communication within the workplace. Jeff Bezos has always remained stand still focusing on the requirements of the customers and the needs of their employees. </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10</a:t>
            </a:fld>
            <a:endParaRPr lang="en-IN"/>
          </a:p>
        </p:txBody>
      </p:sp>
    </p:spTree>
    <p:extLst>
      <p:ext uri="{BB962C8B-B14F-4D97-AF65-F5344CB8AC3E}">
        <p14:creationId xmlns:p14="http://schemas.microsoft.com/office/powerpoint/2010/main" val="1177086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leadership of Jeff Bezos has always remained employee empowerment oriented which has held to the organisation to succeed. This business leader has a strong passion for innovative approaches which can be incorporated in Amazon. As a result of this it has helped in creating a huge change in the company. The customer-centric approach of Jeff Bezos has helped essentially in meeting the expectations and demands of their customers. Jeff Bezos has also prioritised the convenience and requirements of their employees in order to work in the companies. As a result of this, Amazon has successfully become one of the leading companies in the international market whose demand is high.</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11</a:t>
            </a:fld>
            <a:endParaRPr lang="en-IN"/>
          </a:p>
        </p:txBody>
      </p:sp>
    </p:spTree>
    <p:extLst>
      <p:ext uri="{BB962C8B-B14F-4D97-AF65-F5344CB8AC3E}">
        <p14:creationId xmlns:p14="http://schemas.microsoft.com/office/powerpoint/2010/main" val="394567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similarities between Ohio C. Barber and Olive Ann Beech is that both business icons have remained popular in their respective era. Both the business leaders have always been respected and appreciated by the society due to their hard work and contribution for the people of the society and that of the community. The business leaders Olive Ann Beech and Ohio C. Barber have done everything that they could have been done in order to make their respective businesses successful. Ohio C. Barber and Olive Ann Beech have motivated where employees to work hard so that the organisation can achieve that business objectives.</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12</a:t>
            </a:fld>
            <a:endParaRPr lang="en-IN"/>
          </a:p>
        </p:txBody>
      </p:sp>
    </p:spTree>
    <p:extLst>
      <p:ext uri="{BB962C8B-B14F-4D97-AF65-F5344CB8AC3E}">
        <p14:creationId xmlns:p14="http://schemas.microsoft.com/office/powerpoint/2010/main" val="1183416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similarity between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Musk's and Jeff Bezos' leadership styles is that both of them follow goal driven leadership approach to improve their business.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as well as Jeff Bezos has always remained stand still in terms of innovative approaches and new ideas for the betterment of the organisation. The primary focus of both the business leaders are driving innovation and using advanced technologies for the success of their respective organisations. Both the business leaders are ready for offering training programs for their employees related to the requirements of their work. For the betterment of their businesses,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as well as Jeff Bezos have always supported their employees by every means.</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13</a:t>
            </a:fld>
            <a:endParaRPr lang="en-IN"/>
          </a:p>
        </p:txBody>
      </p:sp>
    </p:spTree>
    <p:extLst>
      <p:ext uri="{BB962C8B-B14F-4D97-AF65-F5344CB8AC3E}">
        <p14:creationId xmlns:p14="http://schemas.microsoft.com/office/powerpoint/2010/main" val="3058799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Both the leaders Ohio C. Barber and Olive Ann Beech have several </a:t>
            </a:r>
            <a:r>
              <a:rPr lang="en-IN" sz="1200" kern="1200" dirty="0" err="1">
                <a:solidFill>
                  <a:schemeClr val="tx1"/>
                </a:solidFill>
                <a:effectLst/>
                <a:latin typeface="+mn-lt"/>
                <a:ea typeface="+mn-ea"/>
                <a:cs typeface="+mn-cs"/>
              </a:rPr>
              <a:t>differentialing</a:t>
            </a:r>
            <a:r>
              <a:rPr lang="en-IN" sz="1200" kern="1200" dirty="0">
                <a:solidFill>
                  <a:schemeClr val="tx1"/>
                </a:solidFill>
                <a:effectLst/>
                <a:latin typeface="+mn-lt"/>
                <a:ea typeface="+mn-ea"/>
                <a:cs typeface="+mn-cs"/>
              </a:rPr>
              <a:t> factors which makes them more </a:t>
            </a:r>
            <a:r>
              <a:rPr lang="en-IN" sz="1200" kern="1200" dirty="0" err="1">
                <a:solidFill>
                  <a:schemeClr val="tx1"/>
                </a:solidFill>
                <a:effectLst/>
                <a:latin typeface="+mn-lt"/>
                <a:ea typeface="+mn-ea"/>
                <a:cs typeface="+mn-cs"/>
              </a:rPr>
              <a:t>individualistics</a:t>
            </a:r>
            <a:r>
              <a:rPr lang="en-IN" sz="1200" kern="1200" dirty="0">
                <a:solidFill>
                  <a:schemeClr val="tx1"/>
                </a:solidFill>
                <a:effectLst/>
                <a:latin typeface="+mn-lt"/>
                <a:ea typeface="+mn-ea"/>
                <a:cs typeface="+mn-cs"/>
              </a:rPr>
              <a:t> towards business. Ohio C. Barber as always considered the peter mint of their employees and has always listened to the demands of them. On the other hand, Olive Ann Beech has never considered the demands of their employees. The motive of this leader was to increase the profit of the company at any means. On the contrary, Ohio C. Barber is renowned for being optimistic and helpful while showing empathy and compassion towards the workforce. </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14</a:t>
            </a:fld>
            <a:endParaRPr lang="en-IN"/>
          </a:p>
        </p:txBody>
      </p:sp>
    </p:spTree>
    <p:extLst>
      <p:ext uri="{BB962C8B-B14F-4D97-AF65-F5344CB8AC3E}">
        <p14:creationId xmlns:p14="http://schemas.microsoft.com/office/powerpoint/2010/main" val="2973549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terms of being a leader it can be considered that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is way more strict if compared to Jeff Bezos. It has been observed that Jeff Bezos has always shown empathy towards the employees and has also helped them time to time. On the contrary,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has always promoted the needs of the employees for the betterment of the business instead of listening to the employees. On the other hand, Jeff Bezos has always focused on employee welding and has given proper compensation and benefits to the employees to keep them motivated. On the other hand, workforce who are working under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have also received certain compensation however they are not encouraged or inspired for personal benefit. </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15</a:t>
            </a:fld>
            <a:endParaRPr lang="en-IN"/>
          </a:p>
        </p:txBody>
      </p:sp>
    </p:spTree>
    <p:extLst>
      <p:ext uri="{BB962C8B-B14F-4D97-AF65-F5344CB8AC3E}">
        <p14:creationId xmlns:p14="http://schemas.microsoft.com/office/powerpoint/2010/main" val="3470377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always focuses on innovative approaches with strategic decision-making processes without considering the factors which can be influenced as a result of this. On the other hand, Jeff Bezos also focuses on innovation however the person considered other related factors as well. Ohio C. Barber has always considered the benefits of their employees for which the individual has always kept them motivated throughout. Olive Ann Beech on the other hand has always given minimum importance to the employees. The four leaders which has been selected have different characteristics traits and also follows different leadership approaches in terms of business execution. </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16</a:t>
            </a:fld>
            <a:endParaRPr lang="en-IN"/>
          </a:p>
        </p:txBody>
      </p:sp>
    </p:spTree>
    <p:extLst>
      <p:ext uri="{BB962C8B-B14F-4D97-AF65-F5344CB8AC3E}">
        <p14:creationId xmlns:p14="http://schemas.microsoft.com/office/powerpoint/2010/main" val="2235981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above analysed PowerPoint presentation has primarily discussed on the different leaders of 20th century and 21st century. The leaders who has been selected are </a:t>
            </a:r>
            <a:r>
              <a:rPr lang="en-IN" sz="1200" kern="1200" dirty="0" err="1">
                <a:solidFill>
                  <a:schemeClr val="tx1"/>
                </a:solidFill>
                <a:effectLst/>
                <a:latin typeface="+mn-lt"/>
                <a:ea typeface="+mn-ea"/>
                <a:cs typeface="+mn-cs"/>
              </a:rPr>
              <a:t>Elon</a:t>
            </a:r>
            <a:r>
              <a:rPr lang="en-IN" sz="1200" kern="1200" dirty="0">
                <a:solidFill>
                  <a:schemeClr val="tx1"/>
                </a:solidFill>
                <a:effectLst/>
                <a:latin typeface="+mn-lt"/>
                <a:ea typeface="+mn-ea"/>
                <a:cs typeface="+mn-cs"/>
              </a:rPr>
              <a:t> Musk and Jeff Bezos from the 21st century. On the other side of the coin, the leaders of the 20th century who have been selected for the particular presentation are Ohio C. Barber and Olive Ann Beech. The similarities and differences of both the 21st and 20th century leaders has been highlighted in this presentation. In addition to that, this PowerPoint presentation has also executed a critical analysis focusing on the comparison of the four selected leaders in their respective era and in terms of the business execution procedure.</a:t>
            </a:r>
          </a:p>
          <a:p>
            <a:endParaRPr lang="en-IN" dirty="0"/>
          </a:p>
        </p:txBody>
      </p:sp>
      <p:sp>
        <p:nvSpPr>
          <p:cNvPr id="4" name="Slide Number Placeholder 3"/>
          <p:cNvSpPr>
            <a:spLocks noGrp="1"/>
          </p:cNvSpPr>
          <p:nvPr>
            <p:ph type="sldNum" sz="quarter" idx="10"/>
          </p:nvPr>
        </p:nvSpPr>
        <p:spPr/>
        <p:txBody>
          <a:bodyPr/>
          <a:lstStyle/>
          <a:p>
            <a:fld id="{280B0D73-BCB3-46C9-8ABF-913D02E75BAB}" type="slidenum">
              <a:rPr lang="en-IN" smtClean="0"/>
              <a:t>17</a:t>
            </a:fld>
            <a:endParaRPr lang="en-IN"/>
          </a:p>
        </p:txBody>
      </p:sp>
    </p:spTree>
    <p:extLst>
      <p:ext uri="{BB962C8B-B14F-4D97-AF65-F5344CB8AC3E}">
        <p14:creationId xmlns:p14="http://schemas.microsoft.com/office/powerpoint/2010/main" val="15884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6CAFE9B9-4EBE-4E84-B2EB-0478C3688FB2}" type="datetimeFigureOut">
              <a:rPr lang="en-IN" smtClean="0"/>
              <a:t>26-07-2024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2379646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CAFE9B9-4EBE-4E84-B2EB-0478C3688FB2}" type="datetimeFigureOut">
              <a:rPr lang="en-IN" smtClean="0"/>
              <a:t>26-07-2024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3009266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AFE9B9-4EBE-4E84-B2EB-0478C3688FB2}" type="datetimeFigureOut">
              <a:rPr lang="en-IN" smtClean="0"/>
              <a:t>26-07-2024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3172266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6CAFE9B9-4EBE-4E84-B2EB-0478C3688FB2}" type="datetimeFigureOut">
              <a:rPr lang="en-IN" smtClean="0"/>
              <a:t>26-07-2024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108662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6CAFE9B9-4EBE-4E84-B2EB-0478C3688FB2}" type="datetimeFigureOut">
              <a:rPr lang="en-IN" smtClean="0"/>
              <a:t>26-07-2024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2751362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6CAFE9B9-4EBE-4E84-B2EB-0478C3688FB2}" type="datetimeFigureOut">
              <a:rPr lang="en-IN" smtClean="0"/>
              <a:t>26-07-2024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365564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AFE9B9-4EBE-4E84-B2EB-0478C3688FB2}" type="datetimeFigureOut">
              <a:rPr lang="en-IN" smtClean="0"/>
              <a:t>26-07-2024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3435961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AFE9B9-4EBE-4E84-B2EB-0478C3688FB2}" type="datetimeFigureOut">
              <a:rPr lang="en-IN" smtClean="0"/>
              <a:t>26-07-2024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1037528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AFE9B9-4EBE-4E84-B2EB-0478C3688FB2}" type="datetimeFigureOut">
              <a:rPr lang="en-IN" smtClean="0"/>
              <a:t>26-07-2024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2084902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CAFE9B9-4EBE-4E84-B2EB-0478C3688FB2}" type="datetimeFigureOut">
              <a:rPr lang="en-IN" smtClean="0"/>
              <a:t>26-07-2024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1014757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CAFE9B9-4EBE-4E84-B2EB-0478C3688FB2}" type="datetimeFigureOut">
              <a:rPr lang="en-IN" smtClean="0"/>
              <a:t>26-07-2024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6967C0-87D0-4775-BB7B-8F58D586F43A}" type="slidenum">
              <a:rPr lang="en-IN" smtClean="0"/>
              <a:t>‹#›</a:t>
            </a:fld>
            <a:endParaRPr lang="en-IN"/>
          </a:p>
        </p:txBody>
      </p:sp>
    </p:spTree>
    <p:extLst>
      <p:ext uri="{BB962C8B-B14F-4D97-AF65-F5344CB8AC3E}">
        <p14:creationId xmlns:p14="http://schemas.microsoft.com/office/powerpoint/2010/main" val="3757746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8000"/>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AFE9B9-4EBE-4E84-B2EB-0478C3688FB2}" type="datetimeFigureOut">
              <a:rPr lang="en-IN" smtClean="0"/>
              <a:t>26-07-2024</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6967C0-87D0-4775-BB7B-8F58D586F43A}" type="slidenum">
              <a:rPr lang="en-IN" smtClean="0"/>
              <a:t>‹#›</a:t>
            </a:fld>
            <a:endParaRPr lang="en-IN"/>
          </a:p>
        </p:txBody>
      </p:sp>
    </p:spTree>
    <p:extLst>
      <p:ext uri="{BB962C8B-B14F-4D97-AF65-F5344CB8AC3E}">
        <p14:creationId xmlns:p14="http://schemas.microsoft.com/office/powerpoint/2010/main" val="842707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ED0321FE-0970-6041-F2C3-5787E003D1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374799"/>
            <a:ext cx="3191479" cy="1224136"/>
          </a:xfrm>
          <a:prstGeom prst="rect">
            <a:avLst/>
          </a:prstGeom>
        </p:spPr>
      </p:pic>
      <p:sp>
        <p:nvSpPr>
          <p:cNvPr id="5" name="Title 4">
            <a:extLst>
              <a:ext uri="{FF2B5EF4-FFF2-40B4-BE49-F238E27FC236}">
                <a16:creationId xmlns:a16="http://schemas.microsoft.com/office/drawing/2014/main" id="{4894CE5F-4DB4-8957-ED68-ACB1EB42B8E2}"/>
              </a:ext>
            </a:extLst>
          </p:cNvPr>
          <p:cNvSpPr>
            <a:spLocks noGrp="1"/>
          </p:cNvSpPr>
          <p:nvPr>
            <p:ph type="ctrTitle"/>
          </p:nvPr>
        </p:nvSpPr>
        <p:spPr/>
        <p:txBody>
          <a:bodyPr>
            <a:normAutofit fontScale="90000"/>
          </a:bodyPr>
          <a:lstStyle/>
          <a:p>
            <a:pPr algn="ctr">
              <a:lnSpc>
                <a:spcPct val="200000"/>
              </a:lnSpc>
              <a:spcAft>
                <a:spcPts val="1000"/>
              </a:spcAft>
            </a:pPr>
            <a:br>
              <a:rPr lang="en-GB" sz="2400" dirty="0"/>
            </a:br>
            <a:br>
              <a:rPr lang="en-GB" sz="2400" dirty="0"/>
            </a:br>
            <a:r>
              <a:rPr lang="en-GB" sz="2400" dirty="0"/>
              <a:t>Team Presentation </a:t>
            </a:r>
            <a:br>
              <a:rPr lang="en-GB" sz="2400" dirty="0"/>
            </a:b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Business Management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Sandra Ghinescu</a:t>
            </a:r>
            <a:r>
              <a:rPr lang="en-GB" sz="1800" b="1" dirty="0">
                <a:latin typeface="Calibri" panose="020F0502020204030204" pitchFamily="34" charset="0"/>
                <a:ea typeface="Calibri" panose="020F0502020204030204" pitchFamily="34" charset="0"/>
                <a:cs typeface="Times New Roman" panose="02020603050405020304" pitchFamily="18" charset="0"/>
              </a:rPr>
              <a:t> 2118454</a:t>
            </a:r>
            <a:br>
              <a:rPr lang="en-GB" sz="1800" b="1" dirty="0">
                <a:latin typeface="Calibri" panose="020F0502020204030204" pitchFamily="34" charset="0"/>
                <a:ea typeface="Calibri" panose="020F0502020204030204" pitchFamily="34" charset="0"/>
                <a:cs typeface="Times New Roman" panose="02020603050405020304" pitchFamily="18" charset="0"/>
              </a:rPr>
            </a:br>
            <a:r>
              <a:rPr lang="en-GB" sz="1800" b="1" dirty="0">
                <a:latin typeface="Calibri" panose="020F0502020204030204" pitchFamily="34" charset="0"/>
                <a:ea typeface="Calibri" panose="020F0502020204030204" pitchFamily="34" charset="0"/>
                <a:cs typeface="Times New Roman" panose="02020603050405020304" pitchFamily="18" charset="0"/>
              </a:rPr>
              <a:t>Nicoleta </a:t>
            </a:r>
            <a:r>
              <a:rPr lang="en-GB" sz="1800" b="1" dirty="0" err="1">
                <a:latin typeface="Calibri" panose="020F0502020204030204" pitchFamily="34" charset="0"/>
                <a:ea typeface="Calibri" panose="020F0502020204030204" pitchFamily="34" charset="0"/>
                <a:cs typeface="Times New Roman" panose="02020603050405020304" pitchFamily="18" charset="0"/>
              </a:rPr>
              <a:t>Rusu</a:t>
            </a:r>
            <a:r>
              <a:rPr lang="en-GB" sz="1800" b="1" dirty="0">
                <a:latin typeface="Calibri" panose="020F0502020204030204" pitchFamily="34" charset="0"/>
                <a:ea typeface="Calibri" panose="020F0502020204030204" pitchFamily="34" charset="0"/>
                <a:cs typeface="Times New Roman" panose="02020603050405020304" pitchFamily="18" charset="0"/>
              </a:rPr>
              <a:t> 2121755</a:t>
            </a:r>
            <a:br>
              <a:rPr lang="en-GB" sz="1800" b="1" dirty="0">
                <a:latin typeface="Calibri" panose="020F0502020204030204" pitchFamily="34" charset="0"/>
                <a:ea typeface="Calibri" panose="020F0502020204030204" pitchFamily="34" charset="0"/>
                <a:cs typeface="Times New Roman" panose="02020603050405020304" pitchFamily="18" charset="0"/>
              </a:rPr>
            </a:br>
            <a:r>
              <a:rPr lang="en-GB" sz="1800" b="1" dirty="0">
                <a:latin typeface="Calibri" panose="020F0502020204030204" pitchFamily="34" charset="0"/>
                <a:ea typeface="Calibri" panose="020F0502020204030204" pitchFamily="34" charset="0"/>
                <a:cs typeface="Times New Roman" panose="02020603050405020304" pitchFamily="18" charset="0"/>
              </a:rPr>
              <a:t>George </a:t>
            </a:r>
            <a:r>
              <a:rPr lang="en-GB" sz="1800" b="1" dirty="0" err="1">
                <a:latin typeface="Calibri" panose="020F0502020204030204" pitchFamily="34" charset="0"/>
                <a:ea typeface="Calibri" panose="020F0502020204030204" pitchFamily="34" charset="0"/>
                <a:cs typeface="Times New Roman" panose="02020603050405020304" pitchFamily="18" charset="0"/>
              </a:rPr>
              <a:t>Nitulescu</a:t>
            </a:r>
            <a:r>
              <a:rPr lang="en-GB" sz="1800" b="1" dirty="0">
                <a:latin typeface="Calibri" panose="020F0502020204030204" pitchFamily="34" charset="0"/>
                <a:ea typeface="Calibri" panose="020F0502020204030204" pitchFamily="34" charset="0"/>
                <a:cs typeface="Times New Roman" panose="02020603050405020304" pitchFamily="18" charset="0"/>
              </a:rPr>
              <a:t> 2123688</a:t>
            </a:r>
            <a:br>
              <a:rPr lang="en-GB" sz="1800" b="1" dirty="0">
                <a:latin typeface="Calibri" panose="020F0502020204030204" pitchFamily="34" charset="0"/>
                <a:ea typeface="Calibri" panose="020F0502020204030204" pitchFamily="34" charset="0"/>
                <a:cs typeface="Times New Roman" panose="02020603050405020304" pitchFamily="18" charset="0"/>
              </a:rPr>
            </a:br>
            <a:r>
              <a:rPr lang="en-GB" sz="1800" b="1" dirty="0">
                <a:latin typeface="Calibri" panose="020F0502020204030204" pitchFamily="34" charset="0"/>
                <a:ea typeface="Calibri" panose="020F0502020204030204" pitchFamily="34" charset="0"/>
                <a:cs typeface="Times New Roman" panose="02020603050405020304" pitchFamily="18" charset="0"/>
              </a:rPr>
              <a:t>Constantin </a:t>
            </a:r>
            <a:r>
              <a:rPr lang="en-GB" sz="1800" b="1" dirty="0" err="1">
                <a:latin typeface="Calibri" panose="020F0502020204030204" pitchFamily="34" charset="0"/>
                <a:ea typeface="Calibri" panose="020F0502020204030204" pitchFamily="34" charset="0"/>
                <a:cs typeface="Times New Roman" panose="02020603050405020304" pitchFamily="18" charset="0"/>
              </a:rPr>
              <a:t>Mohirta</a:t>
            </a:r>
            <a:r>
              <a:rPr lang="en-GB" sz="1800" b="1" dirty="0">
                <a:latin typeface="Calibri" panose="020F0502020204030204" pitchFamily="34" charset="0"/>
                <a:ea typeface="Calibri" panose="020F0502020204030204" pitchFamily="34" charset="0"/>
                <a:cs typeface="Times New Roman" panose="02020603050405020304" pitchFamily="18" charset="0"/>
              </a:rPr>
              <a:t> 2030333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IN" sz="1800" b="1" dirty="0">
                <a:latin typeface="Times New Roman" panose="02020603050405020304" pitchFamily="18" charset="0"/>
                <a:ea typeface="Calibri" panose="020F0502020204030204" pitchFamily="34" charset="0"/>
                <a:cs typeface="Times New Roman" panose="02020603050405020304" pitchFamily="18" charset="0"/>
              </a:rPr>
              <a:t>Leadership and Management Theory and Practice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IN" sz="1800" b="1" dirty="0">
                <a:effectLst/>
                <a:latin typeface="Times New Roman" panose="02020603050405020304" pitchFamily="18" charset="0"/>
                <a:ea typeface="Calibri" panose="020F0502020204030204" pitchFamily="34" charset="0"/>
              </a:rPr>
              <a:t>Assessment 2</a:t>
            </a:r>
            <a:endParaRPr lang="en-GB" sz="2400" dirty="0"/>
          </a:p>
        </p:txBody>
      </p:sp>
      <p:sp>
        <p:nvSpPr>
          <p:cNvPr id="6" name="Subtitle 5">
            <a:extLst>
              <a:ext uri="{FF2B5EF4-FFF2-40B4-BE49-F238E27FC236}">
                <a16:creationId xmlns:a16="http://schemas.microsoft.com/office/drawing/2014/main" id="{8E3DF346-22C1-C505-39C6-6D96D661E25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617900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CF76A0-316E-F763-401D-DA2D1009327A}"/>
              </a:ext>
            </a:extLst>
          </p:cNvPr>
          <p:cNvSpPr txBox="1"/>
          <p:nvPr/>
        </p:nvSpPr>
        <p:spPr>
          <a:xfrm>
            <a:off x="2286000" y="692696"/>
            <a:ext cx="4572000" cy="369332"/>
          </a:xfrm>
          <a:prstGeom prst="rect">
            <a:avLst/>
          </a:prstGeom>
          <a:noFill/>
        </p:spPr>
        <p:txBody>
          <a:bodyPr wrap="square">
            <a:spAutoFit/>
          </a:bodyPr>
          <a:lstStyle/>
          <a:p>
            <a:pPr algn="ctr"/>
            <a:r>
              <a:rPr lang="en-IN" sz="1800" b="1" dirty="0">
                <a:latin typeface="Times New Roman" pitchFamily="18" charset="0"/>
                <a:cs typeface="Times New Roman" pitchFamily="18" charset="0"/>
              </a:rPr>
              <a:t>Contents</a:t>
            </a:r>
            <a:endParaRPr lang="en-US" dirty="0"/>
          </a:p>
        </p:txBody>
      </p:sp>
      <p:graphicFrame>
        <p:nvGraphicFramePr>
          <p:cNvPr id="5" name="Diagram 4">
            <a:extLst>
              <a:ext uri="{FF2B5EF4-FFF2-40B4-BE49-F238E27FC236}">
                <a16:creationId xmlns:a16="http://schemas.microsoft.com/office/drawing/2014/main" id="{EE5CC377-D613-2FE4-872D-82659DDEE49E}"/>
              </a:ext>
            </a:extLst>
          </p:cNvPr>
          <p:cNvGraphicFramePr/>
          <p:nvPr>
            <p:extLst>
              <p:ext uri="{D42A27DB-BD31-4B8C-83A1-F6EECF244321}">
                <p14:modId xmlns:p14="http://schemas.microsoft.com/office/powerpoint/2010/main" val="2277758883"/>
              </p:ext>
            </p:extLst>
          </p:nvPr>
        </p:nvGraphicFramePr>
        <p:xfrm>
          <a:off x="1524000" y="1397000"/>
          <a:ext cx="6864424"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3722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9182" y="1340768"/>
            <a:ext cx="3473202" cy="4524315"/>
          </a:xfrm>
          <a:prstGeom prst="rect">
            <a:avLst/>
          </a:prstGeom>
        </p:spPr>
        <p:txBody>
          <a:bodyPr wrap="square">
            <a:spAutoFit/>
          </a:bodyPr>
          <a:lstStyle/>
          <a:p>
            <a:pPr marL="285750" indent="-285750" algn="just">
              <a:buFont typeface="Arial" pitchFamily="34" charset="0"/>
              <a:buChar char="•"/>
            </a:pPr>
            <a:endParaRPr lang="en-IN" b="1" dirty="0">
              <a:latin typeface="Times New Roman" pitchFamily="18" charset="0"/>
              <a:cs typeface="Times New Roman" pitchFamily="18" charset="0"/>
            </a:endParaRPr>
          </a:p>
          <a:p>
            <a:pPr marL="285750" lvl="0" indent="-285750" algn="just">
              <a:buFont typeface="Arial" pitchFamily="34" charset="0"/>
              <a:buChar char="•"/>
            </a:pPr>
            <a:r>
              <a:rPr lang="en-IN" dirty="0">
                <a:latin typeface="Times New Roman" pitchFamily="18" charset="0"/>
                <a:cs typeface="Times New Roman" pitchFamily="18" charset="0"/>
              </a:rPr>
              <a:t>The presentation is based on different types of leaders from the business world who have made essential changes in society.</a:t>
            </a:r>
          </a:p>
          <a:p>
            <a:pPr marL="285750" lvl="0" indent="-285750" algn="just">
              <a:buFont typeface="Arial" pitchFamily="34" charset="0"/>
              <a:buChar char="•"/>
            </a:pPr>
            <a:r>
              <a:rPr lang="en-IN" dirty="0">
                <a:latin typeface="Times New Roman" pitchFamily="18" charset="0"/>
                <a:cs typeface="Times New Roman" pitchFamily="18" charset="0"/>
              </a:rPr>
              <a:t>This presentation will also focus on the impact of the selected readers on society and on the people of the business community.</a:t>
            </a:r>
          </a:p>
          <a:p>
            <a:pPr marL="285750" lvl="0" indent="-285750" algn="just">
              <a:buFont typeface="Arial" pitchFamily="34" charset="0"/>
              <a:buChar char="•"/>
            </a:pPr>
            <a:r>
              <a:rPr lang="en-IN" dirty="0">
                <a:latin typeface="Times New Roman" pitchFamily="18" charset="0"/>
                <a:cs typeface="Times New Roman" pitchFamily="18" charset="0"/>
              </a:rPr>
              <a:t>The differences and similarities between the leaders and the characteristic traits will be elaborately discussed in this presentation.</a:t>
            </a:r>
          </a:p>
        </p:txBody>
      </p:sp>
      <p:sp>
        <p:nvSpPr>
          <p:cNvPr id="5" name="Rectangle 4"/>
          <p:cNvSpPr/>
          <p:nvPr/>
        </p:nvSpPr>
        <p:spPr>
          <a:xfrm>
            <a:off x="239804" y="188640"/>
            <a:ext cx="2135456" cy="523220"/>
          </a:xfrm>
          <a:prstGeom prst="rect">
            <a:avLst/>
          </a:prstGeom>
        </p:spPr>
        <p:txBody>
          <a:bodyPr wrap="none">
            <a:spAutoFit/>
          </a:bodyPr>
          <a:lstStyle/>
          <a:p>
            <a:r>
              <a:rPr lang="en-IN" sz="2800" b="1" dirty="0">
                <a:latin typeface="Times New Roman" pitchFamily="18" charset="0"/>
                <a:cs typeface="Times New Roman" pitchFamily="18" charset="0"/>
              </a:rPr>
              <a:t>Introduction</a:t>
            </a:r>
          </a:p>
        </p:txBody>
      </p:sp>
      <p:sp>
        <p:nvSpPr>
          <p:cNvPr id="6" name="AutoShape 2" descr="blob:https://web.whatsapp.com/2ed5055b-f64a-481b-965d-8071c35d9af4"/>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4" descr="blob:https://web.whatsapp.com/2ed5055b-f64a-481b-965d-8071c35d9af4"/>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8" name="AutoShape 6" descr="blob:https://web.whatsapp.com/2ed5055b-f64a-481b-965d-8071c35d9af4"/>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82383" y="1196752"/>
            <a:ext cx="6146201" cy="332439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2823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60032" y="1700808"/>
            <a:ext cx="4139952" cy="3416320"/>
          </a:xfrm>
          <a:prstGeom prst="rect">
            <a:avLst/>
          </a:prstGeom>
        </p:spPr>
        <p:txBody>
          <a:bodyPr wrap="square">
            <a:spAutoFit/>
          </a:bodyPr>
          <a:lstStyle/>
          <a:p>
            <a:pPr marL="285750" lvl="0" indent="-285750" algn="just">
              <a:buFont typeface="Arial" pitchFamily="34" charset="0"/>
              <a:buChar char="•"/>
            </a:pPr>
            <a:r>
              <a:rPr lang="en-IN" dirty="0">
                <a:latin typeface="Times New Roman" pitchFamily="18" charset="0"/>
                <a:cs typeface="Times New Roman" pitchFamily="18" charset="0"/>
              </a:rPr>
              <a:t>Ohio C. Barber is a renowned American Businessman and Industrialist who used to own a Diamond Match company from the year 1888 till the year 1909 (Findagrave.com, 2024).</a:t>
            </a:r>
          </a:p>
          <a:p>
            <a:pPr marL="285750" lvl="0" indent="-285750" algn="just">
              <a:buFont typeface="Arial" pitchFamily="34" charset="0"/>
              <a:buChar char="•"/>
            </a:pPr>
            <a:r>
              <a:rPr lang="en-IN" dirty="0">
                <a:latin typeface="Times New Roman" pitchFamily="18" charset="0"/>
                <a:cs typeface="Times New Roman" pitchFamily="18" charset="0"/>
              </a:rPr>
              <a:t>Being the owner of the Diamond Match company, Ohio C. Barber has always remained consolidated towards work.</a:t>
            </a:r>
          </a:p>
          <a:p>
            <a:pPr marL="285750" lvl="0" indent="-285750" algn="just">
              <a:buFont typeface="Arial" pitchFamily="34" charset="0"/>
              <a:buChar char="•"/>
            </a:pPr>
            <a:r>
              <a:rPr lang="en-IN" dirty="0">
                <a:latin typeface="Times New Roman" pitchFamily="18" charset="0"/>
                <a:cs typeface="Times New Roman" pitchFamily="18" charset="0"/>
              </a:rPr>
              <a:t>Ohio C. Barber was also elected as the president of First-Second National Bank combined institutions.</a:t>
            </a:r>
          </a:p>
        </p:txBody>
      </p:sp>
      <p:sp>
        <p:nvSpPr>
          <p:cNvPr id="5" name="Rectangle 4"/>
          <p:cNvSpPr/>
          <p:nvPr/>
        </p:nvSpPr>
        <p:spPr>
          <a:xfrm>
            <a:off x="288032" y="30126"/>
            <a:ext cx="6876256" cy="461665"/>
          </a:xfrm>
          <a:prstGeom prst="rect">
            <a:avLst/>
          </a:prstGeom>
        </p:spPr>
        <p:txBody>
          <a:bodyPr wrap="square">
            <a:spAutoFit/>
          </a:bodyPr>
          <a:lstStyle/>
          <a:p>
            <a:pPr algn="just"/>
            <a:r>
              <a:rPr lang="en-IN" sz="2400" b="1" dirty="0">
                <a:latin typeface="Times New Roman" pitchFamily="18" charset="0"/>
                <a:cs typeface="Times New Roman" pitchFamily="18" charset="0"/>
              </a:rPr>
              <a:t>Business Leader from the 20th Century</a:t>
            </a:r>
          </a:p>
        </p:txBody>
      </p:sp>
      <p:sp>
        <p:nvSpPr>
          <p:cNvPr id="6" name="AutoShape 2" descr="blob:https://web.whatsapp.com/4fe8a91e-1da1-4b5e-95c4-7549bf2069d3"/>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481" y="1320951"/>
            <a:ext cx="2971014" cy="3816424"/>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9300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196753"/>
            <a:ext cx="3761606" cy="433251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07504" y="1628800"/>
            <a:ext cx="4104456" cy="3693319"/>
          </a:xfrm>
          <a:prstGeom prst="rect">
            <a:avLst/>
          </a:prstGeom>
        </p:spPr>
        <p:txBody>
          <a:bodyPr wrap="square">
            <a:spAutoFit/>
          </a:bodyPr>
          <a:lstStyle/>
          <a:p>
            <a:pPr marL="285750" lvl="0" indent="-285750" algn="just">
              <a:buFont typeface="Arial" pitchFamily="34" charset="0"/>
              <a:buChar char="•"/>
            </a:pPr>
            <a:r>
              <a:rPr lang="en-IN" dirty="0">
                <a:latin typeface="Times New Roman" pitchFamily="18" charset="0"/>
                <a:cs typeface="Times New Roman" pitchFamily="18" charset="0"/>
              </a:rPr>
              <a:t>Ohio C. Barber has always remained true to its employees and has always put the employees first in every scenario.</a:t>
            </a:r>
          </a:p>
          <a:p>
            <a:pPr marL="285750" lvl="0" indent="-285750" algn="just">
              <a:buFont typeface="Arial" pitchFamily="34" charset="0"/>
              <a:buChar char="•"/>
            </a:pPr>
            <a:r>
              <a:rPr lang="en-IN" dirty="0">
                <a:latin typeface="Times New Roman" pitchFamily="18" charset="0"/>
                <a:cs typeface="Times New Roman" pitchFamily="18" charset="0"/>
              </a:rPr>
              <a:t>Ohio C. Barber with an effective leadership style has connected the employees with the goals and objectives of the organisation (Hbs.edu, 2024).</a:t>
            </a:r>
          </a:p>
          <a:p>
            <a:pPr marL="285750" lvl="0" indent="-285750" algn="just">
              <a:buFont typeface="Arial" pitchFamily="34" charset="0"/>
              <a:buChar char="•"/>
            </a:pPr>
            <a:r>
              <a:rPr lang="en-IN" dirty="0">
                <a:latin typeface="Times New Roman" pitchFamily="18" charset="0"/>
                <a:cs typeface="Times New Roman" pitchFamily="18" charset="0"/>
              </a:rPr>
              <a:t>Ohio C. Barber as also considered the opinions and points of view of their employees for the success of the business.</a:t>
            </a:r>
          </a:p>
        </p:txBody>
      </p:sp>
      <p:sp>
        <p:nvSpPr>
          <p:cNvPr id="5" name="Rectangle 4"/>
          <p:cNvSpPr/>
          <p:nvPr/>
        </p:nvSpPr>
        <p:spPr>
          <a:xfrm>
            <a:off x="135748" y="0"/>
            <a:ext cx="7748620" cy="461665"/>
          </a:xfrm>
          <a:prstGeom prst="rect">
            <a:avLst/>
          </a:prstGeom>
        </p:spPr>
        <p:txBody>
          <a:bodyPr wrap="square">
            <a:spAutoFit/>
          </a:bodyPr>
          <a:lstStyle/>
          <a:p>
            <a:r>
              <a:rPr lang="en-IN" sz="2400" b="1" dirty="0">
                <a:latin typeface="Times New Roman" pitchFamily="18" charset="0"/>
                <a:cs typeface="Times New Roman" pitchFamily="18" charset="0"/>
              </a:rPr>
              <a:t>Business Leader from the 20th Century (Cont.)</a:t>
            </a:r>
          </a:p>
        </p:txBody>
      </p:sp>
    </p:spTree>
    <p:extLst>
      <p:ext uri="{BB962C8B-B14F-4D97-AF65-F5344CB8AC3E}">
        <p14:creationId xmlns:p14="http://schemas.microsoft.com/office/powerpoint/2010/main" val="1486524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80728"/>
            <a:ext cx="4355976" cy="43053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076056" y="1997839"/>
            <a:ext cx="4032920" cy="2308324"/>
          </a:xfrm>
          <a:prstGeom prst="rect">
            <a:avLst/>
          </a:prstGeom>
        </p:spPr>
        <p:txBody>
          <a:bodyPr wrap="square">
            <a:spAutoFit/>
          </a:bodyPr>
          <a:lstStyle/>
          <a:p>
            <a:pPr marL="285750" lvl="0" indent="-285750" algn="just">
              <a:buFont typeface="Arial" pitchFamily="34" charset="0"/>
              <a:buChar char="•"/>
            </a:pPr>
            <a:r>
              <a:rPr lang="en-IN" dirty="0">
                <a:latin typeface="Times New Roman" pitchFamily="18" charset="0"/>
                <a:cs typeface="Times New Roman" pitchFamily="18" charset="0"/>
              </a:rPr>
              <a:t>Olive Ann Beech is an American businesswoman of aerospace.</a:t>
            </a:r>
          </a:p>
          <a:p>
            <a:pPr marL="285750" lvl="0" indent="-285750" algn="just">
              <a:buFont typeface="Arial" pitchFamily="34" charset="0"/>
              <a:buChar char="•"/>
            </a:pPr>
            <a:r>
              <a:rPr lang="en-IN" dirty="0">
                <a:latin typeface="Times New Roman" pitchFamily="18" charset="0"/>
                <a:cs typeface="Times New Roman" pitchFamily="18" charset="0"/>
              </a:rPr>
              <a:t>Olive Ann Beech was also a co-founder, chairman and President of Beech Aircraft Co-operation.</a:t>
            </a:r>
          </a:p>
          <a:p>
            <a:pPr marL="285750" lvl="0" indent="-285750" algn="just">
              <a:buFont typeface="Arial" pitchFamily="34" charset="0"/>
              <a:buChar char="•"/>
            </a:pPr>
            <a:r>
              <a:rPr lang="en-IN" dirty="0">
                <a:latin typeface="Times New Roman" pitchFamily="18" charset="0"/>
                <a:cs typeface="Times New Roman" pitchFamily="18" charset="0"/>
              </a:rPr>
              <a:t>Olive Ann Beech can also be considered as a strict and value-driven business leader (</a:t>
            </a:r>
            <a:r>
              <a:rPr lang="en-IN" dirty="0" err="1">
                <a:latin typeface="Times New Roman" pitchFamily="18" charset="0"/>
                <a:cs typeface="Times New Roman" pitchFamily="18" charset="0"/>
              </a:rPr>
              <a:t>Tietjen</a:t>
            </a:r>
            <a:r>
              <a:rPr lang="en-IN" dirty="0">
                <a:latin typeface="Times New Roman" pitchFamily="18" charset="0"/>
                <a:cs typeface="Times New Roman" pitchFamily="18" charset="0"/>
              </a:rPr>
              <a:t>, 2022).</a:t>
            </a:r>
          </a:p>
        </p:txBody>
      </p:sp>
      <p:sp>
        <p:nvSpPr>
          <p:cNvPr id="5" name="Rectangle 4"/>
          <p:cNvSpPr/>
          <p:nvPr/>
        </p:nvSpPr>
        <p:spPr>
          <a:xfrm>
            <a:off x="251520" y="2417"/>
            <a:ext cx="8424936" cy="461665"/>
          </a:xfrm>
          <a:prstGeom prst="rect">
            <a:avLst/>
          </a:prstGeom>
        </p:spPr>
        <p:txBody>
          <a:bodyPr wrap="square">
            <a:spAutoFit/>
          </a:bodyPr>
          <a:lstStyle/>
          <a:p>
            <a:r>
              <a:rPr lang="en-IN" sz="2400" b="1" dirty="0">
                <a:latin typeface="Times New Roman" pitchFamily="18" charset="0"/>
                <a:cs typeface="Times New Roman" pitchFamily="18" charset="0"/>
              </a:rPr>
              <a:t>Business Leader from the 20th Century (Cont.)</a:t>
            </a:r>
          </a:p>
        </p:txBody>
      </p:sp>
    </p:spTree>
    <p:extLst>
      <p:ext uri="{BB962C8B-B14F-4D97-AF65-F5344CB8AC3E}">
        <p14:creationId xmlns:p14="http://schemas.microsoft.com/office/powerpoint/2010/main" val="3356248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1" y="1052736"/>
            <a:ext cx="4932040" cy="410445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07504" y="1340768"/>
            <a:ext cx="3600400" cy="3416320"/>
          </a:xfrm>
          <a:prstGeom prst="rect">
            <a:avLst/>
          </a:prstGeom>
        </p:spPr>
        <p:txBody>
          <a:bodyPr wrap="square">
            <a:spAutoFit/>
          </a:bodyPr>
          <a:lstStyle/>
          <a:p>
            <a:pPr marL="285750" lvl="0" indent="-285750" algn="just">
              <a:buFont typeface="Arial" pitchFamily="34" charset="0"/>
              <a:buChar char="•"/>
            </a:pPr>
            <a:r>
              <a:rPr lang="en-IN" dirty="0">
                <a:latin typeface="Times New Roman" pitchFamily="18" charset="0"/>
                <a:cs typeface="Times New Roman" pitchFamily="18" charset="0"/>
              </a:rPr>
              <a:t>Beech Aircraft Corporation gradually succeeded and became a leading company during that time due to the proper leadership of Olive Ann Beech.</a:t>
            </a:r>
          </a:p>
          <a:p>
            <a:pPr marL="285750" lvl="0" indent="-285750" algn="just">
              <a:buFont typeface="Arial" pitchFamily="34" charset="0"/>
              <a:buChar char="•"/>
            </a:pPr>
            <a:r>
              <a:rPr lang="en-IN" dirty="0">
                <a:latin typeface="Times New Roman" pitchFamily="18" charset="0"/>
                <a:cs typeface="Times New Roman" pitchFamily="18" charset="0"/>
              </a:rPr>
              <a:t>Being a woman business leader and business icon, Olive Ann Beech has always been </a:t>
            </a:r>
            <a:r>
              <a:rPr lang="en-IN" dirty="0" err="1">
                <a:latin typeface="Times New Roman" pitchFamily="18" charset="0"/>
                <a:cs typeface="Times New Roman" pitchFamily="18" charset="0"/>
              </a:rPr>
              <a:t>tributed</a:t>
            </a:r>
            <a:r>
              <a:rPr lang="en-IN" dirty="0">
                <a:latin typeface="Times New Roman" pitchFamily="18" charset="0"/>
                <a:cs typeface="Times New Roman" pitchFamily="18" charset="0"/>
              </a:rPr>
              <a:t> and honoured (</a:t>
            </a:r>
            <a:r>
              <a:rPr lang="en-IN" dirty="0" err="1">
                <a:latin typeface="Times New Roman" pitchFamily="18" charset="0"/>
                <a:cs typeface="Times New Roman" pitchFamily="18" charset="0"/>
              </a:rPr>
              <a:t>Rozdeba</a:t>
            </a:r>
            <a:r>
              <a:rPr lang="en-IN" dirty="0">
                <a:latin typeface="Times New Roman" pitchFamily="18" charset="0"/>
                <a:cs typeface="Times New Roman" pitchFamily="18" charset="0"/>
              </a:rPr>
              <a:t>, 2022).</a:t>
            </a:r>
          </a:p>
          <a:p>
            <a:pPr marL="285750" lvl="0" indent="-285750" algn="just">
              <a:buFont typeface="Arial" pitchFamily="34" charset="0"/>
              <a:buChar char="•"/>
            </a:pPr>
            <a:r>
              <a:rPr lang="en-IN" dirty="0">
                <a:latin typeface="Times New Roman" pitchFamily="18" charset="0"/>
                <a:cs typeface="Times New Roman" pitchFamily="18" charset="0"/>
              </a:rPr>
              <a:t>The employees were demotivated which affected Beech Aircraft Corporation.</a:t>
            </a:r>
          </a:p>
        </p:txBody>
      </p:sp>
      <p:sp>
        <p:nvSpPr>
          <p:cNvPr id="5" name="Rectangle 4"/>
          <p:cNvSpPr/>
          <p:nvPr/>
        </p:nvSpPr>
        <p:spPr>
          <a:xfrm>
            <a:off x="107504" y="43109"/>
            <a:ext cx="6408712" cy="461665"/>
          </a:xfrm>
          <a:prstGeom prst="rect">
            <a:avLst/>
          </a:prstGeom>
        </p:spPr>
        <p:txBody>
          <a:bodyPr wrap="square">
            <a:spAutoFit/>
          </a:bodyPr>
          <a:lstStyle/>
          <a:p>
            <a:r>
              <a:rPr lang="en-IN" sz="2400" b="1" dirty="0">
                <a:latin typeface="Times New Roman" pitchFamily="18" charset="0"/>
                <a:cs typeface="Times New Roman" pitchFamily="18" charset="0"/>
              </a:rPr>
              <a:t>Business Leader from the 20th Century (Cont.)</a:t>
            </a:r>
          </a:p>
        </p:txBody>
      </p:sp>
    </p:spTree>
    <p:extLst>
      <p:ext uri="{BB962C8B-B14F-4D97-AF65-F5344CB8AC3E}">
        <p14:creationId xmlns:p14="http://schemas.microsoft.com/office/powerpoint/2010/main" val="645533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0279"/>
            <a:ext cx="4411038" cy="396044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chemeClr val="accent1"/>
                </a:solidFill>
              </a14:hiddenFill>
            </a:ext>
          </a:extLst>
        </p:spPr>
      </p:pic>
      <p:sp>
        <p:nvSpPr>
          <p:cNvPr id="4" name="Rectangle 3"/>
          <p:cNvSpPr/>
          <p:nvPr/>
        </p:nvSpPr>
        <p:spPr>
          <a:xfrm>
            <a:off x="4716016" y="1997838"/>
            <a:ext cx="4448378" cy="2862322"/>
          </a:xfrm>
          <a:prstGeom prst="rect">
            <a:avLst/>
          </a:prstGeom>
        </p:spPr>
        <p:txBody>
          <a:bodyPr wrap="square">
            <a:spAutoFit/>
          </a:bodyPr>
          <a:lstStyle/>
          <a:p>
            <a:pPr marL="285750" lvl="0" indent="-285750" algn="just">
              <a:buFont typeface="Arial" pitchFamily="34" charset="0"/>
              <a:buChar char="•"/>
            </a:pP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is the CEO of Tesla Motors who is often characterised by his leadership approaches.</a:t>
            </a:r>
          </a:p>
          <a:p>
            <a:pPr marL="285750" lvl="0" indent="-285750" algn="just">
              <a:buFont typeface="Arial" pitchFamily="34" charset="0"/>
              <a:buChar char="•"/>
            </a:pP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is also renowned for the visionary leadership approach that the individual follows to make the business more successful (Forbes.com, 2024).</a:t>
            </a:r>
          </a:p>
          <a:p>
            <a:pPr marL="285750" lvl="0" indent="-285750" algn="just">
              <a:buFont typeface="Arial" pitchFamily="34" charset="0"/>
              <a:buChar char="•"/>
            </a:pPr>
            <a:r>
              <a:rPr lang="en-IN" dirty="0">
                <a:latin typeface="Times New Roman" pitchFamily="18" charset="0"/>
                <a:cs typeface="Times New Roman" pitchFamily="18" charset="0"/>
              </a:rPr>
              <a:t>The individual has always remained relentless towards pursuing willingness and innovation.</a:t>
            </a:r>
          </a:p>
        </p:txBody>
      </p:sp>
      <p:sp>
        <p:nvSpPr>
          <p:cNvPr id="5" name="Rectangle 4"/>
          <p:cNvSpPr/>
          <p:nvPr/>
        </p:nvSpPr>
        <p:spPr>
          <a:xfrm>
            <a:off x="179512" y="116632"/>
            <a:ext cx="5312736" cy="461665"/>
          </a:xfrm>
          <a:prstGeom prst="rect">
            <a:avLst/>
          </a:prstGeom>
        </p:spPr>
        <p:txBody>
          <a:bodyPr wrap="none">
            <a:spAutoFit/>
          </a:bodyPr>
          <a:lstStyle/>
          <a:p>
            <a:r>
              <a:rPr lang="en-IN" sz="2400" b="1" dirty="0">
                <a:latin typeface="Times New Roman" pitchFamily="18" charset="0"/>
                <a:cs typeface="Times New Roman" pitchFamily="18" charset="0"/>
              </a:rPr>
              <a:t>Business Leader from the 21st Century</a:t>
            </a:r>
          </a:p>
        </p:txBody>
      </p:sp>
    </p:spTree>
    <p:extLst>
      <p:ext uri="{BB962C8B-B14F-4D97-AF65-F5344CB8AC3E}">
        <p14:creationId xmlns:p14="http://schemas.microsoft.com/office/powerpoint/2010/main" val="1584452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8682" y="1268760"/>
            <a:ext cx="5525318" cy="410445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4" name="Rectangle 3"/>
          <p:cNvSpPr/>
          <p:nvPr/>
        </p:nvSpPr>
        <p:spPr>
          <a:xfrm>
            <a:off x="186408" y="1335829"/>
            <a:ext cx="3432274" cy="3970318"/>
          </a:xfrm>
          <a:prstGeom prst="rect">
            <a:avLst/>
          </a:prstGeom>
        </p:spPr>
        <p:txBody>
          <a:bodyPr wrap="square">
            <a:spAutoFit/>
          </a:bodyPr>
          <a:lstStyle/>
          <a:p>
            <a:pPr marL="285750" lvl="0" indent="-285750">
              <a:buFont typeface="Arial" pitchFamily="34" charset="0"/>
              <a:buChar char="•"/>
            </a:pP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as always followed transformation and leadership style in order to obtain large-scale goals.</a:t>
            </a:r>
          </a:p>
          <a:p>
            <a:pPr marL="285750" lvl="0" indent="-285750">
              <a:buFont typeface="Arial" pitchFamily="34" charset="0"/>
              <a:buChar char="•"/>
            </a:pPr>
            <a:r>
              <a:rPr lang="en-IN" dirty="0">
                <a:latin typeface="Times New Roman" pitchFamily="18" charset="0"/>
                <a:cs typeface="Times New Roman" pitchFamily="18" charset="0"/>
              </a:rPr>
              <a:t>Whenever needed </a:t>
            </a: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even follows a servant leadership approach (GHAZZAWI, 2024).</a:t>
            </a:r>
          </a:p>
          <a:p>
            <a:pPr marL="285750" lvl="0" indent="-285750">
              <a:buFont typeface="Arial" pitchFamily="34" charset="0"/>
              <a:buChar char="•"/>
            </a:pPr>
            <a:r>
              <a:rPr lang="en-IN" dirty="0">
                <a:latin typeface="Times New Roman" pitchFamily="18" charset="0"/>
                <a:cs typeface="Times New Roman" pitchFamily="18" charset="0"/>
              </a:rPr>
              <a:t>With the help of strategy exclusiveness and problem-solving techniques, Tesla Motors has attained success in the market with the help of the leader.</a:t>
            </a:r>
          </a:p>
        </p:txBody>
      </p:sp>
      <p:sp>
        <p:nvSpPr>
          <p:cNvPr id="5" name="Rectangle 4"/>
          <p:cNvSpPr/>
          <p:nvPr/>
        </p:nvSpPr>
        <p:spPr>
          <a:xfrm>
            <a:off x="186408" y="188640"/>
            <a:ext cx="7625952" cy="461665"/>
          </a:xfrm>
          <a:prstGeom prst="rect">
            <a:avLst/>
          </a:prstGeom>
        </p:spPr>
        <p:txBody>
          <a:bodyPr wrap="square">
            <a:spAutoFit/>
          </a:bodyPr>
          <a:lstStyle/>
          <a:p>
            <a:r>
              <a:rPr lang="en-IN" sz="2400" b="1" dirty="0">
                <a:latin typeface="Times New Roman" pitchFamily="18" charset="0"/>
                <a:cs typeface="Times New Roman" pitchFamily="18" charset="0"/>
              </a:rPr>
              <a:t>Business Leader from the 21st Century (Cont.)</a:t>
            </a:r>
          </a:p>
        </p:txBody>
      </p:sp>
    </p:spTree>
    <p:extLst>
      <p:ext uri="{BB962C8B-B14F-4D97-AF65-F5344CB8AC3E}">
        <p14:creationId xmlns:p14="http://schemas.microsoft.com/office/powerpoint/2010/main" val="602068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8" y="1052736"/>
            <a:ext cx="4227837" cy="410445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716016" y="1740872"/>
            <a:ext cx="4320480" cy="3416320"/>
          </a:xfrm>
          <a:prstGeom prst="rect">
            <a:avLst/>
          </a:prstGeom>
        </p:spPr>
        <p:txBody>
          <a:bodyPr wrap="square">
            <a:spAutoFit/>
          </a:bodyPr>
          <a:lstStyle/>
          <a:p>
            <a:pPr marL="285750" lvl="0" indent="-285750">
              <a:buFont typeface="Arial" pitchFamily="34" charset="0"/>
              <a:buChar char="•"/>
            </a:pPr>
            <a:r>
              <a:rPr lang="en-IN" dirty="0">
                <a:latin typeface="Times New Roman" pitchFamily="18" charset="0"/>
                <a:cs typeface="Times New Roman" pitchFamily="18" charset="0"/>
              </a:rPr>
              <a:t>Jeff Bezos is an American business leader and an investor. Jeff Bezos is also the CEO and former President of Amazon (</a:t>
            </a:r>
            <a:r>
              <a:rPr lang="en-IN" dirty="0" err="1">
                <a:latin typeface="Times New Roman" pitchFamily="18" charset="0"/>
                <a:cs typeface="Times New Roman" pitchFamily="18" charset="0"/>
              </a:rPr>
              <a:t>Adigwe</a:t>
            </a:r>
            <a:r>
              <a:rPr lang="en-IN" dirty="0">
                <a:latin typeface="Times New Roman" pitchFamily="18" charset="0"/>
                <a:cs typeface="Times New Roman" pitchFamily="18" charset="0"/>
              </a:rPr>
              <a:t>, 2024).</a:t>
            </a:r>
          </a:p>
          <a:p>
            <a:pPr marL="285750" lvl="0" indent="-285750">
              <a:buFont typeface="Arial" pitchFamily="34" charset="0"/>
              <a:buChar char="•"/>
            </a:pPr>
            <a:r>
              <a:rPr lang="en-IN" dirty="0">
                <a:latin typeface="Times New Roman" pitchFamily="18" charset="0"/>
                <a:cs typeface="Times New Roman" pitchFamily="18" charset="0"/>
              </a:rPr>
              <a:t>with effective leadership style Amazon has become the leading e-commerce organisation on a global basis.</a:t>
            </a:r>
          </a:p>
          <a:p>
            <a:pPr marL="285750" lvl="0" indent="-285750">
              <a:buFont typeface="Arial" pitchFamily="34" charset="0"/>
              <a:buChar char="•"/>
            </a:pPr>
            <a:r>
              <a:rPr lang="en-IN" dirty="0">
                <a:latin typeface="Times New Roman" pitchFamily="18" charset="0"/>
                <a:cs typeface="Times New Roman" pitchFamily="18" charset="0"/>
              </a:rPr>
              <a:t>Jeff Bezos has always initiated effective leadership approaches due to which Amazon has successfully become the greatest Cloud Computing organisation in the world.</a:t>
            </a:r>
          </a:p>
        </p:txBody>
      </p:sp>
      <p:sp>
        <p:nvSpPr>
          <p:cNvPr id="5" name="Rectangle 4"/>
          <p:cNvSpPr/>
          <p:nvPr/>
        </p:nvSpPr>
        <p:spPr>
          <a:xfrm>
            <a:off x="144016" y="116632"/>
            <a:ext cx="7884368" cy="461665"/>
          </a:xfrm>
          <a:prstGeom prst="rect">
            <a:avLst/>
          </a:prstGeom>
        </p:spPr>
        <p:txBody>
          <a:bodyPr wrap="square">
            <a:spAutoFit/>
          </a:bodyPr>
          <a:lstStyle/>
          <a:p>
            <a:r>
              <a:rPr lang="en-IN" sz="2400" b="1" dirty="0">
                <a:latin typeface="Times New Roman" pitchFamily="18" charset="0"/>
                <a:cs typeface="Times New Roman" pitchFamily="18" charset="0"/>
              </a:rPr>
              <a:t>Business Leader from the 21st Century (Cont.)</a:t>
            </a:r>
          </a:p>
        </p:txBody>
      </p:sp>
    </p:spTree>
    <p:extLst>
      <p:ext uri="{BB962C8B-B14F-4D97-AF65-F5344CB8AC3E}">
        <p14:creationId xmlns:p14="http://schemas.microsoft.com/office/powerpoint/2010/main" val="2217249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5" y="1340768"/>
            <a:ext cx="3744416" cy="3456384"/>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
        <p:nvSpPr>
          <p:cNvPr id="4" name="Rectangle 3"/>
          <p:cNvSpPr/>
          <p:nvPr/>
        </p:nvSpPr>
        <p:spPr>
          <a:xfrm>
            <a:off x="9097" y="1439127"/>
            <a:ext cx="4572000" cy="3416320"/>
          </a:xfrm>
          <a:prstGeom prst="rect">
            <a:avLst/>
          </a:prstGeom>
        </p:spPr>
        <p:txBody>
          <a:bodyPr>
            <a:spAutoFit/>
          </a:bodyPr>
          <a:lstStyle/>
          <a:p>
            <a:pPr marL="285750" lvl="0" indent="-285750" algn="just">
              <a:buFont typeface="Arial" pitchFamily="34" charset="0"/>
              <a:buChar char="•"/>
            </a:pPr>
            <a:r>
              <a:rPr lang="en-IN" dirty="0">
                <a:latin typeface="Times New Roman" pitchFamily="18" charset="0"/>
                <a:cs typeface="Times New Roman" pitchFamily="18" charset="0"/>
              </a:rPr>
              <a:t>The leadership of Jeff Bezos has always remained employee empowerment oriented which has held to the organisation to success.</a:t>
            </a:r>
          </a:p>
          <a:p>
            <a:pPr marL="285750" lvl="0" indent="-285750" algn="just">
              <a:buFont typeface="Arial" pitchFamily="34" charset="0"/>
              <a:buChar char="•"/>
            </a:pPr>
            <a:r>
              <a:rPr lang="en-IN" dirty="0">
                <a:latin typeface="Times New Roman" pitchFamily="18" charset="0"/>
                <a:cs typeface="Times New Roman" pitchFamily="18" charset="0"/>
              </a:rPr>
              <a:t>The customer-centric approach of Jeff Bezos has helped essentially in meeting the expectations and demands of their customers.</a:t>
            </a:r>
          </a:p>
          <a:p>
            <a:pPr marL="285750" lvl="0" indent="-285750" algn="just">
              <a:buFont typeface="Arial" pitchFamily="34" charset="0"/>
              <a:buChar char="•"/>
            </a:pPr>
            <a:r>
              <a:rPr lang="en-IN" dirty="0">
                <a:latin typeface="Times New Roman" pitchFamily="18" charset="0"/>
                <a:cs typeface="Times New Roman" pitchFamily="18" charset="0"/>
              </a:rPr>
              <a:t>Jeff Bezos has also prioritised the convenience and requirements of their employees in order to work in the companies (</a:t>
            </a:r>
            <a:r>
              <a:rPr lang="en-IN" dirty="0" err="1">
                <a:latin typeface="Times New Roman" pitchFamily="18" charset="0"/>
                <a:cs typeface="Times New Roman" pitchFamily="18" charset="0"/>
              </a:rPr>
              <a:t>Jaqua</a:t>
            </a:r>
            <a:r>
              <a:rPr lang="en-IN" dirty="0">
                <a:latin typeface="Times New Roman" pitchFamily="18" charset="0"/>
                <a:cs typeface="Times New Roman" pitchFamily="18" charset="0"/>
              </a:rPr>
              <a:t> and </a:t>
            </a:r>
            <a:r>
              <a:rPr lang="en-IN" dirty="0" err="1">
                <a:latin typeface="Times New Roman" pitchFamily="18" charset="0"/>
                <a:cs typeface="Times New Roman" pitchFamily="18" charset="0"/>
              </a:rPr>
              <a:t>Jaqua</a:t>
            </a:r>
            <a:r>
              <a:rPr lang="en-IN" dirty="0">
                <a:latin typeface="Times New Roman" pitchFamily="18" charset="0"/>
                <a:cs typeface="Times New Roman" pitchFamily="18" charset="0"/>
              </a:rPr>
              <a:t>, 2021).</a:t>
            </a:r>
          </a:p>
        </p:txBody>
      </p:sp>
      <p:sp>
        <p:nvSpPr>
          <p:cNvPr id="5" name="Rectangle 4"/>
          <p:cNvSpPr/>
          <p:nvPr/>
        </p:nvSpPr>
        <p:spPr>
          <a:xfrm>
            <a:off x="9096" y="116632"/>
            <a:ext cx="10323543" cy="461665"/>
          </a:xfrm>
          <a:prstGeom prst="rect">
            <a:avLst/>
          </a:prstGeom>
        </p:spPr>
        <p:txBody>
          <a:bodyPr wrap="square">
            <a:spAutoFit/>
          </a:bodyPr>
          <a:lstStyle/>
          <a:p>
            <a:pPr algn="just"/>
            <a:r>
              <a:rPr lang="en-IN" sz="2400" b="1" dirty="0">
                <a:latin typeface="Times New Roman" pitchFamily="18" charset="0"/>
                <a:cs typeface="Times New Roman" pitchFamily="18" charset="0"/>
              </a:rPr>
              <a:t>Business Leader from the 21st Century (Cont.)</a:t>
            </a:r>
          </a:p>
        </p:txBody>
      </p:sp>
    </p:spTree>
    <p:extLst>
      <p:ext uri="{BB962C8B-B14F-4D97-AF65-F5344CB8AC3E}">
        <p14:creationId xmlns:p14="http://schemas.microsoft.com/office/powerpoint/2010/main" val="1854152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218" y="1268759"/>
            <a:ext cx="4519568" cy="46073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788024" y="1628800"/>
            <a:ext cx="4032448" cy="4247317"/>
          </a:xfrm>
          <a:prstGeom prst="rect">
            <a:avLst/>
          </a:prstGeom>
        </p:spPr>
        <p:txBody>
          <a:bodyPr wrap="square">
            <a:spAutoFit/>
          </a:bodyPr>
          <a:lstStyle/>
          <a:p>
            <a:pPr marL="285750" lvl="0" indent="-285750" algn="just">
              <a:buFont typeface="Arial" pitchFamily="34" charset="0"/>
              <a:buChar char="•"/>
            </a:pPr>
            <a:r>
              <a:rPr lang="en-IN" dirty="0">
                <a:latin typeface="Times New Roman" pitchFamily="18" charset="0"/>
                <a:cs typeface="Times New Roman" pitchFamily="18" charset="0"/>
              </a:rPr>
              <a:t>Ohio C. Barber and Olive Ann Beech have motivated where employees to work hard so that the organisation can achieve their business objectives (</a:t>
            </a:r>
            <a:r>
              <a:rPr lang="en-IN" dirty="0" err="1">
                <a:latin typeface="Times New Roman" pitchFamily="18" charset="0"/>
                <a:cs typeface="Times New Roman" pitchFamily="18" charset="0"/>
              </a:rPr>
              <a:t>Benmira</a:t>
            </a:r>
            <a:r>
              <a:rPr lang="en-IN" dirty="0">
                <a:latin typeface="Times New Roman" pitchFamily="18" charset="0"/>
                <a:cs typeface="Times New Roman" pitchFamily="18" charset="0"/>
              </a:rPr>
              <a:t> and </a:t>
            </a:r>
            <a:r>
              <a:rPr lang="en-IN" dirty="0" err="1">
                <a:latin typeface="Times New Roman" pitchFamily="18" charset="0"/>
                <a:cs typeface="Times New Roman" pitchFamily="18" charset="0"/>
              </a:rPr>
              <a:t>Agboola</a:t>
            </a:r>
            <a:r>
              <a:rPr lang="en-IN" dirty="0">
                <a:latin typeface="Times New Roman" pitchFamily="18" charset="0"/>
                <a:cs typeface="Times New Roman" pitchFamily="18" charset="0"/>
              </a:rPr>
              <a:t>, 2021).</a:t>
            </a:r>
          </a:p>
          <a:p>
            <a:pPr marL="285750" lvl="0" indent="-285750" algn="just">
              <a:buFont typeface="Arial" pitchFamily="34" charset="0"/>
              <a:buChar char="•"/>
            </a:pPr>
            <a:r>
              <a:rPr lang="en-IN" dirty="0">
                <a:latin typeface="Times New Roman" pitchFamily="18" charset="0"/>
                <a:cs typeface="Times New Roman" pitchFamily="18" charset="0"/>
              </a:rPr>
              <a:t>The similarities between Ohio C. Barber and Olive Ann Beech is that both the business icons have remained popular in their respective era.</a:t>
            </a:r>
          </a:p>
          <a:p>
            <a:pPr marL="285750" lvl="0" indent="-285750" algn="just">
              <a:buFont typeface="Arial" pitchFamily="34" charset="0"/>
              <a:buChar char="•"/>
            </a:pPr>
            <a:r>
              <a:rPr lang="en-IN" dirty="0">
                <a:latin typeface="Times New Roman" pitchFamily="18" charset="0"/>
                <a:cs typeface="Times New Roman" pitchFamily="18" charset="0"/>
              </a:rPr>
              <a:t>The business leaders Olive Ann Beech and Ohio C. Barber have done everything that they could have been done in order to make their respective businesses successful (</a:t>
            </a:r>
            <a:r>
              <a:rPr lang="en-IN" dirty="0" err="1">
                <a:latin typeface="Times New Roman" pitchFamily="18" charset="0"/>
                <a:cs typeface="Times New Roman" pitchFamily="18" charset="0"/>
              </a:rPr>
              <a:t>Rodić</a:t>
            </a:r>
            <a:r>
              <a:rPr lang="en-IN" dirty="0">
                <a:latin typeface="Times New Roman" pitchFamily="18" charset="0"/>
                <a:cs typeface="Times New Roman" pitchFamily="18" charset="0"/>
              </a:rPr>
              <a:t>, M. and </a:t>
            </a:r>
            <a:r>
              <a:rPr lang="en-IN" dirty="0" err="1">
                <a:latin typeface="Times New Roman" pitchFamily="18" charset="0"/>
                <a:cs typeface="Times New Roman" pitchFamily="18" charset="0"/>
              </a:rPr>
              <a:t>Marić</a:t>
            </a:r>
            <a:r>
              <a:rPr lang="en-IN" dirty="0">
                <a:latin typeface="Times New Roman" pitchFamily="18" charset="0"/>
                <a:cs typeface="Times New Roman" pitchFamily="18" charset="0"/>
              </a:rPr>
              <a:t>, 2021).</a:t>
            </a:r>
          </a:p>
        </p:txBody>
      </p:sp>
      <p:sp>
        <p:nvSpPr>
          <p:cNvPr id="5" name="Rectangle 4"/>
          <p:cNvSpPr/>
          <p:nvPr/>
        </p:nvSpPr>
        <p:spPr>
          <a:xfrm>
            <a:off x="179512" y="116632"/>
            <a:ext cx="6921895" cy="461665"/>
          </a:xfrm>
          <a:prstGeom prst="rect">
            <a:avLst/>
          </a:prstGeom>
        </p:spPr>
        <p:txBody>
          <a:bodyPr wrap="none">
            <a:spAutoFit/>
          </a:bodyPr>
          <a:lstStyle/>
          <a:p>
            <a:r>
              <a:rPr lang="en-IN" sz="2400" b="1" dirty="0">
                <a:latin typeface="Times New Roman" pitchFamily="18" charset="0"/>
                <a:cs typeface="Times New Roman" pitchFamily="18" charset="0"/>
              </a:rPr>
              <a:t>Similarly between 20</a:t>
            </a:r>
            <a:r>
              <a:rPr lang="en-IN" sz="2400" b="1" baseline="30000" dirty="0">
                <a:latin typeface="Times New Roman" pitchFamily="18" charset="0"/>
                <a:cs typeface="Times New Roman" pitchFamily="18" charset="0"/>
              </a:rPr>
              <a:t>th</a:t>
            </a:r>
            <a:r>
              <a:rPr lang="en-IN" sz="2400" b="1" dirty="0">
                <a:latin typeface="Times New Roman" pitchFamily="18" charset="0"/>
                <a:cs typeface="Times New Roman" pitchFamily="18" charset="0"/>
              </a:rPr>
              <a:t> Century’s Business Leaders </a:t>
            </a:r>
          </a:p>
        </p:txBody>
      </p:sp>
    </p:spTree>
    <p:extLst>
      <p:ext uri="{BB962C8B-B14F-4D97-AF65-F5344CB8AC3E}">
        <p14:creationId xmlns:p14="http://schemas.microsoft.com/office/powerpoint/2010/main" val="2113882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764704"/>
            <a:ext cx="4106416" cy="4286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51520" y="1484784"/>
            <a:ext cx="4572000" cy="3416320"/>
          </a:xfrm>
          <a:prstGeom prst="rect">
            <a:avLst/>
          </a:prstGeom>
        </p:spPr>
        <p:txBody>
          <a:bodyPr>
            <a:spAutoFit/>
          </a:bodyPr>
          <a:lstStyle/>
          <a:p>
            <a:pPr marL="285750" lvl="0" indent="-285750" algn="just">
              <a:buFont typeface="Arial" pitchFamily="34" charset="0"/>
              <a:buChar char="•"/>
            </a:pPr>
            <a:r>
              <a:rPr lang="en-IN" dirty="0">
                <a:latin typeface="Times New Roman" pitchFamily="18" charset="0"/>
                <a:cs typeface="Times New Roman" pitchFamily="18" charset="0"/>
              </a:rPr>
              <a:t>The similarity between </a:t>
            </a: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Musk’s and Jeff Bezos’ leadership style is that both of them follows goal driven leadership approach to improve their business.</a:t>
            </a:r>
          </a:p>
          <a:p>
            <a:pPr marL="285750" lvl="0" indent="-285750" algn="just">
              <a:buFont typeface="Arial" pitchFamily="34" charset="0"/>
              <a:buChar char="•"/>
            </a:pPr>
            <a:r>
              <a:rPr lang="en-IN" dirty="0">
                <a:latin typeface="Times New Roman" pitchFamily="18" charset="0"/>
                <a:cs typeface="Times New Roman" pitchFamily="18" charset="0"/>
              </a:rPr>
              <a:t>The primary focus of both the business leaders is driving innovation and using advanced technologies for the success of their respective organisations (Forbes.com, 2019).</a:t>
            </a:r>
          </a:p>
          <a:p>
            <a:pPr marL="285750" lvl="0" indent="-285750" algn="just">
              <a:buFont typeface="Arial" pitchFamily="34" charset="0"/>
              <a:buChar char="•"/>
            </a:pP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as well as Jeff Bezos have always supported their employees by every means.</a:t>
            </a:r>
          </a:p>
        </p:txBody>
      </p:sp>
      <p:sp>
        <p:nvSpPr>
          <p:cNvPr id="5" name="Rectangle 4"/>
          <p:cNvSpPr/>
          <p:nvPr/>
        </p:nvSpPr>
        <p:spPr>
          <a:xfrm>
            <a:off x="539552" y="159023"/>
            <a:ext cx="6961970" cy="461665"/>
          </a:xfrm>
          <a:prstGeom prst="rect">
            <a:avLst/>
          </a:prstGeom>
        </p:spPr>
        <p:txBody>
          <a:bodyPr wrap="none">
            <a:spAutoFit/>
          </a:bodyPr>
          <a:lstStyle/>
          <a:p>
            <a:r>
              <a:rPr lang="en-IN" sz="2400" b="1" dirty="0">
                <a:latin typeface="Times New Roman" pitchFamily="18" charset="0"/>
                <a:cs typeface="Times New Roman" pitchFamily="18" charset="0"/>
              </a:rPr>
              <a:t>Similarly between 21st Century’s Business Leaders </a:t>
            </a:r>
          </a:p>
        </p:txBody>
      </p:sp>
    </p:spTree>
    <p:extLst>
      <p:ext uri="{BB962C8B-B14F-4D97-AF65-F5344CB8AC3E}">
        <p14:creationId xmlns:p14="http://schemas.microsoft.com/office/powerpoint/2010/main" val="1071724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029937"/>
            <a:ext cx="4460980" cy="457163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
        <p:nvSpPr>
          <p:cNvPr id="4" name="Rectangle 3"/>
          <p:cNvSpPr/>
          <p:nvPr/>
        </p:nvSpPr>
        <p:spPr>
          <a:xfrm>
            <a:off x="5436096" y="1077254"/>
            <a:ext cx="3384376" cy="4524315"/>
          </a:xfrm>
          <a:prstGeom prst="rect">
            <a:avLst/>
          </a:prstGeom>
        </p:spPr>
        <p:txBody>
          <a:bodyPr wrap="square">
            <a:spAutoFit/>
          </a:bodyPr>
          <a:lstStyle/>
          <a:p>
            <a:pPr marL="285750" lvl="0" indent="-285750" algn="just">
              <a:buFont typeface="Arial" pitchFamily="34" charset="0"/>
              <a:buChar char="•"/>
            </a:pPr>
            <a:r>
              <a:rPr lang="en-IN" dirty="0">
                <a:latin typeface="Times New Roman" pitchFamily="18" charset="0"/>
                <a:cs typeface="Times New Roman" pitchFamily="18" charset="0"/>
              </a:rPr>
              <a:t>Ohio C. Barber as always considered the peter mint of their employees and has always listened to the demands of them (Hbs.edu, 2024).</a:t>
            </a:r>
          </a:p>
          <a:p>
            <a:pPr marL="285750" lvl="0" indent="-285750" algn="just">
              <a:buFont typeface="Arial" pitchFamily="34" charset="0"/>
              <a:buChar char="•"/>
            </a:pPr>
            <a:r>
              <a:rPr lang="en-IN" dirty="0">
                <a:latin typeface="Times New Roman" pitchFamily="18" charset="0"/>
                <a:cs typeface="Times New Roman" pitchFamily="18" charset="0"/>
              </a:rPr>
              <a:t>Olive Ann Beech has never considered the demands of their employees. </a:t>
            </a:r>
          </a:p>
          <a:p>
            <a:pPr marL="285750" lvl="0" indent="-285750" algn="just">
              <a:buFont typeface="Arial" pitchFamily="34" charset="0"/>
              <a:buChar char="•"/>
            </a:pPr>
            <a:r>
              <a:rPr lang="en-IN" dirty="0">
                <a:latin typeface="Times New Roman" pitchFamily="18" charset="0"/>
                <a:cs typeface="Times New Roman" pitchFamily="18" charset="0"/>
              </a:rPr>
              <a:t>The motive of this leader was to increase the profit of the company at any means.</a:t>
            </a:r>
          </a:p>
          <a:p>
            <a:pPr marL="285750" lvl="0" indent="-285750" algn="just">
              <a:buFont typeface="Arial" pitchFamily="34" charset="0"/>
              <a:buChar char="•"/>
            </a:pPr>
            <a:r>
              <a:rPr lang="en-IN" dirty="0">
                <a:latin typeface="Times New Roman" pitchFamily="18" charset="0"/>
                <a:cs typeface="Times New Roman" pitchFamily="18" charset="0"/>
              </a:rPr>
              <a:t>Ohio C. Barber is renowned for being optimistic and helpful while showing empathy and compassion towards the workforce. </a:t>
            </a:r>
          </a:p>
        </p:txBody>
      </p:sp>
      <p:sp>
        <p:nvSpPr>
          <p:cNvPr id="5" name="Rectangle 4"/>
          <p:cNvSpPr/>
          <p:nvPr/>
        </p:nvSpPr>
        <p:spPr>
          <a:xfrm>
            <a:off x="720223" y="188640"/>
            <a:ext cx="7281802" cy="461665"/>
          </a:xfrm>
          <a:prstGeom prst="rect">
            <a:avLst/>
          </a:prstGeom>
        </p:spPr>
        <p:txBody>
          <a:bodyPr wrap="none">
            <a:spAutoFit/>
          </a:bodyPr>
          <a:lstStyle/>
          <a:p>
            <a:r>
              <a:rPr lang="en-IN" sz="2400" b="1" dirty="0">
                <a:latin typeface="Times New Roman" pitchFamily="18" charset="0"/>
                <a:cs typeface="Times New Roman" pitchFamily="18" charset="0"/>
              </a:rPr>
              <a:t>Differences between 20th Century’s Business Leaders </a:t>
            </a:r>
          </a:p>
        </p:txBody>
      </p:sp>
    </p:spTree>
    <p:extLst>
      <p:ext uri="{BB962C8B-B14F-4D97-AF65-F5344CB8AC3E}">
        <p14:creationId xmlns:p14="http://schemas.microsoft.com/office/powerpoint/2010/main" val="3363877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1196752"/>
            <a:ext cx="3465190" cy="439216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79512" y="1556792"/>
            <a:ext cx="4572000" cy="3416320"/>
          </a:xfrm>
          <a:prstGeom prst="rect">
            <a:avLst/>
          </a:prstGeom>
        </p:spPr>
        <p:txBody>
          <a:bodyPr>
            <a:spAutoFit/>
          </a:bodyPr>
          <a:lstStyle/>
          <a:p>
            <a:pPr marL="285750" lvl="0" indent="-285750" algn="just">
              <a:buFont typeface="Arial" pitchFamily="34" charset="0"/>
              <a:buChar char="•"/>
            </a:pPr>
            <a:r>
              <a:rPr lang="en-IN" dirty="0">
                <a:latin typeface="Times New Roman" pitchFamily="18" charset="0"/>
                <a:cs typeface="Times New Roman" pitchFamily="18" charset="0"/>
              </a:rPr>
              <a:t>In terms of being a leader, it can be considered that </a:t>
            </a: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is way more strict if compared to Jeff Bezos (Fortune.com, 2023).</a:t>
            </a:r>
          </a:p>
          <a:p>
            <a:pPr marL="285750" lvl="0" indent="-285750" algn="just">
              <a:buFont typeface="Arial" pitchFamily="34" charset="0"/>
              <a:buChar char="•"/>
            </a:pPr>
            <a:r>
              <a:rPr lang="en-IN" dirty="0">
                <a:latin typeface="Times New Roman" pitchFamily="18" charset="0"/>
                <a:cs typeface="Times New Roman" pitchFamily="18" charset="0"/>
              </a:rPr>
              <a:t>Jeff Bezos has always shown empathy towards the employees and has also helped to them from time to time.</a:t>
            </a:r>
          </a:p>
          <a:p>
            <a:pPr marL="285750" lvl="0" indent="-285750" algn="just">
              <a:buFont typeface="Arial" pitchFamily="34" charset="0"/>
              <a:buChar char="•"/>
            </a:pPr>
            <a:r>
              <a:rPr lang="en-IN" dirty="0">
                <a:latin typeface="Times New Roman" pitchFamily="18" charset="0"/>
                <a:cs typeface="Times New Roman" pitchFamily="18" charset="0"/>
              </a:rPr>
              <a:t>The workforce who are working under </a:t>
            </a: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have also received certain compensation however they are not encouraged or inspired for the personal benefit (Hidayatrizvi.com, 2022). </a:t>
            </a:r>
          </a:p>
        </p:txBody>
      </p:sp>
      <p:sp>
        <p:nvSpPr>
          <p:cNvPr id="5" name="Rectangle 4"/>
          <p:cNvSpPr/>
          <p:nvPr/>
        </p:nvSpPr>
        <p:spPr>
          <a:xfrm>
            <a:off x="323528" y="263006"/>
            <a:ext cx="7281802" cy="461665"/>
          </a:xfrm>
          <a:prstGeom prst="rect">
            <a:avLst/>
          </a:prstGeom>
        </p:spPr>
        <p:txBody>
          <a:bodyPr wrap="none">
            <a:spAutoFit/>
          </a:bodyPr>
          <a:lstStyle/>
          <a:p>
            <a:r>
              <a:rPr lang="en-IN" sz="2400" b="1" dirty="0">
                <a:latin typeface="Times New Roman" pitchFamily="18" charset="0"/>
                <a:cs typeface="Times New Roman" pitchFamily="18" charset="0"/>
              </a:rPr>
              <a:t>Differences between 21st Century’s Business Leaders </a:t>
            </a:r>
          </a:p>
        </p:txBody>
      </p:sp>
    </p:spTree>
    <p:extLst>
      <p:ext uri="{BB962C8B-B14F-4D97-AF65-F5344CB8AC3E}">
        <p14:creationId xmlns:p14="http://schemas.microsoft.com/office/powerpoint/2010/main" val="155597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268760"/>
            <a:ext cx="4427983" cy="417646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572000" y="1508919"/>
            <a:ext cx="4572000" cy="3693319"/>
          </a:xfrm>
          <a:prstGeom prst="rect">
            <a:avLst/>
          </a:prstGeom>
        </p:spPr>
        <p:txBody>
          <a:bodyPr>
            <a:spAutoFit/>
          </a:bodyPr>
          <a:lstStyle/>
          <a:p>
            <a:pPr marL="285750" lvl="0" indent="-285750" algn="just">
              <a:buFont typeface="Arial" pitchFamily="34" charset="0"/>
              <a:buChar char="•"/>
            </a:pP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always focuses on innovative approaches with strategic decision-making processes.</a:t>
            </a:r>
          </a:p>
          <a:p>
            <a:pPr marL="285750" lvl="0" indent="-285750" algn="just">
              <a:buFont typeface="Arial" pitchFamily="34" charset="0"/>
              <a:buChar char="•"/>
            </a:pPr>
            <a:r>
              <a:rPr lang="en-IN" dirty="0">
                <a:latin typeface="Times New Roman" pitchFamily="18" charset="0"/>
                <a:cs typeface="Times New Roman" pitchFamily="18" charset="0"/>
              </a:rPr>
              <a:t>Jeff Bezos also focuses on innovation however the person considered other related factors as well.</a:t>
            </a:r>
          </a:p>
          <a:p>
            <a:pPr marL="285750" lvl="0" indent="-285750" algn="just">
              <a:buFont typeface="Arial" pitchFamily="34" charset="0"/>
              <a:buChar char="•"/>
            </a:pPr>
            <a:r>
              <a:rPr lang="en-IN" dirty="0">
                <a:latin typeface="Times New Roman" pitchFamily="18" charset="0"/>
                <a:cs typeface="Times New Roman" pitchFamily="18" charset="0"/>
              </a:rPr>
              <a:t>Ohio C. Barber has always considered the benefits of their employees for which the individual has always kept them motivated throughout.</a:t>
            </a:r>
          </a:p>
          <a:p>
            <a:pPr marL="285750" lvl="0" indent="-285750" algn="just">
              <a:buFont typeface="Arial" pitchFamily="34" charset="0"/>
              <a:buChar char="•"/>
            </a:pPr>
            <a:r>
              <a:rPr lang="en-IN" dirty="0">
                <a:latin typeface="Times New Roman" pitchFamily="18" charset="0"/>
                <a:cs typeface="Times New Roman" pitchFamily="18" charset="0"/>
              </a:rPr>
              <a:t>Olive Ann Beech on the other hand has always given minimum importance to the employees (Britannica.com, 2024).</a:t>
            </a:r>
          </a:p>
        </p:txBody>
      </p:sp>
      <p:sp>
        <p:nvSpPr>
          <p:cNvPr id="5" name="Rectangle 4"/>
          <p:cNvSpPr/>
          <p:nvPr/>
        </p:nvSpPr>
        <p:spPr>
          <a:xfrm>
            <a:off x="669446" y="260648"/>
            <a:ext cx="5384807" cy="461665"/>
          </a:xfrm>
          <a:prstGeom prst="rect">
            <a:avLst/>
          </a:prstGeom>
        </p:spPr>
        <p:txBody>
          <a:bodyPr wrap="none">
            <a:spAutoFit/>
          </a:bodyPr>
          <a:lstStyle/>
          <a:p>
            <a:r>
              <a:rPr lang="en-IN" sz="2400" b="1" dirty="0">
                <a:latin typeface="Times New Roman" pitchFamily="18" charset="0"/>
                <a:cs typeface="Times New Roman" pitchFamily="18" charset="0"/>
              </a:rPr>
              <a:t>Comparison between Business Leaders </a:t>
            </a:r>
          </a:p>
        </p:txBody>
      </p:sp>
    </p:spTree>
    <p:extLst>
      <p:ext uri="{BB962C8B-B14F-4D97-AF65-F5344CB8AC3E}">
        <p14:creationId xmlns:p14="http://schemas.microsoft.com/office/powerpoint/2010/main" val="3422147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980729"/>
            <a:ext cx="3696784" cy="453901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Rectangle 3"/>
          <p:cNvSpPr/>
          <p:nvPr/>
        </p:nvSpPr>
        <p:spPr>
          <a:xfrm>
            <a:off x="179512" y="1484784"/>
            <a:ext cx="4032448" cy="3139321"/>
          </a:xfrm>
          <a:prstGeom prst="rect">
            <a:avLst/>
          </a:prstGeom>
        </p:spPr>
        <p:txBody>
          <a:bodyPr wrap="square">
            <a:spAutoFit/>
          </a:bodyPr>
          <a:lstStyle/>
          <a:p>
            <a:pPr marL="285750" lvl="0" indent="-285750" algn="just">
              <a:buFont typeface="Arial" pitchFamily="34" charset="0"/>
              <a:buChar char="•"/>
            </a:pPr>
            <a:r>
              <a:rPr lang="en-IN" dirty="0">
                <a:latin typeface="Times New Roman" pitchFamily="18" charset="0"/>
                <a:cs typeface="Times New Roman" pitchFamily="18" charset="0"/>
              </a:rPr>
              <a:t>The above analysed PowerPoint presentation has primarily discussed on the different leaders of 20th century and 21st century.</a:t>
            </a:r>
          </a:p>
          <a:p>
            <a:pPr marL="285750" lvl="0" indent="-285750" algn="just">
              <a:buFont typeface="Arial" pitchFamily="34" charset="0"/>
              <a:buChar char="•"/>
            </a:pPr>
            <a:r>
              <a:rPr lang="en-IN" dirty="0">
                <a:latin typeface="Times New Roman" pitchFamily="18" charset="0"/>
                <a:cs typeface="Times New Roman" pitchFamily="18" charset="0"/>
              </a:rPr>
              <a:t>The leaders who has been selected are </a:t>
            </a:r>
            <a:r>
              <a:rPr lang="en-IN" dirty="0" err="1">
                <a:latin typeface="Times New Roman" pitchFamily="18" charset="0"/>
                <a:cs typeface="Times New Roman" pitchFamily="18" charset="0"/>
              </a:rPr>
              <a:t>Elon</a:t>
            </a:r>
            <a:r>
              <a:rPr lang="en-IN" dirty="0">
                <a:latin typeface="Times New Roman" pitchFamily="18" charset="0"/>
                <a:cs typeface="Times New Roman" pitchFamily="18" charset="0"/>
              </a:rPr>
              <a:t> Musk and Jeff Bezos from the 21st century.</a:t>
            </a:r>
          </a:p>
          <a:p>
            <a:pPr marL="285750" lvl="0" indent="-285750" algn="just">
              <a:buFont typeface="Arial" pitchFamily="34" charset="0"/>
              <a:buChar char="•"/>
            </a:pPr>
            <a:r>
              <a:rPr lang="en-IN" dirty="0">
                <a:latin typeface="Times New Roman" pitchFamily="18" charset="0"/>
                <a:cs typeface="Times New Roman" pitchFamily="18" charset="0"/>
              </a:rPr>
              <a:t>The leaders of the 20th century who have been selected for the particular presentation are Ohio C. Barber and Olive Ann Beech.</a:t>
            </a:r>
          </a:p>
        </p:txBody>
      </p:sp>
      <p:sp>
        <p:nvSpPr>
          <p:cNvPr id="5" name="Rectangle 4"/>
          <p:cNvSpPr/>
          <p:nvPr/>
        </p:nvSpPr>
        <p:spPr>
          <a:xfrm>
            <a:off x="929529" y="43934"/>
            <a:ext cx="1656223" cy="461665"/>
          </a:xfrm>
          <a:prstGeom prst="rect">
            <a:avLst/>
          </a:prstGeom>
        </p:spPr>
        <p:txBody>
          <a:bodyPr wrap="none">
            <a:spAutoFit/>
          </a:bodyPr>
          <a:lstStyle/>
          <a:p>
            <a:pPr algn="just"/>
            <a:r>
              <a:rPr lang="en-IN" sz="2400" b="1" dirty="0">
                <a:latin typeface="Times New Roman" pitchFamily="18" charset="0"/>
                <a:cs typeface="Times New Roman" pitchFamily="18" charset="0"/>
              </a:rPr>
              <a:t>Conclusion</a:t>
            </a:r>
          </a:p>
        </p:txBody>
      </p:sp>
    </p:spTree>
    <p:extLst>
      <p:ext uri="{BB962C8B-B14F-4D97-AF65-F5344CB8AC3E}">
        <p14:creationId xmlns:p14="http://schemas.microsoft.com/office/powerpoint/2010/main" val="2354547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340768"/>
            <a:ext cx="8101408" cy="4832092"/>
          </a:xfrm>
          <a:prstGeom prst="rect">
            <a:avLst/>
          </a:prstGeom>
        </p:spPr>
        <p:txBody>
          <a:bodyPr wrap="square">
            <a:spAutoFit/>
          </a:bodyPr>
          <a:lstStyle/>
          <a:p>
            <a:pPr marL="171450" indent="-171450" algn="just">
              <a:buFont typeface="Arial" pitchFamily="34" charset="0"/>
              <a:buChar char="•"/>
            </a:pPr>
            <a:r>
              <a:rPr lang="en-IN" sz="1100" dirty="0">
                <a:latin typeface="Times New Roman" pitchFamily="18" charset="0"/>
                <a:cs typeface="Times New Roman" pitchFamily="18" charset="0"/>
              </a:rPr>
              <a:t> </a:t>
            </a:r>
          </a:p>
          <a:p>
            <a:pPr marL="171450" indent="-171450" algn="just">
              <a:buFont typeface="Arial" pitchFamily="34" charset="0"/>
              <a:buChar char="•"/>
            </a:pPr>
            <a:r>
              <a:rPr lang="en-IN" sz="1100" dirty="0" err="1">
                <a:latin typeface="Times New Roman" pitchFamily="18" charset="0"/>
                <a:cs typeface="Times New Roman" pitchFamily="18" charset="0"/>
              </a:rPr>
              <a:t>Adigwe</a:t>
            </a:r>
            <a:r>
              <a:rPr lang="en-IN" sz="1100" dirty="0">
                <a:latin typeface="Times New Roman" pitchFamily="18" charset="0"/>
                <a:cs typeface="Times New Roman" pitchFamily="18" charset="0"/>
              </a:rPr>
              <a:t>, C.S., 2024. Transformational Leadership: A Comparative Exploration of the Leadership Prowess of Jeff Bezos and Steve Jobs. </a:t>
            </a:r>
            <a:r>
              <a:rPr lang="en-IN" sz="1100" i="1" dirty="0">
                <a:latin typeface="Times New Roman" pitchFamily="18" charset="0"/>
                <a:cs typeface="Times New Roman" pitchFamily="18" charset="0"/>
              </a:rPr>
              <a:t>Asian Journal of Economics, Business and Accounting</a:t>
            </a:r>
            <a:r>
              <a:rPr lang="en-IN" sz="1100" dirty="0">
                <a:latin typeface="Times New Roman" pitchFamily="18" charset="0"/>
                <a:cs typeface="Times New Roman" pitchFamily="18" charset="0"/>
              </a:rPr>
              <a:t>, </a:t>
            </a:r>
            <a:r>
              <a:rPr lang="en-IN" sz="1100" i="1" dirty="0">
                <a:latin typeface="Times New Roman" pitchFamily="18" charset="0"/>
                <a:cs typeface="Times New Roman" pitchFamily="18" charset="0"/>
              </a:rPr>
              <a:t>24</a:t>
            </a:r>
            <a:r>
              <a:rPr lang="en-IN" sz="1100" dirty="0">
                <a:latin typeface="Times New Roman" pitchFamily="18" charset="0"/>
                <a:cs typeface="Times New Roman" pitchFamily="18" charset="0"/>
              </a:rPr>
              <a:t>(3), pp.68-89.</a:t>
            </a:r>
          </a:p>
          <a:p>
            <a:pPr marL="171450" indent="-171450" algn="just">
              <a:buFont typeface="Arial" pitchFamily="34" charset="0"/>
              <a:buChar char="•"/>
            </a:pPr>
            <a:r>
              <a:rPr lang="en-IN" sz="1100" dirty="0" err="1">
                <a:latin typeface="Times New Roman" pitchFamily="18" charset="0"/>
                <a:cs typeface="Times New Roman" pitchFamily="18" charset="0"/>
              </a:rPr>
              <a:t>Benmira</a:t>
            </a:r>
            <a:r>
              <a:rPr lang="en-IN" sz="1100" dirty="0">
                <a:latin typeface="Times New Roman" pitchFamily="18" charset="0"/>
                <a:cs typeface="Times New Roman" pitchFamily="18" charset="0"/>
              </a:rPr>
              <a:t>, S. and </a:t>
            </a:r>
            <a:r>
              <a:rPr lang="en-IN" sz="1100" dirty="0" err="1">
                <a:latin typeface="Times New Roman" pitchFamily="18" charset="0"/>
                <a:cs typeface="Times New Roman" pitchFamily="18" charset="0"/>
              </a:rPr>
              <a:t>Agboola</a:t>
            </a:r>
            <a:r>
              <a:rPr lang="en-IN" sz="1100" dirty="0">
                <a:latin typeface="Times New Roman" pitchFamily="18" charset="0"/>
                <a:cs typeface="Times New Roman" pitchFamily="18" charset="0"/>
              </a:rPr>
              <a:t>, M., 2021. Evolution of leadership theory. </a:t>
            </a:r>
            <a:r>
              <a:rPr lang="en-IN" sz="1100" i="1" dirty="0">
                <a:latin typeface="Times New Roman" pitchFamily="18" charset="0"/>
                <a:cs typeface="Times New Roman" pitchFamily="18" charset="0"/>
              </a:rPr>
              <a:t>BMJ leader</a:t>
            </a:r>
            <a:r>
              <a:rPr lang="en-IN" sz="1100" dirty="0">
                <a:latin typeface="Times New Roman" pitchFamily="18" charset="0"/>
                <a:cs typeface="Times New Roman" pitchFamily="18" charset="0"/>
              </a:rPr>
              <a:t>, pp.leader-2020.</a:t>
            </a:r>
          </a:p>
          <a:p>
            <a:pPr marL="171450" indent="-171450" algn="just">
              <a:buFont typeface="Arial" pitchFamily="34" charset="0"/>
              <a:buChar char="•"/>
            </a:pPr>
            <a:r>
              <a:rPr lang="en-IN" sz="1100" dirty="0">
                <a:latin typeface="Times New Roman" pitchFamily="18" charset="0"/>
                <a:cs typeface="Times New Roman" pitchFamily="18" charset="0"/>
              </a:rPr>
              <a:t>Britannica.com, 2024. </a:t>
            </a:r>
            <a:r>
              <a:rPr lang="en-IN" sz="1100" i="1" dirty="0">
                <a:latin typeface="Times New Roman" pitchFamily="18" charset="0"/>
                <a:cs typeface="Times New Roman" pitchFamily="18" charset="0"/>
              </a:rPr>
              <a:t>“Olive Ann Beech”</a:t>
            </a:r>
            <a:r>
              <a:rPr lang="en-IN" sz="1100" dirty="0">
                <a:latin typeface="Times New Roman" pitchFamily="18" charset="0"/>
                <a:cs typeface="Times New Roman" pitchFamily="18" charset="0"/>
              </a:rPr>
              <a:t> Available at: &lt;https://www.britannica.com/money/Olive-Ann-Beech&gt; [Accessed on: 08.07.2024]</a:t>
            </a:r>
          </a:p>
          <a:p>
            <a:pPr marL="171450" indent="-171450" algn="just">
              <a:buFont typeface="Arial" pitchFamily="34" charset="0"/>
              <a:buChar char="•"/>
            </a:pPr>
            <a:r>
              <a:rPr lang="en-IN" sz="1100" dirty="0">
                <a:latin typeface="Times New Roman" pitchFamily="18" charset="0"/>
                <a:cs typeface="Times New Roman" pitchFamily="18" charset="0"/>
              </a:rPr>
              <a:t>Findagrave.com, 2024.</a:t>
            </a:r>
            <a:r>
              <a:rPr lang="en-IN" sz="1100" i="1" dirty="0">
                <a:latin typeface="Times New Roman" pitchFamily="18" charset="0"/>
                <a:cs typeface="Times New Roman" pitchFamily="18" charset="0"/>
              </a:rPr>
              <a:t> “Ohio Columbus Barber”</a:t>
            </a:r>
            <a:r>
              <a:rPr lang="en-IN" sz="1100" dirty="0">
                <a:latin typeface="Times New Roman" pitchFamily="18" charset="0"/>
                <a:cs typeface="Times New Roman" pitchFamily="18" charset="0"/>
              </a:rPr>
              <a:t> Available at: &lt;https://www.findagrave.com/memorial/5200529/ohio-columbus-barber&gt; [Accessed on: 08.07.2024]</a:t>
            </a:r>
          </a:p>
          <a:p>
            <a:pPr marL="171450" indent="-171450" algn="just">
              <a:buFont typeface="Arial" pitchFamily="34" charset="0"/>
              <a:buChar char="•"/>
            </a:pPr>
            <a:r>
              <a:rPr lang="en-IN" sz="1100" dirty="0">
                <a:latin typeface="Times New Roman" pitchFamily="18" charset="0"/>
                <a:cs typeface="Times New Roman" pitchFamily="18" charset="0"/>
              </a:rPr>
              <a:t>Forbes.com, 2019. </a:t>
            </a:r>
            <a:r>
              <a:rPr lang="en-IN" sz="1100" i="1" dirty="0">
                <a:latin typeface="Times New Roman" pitchFamily="18" charset="0"/>
                <a:cs typeface="Times New Roman" pitchFamily="18" charset="0"/>
              </a:rPr>
              <a:t>“Leading Like Jeff Bezos Or </a:t>
            </a:r>
            <a:r>
              <a:rPr lang="en-IN" sz="1100" i="1" dirty="0" err="1">
                <a:latin typeface="Times New Roman" pitchFamily="18" charset="0"/>
                <a:cs typeface="Times New Roman" pitchFamily="18" charset="0"/>
              </a:rPr>
              <a:t>Elon</a:t>
            </a:r>
            <a:r>
              <a:rPr lang="en-IN" sz="1100" i="1" dirty="0">
                <a:latin typeface="Times New Roman" pitchFamily="18" charset="0"/>
                <a:cs typeface="Times New Roman" pitchFamily="18" charset="0"/>
              </a:rPr>
              <a:t> Musk: Lessons From Their Contrasting Styles”</a:t>
            </a:r>
            <a:r>
              <a:rPr lang="en-IN" sz="1100" dirty="0">
                <a:latin typeface="Times New Roman" pitchFamily="18" charset="0"/>
                <a:cs typeface="Times New Roman" pitchFamily="18" charset="0"/>
              </a:rPr>
              <a:t> Available at: &lt;https://www.forbes.com/sites/nathanfurrjeffdyer/2019/09/03/leading-like-jeff-bezos-or-elon-musk-lessons-from-their-contrasting-styles/&gt; [Accessed on: 08.07.2024]</a:t>
            </a:r>
          </a:p>
          <a:p>
            <a:pPr marL="171450" indent="-171450" algn="just">
              <a:buFont typeface="Arial" pitchFamily="34" charset="0"/>
              <a:buChar char="•"/>
            </a:pPr>
            <a:r>
              <a:rPr lang="en-IN" sz="1100" dirty="0">
                <a:latin typeface="Times New Roman" pitchFamily="18" charset="0"/>
                <a:cs typeface="Times New Roman" pitchFamily="18" charset="0"/>
              </a:rPr>
              <a:t>Forbes.com, 2024. </a:t>
            </a:r>
            <a:r>
              <a:rPr lang="en-IN" sz="1100" i="1" dirty="0">
                <a:latin typeface="Times New Roman" pitchFamily="18" charset="0"/>
                <a:cs typeface="Times New Roman" pitchFamily="18" charset="0"/>
              </a:rPr>
              <a:t>“Leadership Evolution: Inspiration From </a:t>
            </a:r>
            <a:r>
              <a:rPr lang="en-IN" sz="1100" i="1" dirty="0" err="1">
                <a:latin typeface="Times New Roman" pitchFamily="18" charset="0"/>
                <a:cs typeface="Times New Roman" pitchFamily="18" charset="0"/>
              </a:rPr>
              <a:t>Elon</a:t>
            </a:r>
            <a:r>
              <a:rPr lang="en-IN" sz="1100" i="1" dirty="0">
                <a:latin typeface="Times New Roman" pitchFamily="18" charset="0"/>
                <a:cs typeface="Times New Roman" pitchFamily="18" charset="0"/>
              </a:rPr>
              <a:t> Musk And Mark Cuban”</a:t>
            </a:r>
            <a:r>
              <a:rPr lang="en-IN" sz="1100" dirty="0">
                <a:latin typeface="Times New Roman" pitchFamily="18" charset="0"/>
                <a:cs typeface="Times New Roman" pitchFamily="18" charset="0"/>
              </a:rPr>
              <a:t> Available at: &lt;https://www.forbes.com/sites/forbestechcouncil/2024/05/06/leadership-evolution-inspiration-from-elon-musk-and-mark-cuban/#:~:text=Leadership%20Style%20Of%20Elon%20Musk,teams%20hard%20to%20achieve%20them.&gt; [Accessed on: 08.07.2024]</a:t>
            </a:r>
          </a:p>
          <a:p>
            <a:pPr marL="171450" indent="-171450" algn="just">
              <a:buFont typeface="Arial" pitchFamily="34" charset="0"/>
              <a:buChar char="•"/>
            </a:pPr>
            <a:r>
              <a:rPr lang="en-IN" sz="1100" dirty="0">
                <a:latin typeface="Times New Roman" pitchFamily="18" charset="0"/>
                <a:cs typeface="Times New Roman" pitchFamily="18" charset="0"/>
              </a:rPr>
              <a:t>Fortune.com, 2023. </a:t>
            </a:r>
            <a:r>
              <a:rPr lang="en-IN" sz="1100" i="1" dirty="0">
                <a:latin typeface="Times New Roman" pitchFamily="18" charset="0"/>
                <a:cs typeface="Times New Roman" pitchFamily="18" charset="0"/>
              </a:rPr>
              <a:t>“How Musk and Bezos first met, with an insulted </a:t>
            </a:r>
            <a:r>
              <a:rPr lang="en-IN" sz="1100" i="1" dirty="0" err="1">
                <a:latin typeface="Times New Roman" pitchFamily="18" charset="0"/>
                <a:cs typeface="Times New Roman" pitchFamily="18" charset="0"/>
              </a:rPr>
              <a:t>Elon</a:t>
            </a:r>
            <a:r>
              <a:rPr lang="en-IN" sz="1100" i="1" dirty="0">
                <a:latin typeface="Times New Roman" pitchFamily="18" charset="0"/>
                <a:cs typeface="Times New Roman" pitchFamily="18" charset="0"/>
              </a:rPr>
              <a:t> inviting himself to tour Blue Origin”</a:t>
            </a:r>
            <a:r>
              <a:rPr lang="en-IN" sz="1100" dirty="0">
                <a:latin typeface="Times New Roman" pitchFamily="18" charset="0"/>
                <a:cs typeface="Times New Roman" pitchFamily="18" charset="0"/>
              </a:rPr>
              <a:t> Available at: &lt;https://fortune.com/2023/09/13/elon-musk-jeff-bezos-feud-origins/&gt; [Accessed on: 08.07.2024]</a:t>
            </a:r>
          </a:p>
          <a:p>
            <a:pPr marL="171450" indent="-171450" algn="just">
              <a:buFont typeface="Arial" pitchFamily="34" charset="0"/>
              <a:buChar char="•"/>
            </a:pPr>
            <a:r>
              <a:rPr lang="en-IN" sz="1100" dirty="0">
                <a:latin typeface="Times New Roman" pitchFamily="18" charset="0"/>
                <a:cs typeface="Times New Roman" pitchFamily="18" charset="0"/>
              </a:rPr>
              <a:t>GHAZZAWI, I., 2024. AT THE HELM OF TWITTER: THE LEADERSHIP STYLE OF ELON MUSK. </a:t>
            </a:r>
            <a:r>
              <a:rPr lang="en-IN" sz="1100" i="1" dirty="0">
                <a:latin typeface="Times New Roman" pitchFamily="18" charset="0"/>
                <a:cs typeface="Times New Roman" pitchFamily="18" charset="0"/>
              </a:rPr>
              <a:t>Journal of Case Research and Inquiry</a:t>
            </a:r>
            <a:r>
              <a:rPr lang="en-IN" sz="1100" dirty="0">
                <a:latin typeface="Times New Roman" pitchFamily="18" charset="0"/>
                <a:cs typeface="Times New Roman" pitchFamily="18" charset="0"/>
              </a:rPr>
              <a:t>, </a:t>
            </a:r>
            <a:r>
              <a:rPr lang="en-IN" sz="1100" i="1" dirty="0">
                <a:latin typeface="Times New Roman" pitchFamily="18" charset="0"/>
                <a:cs typeface="Times New Roman" pitchFamily="18" charset="0"/>
              </a:rPr>
              <a:t>9</a:t>
            </a:r>
            <a:r>
              <a:rPr lang="en-IN" sz="1100" dirty="0">
                <a:latin typeface="Times New Roman" pitchFamily="18" charset="0"/>
                <a:cs typeface="Times New Roman" pitchFamily="18" charset="0"/>
              </a:rPr>
              <a:t>, p.78.</a:t>
            </a:r>
          </a:p>
          <a:p>
            <a:pPr marL="171450" indent="-171450" algn="just">
              <a:buFont typeface="Arial" pitchFamily="34" charset="0"/>
              <a:buChar char="•"/>
            </a:pPr>
            <a:r>
              <a:rPr lang="en-IN" sz="1100" dirty="0">
                <a:latin typeface="Times New Roman" pitchFamily="18" charset="0"/>
                <a:cs typeface="Times New Roman" pitchFamily="18" charset="0"/>
              </a:rPr>
              <a:t>Hbs.edu, 2024.</a:t>
            </a:r>
            <a:r>
              <a:rPr lang="en-IN" sz="1100" i="1" dirty="0">
                <a:latin typeface="Times New Roman" pitchFamily="18" charset="0"/>
                <a:cs typeface="Times New Roman" pitchFamily="18" charset="0"/>
              </a:rPr>
              <a:t> “Great American Business Leaders of the 20th Century” </a:t>
            </a:r>
            <a:r>
              <a:rPr lang="en-IN" sz="1100" dirty="0">
                <a:latin typeface="Times New Roman" pitchFamily="18" charset="0"/>
                <a:cs typeface="Times New Roman" pitchFamily="18" charset="0"/>
              </a:rPr>
              <a:t>Available at: &lt;https://www.hbs.edu/leadership/20th-century-leaders/details?profile=ohio_c_barber&gt; [Accessed on: 08.07.2024]</a:t>
            </a:r>
          </a:p>
          <a:p>
            <a:pPr marL="171450" indent="-171450" algn="just">
              <a:buFont typeface="Arial" pitchFamily="34" charset="0"/>
              <a:buChar char="•"/>
            </a:pPr>
            <a:r>
              <a:rPr lang="en-IN" sz="1100" dirty="0">
                <a:latin typeface="Times New Roman" pitchFamily="18" charset="0"/>
                <a:cs typeface="Times New Roman" pitchFamily="18" charset="0"/>
              </a:rPr>
              <a:t>Hidayatrizvi.com, 2022. </a:t>
            </a:r>
            <a:r>
              <a:rPr lang="en-IN" sz="1100" i="1" dirty="0">
                <a:latin typeface="Times New Roman" pitchFamily="18" charset="0"/>
                <a:cs typeface="Times New Roman" pitchFamily="18" charset="0"/>
              </a:rPr>
              <a:t>“Jeff Bezos </a:t>
            </a:r>
            <a:r>
              <a:rPr lang="en-IN" sz="1100" i="1" dirty="0" err="1">
                <a:latin typeface="Times New Roman" pitchFamily="18" charset="0"/>
                <a:cs typeface="Times New Roman" pitchFamily="18" charset="0"/>
              </a:rPr>
              <a:t>vs</a:t>
            </a:r>
            <a:r>
              <a:rPr lang="en-IN" sz="1100" i="1" dirty="0">
                <a:latin typeface="Times New Roman" pitchFamily="18" charset="0"/>
                <a:cs typeface="Times New Roman" pitchFamily="18" charset="0"/>
              </a:rPr>
              <a:t> </a:t>
            </a:r>
            <a:r>
              <a:rPr lang="en-IN" sz="1100" i="1" dirty="0" err="1">
                <a:latin typeface="Times New Roman" pitchFamily="18" charset="0"/>
                <a:cs typeface="Times New Roman" pitchFamily="18" charset="0"/>
              </a:rPr>
              <a:t>Elon</a:t>
            </a:r>
            <a:r>
              <a:rPr lang="en-IN" sz="1100" i="1" dirty="0">
                <a:latin typeface="Times New Roman" pitchFamily="18" charset="0"/>
                <a:cs typeface="Times New Roman" pitchFamily="18" charset="0"/>
              </a:rPr>
              <a:t> Musk Leadership: The Battle of the Tech Titans” </a:t>
            </a:r>
            <a:r>
              <a:rPr lang="en-IN" sz="1100" dirty="0">
                <a:latin typeface="Times New Roman" pitchFamily="18" charset="0"/>
                <a:cs typeface="Times New Roman" pitchFamily="18" charset="0"/>
              </a:rPr>
              <a:t>Available at: &lt;https://hidayatrizvi.com/jeff-bezos-vs-elon-musk-leadership/&gt; [Accessed on: 08.07.2024]</a:t>
            </a:r>
          </a:p>
          <a:p>
            <a:pPr marL="171450" indent="-171450" algn="just">
              <a:buFont typeface="Arial" pitchFamily="34" charset="0"/>
              <a:buChar char="•"/>
            </a:pPr>
            <a:r>
              <a:rPr lang="en-IN" sz="1100" dirty="0" err="1">
                <a:latin typeface="Times New Roman" pitchFamily="18" charset="0"/>
                <a:cs typeface="Times New Roman" pitchFamily="18" charset="0"/>
              </a:rPr>
              <a:t>Jaqua</a:t>
            </a:r>
            <a:r>
              <a:rPr lang="en-IN" sz="1100" dirty="0">
                <a:latin typeface="Times New Roman" pitchFamily="18" charset="0"/>
                <a:cs typeface="Times New Roman" pitchFamily="18" charset="0"/>
              </a:rPr>
              <a:t>, E. and </a:t>
            </a:r>
            <a:r>
              <a:rPr lang="en-IN" sz="1100" dirty="0" err="1">
                <a:latin typeface="Times New Roman" pitchFamily="18" charset="0"/>
                <a:cs typeface="Times New Roman" pitchFamily="18" charset="0"/>
              </a:rPr>
              <a:t>Jaqua</a:t>
            </a:r>
            <a:r>
              <a:rPr lang="en-IN" sz="1100" dirty="0">
                <a:latin typeface="Times New Roman" pitchFamily="18" charset="0"/>
                <a:cs typeface="Times New Roman" pitchFamily="18" charset="0"/>
              </a:rPr>
              <a:t>, T., 2021. The three-skill approach to leadership. </a:t>
            </a:r>
            <a:r>
              <a:rPr lang="en-IN" sz="1100" i="1" dirty="0">
                <a:latin typeface="Times New Roman" pitchFamily="18" charset="0"/>
                <a:cs typeface="Times New Roman" pitchFamily="18" charset="0"/>
              </a:rPr>
              <a:t>Arch </a:t>
            </a:r>
            <a:r>
              <a:rPr lang="en-IN" sz="1100" i="1" dirty="0" err="1">
                <a:latin typeface="Times New Roman" pitchFamily="18" charset="0"/>
                <a:cs typeface="Times New Roman" pitchFamily="18" charset="0"/>
              </a:rPr>
              <a:t>Fam</a:t>
            </a:r>
            <a:r>
              <a:rPr lang="en-IN" sz="1100" i="1" dirty="0">
                <a:latin typeface="Times New Roman" pitchFamily="18" charset="0"/>
                <a:cs typeface="Times New Roman" pitchFamily="18" charset="0"/>
              </a:rPr>
              <a:t> Med Gen </a:t>
            </a:r>
            <a:r>
              <a:rPr lang="en-IN" sz="1100" i="1" dirty="0" err="1">
                <a:latin typeface="Times New Roman" pitchFamily="18" charset="0"/>
                <a:cs typeface="Times New Roman" pitchFamily="18" charset="0"/>
              </a:rPr>
              <a:t>Pract</a:t>
            </a:r>
            <a:r>
              <a:rPr lang="en-IN" sz="1100" dirty="0">
                <a:latin typeface="Times New Roman" pitchFamily="18" charset="0"/>
                <a:cs typeface="Times New Roman" pitchFamily="18" charset="0"/>
              </a:rPr>
              <a:t>, </a:t>
            </a:r>
            <a:r>
              <a:rPr lang="en-IN" sz="1100" i="1" dirty="0">
                <a:latin typeface="Times New Roman" pitchFamily="18" charset="0"/>
                <a:cs typeface="Times New Roman" pitchFamily="18" charset="0"/>
              </a:rPr>
              <a:t>6</a:t>
            </a:r>
            <a:r>
              <a:rPr lang="en-IN" sz="1100" dirty="0">
                <a:latin typeface="Times New Roman" pitchFamily="18" charset="0"/>
                <a:cs typeface="Times New Roman" pitchFamily="18" charset="0"/>
              </a:rPr>
              <a:t>(1), pp.176-177.</a:t>
            </a:r>
          </a:p>
          <a:p>
            <a:pPr marL="171450" indent="-171450" algn="just">
              <a:buFont typeface="Arial" pitchFamily="34" charset="0"/>
              <a:buChar char="•"/>
            </a:pPr>
            <a:r>
              <a:rPr lang="en-IN" sz="1100" dirty="0" err="1">
                <a:latin typeface="Times New Roman" pitchFamily="18" charset="0"/>
                <a:cs typeface="Times New Roman" pitchFamily="18" charset="0"/>
              </a:rPr>
              <a:t>Rodić</a:t>
            </a:r>
            <a:r>
              <a:rPr lang="en-IN" sz="1100" dirty="0">
                <a:latin typeface="Times New Roman" pitchFamily="18" charset="0"/>
                <a:cs typeface="Times New Roman" pitchFamily="18" charset="0"/>
              </a:rPr>
              <a:t>, M. and </a:t>
            </a:r>
            <a:r>
              <a:rPr lang="en-IN" sz="1100" dirty="0" err="1">
                <a:latin typeface="Times New Roman" pitchFamily="18" charset="0"/>
                <a:cs typeface="Times New Roman" pitchFamily="18" charset="0"/>
              </a:rPr>
              <a:t>Marić</a:t>
            </a:r>
            <a:r>
              <a:rPr lang="en-IN" sz="1100" dirty="0">
                <a:latin typeface="Times New Roman" pitchFamily="18" charset="0"/>
                <a:cs typeface="Times New Roman" pitchFamily="18" charset="0"/>
              </a:rPr>
              <a:t>, S., 2021. Leadership style and employee readiness: Basic factors of leadership efficiency. </a:t>
            </a:r>
            <a:r>
              <a:rPr lang="en-IN" sz="1100" i="1" dirty="0">
                <a:latin typeface="Times New Roman" pitchFamily="18" charset="0"/>
                <a:cs typeface="Times New Roman" pitchFamily="18" charset="0"/>
              </a:rPr>
              <a:t>Strategic management</a:t>
            </a:r>
            <a:r>
              <a:rPr lang="en-IN" sz="1100" dirty="0">
                <a:latin typeface="Times New Roman" pitchFamily="18" charset="0"/>
                <a:cs typeface="Times New Roman" pitchFamily="18" charset="0"/>
              </a:rPr>
              <a:t>, </a:t>
            </a:r>
            <a:r>
              <a:rPr lang="en-IN" sz="1100" i="1" dirty="0">
                <a:latin typeface="Times New Roman" pitchFamily="18" charset="0"/>
                <a:cs typeface="Times New Roman" pitchFamily="18" charset="0"/>
              </a:rPr>
              <a:t>26</a:t>
            </a:r>
            <a:r>
              <a:rPr lang="en-IN" sz="1100" dirty="0">
                <a:latin typeface="Times New Roman" pitchFamily="18" charset="0"/>
                <a:cs typeface="Times New Roman" pitchFamily="18" charset="0"/>
              </a:rPr>
              <a:t>(1), pp.53-65.</a:t>
            </a:r>
          </a:p>
          <a:p>
            <a:pPr marL="171450" indent="-171450" algn="just">
              <a:buFont typeface="Arial" pitchFamily="34" charset="0"/>
              <a:buChar char="•"/>
            </a:pPr>
            <a:r>
              <a:rPr lang="en-IN" sz="1100" dirty="0" err="1">
                <a:latin typeface="Times New Roman" pitchFamily="18" charset="0"/>
                <a:cs typeface="Times New Roman" pitchFamily="18" charset="0"/>
              </a:rPr>
              <a:t>Rozdeba</a:t>
            </a:r>
            <a:r>
              <a:rPr lang="en-IN" sz="1100" dirty="0">
                <a:latin typeface="Times New Roman" pitchFamily="18" charset="0"/>
                <a:cs typeface="Times New Roman" pitchFamily="18" charset="0"/>
              </a:rPr>
              <a:t>, K.D., 2022. </a:t>
            </a:r>
            <a:r>
              <a:rPr lang="en-IN" sz="1100" i="1" dirty="0">
                <a:latin typeface="Times New Roman" pitchFamily="18" charset="0"/>
                <a:cs typeface="Times New Roman" pitchFamily="18" charset="0"/>
              </a:rPr>
              <a:t>Branding Queens: Discover branding secrets from twenty incredible women who built global brand dynasties</a:t>
            </a:r>
            <a:r>
              <a:rPr lang="en-IN" sz="1100" dirty="0">
                <a:latin typeface="Times New Roman" pitchFamily="18" charset="0"/>
                <a:cs typeface="Times New Roman" pitchFamily="18" charset="0"/>
              </a:rPr>
              <a:t>. </a:t>
            </a:r>
            <a:r>
              <a:rPr lang="en-IN" sz="1100" dirty="0" err="1">
                <a:latin typeface="Times New Roman" pitchFamily="18" charset="0"/>
                <a:cs typeface="Times New Roman" pitchFamily="18" charset="0"/>
              </a:rPr>
              <a:t>Rozdeba</a:t>
            </a:r>
            <a:r>
              <a:rPr lang="en-IN" sz="1100" dirty="0">
                <a:latin typeface="Times New Roman" pitchFamily="18" charset="0"/>
                <a:cs typeface="Times New Roman" pitchFamily="18" charset="0"/>
              </a:rPr>
              <a:t> Brand &amp; Co..</a:t>
            </a:r>
          </a:p>
          <a:p>
            <a:pPr marL="171450" indent="-171450" algn="just">
              <a:buFont typeface="Arial" pitchFamily="34" charset="0"/>
              <a:buChar char="•"/>
            </a:pPr>
            <a:r>
              <a:rPr lang="en-IN" sz="1100" dirty="0" err="1">
                <a:latin typeface="Times New Roman" pitchFamily="18" charset="0"/>
                <a:cs typeface="Times New Roman" pitchFamily="18" charset="0"/>
              </a:rPr>
              <a:t>Tietjen</a:t>
            </a:r>
            <a:r>
              <a:rPr lang="en-IN" sz="1100" dirty="0">
                <a:latin typeface="Times New Roman" pitchFamily="18" charset="0"/>
                <a:cs typeface="Times New Roman" pitchFamily="18" charset="0"/>
              </a:rPr>
              <a:t>, J.S., 2022. Infrastructure Pioneers. In </a:t>
            </a:r>
            <a:r>
              <a:rPr lang="en-IN" sz="1100" i="1" dirty="0">
                <a:latin typeface="Times New Roman" pitchFamily="18" charset="0"/>
                <a:cs typeface="Times New Roman" pitchFamily="18" charset="0"/>
              </a:rPr>
              <a:t>Women in Infrastructure</a:t>
            </a:r>
            <a:r>
              <a:rPr lang="en-IN" sz="1100" dirty="0">
                <a:latin typeface="Times New Roman" pitchFamily="18" charset="0"/>
                <a:cs typeface="Times New Roman" pitchFamily="18" charset="0"/>
              </a:rPr>
              <a:t> (pp. 23-71). Cham: Springer International Publishing.</a:t>
            </a:r>
          </a:p>
        </p:txBody>
      </p:sp>
      <p:sp>
        <p:nvSpPr>
          <p:cNvPr id="5" name="Rectangle 4"/>
          <p:cNvSpPr/>
          <p:nvPr/>
        </p:nvSpPr>
        <p:spPr>
          <a:xfrm>
            <a:off x="3530272" y="548680"/>
            <a:ext cx="2083455" cy="461665"/>
          </a:xfrm>
          <a:prstGeom prst="rect">
            <a:avLst/>
          </a:prstGeom>
        </p:spPr>
        <p:txBody>
          <a:bodyPr wrap="none">
            <a:spAutoFit/>
          </a:bodyPr>
          <a:lstStyle/>
          <a:p>
            <a:pPr algn="ctr"/>
            <a:r>
              <a:rPr lang="en-IN" sz="2400" b="1" dirty="0">
                <a:latin typeface="Times New Roman" pitchFamily="18" charset="0"/>
                <a:cs typeface="Times New Roman" pitchFamily="18" charset="0"/>
              </a:rPr>
              <a:t>Reference List</a:t>
            </a:r>
          </a:p>
        </p:txBody>
      </p:sp>
    </p:spTree>
    <p:extLst>
      <p:ext uri="{BB962C8B-B14F-4D97-AF65-F5344CB8AC3E}">
        <p14:creationId xmlns:p14="http://schemas.microsoft.com/office/powerpoint/2010/main" val="79856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Thank You Slide 24 PowerPoint Template"/>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0" y="-4549"/>
            <a:ext cx="9144000" cy="6862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4149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3492</Words>
  <Application>Microsoft Office PowerPoint</Application>
  <PresentationFormat>On-screen Show (4:3)</PresentationFormat>
  <Paragraphs>121</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Times New Roman</vt:lpstr>
      <vt:lpstr>Office Theme</vt:lpstr>
      <vt:lpstr>  Team Presentation  Business Management University of Wales Trinity Saint David Sandra Ghinescu 2118454 Nicoleta Rusu 2121755 George Nitulescu 2123688 Constantin Mohirta 2030333 Leadership and Management Theory and Practice Assessment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2024-07-08T09:56:09Z</dcterms:created>
  <dcterms:modified xsi:type="dcterms:W3CDTF">2024-07-26T11:07:40Z</dcterms:modified>
</cp:coreProperties>
</file>