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873979-C167-2D6E-CB10-880D73CBF949}" v="155" dt="2026-02-01T16:54:27.5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C816E-A6AE-4638-83EE-6607CD4FF163}" type="datetimeFigureOut">
              <a:t>2/1/2026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09DA5C-587F-4BBF-A459-AC38D84185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9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5788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355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45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3968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9346" y="6457950"/>
            <a:ext cx="1435504" cy="34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553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2242740@student.uwtsd.ac.u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20154231" TargetMode="External"/><Relationship Id="rId2" Type="http://schemas.openxmlformats.org/officeDocument/2006/relationships/hyperlink" Target="https://doi.org/10.1088/1742-6596/1964/4/04206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store.iec.ch/publication/26603" TargetMode="External"/><Relationship Id="rId5" Type="http://schemas.openxmlformats.org/officeDocument/2006/relationships/hyperlink" Target="https://docs.arduino.cc/hardware" TargetMode="External"/><Relationship Id="rId4" Type="http://schemas.openxmlformats.org/officeDocument/2006/relationships/hyperlink" Target="https://www.ijert.org/research/low-cost-rfid-based-parking-system-using-arduino-IJERTV9IS040087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0">
            <a:extLst>
              <a:ext uri="{FF2B5EF4-FFF2-40B4-BE49-F238E27FC236}">
                <a16:creationId xmlns:a16="http://schemas.microsoft.com/office/drawing/2014/main" id="{D6CD3631-7410-9D2E-6B21-EF511A508737}"/>
              </a:ext>
            </a:extLst>
          </p:cNvPr>
          <p:cNvSpPr/>
          <p:nvPr/>
        </p:nvSpPr>
        <p:spPr>
          <a:xfrm>
            <a:off x="698104" y="1989634"/>
            <a:ext cx="6223794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4583"/>
              </a:lnSpc>
              <a:buNone/>
            </a:pPr>
            <a:r>
              <a:rPr lang="en-US" sz="3667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A Low-Cost Smart Barrier for Parking Access Control</a:t>
            </a:r>
            <a:endParaRPr lang="en-US" sz="3667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93AB16CB-4C71-1FDE-2B00-ADB1DD8A8AF8}"/>
              </a:ext>
            </a:extLst>
          </p:cNvPr>
          <p:cNvSpPr/>
          <p:nvPr/>
        </p:nvSpPr>
        <p:spPr>
          <a:xfrm>
            <a:off x="698104" y="3462139"/>
            <a:ext cx="6223794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Fouad Bouabdi-Benaatou</a:t>
            </a: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| Student ID: 2242740</a:t>
            </a:r>
            <a:endParaRPr lang="en-US" sz="1542" dirty="0"/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EEEB2CAC-A0E3-1C4C-1146-2877AA64B265}"/>
              </a:ext>
            </a:extLst>
          </p:cNvPr>
          <p:cNvSpPr/>
          <p:nvPr/>
        </p:nvSpPr>
        <p:spPr>
          <a:xfrm>
            <a:off x="698104" y="4005659"/>
            <a:ext cx="6223794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sz="1542" dirty="0">
                <a:solidFill>
                  <a:srgbClr val="272525"/>
                </a:solidFill>
                <a:latin typeface="Source Sans 3"/>
                <a:ea typeface="Source Sans 3" pitchFamily="34" charset="-122"/>
                <a:cs typeface="Source Sans 3" pitchFamily="34" charset="-120"/>
              </a:rPr>
              <a:t>Supervisor: </a:t>
            </a:r>
            <a:r>
              <a:rPr lang="en-US" sz="1333" dirty="0">
                <a:solidFill>
                  <a:srgbClr val="403C4E"/>
                </a:solidFill>
                <a:latin typeface="Open Sans"/>
                <a:ea typeface="Open Sans"/>
                <a:cs typeface="Open Sans"/>
              </a:rPr>
              <a:t>Mr. </a:t>
            </a:r>
            <a:r>
              <a:rPr lang="en-US" sz="1333" dirty="0">
                <a:solidFill>
                  <a:srgbClr val="403C4E"/>
                </a:solidFill>
                <a:latin typeface="Aptos"/>
                <a:ea typeface="Source Sans 3" pitchFamily="34" charset="-122"/>
                <a:cs typeface="Source Sans 3" pitchFamily="34" charset="-120"/>
              </a:rPr>
              <a:t>Abrar Jahin </a:t>
            </a:r>
            <a:r>
              <a:rPr lang="en-US" sz="1333" dirty="0" err="1">
                <a:solidFill>
                  <a:srgbClr val="403C4E"/>
                </a:solidFill>
                <a:latin typeface="Aptos"/>
                <a:ea typeface="Source Sans 3" pitchFamily="34" charset="-122"/>
                <a:cs typeface="Source Sans 3" pitchFamily="34" charset="-120"/>
              </a:rPr>
              <a:t>Almazi</a:t>
            </a:r>
            <a:r>
              <a:rPr lang="en-US" sz="1333" dirty="0">
                <a:solidFill>
                  <a:srgbClr val="403C4E"/>
                </a:solidFill>
                <a:latin typeface="Aptos"/>
                <a:ea typeface="Source Sans 3" pitchFamily="34" charset="-122"/>
                <a:cs typeface="Source Sans 3" pitchFamily="34" charset="-120"/>
              </a:rPr>
              <a:t> </a:t>
            </a:r>
            <a:r>
              <a:rPr lang="en-US" sz="1333" dirty="0" err="1">
                <a:solidFill>
                  <a:srgbClr val="403C4E"/>
                </a:solidFill>
                <a:latin typeface="Aptos"/>
                <a:ea typeface="Source Sans 3" pitchFamily="34" charset="-122"/>
                <a:cs typeface="Source Sans 3" pitchFamily="34" charset="-120"/>
              </a:rPr>
              <a:t>Bipon</a:t>
            </a:r>
            <a:endParaRPr lang="en-US" sz="1542" dirty="0" err="1"/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4B865FDE-A83B-5F6F-F03F-1E81B3A814A9}"/>
              </a:ext>
            </a:extLst>
          </p:cNvPr>
          <p:cNvSpPr/>
          <p:nvPr/>
        </p:nvSpPr>
        <p:spPr>
          <a:xfrm>
            <a:off x="698104" y="4549180"/>
            <a:ext cx="6223794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University of Wales Trinity Saint David</a:t>
            </a:r>
            <a:endParaRPr lang="en-US" sz="1542" dirty="0"/>
          </a:p>
        </p:txBody>
      </p:sp>
      <p:pic>
        <p:nvPicPr>
          <p:cNvPr id="13" name="Picture 12" descr="A row of cars parked in a parking lot&#10;&#10;AI-generated content may be incorrect.">
            <a:extLst>
              <a:ext uri="{FF2B5EF4-FFF2-40B4-BE49-F238E27FC236}">
                <a16:creationId xmlns:a16="http://schemas.microsoft.com/office/drawing/2014/main" id="{236DA779-5DF6-20E4-9DEE-6DBBBFAF4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0012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D1D28B53-C50A-BC86-0B5D-638263F3314E}"/>
              </a:ext>
            </a:extLst>
          </p:cNvPr>
          <p:cNvSpPr/>
          <p:nvPr/>
        </p:nvSpPr>
        <p:spPr>
          <a:xfrm>
            <a:off x="4094" y="437072"/>
            <a:ext cx="12147445" cy="2307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450"/>
              </a:lnSpc>
            </a:pPr>
            <a:r>
              <a:rPr lang="en-US" sz="6000" b="1" dirty="0">
                <a:solidFill>
                  <a:srgbClr val="7030A0"/>
                </a:solidFill>
                <a:latin typeface="Source Serif 4 Semi Bold"/>
                <a:ea typeface="Source Serif 4 Semi Bold"/>
              </a:rPr>
              <a:t>Literature Review</a:t>
            </a:r>
            <a:endParaRPr lang="en-US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13A64F3D-82CB-E46B-03CB-140CCDDD83A3}"/>
              </a:ext>
            </a:extLst>
          </p:cNvPr>
          <p:cNvSpPr/>
          <p:nvPr/>
        </p:nvSpPr>
        <p:spPr>
          <a:xfrm>
            <a:off x="1111980" y="1609574"/>
            <a:ext cx="2719655" cy="4575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7030A0"/>
                </a:solidFill>
                <a:latin typeface="Source Serif 4 Semi Bold"/>
                <a:ea typeface="Source Serif 4 Semi Bold"/>
              </a:rPr>
              <a:t>Content:</a:t>
            </a: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6DB71058-FFA8-F013-81D9-F3E4F337D5F0}"/>
              </a:ext>
            </a:extLst>
          </p:cNvPr>
          <p:cNvSpPr/>
          <p:nvPr/>
        </p:nvSpPr>
        <p:spPr>
          <a:xfrm>
            <a:off x="911912" y="2063243"/>
            <a:ext cx="10454606" cy="43467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Pct val="100000"/>
              <a:buFont typeface="Arial"/>
              <a:buChar char="•"/>
            </a:pPr>
            <a:endParaRPr lang="en-US" sz="1500" dirty="0">
              <a:solidFill>
                <a:srgbClr val="272525"/>
              </a:solidFill>
              <a:latin typeface="Source Sans 3"/>
              <a:cs typeface="Arial"/>
            </a:endParaRPr>
          </a:p>
          <a:p>
            <a:pPr lvl="1">
              <a:buFont typeface="Arial"/>
              <a:buChar char="•"/>
            </a:pP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Commercial parking barriers (e.g., SKIDATA) are effective but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too expensive and complex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 for small sites like universities or local shops [1]. </a:t>
            </a:r>
            <a:endParaRPr lang="en-US" sz="2000">
              <a:ea typeface="Calibri"/>
              <a:cs typeface="Calibri"/>
            </a:endParaRPr>
          </a:p>
          <a:p>
            <a:pPr>
              <a:buSzPct val="100000"/>
              <a:buFont typeface="Arial"/>
              <a:buChar char="•"/>
            </a:pPr>
            <a:endParaRPr lang="en-US" sz="2000" dirty="0">
              <a:solidFill>
                <a:srgbClr val="272525"/>
              </a:solidFill>
              <a:latin typeface="Source Sans 3"/>
              <a:cs typeface="Arial"/>
            </a:endParaRPr>
          </a:p>
          <a:p>
            <a:pPr lvl="1">
              <a:buFont typeface="Arial"/>
              <a:buChar char="•"/>
            </a:pP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Academic prototypes often focus on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smart-city integration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, not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real-world repairability or simple installation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 [2][3]. 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pPr>
              <a:buSzPct val="100000"/>
              <a:buFont typeface="Arial"/>
              <a:buChar char="•"/>
            </a:pPr>
            <a:endParaRPr lang="en-US" sz="2000" dirty="0">
              <a:solidFill>
                <a:srgbClr val="272525"/>
              </a:solidFill>
              <a:latin typeface="Source Sans 3"/>
              <a:cs typeface="Arial"/>
            </a:endParaRPr>
          </a:p>
          <a:p>
            <a:pPr lvl="1">
              <a:buFont typeface="Arial"/>
              <a:buChar char="•"/>
            </a:pP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Recent studies confirm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Arduino + NFC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 can enable low-cost access control, but most lack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occupancy tracking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 or </a:t>
            </a:r>
            <a:r>
              <a:rPr lang="en-US" sz="2000" b="1" dirty="0">
                <a:solidFill>
                  <a:srgbClr val="1D1D1F"/>
                </a:solidFill>
                <a:latin typeface="Arial"/>
                <a:cs typeface="Arial"/>
              </a:rPr>
              <a:t>weatherproof design</a:t>
            </a:r>
            <a:r>
              <a:rPr lang="en-US" sz="2000" dirty="0">
                <a:solidFill>
                  <a:srgbClr val="1D1D1F"/>
                </a:solidFill>
                <a:latin typeface="Arial"/>
                <a:cs typeface="Arial"/>
              </a:rPr>
              <a:t> [4][5]. </a:t>
            </a:r>
            <a:endParaRPr lang="en-US" sz="2000"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US" sz="2000" dirty="0">
              <a:solidFill>
                <a:srgbClr val="272525"/>
              </a:solidFill>
              <a:latin typeface="Source Sans 3"/>
              <a:ea typeface="Calibri"/>
              <a:cs typeface="Calibri"/>
            </a:endParaRPr>
          </a:p>
          <a:p>
            <a:pPr lvl="1">
              <a:buFont typeface="Arial"/>
              <a:buChar char="•"/>
            </a:pPr>
            <a:r>
              <a:rPr lang="en-US" sz="2000" b="1" dirty="0">
                <a:solidFill>
                  <a:srgbClr val="1D1D1F"/>
                </a:solidFill>
                <a:ea typeface="+mn-lt"/>
                <a:cs typeface="+mn-lt"/>
              </a:rPr>
              <a:t>Gap</a:t>
            </a:r>
            <a:r>
              <a:rPr lang="en-US" sz="2000" dirty="0">
                <a:solidFill>
                  <a:srgbClr val="1D1D1F"/>
                </a:solidFill>
                <a:ea typeface="+mn-lt"/>
                <a:cs typeface="+mn-lt"/>
              </a:rPr>
              <a:t>: No existing solution combines </a:t>
            </a:r>
            <a:r>
              <a:rPr lang="en-US" sz="2000" b="1" dirty="0">
                <a:solidFill>
                  <a:srgbClr val="1D1D1F"/>
                </a:solidFill>
                <a:ea typeface="+mn-lt"/>
                <a:cs typeface="+mn-lt"/>
              </a:rPr>
              <a:t>affordability</a:t>
            </a:r>
            <a:r>
              <a:rPr lang="en-US" sz="2000" dirty="0">
                <a:solidFill>
                  <a:srgbClr val="1D1D1F"/>
                </a:solidFill>
                <a:ea typeface="+mn-lt"/>
                <a:cs typeface="+mn-lt"/>
              </a:rPr>
              <a:t>, </a:t>
            </a:r>
            <a:r>
              <a:rPr lang="en-US" sz="2000" b="1" dirty="0">
                <a:solidFill>
                  <a:srgbClr val="1D1D1F"/>
                </a:solidFill>
                <a:ea typeface="+mn-lt"/>
                <a:cs typeface="+mn-lt"/>
              </a:rPr>
              <a:t>tool-free repair</a:t>
            </a:r>
            <a:r>
              <a:rPr lang="en-US" sz="2000" dirty="0">
                <a:solidFill>
                  <a:srgbClr val="1D1D1F"/>
                </a:solidFill>
                <a:ea typeface="+mn-lt"/>
                <a:cs typeface="+mn-lt"/>
              </a:rPr>
              <a:t>, and </a:t>
            </a:r>
            <a:r>
              <a:rPr lang="en-US" sz="2000" b="1" dirty="0">
                <a:solidFill>
                  <a:srgbClr val="1D1D1F"/>
                </a:solidFill>
                <a:ea typeface="+mn-lt"/>
                <a:cs typeface="+mn-lt"/>
              </a:rPr>
              <a:t>portable deployment</a:t>
            </a:r>
            <a:r>
              <a:rPr lang="en-US" sz="2000" dirty="0">
                <a:solidFill>
                  <a:srgbClr val="1D1D1F"/>
                </a:solidFill>
                <a:ea typeface="+mn-lt"/>
                <a:cs typeface="+mn-lt"/>
              </a:rPr>
              <a:t> for resource-constrained settings.</a:t>
            </a:r>
            <a:endParaRPr lang="en-US" sz="2000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13808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3A8C4-52B5-053F-D671-A3BE73535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83630048-9C06-B700-5BC7-E00C1182713D}"/>
              </a:ext>
            </a:extLst>
          </p:cNvPr>
          <p:cNvSpPr/>
          <p:nvPr/>
        </p:nvSpPr>
        <p:spPr>
          <a:xfrm>
            <a:off x="3832730" y="141044"/>
            <a:ext cx="6532103" cy="5651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4450"/>
              </a:lnSpc>
              <a:buNone/>
            </a:pPr>
            <a:r>
              <a:rPr lang="en-US" sz="600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The Problem</a:t>
            </a:r>
            <a:endParaRPr lang="en-US" sz="600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694D0E8-1D95-0EF9-6391-AD63B98E5CD6}"/>
              </a:ext>
            </a:extLst>
          </p:cNvPr>
          <p:cNvSpPr/>
          <p:nvPr/>
        </p:nvSpPr>
        <p:spPr>
          <a:xfrm>
            <a:off x="506109" y="3167572"/>
            <a:ext cx="2713077" cy="3390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Current Challenges</a:t>
            </a:r>
            <a:endParaRPr lang="en-US" sz="2100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1580CDBC-EC8F-E7A8-19BF-5A05BABEC272}"/>
              </a:ext>
            </a:extLst>
          </p:cNvPr>
          <p:cNvSpPr/>
          <p:nvPr/>
        </p:nvSpPr>
        <p:spPr>
          <a:xfrm>
            <a:off x="477081" y="3653591"/>
            <a:ext cx="6005751" cy="11086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5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Unauthorised vehicles in staff parking</a:t>
            </a:r>
            <a:endParaRPr lang="en-US" sz="150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5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Open gates consistently ignored</a:t>
            </a:r>
            <a:endParaRPr lang="en-US" sz="150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5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Commercial systems prohibitively expensive</a:t>
            </a:r>
            <a:endParaRPr lang="en-US" sz="150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5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Need for affordable solution</a:t>
            </a:r>
            <a:endParaRPr lang="en-US" sz="1500" dirty="0"/>
          </a:p>
        </p:txBody>
      </p:sp>
      <p:pic>
        <p:nvPicPr>
          <p:cNvPr id="5" name="Picture 4" descr="A street with a gate and cars parked in front of buildings&#10;&#10;AI-generated content may be incorrect.">
            <a:extLst>
              <a:ext uri="{FF2B5EF4-FFF2-40B4-BE49-F238E27FC236}">
                <a16:creationId xmlns:a16="http://schemas.microsoft.com/office/drawing/2014/main" id="{B291E822-1A59-B4FB-97B4-3A5A69F72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8898" y="1889704"/>
            <a:ext cx="6208247" cy="352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126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E69ED-4871-1051-95C8-5A09711A1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FA93C2BF-AD07-170C-3C91-4758F34E67F1}"/>
              </a:ext>
            </a:extLst>
          </p:cNvPr>
          <p:cNvSpPr/>
          <p:nvPr/>
        </p:nvSpPr>
        <p:spPr>
          <a:xfrm>
            <a:off x="140429" y="838587"/>
            <a:ext cx="11922238" cy="5696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2000"/>
              </a:lnSpc>
              <a:buNone/>
            </a:pPr>
            <a:r>
              <a:rPr lang="en-US" sz="6000" b="1" dirty="0">
                <a:solidFill>
                  <a:srgbClr val="7030A0"/>
                </a:solidFill>
                <a:latin typeface="Source Sans 3"/>
                <a:ea typeface="Source Sans 3" pitchFamily="34" charset="-122"/>
                <a:cs typeface="Source Sans 3" pitchFamily="34" charset="-120"/>
              </a:rPr>
              <a:t>PROJECT AIM</a:t>
            </a:r>
            <a:endParaRPr lang="en-US" sz="6000" b="1">
              <a:solidFill>
                <a:srgbClr val="7030A0"/>
              </a:solidFill>
              <a:latin typeface="Source Sans 3"/>
              <a:ea typeface="Calibri"/>
              <a:cs typeface="Calibri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77D57BAD-387D-9E0F-CA7A-42D1423553CB}"/>
              </a:ext>
            </a:extLst>
          </p:cNvPr>
          <p:cNvSpPr/>
          <p:nvPr/>
        </p:nvSpPr>
        <p:spPr>
          <a:xfrm>
            <a:off x="698103" y="2769475"/>
            <a:ext cx="10821902" cy="5866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583"/>
              </a:lnSpc>
              <a:buNone/>
            </a:pPr>
            <a:r>
              <a:rPr lang="en-US" sz="3667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Build a Low-Cost Arduino Barrier</a:t>
            </a:r>
            <a:endParaRPr lang="en-US" sz="3667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7" name="Shape 3">
            <a:extLst>
              <a:ext uri="{FF2B5EF4-FFF2-40B4-BE49-F238E27FC236}">
                <a16:creationId xmlns:a16="http://schemas.microsoft.com/office/drawing/2014/main" id="{5433F5EE-A9F7-3AF6-4935-B61DDD55444B}"/>
              </a:ext>
            </a:extLst>
          </p:cNvPr>
          <p:cNvSpPr/>
          <p:nvPr/>
        </p:nvSpPr>
        <p:spPr>
          <a:xfrm>
            <a:off x="698103" y="3655300"/>
            <a:ext cx="3465612" cy="1143694"/>
          </a:xfrm>
          <a:prstGeom prst="roundRect">
            <a:avLst>
              <a:gd name="adj" fmla="val 7326"/>
            </a:avLst>
          </a:prstGeom>
          <a:solidFill>
            <a:srgbClr val="F4D4F7"/>
          </a:solidFill>
          <a:ln w="7620">
            <a:solidFill>
              <a:srgbClr val="DABADD"/>
            </a:solidFill>
            <a:prstDash val="solid"/>
          </a:ln>
        </p:spPr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71EEC5CE-76C2-BD17-4F2B-8DFF370F0703}"/>
              </a:ext>
            </a:extLst>
          </p:cNvPr>
          <p:cNvSpPr/>
          <p:nvPr/>
        </p:nvSpPr>
        <p:spPr>
          <a:xfrm>
            <a:off x="903883" y="3861080"/>
            <a:ext cx="2346821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292"/>
              </a:lnSpc>
              <a:buNone/>
            </a:pPr>
            <a:r>
              <a:rPr lang="en-US" sz="1833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Affordable</a:t>
            </a:r>
            <a:endParaRPr lang="en-US" sz="1833" dirty="0"/>
          </a:p>
        </p:txBody>
      </p:sp>
      <p:sp>
        <p:nvSpPr>
          <p:cNvPr id="11" name="Text 5">
            <a:extLst>
              <a:ext uri="{FF2B5EF4-FFF2-40B4-BE49-F238E27FC236}">
                <a16:creationId xmlns:a16="http://schemas.microsoft.com/office/drawing/2014/main" id="{D74C3B41-9831-2C39-BE93-B90F752122CB}"/>
              </a:ext>
            </a:extLst>
          </p:cNvPr>
          <p:cNvSpPr/>
          <p:nvPr/>
        </p:nvSpPr>
        <p:spPr>
          <a:xfrm>
            <a:off x="903883" y="4274027"/>
            <a:ext cx="305405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Minimal hardware costs</a:t>
            </a:r>
            <a:endParaRPr lang="en-US" sz="1542" dirty="0"/>
          </a:p>
        </p:txBody>
      </p:sp>
      <p:sp>
        <p:nvSpPr>
          <p:cNvPr id="13" name="Shape 6">
            <a:extLst>
              <a:ext uri="{FF2B5EF4-FFF2-40B4-BE49-F238E27FC236}">
                <a16:creationId xmlns:a16="http://schemas.microsoft.com/office/drawing/2014/main" id="{AED6E559-C7EC-561F-1218-C7F85A119512}"/>
              </a:ext>
            </a:extLst>
          </p:cNvPr>
          <p:cNvSpPr/>
          <p:nvPr/>
        </p:nvSpPr>
        <p:spPr>
          <a:xfrm>
            <a:off x="4363144" y="3655300"/>
            <a:ext cx="3465612" cy="1143694"/>
          </a:xfrm>
          <a:prstGeom prst="roundRect">
            <a:avLst>
              <a:gd name="adj" fmla="val 7326"/>
            </a:avLst>
          </a:prstGeom>
          <a:solidFill>
            <a:srgbClr val="F4D4F7"/>
          </a:solidFill>
          <a:ln w="7620">
            <a:solidFill>
              <a:srgbClr val="DABADD"/>
            </a:solidFill>
            <a:prstDash val="solid"/>
          </a:ln>
        </p:spPr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1727A59C-ADD3-774C-A7D0-B8950BAF4729}"/>
              </a:ext>
            </a:extLst>
          </p:cNvPr>
          <p:cNvSpPr/>
          <p:nvPr/>
        </p:nvSpPr>
        <p:spPr>
          <a:xfrm>
            <a:off x="4568925" y="3861080"/>
            <a:ext cx="2346821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292"/>
              </a:lnSpc>
              <a:buNone/>
            </a:pPr>
            <a:r>
              <a:rPr lang="en-US" sz="1833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Easy to Repair</a:t>
            </a:r>
            <a:endParaRPr lang="en-US" sz="1833" dirty="0"/>
          </a:p>
        </p:txBody>
      </p:sp>
      <p:sp>
        <p:nvSpPr>
          <p:cNvPr id="17" name="Text 8">
            <a:extLst>
              <a:ext uri="{FF2B5EF4-FFF2-40B4-BE49-F238E27FC236}">
                <a16:creationId xmlns:a16="http://schemas.microsoft.com/office/drawing/2014/main" id="{E036FD9E-E9BB-BE55-190A-44FDDD43AB75}"/>
              </a:ext>
            </a:extLst>
          </p:cNvPr>
          <p:cNvSpPr/>
          <p:nvPr/>
        </p:nvSpPr>
        <p:spPr>
          <a:xfrm>
            <a:off x="4568924" y="4274027"/>
            <a:ext cx="305405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Standard components</a:t>
            </a:r>
            <a:endParaRPr lang="en-US" sz="1542" dirty="0"/>
          </a:p>
        </p:txBody>
      </p:sp>
      <p:sp>
        <p:nvSpPr>
          <p:cNvPr id="19" name="Shape 9">
            <a:extLst>
              <a:ext uri="{FF2B5EF4-FFF2-40B4-BE49-F238E27FC236}">
                <a16:creationId xmlns:a16="http://schemas.microsoft.com/office/drawing/2014/main" id="{68013919-0347-7892-A42C-64FD874BA465}"/>
              </a:ext>
            </a:extLst>
          </p:cNvPr>
          <p:cNvSpPr/>
          <p:nvPr/>
        </p:nvSpPr>
        <p:spPr>
          <a:xfrm>
            <a:off x="8028186" y="3655300"/>
            <a:ext cx="3465711" cy="1143694"/>
          </a:xfrm>
          <a:prstGeom prst="roundRect">
            <a:avLst>
              <a:gd name="adj" fmla="val 7326"/>
            </a:avLst>
          </a:prstGeom>
          <a:solidFill>
            <a:srgbClr val="F4D4F7"/>
          </a:solidFill>
          <a:ln w="7620">
            <a:solidFill>
              <a:srgbClr val="DABADD"/>
            </a:solidFill>
            <a:prstDash val="solid"/>
          </a:ln>
        </p:spPr>
      </p:sp>
      <p:sp>
        <p:nvSpPr>
          <p:cNvPr id="21" name="Text 10">
            <a:extLst>
              <a:ext uri="{FF2B5EF4-FFF2-40B4-BE49-F238E27FC236}">
                <a16:creationId xmlns:a16="http://schemas.microsoft.com/office/drawing/2014/main" id="{FE7C354B-8ABF-C046-CF3B-34F996C63852}"/>
              </a:ext>
            </a:extLst>
          </p:cNvPr>
          <p:cNvSpPr/>
          <p:nvPr/>
        </p:nvSpPr>
        <p:spPr>
          <a:xfrm>
            <a:off x="8233966" y="3861080"/>
            <a:ext cx="2346821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292"/>
              </a:lnSpc>
              <a:buNone/>
            </a:pPr>
            <a:r>
              <a:rPr lang="en-US" sz="1833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Non-Permanent</a:t>
            </a:r>
            <a:endParaRPr lang="en-US" sz="1833" dirty="0"/>
          </a:p>
        </p:txBody>
      </p:sp>
      <p:sp>
        <p:nvSpPr>
          <p:cNvPr id="23" name="Text 11">
            <a:extLst>
              <a:ext uri="{FF2B5EF4-FFF2-40B4-BE49-F238E27FC236}">
                <a16:creationId xmlns:a16="http://schemas.microsoft.com/office/drawing/2014/main" id="{EFFCE5DC-9AF8-009B-82EB-B851E7E72A18}"/>
              </a:ext>
            </a:extLst>
          </p:cNvPr>
          <p:cNvSpPr/>
          <p:nvPr/>
        </p:nvSpPr>
        <p:spPr>
          <a:xfrm>
            <a:off x="8233966" y="4274027"/>
            <a:ext cx="3054152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Portable installation</a:t>
            </a:r>
            <a:endParaRPr lang="en-US" sz="1542" dirty="0"/>
          </a:p>
        </p:txBody>
      </p:sp>
    </p:spTree>
    <p:extLst>
      <p:ext uri="{BB962C8B-B14F-4D97-AF65-F5344CB8AC3E}">
        <p14:creationId xmlns:p14="http://schemas.microsoft.com/office/powerpoint/2010/main" val="2462017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3ABE68-214D-CA65-7C16-168C84F08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0">
            <a:extLst>
              <a:ext uri="{FF2B5EF4-FFF2-40B4-BE49-F238E27FC236}">
                <a16:creationId xmlns:a16="http://schemas.microsoft.com/office/drawing/2014/main" id="{2851CE95-F432-3D1F-8DB8-02FFD7284C91}"/>
              </a:ext>
            </a:extLst>
          </p:cNvPr>
          <p:cNvSpPr/>
          <p:nvPr/>
        </p:nvSpPr>
        <p:spPr>
          <a:xfrm>
            <a:off x="353462" y="848758"/>
            <a:ext cx="5632490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Project Objectives</a:t>
            </a:r>
            <a:endParaRPr lang="en-US" sz="440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20" name="Text 1">
            <a:extLst>
              <a:ext uri="{FF2B5EF4-FFF2-40B4-BE49-F238E27FC236}">
                <a16:creationId xmlns:a16="http://schemas.microsoft.com/office/drawing/2014/main" id="{0919791D-1753-613A-4675-0EB1DC9C0ED5}"/>
              </a:ext>
            </a:extLst>
          </p:cNvPr>
          <p:cNvSpPr/>
          <p:nvPr/>
        </p:nvSpPr>
        <p:spPr>
          <a:xfrm>
            <a:off x="353462" y="2031525"/>
            <a:ext cx="2393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Light" pitchFamily="34" charset="0"/>
                <a:ea typeface="Source Serif 4 Light" pitchFamily="34" charset="-122"/>
                <a:cs typeface="Source Serif 4 Light" pitchFamily="34" charset="-120"/>
              </a:rPr>
              <a:t>01</a:t>
            </a:r>
            <a:endParaRPr lang="en-US" sz="1850" dirty="0"/>
          </a:p>
        </p:txBody>
      </p:sp>
      <p:pic>
        <p:nvPicPr>
          <p:cNvPr id="21" name="Image 0">
            <a:extLst>
              <a:ext uri="{FF2B5EF4-FFF2-40B4-BE49-F238E27FC236}">
                <a16:creationId xmlns:a16="http://schemas.microsoft.com/office/drawing/2014/main" id="{97812C60-5F1E-1CF0-CFAA-E6ED9F3EE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462" y="2407881"/>
            <a:ext cx="6357818" cy="30480"/>
          </a:xfrm>
          <a:prstGeom prst="rect">
            <a:avLst/>
          </a:prstGeom>
        </p:spPr>
      </p:pic>
      <p:sp>
        <p:nvSpPr>
          <p:cNvPr id="22" name="Text 2">
            <a:extLst>
              <a:ext uri="{FF2B5EF4-FFF2-40B4-BE49-F238E27FC236}">
                <a16:creationId xmlns:a16="http://schemas.microsoft.com/office/drawing/2014/main" id="{4A403D50-C8C7-2D79-8EF0-BDFC5E5A9EBD}"/>
              </a:ext>
            </a:extLst>
          </p:cNvPr>
          <p:cNvSpPr/>
          <p:nvPr/>
        </p:nvSpPr>
        <p:spPr>
          <a:xfrm>
            <a:off x="353462" y="2588499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Analyse Problem</a:t>
            </a:r>
            <a:endParaRPr lang="en-US" sz="2200" dirty="0"/>
          </a:p>
        </p:txBody>
      </p:sp>
      <p:sp>
        <p:nvSpPr>
          <p:cNvPr id="23" name="Text 3">
            <a:extLst>
              <a:ext uri="{FF2B5EF4-FFF2-40B4-BE49-F238E27FC236}">
                <a16:creationId xmlns:a16="http://schemas.microsoft.com/office/drawing/2014/main" id="{F7B33BD7-3617-B92B-AF38-45E1931423A5}"/>
              </a:ext>
            </a:extLst>
          </p:cNvPr>
          <p:cNvSpPr/>
          <p:nvPr/>
        </p:nvSpPr>
        <p:spPr>
          <a:xfrm>
            <a:off x="353462" y="3084037"/>
            <a:ext cx="635781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Identify access control requirements</a:t>
            </a:r>
            <a:endParaRPr lang="en-US" sz="1850" dirty="0"/>
          </a:p>
        </p:txBody>
      </p:sp>
      <p:sp>
        <p:nvSpPr>
          <p:cNvPr id="24" name="Text 4">
            <a:extLst>
              <a:ext uri="{FF2B5EF4-FFF2-40B4-BE49-F238E27FC236}">
                <a16:creationId xmlns:a16="http://schemas.microsoft.com/office/drawing/2014/main" id="{EC48CA7C-486C-ABBB-4490-C98DEDEFA978}"/>
              </a:ext>
            </a:extLst>
          </p:cNvPr>
          <p:cNvSpPr/>
          <p:nvPr/>
        </p:nvSpPr>
        <p:spPr>
          <a:xfrm>
            <a:off x="6950596" y="2031525"/>
            <a:ext cx="2393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Light" pitchFamily="34" charset="0"/>
                <a:ea typeface="Source Serif 4 Light" pitchFamily="34" charset="-122"/>
                <a:cs typeface="Source Serif 4 Light" pitchFamily="34" charset="-120"/>
              </a:rPr>
              <a:t>02</a:t>
            </a:r>
            <a:endParaRPr lang="en-US" sz="1850" dirty="0"/>
          </a:p>
        </p:txBody>
      </p:sp>
      <p:pic>
        <p:nvPicPr>
          <p:cNvPr id="25" name="Image 1">
            <a:extLst>
              <a:ext uri="{FF2B5EF4-FFF2-40B4-BE49-F238E27FC236}">
                <a16:creationId xmlns:a16="http://schemas.microsoft.com/office/drawing/2014/main" id="{A40EB8D0-AB98-7B0C-D870-AF993DF8D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596" y="2407881"/>
            <a:ext cx="6357818" cy="30480"/>
          </a:xfrm>
          <a:prstGeom prst="rect">
            <a:avLst/>
          </a:prstGeom>
        </p:spPr>
      </p:pic>
      <p:sp>
        <p:nvSpPr>
          <p:cNvPr id="26" name="Text 5">
            <a:extLst>
              <a:ext uri="{FF2B5EF4-FFF2-40B4-BE49-F238E27FC236}">
                <a16:creationId xmlns:a16="http://schemas.microsoft.com/office/drawing/2014/main" id="{A173FBCB-9722-C773-5F48-89741A053405}"/>
              </a:ext>
            </a:extLst>
          </p:cNvPr>
          <p:cNvSpPr/>
          <p:nvPr/>
        </p:nvSpPr>
        <p:spPr>
          <a:xfrm>
            <a:off x="6950596" y="2588499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Build Prototype</a:t>
            </a:r>
            <a:endParaRPr lang="en-US" sz="2200" dirty="0"/>
          </a:p>
        </p:txBody>
      </p:sp>
      <p:sp>
        <p:nvSpPr>
          <p:cNvPr id="27" name="Text 6">
            <a:extLst>
              <a:ext uri="{FF2B5EF4-FFF2-40B4-BE49-F238E27FC236}">
                <a16:creationId xmlns:a16="http://schemas.microsoft.com/office/drawing/2014/main" id="{3AF45894-E7D6-5A22-663F-4B5279EB2456}"/>
              </a:ext>
            </a:extLst>
          </p:cNvPr>
          <p:cNvSpPr/>
          <p:nvPr/>
        </p:nvSpPr>
        <p:spPr>
          <a:xfrm>
            <a:off x="6950596" y="3084037"/>
            <a:ext cx="635781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NFC authentication + occupancy detection</a:t>
            </a:r>
            <a:endParaRPr lang="en-US" sz="1850" dirty="0"/>
          </a:p>
        </p:txBody>
      </p:sp>
      <p:sp>
        <p:nvSpPr>
          <p:cNvPr id="28" name="Text 7">
            <a:extLst>
              <a:ext uri="{FF2B5EF4-FFF2-40B4-BE49-F238E27FC236}">
                <a16:creationId xmlns:a16="http://schemas.microsoft.com/office/drawing/2014/main" id="{E5411DF7-5BE3-44B3-954D-FDCA3C777EB5}"/>
              </a:ext>
            </a:extLst>
          </p:cNvPr>
          <p:cNvSpPr/>
          <p:nvPr/>
        </p:nvSpPr>
        <p:spPr>
          <a:xfrm>
            <a:off x="353462" y="3885804"/>
            <a:ext cx="2393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Light" pitchFamily="34" charset="0"/>
                <a:ea typeface="Source Serif 4 Light" pitchFamily="34" charset="-122"/>
                <a:cs typeface="Source Serif 4 Light" pitchFamily="34" charset="-120"/>
              </a:rPr>
              <a:t>03</a:t>
            </a:r>
            <a:endParaRPr lang="en-US" sz="1850" dirty="0"/>
          </a:p>
        </p:txBody>
      </p:sp>
      <p:pic>
        <p:nvPicPr>
          <p:cNvPr id="29" name="Image 2">
            <a:extLst>
              <a:ext uri="{FF2B5EF4-FFF2-40B4-BE49-F238E27FC236}">
                <a16:creationId xmlns:a16="http://schemas.microsoft.com/office/drawing/2014/main" id="{EAD83F80-0B5D-4790-C74B-B8720D977C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462" y="4238229"/>
            <a:ext cx="6357818" cy="30480"/>
          </a:xfrm>
          <a:prstGeom prst="rect">
            <a:avLst/>
          </a:prstGeom>
        </p:spPr>
      </p:pic>
      <p:sp>
        <p:nvSpPr>
          <p:cNvPr id="30" name="Text 8">
            <a:extLst>
              <a:ext uri="{FF2B5EF4-FFF2-40B4-BE49-F238E27FC236}">
                <a16:creationId xmlns:a16="http://schemas.microsoft.com/office/drawing/2014/main" id="{4C95BB4F-912B-A374-7A77-36B08C54B0B3}"/>
              </a:ext>
            </a:extLst>
          </p:cNvPr>
          <p:cNvSpPr/>
          <p:nvPr/>
        </p:nvSpPr>
        <p:spPr>
          <a:xfrm>
            <a:off x="353462" y="4442779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Test Reliability</a:t>
            </a:r>
            <a:endParaRPr lang="en-US" sz="2200" dirty="0"/>
          </a:p>
        </p:txBody>
      </p:sp>
      <p:sp>
        <p:nvSpPr>
          <p:cNvPr id="31" name="Text 9">
            <a:extLst>
              <a:ext uri="{FF2B5EF4-FFF2-40B4-BE49-F238E27FC236}">
                <a16:creationId xmlns:a16="http://schemas.microsoft.com/office/drawing/2014/main" id="{4B46993B-53D7-3E4F-F672-BA2AAE83EEC7}"/>
              </a:ext>
            </a:extLst>
          </p:cNvPr>
          <p:cNvSpPr/>
          <p:nvPr/>
        </p:nvSpPr>
        <p:spPr>
          <a:xfrm>
            <a:off x="353462" y="4938317"/>
            <a:ext cx="635781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Controlled environment validation</a:t>
            </a:r>
            <a:endParaRPr lang="en-US" sz="1850" dirty="0"/>
          </a:p>
        </p:txBody>
      </p:sp>
      <p:sp>
        <p:nvSpPr>
          <p:cNvPr id="32" name="Text 10">
            <a:extLst>
              <a:ext uri="{FF2B5EF4-FFF2-40B4-BE49-F238E27FC236}">
                <a16:creationId xmlns:a16="http://schemas.microsoft.com/office/drawing/2014/main" id="{724B61C3-5141-E3F1-F1F2-7FB00334E017}"/>
              </a:ext>
            </a:extLst>
          </p:cNvPr>
          <p:cNvSpPr/>
          <p:nvPr/>
        </p:nvSpPr>
        <p:spPr>
          <a:xfrm>
            <a:off x="6950596" y="3885804"/>
            <a:ext cx="2393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erif 4 Light" pitchFamily="34" charset="0"/>
                <a:ea typeface="Source Serif 4 Light" pitchFamily="34" charset="-122"/>
                <a:cs typeface="Source Serif 4 Light" pitchFamily="34" charset="-120"/>
              </a:rPr>
              <a:t>04</a:t>
            </a:r>
            <a:endParaRPr lang="en-US" sz="1850" dirty="0"/>
          </a:p>
        </p:txBody>
      </p:sp>
      <p:pic>
        <p:nvPicPr>
          <p:cNvPr id="33" name="Image 3">
            <a:extLst>
              <a:ext uri="{FF2B5EF4-FFF2-40B4-BE49-F238E27FC236}">
                <a16:creationId xmlns:a16="http://schemas.microsoft.com/office/drawing/2014/main" id="{E11F83CD-83DF-2B1A-79CE-DE6F4426C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596" y="4238229"/>
            <a:ext cx="6357818" cy="30480"/>
          </a:xfrm>
          <a:prstGeom prst="rect">
            <a:avLst/>
          </a:prstGeom>
        </p:spPr>
      </p:pic>
      <p:sp>
        <p:nvSpPr>
          <p:cNvPr id="34" name="Text 11">
            <a:extLst>
              <a:ext uri="{FF2B5EF4-FFF2-40B4-BE49-F238E27FC236}">
                <a16:creationId xmlns:a16="http://schemas.microsoft.com/office/drawing/2014/main" id="{C9B53094-49C7-6C3D-074F-B174B7DC52FC}"/>
              </a:ext>
            </a:extLst>
          </p:cNvPr>
          <p:cNvSpPr/>
          <p:nvPr/>
        </p:nvSpPr>
        <p:spPr>
          <a:xfrm>
            <a:off x="6950596" y="4442779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Create Guide</a:t>
            </a:r>
            <a:endParaRPr lang="en-US" sz="2200" dirty="0"/>
          </a:p>
        </p:txBody>
      </p:sp>
      <p:sp>
        <p:nvSpPr>
          <p:cNvPr id="35" name="Text 12">
            <a:extLst>
              <a:ext uri="{FF2B5EF4-FFF2-40B4-BE49-F238E27FC236}">
                <a16:creationId xmlns:a16="http://schemas.microsoft.com/office/drawing/2014/main" id="{0A90B1F5-3376-33D1-6001-4F7927C091B9}"/>
              </a:ext>
            </a:extLst>
          </p:cNvPr>
          <p:cNvSpPr/>
          <p:nvPr/>
        </p:nvSpPr>
        <p:spPr>
          <a:xfrm>
            <a:off x="6950596" y="4938317"/>
            <a:ext cx="635781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Implementation documentation</a:t>
            </a:r>
            <a:endParaRPr lang="en-US" sz="1850" dirty="0"/>
          </a:p>
        </p:txBody>
      </p:sp>
    </p:spTree>
    <p:extLst>
      <p:ext uri="{BB962C8B-B14F-4D97-AF65-F5344CB8AC3E}">
        <p14:creationId xmlns:p14="http://schemas.microsoft.com/office/powerpoint/2010/main" val="1350918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67445-571F-37B3-9DF5-DFA3C4C8C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0">
            <a:extLst>
              <a:ext uri="{FF2B5EF4-FFF2-40B4-BE49-F238E27FC236}">
                <a16:creationId xmlns:a16="http://schemas.microsoft.com/office/drawing/2014/main" id="{6AF428C4-EE68-6606-6072-21B74A695949}"/>
              </a:ext>
            </a:extLst>
          </p:cNvPr>
          <p:cNvSpPr/>
          <p:nvPr/>
        </p:nvSpPr>
        <p:spPr>
          <a:xfrm>
            <a:off x="212096" y="272606"/>
            <a:ext cx="7920366" cy="20794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850"/>
              </a:lnSpc>
              <a:buNone/>
            </a:pPr>
            <a:r>
              <a:rPr lang="en-US" sz="600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System Architecture</a:t>
            </a:r>
            <a:endParaRPr lang="en-US" sz="600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1D71B0FC-F54D-A684-874B-6006419FD0FD}"/>
              </a:ext>
            </a:extLst>
          </p:cNvPr>
          <p:cNvSpPr/>
          <p:nvPr/>
        </p:nvSpPr>
        <p:spPr>
          <a:xfrm>
            <a:off x="1344210" y="3578309"/>
            <a:ext cx="2615089" cy="2940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Hardware Components</a:t>
            </a:r>
            <a:endParaRPr lang="en-US" sz="1850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D1305FD3-B5E2-48A2-1C0C-4233D877C4C1}"/>
              </a:ext>
            </a:extLst>
          </p:cNvPr>
          <p:cNvSpPr/>
          <p:nvPr/>
        </p:nvSpPr>
        <p:spPr>
          <a:xfrm>
            <a:off x="1344210" y="3988360"/>
            <a:ext cx="4085630" cy="113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3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Arduino Uno microcontroller</a:t>
            </a:r>
            <a:endParaRPr lang="en-US" sz="1300" dirty="0"/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3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NFC reader module</a:t>
            </a:r>
            <a:endParaRPr lang="en-US" sz="1300" dirty="0"/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3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Geared servo motor</a:t>
            </a:r>
            <a:endParaRPr lang="en-US" sz="1300" dirty="0"/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3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Ultrasonic sensors</a:t>
            </a:r>
            <a:endParaRPr lang="en-US" sz="1300" dirty="0"/>
          </a:p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300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Solar battery system</a:t>
            </a:r>
            <a:endParaRPr lang="en-US" sz="1300" dirty="0"/>
          </a:p>
        </p:txBody>
      </p:sp>
      <p:pic>
        <p:nvPicPr>
          <p:cNvPr id="9" name="Picture 8" descr="A diagram of a vehicle&#10;&#10;AI-generated content may be incorrect.">
            <a:extLst>
              <a:ext uri="{FF2B5EF4-FFF2-40B4-BE49-F238E27FC236}">
                <a16:creationId xmlns:a16="http://schemas.microsoft.com/office/drawing/2014/main" id="{BAFD0F5F-010A-FD3A-0776-63DE7BDD30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6695" y="490297"/>
            <a:ext cx="1909551" cy="579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283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DE4AD-AC20-6E81-DF6C-EBA2EBE067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FCE62017-759F-CFA2-3A7B-49C773943F22}"/>
              </a:ext>
            </a:extLst>
          </p:cNvPr>
          <p:cNvSpPr/>
          <p:nvPr/>
        </p:nvSpPr>
        <p:spPr>
          <a:xfrm>
            <a:off x="498673" y="595908"/>
            <a:ext cx="3352602" cy="4190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292"/>
              </a:lnSpc>
              <a:buNone/>
            </a:pPr>
            <a:r>
              <a:rPr lang="en-US" sz="400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Key Design Features</a:t>
            </a:r>
            <a:endParaRPr lang="en-US" sz="400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F3A5566A-2B63-F0CE-1C94-B5EEA07DACD0}"/>
              </a:ext>
            </a:extLst>
          </p:cNvPr>
          <p:cNvSpPr/>
          <p:nvPr/>
        </p:nvSpPr>
        <p:spPr>
          <a:xfrm>
            <a:off x="498674" y="1381224"/>
            <a:ext cx="6622653" cy="983655"/>
          </a:xfrm>
          <a:prstGeom prst="roundRect">
            <a:avLst>
              <a:gd name="adj" fmla="val 9296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7" name="Image 1" descr="preencoded.png">
            <a:extLst>
              <a:ext uri="{FF2B5EF4-FFF2-40B4-BE49-F238E27FC236}">
                <a16:creationId xmlns:a16="http://schemas.microsoft.com/office/drawing/2014/main" id="{B84AE068-2F1C-B3D0-C6B3-0D36725F2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4" y="1362174"/>
            <a:ext cx="6622653" cy="76200"/>
          </a:xfrm>
          <a:prstGeom prst="rect">
            <a:avLst/>
          </a:prstGeom>
        </p:spPr>
      </p:pic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24BB2430-D2A6-FD8C-93E4-AD76838EE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283" y="1167507"/>
            <a:ext cx="427434" cy="427434"/>
          </a:xfrm>
          <a:prstGeom prst="rect">
            <a:avLst/>
          </a:prstGeom>
        </p:spPr>
      </p:pic>
      <p:pic>
        <p:nvPicPr>
          <p:cNvPr id="11" name="Image 3" descr="preencoded.png">
            <a:extLst>
              <a:ext uri="{FF2B5EF4-FFF2-40B4-BE49-F238E27FC236}">
                <a16:creationId xmlns:a16="http://schemas.microsoft.com/office/drawing/2014/main" id="{C3BC85A6-F945-6B9F-B63C-6218D2B2B1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24474" y="1295698"/>
            <a:ext cx="170954" cy="170954"/>
          </a:xfrm>
          <a:prstGeom prst="rect">
            <a:avLst/>
          </a:prstGeom>
        </p:spPr>
      </p:pic>
      <p:sp>
        <p:nvSpPr>
          <p:cNvPr id="13" name="Text 2">
            <a:extLst>
              <a:ext uri="{FF2B5EF4-FFF2-40B4-BE49-F238E27FC236}">
                <a16:creationId xmlns:a16="http://schemas.microsoft.com/office/drawing/2014/main" id="{D5D942A7-98F8-7CF0-D4A4-5E2893463B87}"/>
              </a:ext>
            </a:extLst>
          </p:cNvPr>
          <p:cNvSpPr/>
          <p:nvPr/>
        </p:nvSpPr>
        <p:spPr>
          <a:xfrm>
            <a:off x="660202" y="1737419"/>
            <a:ext cx="1676301" cy="2095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625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Portable Base</a:t>
            </a:r>
            <a:endParaRPr lang="en-US" sz="1292" dirty="0"/>
          </a:p>
        </p:txBody>
      </p:sp>
      <p:sp>
        <p:nvSpPr>
          <p:cNvPr id="15" name="Text 3">
            <a:extLst>
              <a:ext uri="{FF2B5EF4-FFF2-40B4-BE49-F238E27FC236}">
                <a16:creationId xmlns:a16="http://schemas.microsoft.com/office/drawing/2014/main" id="{06955DF5-87FE-CE88-4218-2321A60AE20E}"/>
              </a:ext>
            </a:extLst>
          </p:cNvPr>
          <p:cNvSpPr/>
          <p:nvPr/>
        </p:nvSpPr>
        <p:spPr>
          <a:xfrm>
            <a:off x="660202" y="2007989"/>
            <a:ext cx="6299597" cy="195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500"/>
              </a:lnSpc>
              <a:buNone/>
            </a:pPr>
            <a:r>
              <a:rPr lang="en-US" sz="1083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No permanent ground installation required</a:t>
            </a:r>
            <a:endParaRPr lang="en-US" sz="1083" dirty="0"/>
          </a:p>
        </p:txBody>
      </p:sp>
      <p:sp>
        <p:nvSpPr>
          <p:cNvPr id="17" name="Shape 4">
            <a:extLst>
              <a:ext uri="{FF2B5EF4-FFF2-40B4-BE49-F238E27FC236}">
                <a16:creationId xmlns:a16="http://schemas.microsoft.com/office/drawing/2014/main" id="{583D4A32-CE8D-14D6-EF80-B57C9C09AE94}"/>
              </a:ext>
            </a:extLst>
          </p:cNvPr>
          <p:cNvSpPr/>
          <p:nvPr/>
        </p:nvSpPr>
        <p:spPr>
          <a:xfrm>
            <a:off x="498674" y="2680295"/>
            <a:ext cx="6622653" cy="983655"/>
          </a:xfrm>
          <a:prstGeom prst="roundRect">
            <a:avLst>
              <a:gd name="adj" fmla="val 9296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19" name="Image 4" descr="preencoded.png">
            <a:extLst>
              <a:ext uri="{FF2B5EF4-FFF2-40B4-BE49-F238E27FC236}">
                <a16:creationId xmlns:a16="http://schemas.microsoft.com/office/drawing/2014/main" id="{943027B0-88D2-FFF5-DD9A-24BFD1058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4" y="2661245"/>
            <a:ext cx="6622653" cy="76200"/>
          </a:xfrm>
          <a:prstGeom prst="rect">
            <a:avLst/>
          </a:prstGeom>
        </p:spPr>
      </p:pic>
      <p:pic>
        <p:nvPicPr>
          <p:cNvPr id="21" name="Image 5" descr="preencoded.png">
            <a:extLst>
              <a:ext uri="{FF2B5EF4-FFF2-40B4-BE49-F238E27FC236}">
                <a16:creationId xmlns:a16="http://schemas.microsoft.com/office/drawing/2014/main" id="{3BF9CADE-5B96-E508-4B09-8ED0D97D8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283" y="2466579"/>
            <a:ext cx="427434" cy="427434"/>
          </a:xfrm>
          <a:prstGeom prst="rect">
            <a:avLst/>
          </a:prstGeom>
        </p:spPr>
      </p:pic>
      <p:pic>
        <p:nvPicPr>
          <p:cNvPr id="23" name="Image 6" descr="preencoded.png">
            <a:extLst>
              <a:ext uri="{FF2B5EF4-FFF2-40B4-BE49-F238E27FC236}">
                <a16:creationId xmlns:a16="http://schemas.microsoft.com/office/drawing/2014/main" id="{D63660E0-C191-FB9F-C796-C52FA8A3CB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24474" y="2594769"/>
            <a:ext cx="170954" cy="170954"/>
          </a:xfrm>
          <a:prstGeom prst="rect">
            <a:avLst/>
          </a:prstGeom>
        </p:spPr>
      </p:pic>
      <p:sp>
        <p:nvSpPr>
          <p:cNvPr id="25" name="Text 5">
            <a:extLst>
              <a:ext uri="{FF2B5EF4-FFF2-40B4-BE49-F238E27FC236}">
                <a16:creationId xmlns:a16="http://schemas.microsoft.com/office/drawing/2014/main" id="{C92DD870-BA64-45C6-AC20-A42CD56758A6}"/>
              </a:ext>
            </a:extLst>
          </p:cNvPr>
          <p:cNvSpPr/>
          <p:nvPr/>
        </p:nvSpPr>
        <p:spPr>
          <a:xfrm>
            <a:off x="660202" y="3036491"/>
            <a:ext cx="1676301" cy="2095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625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Tool-Free Repair</a:t>
            </a:r>
            <a:endParaRPr lang="en-US" sz="1292" dirty="0"/>
          </a:p>
        </p:txBody>
      </p:sp>
      <p:sp>
        <p:nvSpPr>
          <p:cNvPr id="27" name="Text 6">
            <a:extLst>
              <a:ext uri="{FF2B5EF4-FFF2-40B4-BE49-F238E27FC236}">
                <a16:creationId xmlns:a16="http://schemas.microsoft.com/office/drawing/2014/main" id="{3EBF1322-FB6A-5F77-514C-0F0453143EFB}"/>
              </a:ext>
            </a:extLst>
          </p:cNvPr>
          <p:cNvSpPr/>
          <p:nvPr/>
        </p:nvSpPr>
        <p:spPr>
          <a:xfrm>
            <a:off x="660202" y="3307060"/>
            <a:ext cx="6299597" cy="195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500"/>
              </a:lnSpc>
              <a:buNone/>
            </a:pPr>
            <a:r>
              <a:rPr lang="en-US" sz="1083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Modular component replacement</a:t>
            </a:r>
            <a:endParaRPr lang="en-US" sz="1083" dirty="0"/>
          </a:p>
        </p:txBody>
      </p:sp>
      <p:sp>
        <p:nvSpPr>
          <p:cNvPr id="29" name="Shape 7">
            <a:extLst>
              <a:ext uri="{FF2B5EF4-FFF2-40B4-BE49-F238E27FC236}">
                <a16:creationId xmlns:a16="http://schemas.microsoft.com/office/drawing/2014/main" id="{C6020B99-2B12-9E76-749D-25A2B358740B}"/>
              </a:ext>
            </a:extLst>
          </p:cNvPr>
          <p:cNvSpPr/>
          <p:nvPr/>
        </p:nvSpPr>
        <p:spPr>
          <a:xfrm>
            <a:off x="498674" y="3979367"/>
            <a:ext cx="6622653" cy="983655"/>
          </a:xfrm>
          <a:prstGeom prst="roundRect">
            <a:avLst>
              <a:gd name="adj" fmla="val 9296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31" name="Image 7" descr="preencoded.png">
            <a:extLst>
              <a:ext uri="{FF2B5EF4-FFF2-40B4-BE49-F238E27FC236}">
                <a16:creationId xmlns:a16="http://schemas.microsoft.com/office/drawing/2014/main" id="{05533C94-8635-0C37-B8DD-E3E6FA4920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4" y="3960317"/>
            <a:ext cx="6622653" cy="76200"/>
          </a:xfrm>
          <a:prstGeom prst="rect">
            <a:avLst/>
          </a:prstGeom>
        </p:spPr>
      </p:pic>
      <p:pic>
        <p:nvPicPr>
          <p:cNvPr id="33" name="Image 8" descr="preencoded.png">
            <a:extLst>
              <a:ext uri="{FF2B5EF4-FFF2-40B4-BE49-F238E27FC236}">
                <a16:creationId xmlns:a16="http://schemas.microsoft.com/office/drawing/2014/main" id="{F45A1944-CF0A-A11F-EC42-3DEAE8848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283" y="3765650"/>
            <a:ext cx="427434" cy="427434"/>
          </a:xfrm>
          <a:prstGeom prst="rect">
            <a:avLst/>
          </a:prstGeom>
        </p:spPr>
      </p:pic>
      <p:pic>
        <p:nvPicPr>
          <p:cNvPr id="35" name="Image 9" descr="preencoded.png">
            <a:extLst>
              <a:ext uri="{FF2B5EF4-FFF2-40B4-BE49-F238E27FC236}">
                <a16:creationId xmlns:a16="http://schemas.microsoft.com/office/drawing/2014/main" id="{884C7B56-3190-2ECD-2C43-6A8D7874FB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724474" y="3893841"/>
            <a:ext cx="170954" cy="170954"/>
          </a:xfrm>
          <a:prstGeom prst="rect">
            <a:avLst/>
          </a:prstGeom>
        </p:spPr>
      </p:pic>
      <p:sp>
        <p:nvSpPr>
          <p:cNvPr id="37" name="Text 8">
            <a:extLst>
              <a:ext uri="{FF2B5EF4-FFF2-40B4-BE49-F238E27FC236}">
                <a16:creationId xmlns:a16="http://schemas.microsoft.com/office/drawing/2014/main" id="{DB384F0F-196A-85FA-BB59-E5AE1071F47B}"/>
              </a:ext>
            </a:extLst>
          </p:cNvPr>
          <p:cNvSpPr/>
          <p:nvPr/>
        </p:nvSpPr>
        <p:spPr>
          <a:xfrm>
            <a:off x="660202" y="4335562"/>
            <a:ext cx="1756966" cy="2095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625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Real-Time Occupancy</a:t>
            </a:r>
            <a:endParaRPr lang="en-US" sz="1292" dirty="0"/>
          </a:p>
        </p:txBody>
      </p:sp>
      <p:sp>
        <p:nvSpPr>
          <p:cNvPr id="39" name="Text 9">
            <a:extLst>
              <a:ext uri="{FF2B5EF4-FFF2-40B4-BE49-F238E27FC236}">
                <a16:creationId xmlns:a16="http://schemas.microsoft.com/office/drawing/2014/main" id="{24448D20-C0CE-79C9-DF5F-B17CD84D5268}"/>
              </a:ext>
            </a:extLst>
          </p:cNvPr>
          <p:cNvSpPr/>
          <p:nvPr/>
        </p:nvSpPr>
        <p:spPr>
          <a:xfrm>
            <a:off x="660202" y="4606131"/>
            <a:ext cx="6299597" cy="195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500"/>
              </a:lnSpc>
              <a:buNone/>
            </a:pPr>
            <a:r>
              <a:rPr lang="en-US" sz="1083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Live parking space monitoring</a:t>
            </a:r>
            <a:endParaRPr lang="en-US" sz="1083" dirty="0"/>
          </a:p>
        </p:txBody>
      </p:sp>
      <p:sp>
        <p:nvSpPr>
          <p:cNvPr id="41" name="Shape 10">
            <a:extLst>
              <a:ext uri="{FF2B5EF4-FFF2-40B4-BE49-F238E27FC236}">
                <a16:creationId xmlns:a16="http://schemas.microsoft.com/office/drawing/2014/main" id="{8C9F1E1A-A5A5-B5BB-B594-863AB09736C4}"/>
              </a:ext>
            </a:extLst>
          </p:cNvPr>
          <p:cNvSpPr/>
          <p:nvPr/>
        </p:nvSpPr>
        <p:spPr>
          <a:xfrm>
            <a:off x="498674" y="5278438"/>
            <a:ext cx="6622653" cy="983655"/>
          </a:xfrm>
          <a:prstGeom prst="roundRect">
            <a:avLst>
              <a:gd name="adj" fmla="val 9296"/>
            </a:avLst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3" name="Image 10" descr="preencoded.png">
            <a:extLst>
              <a:ext uri="{FF2B5EF4-FFF2-40B4-BE49-F238E27FC236}">
                <a16:creationId xmlns:a16="http://schemas.microsoft.com/office/drawing/2014/main" id="{23BE50EC-D5E8-4F57-A40D-711DAD892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4" y="5259388"/>
            <a:ext cx="6622653" cy="76200"/>
          </a:xfrm>
          <a:prstGeom prst="rect">
            <a:avLst/>
          </a:prstGeom>
        </p:spPr>
      </p:pic>
      <p:pic>
        <p:nvPicPr>
          <p:cNvPr id="45" name="Image 11" descr="preencoded.png">
            <a:extLst>
              <a:ext uri="{FF2B5EF4-FFF2-40B4-BE49-F238E27FC236}">
                <a16:creationId xmlns:a16="http://schemas.microsoft.com/office/drawing/2014/main" id="{F01F50CF-5F23-C855-F6A7-7D2F6D776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283" y="5064721"/>
            <a:ext cx="427434" cy="427434"/>
          </a:xfrm>
          <a:prstGeom prst="rect">
            <a:avLst/>
          </a:prstGeom>
        </p:spPr>
      </p:pic>
      <p:pic>
        <p:nvPicPr>
          <p:cNvPr id="47" name="Image 12" descr="preencoded.png">
            <a:extLst>
              <a:ext uri="{FF2B5EF4-FFF2-40B4-BE49-F238E27FC236}">
                <a16:creationId xmlns:a16="http://schemas.microsoft.com/office/drawing/2014/main" id="{0EF5EDA5-713B-426B-A761-DE2EC6ED140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724474" y="5192911"/>
            <a:ext cx="170954" cy="170954"/>
          </a:xfrm>
          <a:prstGeom prst="rect">
            <a:avLst/>
          </a:prstGeom>
        </p:spPr>
      </p:pic>
      <p:sp>
        <p:nvSpPr>
          <p:cNvPr id="49" name="Text 11">
            <a:extLst>
              <a:ext uri="{FF2B5EF4-FFF2-40B4-BE49-F238E27FC236}">
                <a16:creationId xmlns:a16="http://schemas.microsoft.com/office/drawing/2014/main" id="{41B1C4E2-CA3B-25F4-1EC5-B074FD978FAC}"/>
              </a:ext>
            </a:extLst>
          </p:cNvPr>
          <p:cNvSpPr/>
          <p:nvPr/>
        </p:nvSpPr>
        <p:spPr>
          <a:xfrm>
            <a:off x="660202" y="5634633"/>
            <a:ext cx="1676301" cy="2095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625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Intelligent Blocking</a:t>
            </a:r>
            <a:endParaRPr lang="en-US" sz="1292" dirty="0"/>
          </a:p>
        </p:txBody>
      </p:sp>
      <p:sp>
        <p:nvSpPr>
          <p:cNvPr id="51" name="Text 12">
            <a:extLst>
              <a:ext uri="{FF2B5EF4-FFF2-40B4-BE49-F238E27FC236}">
                <a16:creationId xmlns:a16="http://schemas.microsoft.com/office/drawing/2014/main" id="{CEF6930B-6806-4A87-8981-478713B462F3}"/>
              </a:ext>
            </a:extLst>
          </p:cNvPr>
          <p:cNvSpPr/>
          <p:nvPr/>
        </p:nvSpPr>
        <p:spPr>
          <a:xfrm>
            <a:off x="660202" y="5905202"/>
            <a:ext cx="6299597" cy="195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500"/>
              </a:lnSpc>
              <a:buNone/>
            </a:pPr>
            <a:r>
              <a:rPr lang="en-US" sz="1083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Automatic entry restriction when full</a:t>
            </a:r>
            <a:endParaRPr lang="en-US" sz="1083" dirty="0"/>
          </a:p>
        </p:txBody>
      </p:sp>
    </p:spTree>
    <p:extLst>
      <p:ext uri="{BB962C8B-B14F-4D97-AF65-F5344CB8AC3E}">
        <p14:creationId xmlns:p14="http://schemas.microsoft.com/office/powerpoint/2010/main" val="4291133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AB0C1-C4A5-E0AE-1D2B-1B6AB544F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9FA29746-F310-268C-886D-BD8E8A787CA9}"/>
              </a:ext>
            </a:extLst>
          </p:cNvPr>
          <p:cNvSpPr/>
          <p:nvPr/>
        </p:nvSpPr>
        <p:spPr>
          <a:xfrm>
            <a:off x="677267" y="359989"/>
            <a:ext cx="8073827" cy="490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3833"/>
              </a:lnSpc>
              <a:buNone/>
            </a:pPr>
            <a:r>
              <a:rPr lang="en-US" sz="450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Risk Management &amp; Ethics</a:t>
            </a:r>
            <a:endParaRPr lang="en-US" sz="450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EDA9FF2D-2CD9-FA61-D340-8879BF6BB00E}"/>
              </a:ext>
            </a:extLst>
          </p:cNvPr>
          <p:cNvSpPr/>
          <p:nvPr/>
        </p:nvSpPr>
        <p:spPr>
          <a:xfrm>
            <a:off x="670655" y="2373015"/>
            <a:ext cx="2842159" cy="2890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292"/>
              </a:lnSpc>
              <a:buNone/>
            </a:pPr>
            <a:r>
              <a:rPr lang="en-US" sz="1833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Technical Safeguards</a:t>
            </a:r>
            <a:endParaRPr lang="en-US" sz="1833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BBDC1F45-CBA4-1258-5C6F-734FA2B27949}"/>
              </a:ext>
            </a:extLst>
          </p:cNvPr>
          <p:cNvSpPr/>
          <p:nvPr/>
        </p:nvSpPr>
        <p:spPr>
          <a:xfrm>
            <a:off x="665173" y="2824460"/>
            <a:ext cx="5215136" cy="1001812"/>
          </a:xfrm>
          <a:prstGeom prst="roundRect">
            <a:avLst>
              <a:gd name="adj" fmla="val 699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ABADD"/>
            </a:solidFill>
            <a:prstDash val="solid"/>
          </a:ln>
        </p:spPr>
      </p:sp>
      <p:sp>
        <p:nvSpPr>
          <p:cNvPr id="9" name="Text 3">
            <a:extLst>
              <a:ext uri="{FF2B5EF4-FFF2-40B4-BE49-F238E27FC236}">
                <a16:creationId xmlns:a16="http://schemas.microsoft.com/office/drawing/2014/main" id="{30050FC0-6544-F228-771B-BC262CE3F670}"/>
              </a:ext>
            </a:extLst>
          </p:cNvPr>
          <p:cNvSpPr/>
          <p:nvPr/>
        </p:nvSpPr>
        <p:spPr>
          <a:xfrm>
            <a:off x="851009" y="3010297"/>
            <a:ext cx="2086273" cy="245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IP65 Weatherproofing</a:t>
            </a:r>
            <a:endParaRPr lang="en-US" sz="1542" dirty="0"/>
          </a:p>
        </p:txBody>
      </p:sp>
      <p:sp>
        <p:nvSpPr>
          <p:cNvPr id="11" name="Text 4">
            <a:extLst>
              <a:ext uri="{FF2B5EF4-FFF2-40B4-BE49-F238E27FC236}">
                <a16:creationId xmlns:a16="http://schemas.microsoft.com/office/drawing/2014/main" id="{719B1C49-B154-E8F9-60E6-55CD4A0D3D83}"/>
              </a:ext>
            </a:extLst>
          </p:cNvPr>
          <p:cNvSpPr/>
          <p:nvPr/>
        </p:nvSpPr>
        <p:spPr>
          <a:xfrm>
            <a:off x="851009" y="3395266"/>
            <a:ext cx="4843463" cy="245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Protection against rain and dust</a:t>
            </a:r>
            <a:endParaRPr lang="en-US" sz="1292" dirty="0"/>
          </a:p>
        </p:txBody>
      </p:sp>
      <p:sp>
        <p:nvSpPr>
          <p:cNvPr id="13" name="Shape 5">
            <a:extLst>
              <a:ext uri="{FF2B5EF4-FFF2-40B4-BE49-F238E27FC236}">
                <a16:creationId xmlns:a16="http://schemas.microsoft.com/office/drawing/2014/main" id="{CD374141-4891-2FF4-1F36-C0F2C4099CD6}"/>
              </a:ext>
            </a:extLst>
          </p:cNvPr>
          <p:cNvSpPr/>
          <p:nvPr/>
        </p:nvSpPr>
        <p:spPr>
          <a:xfrm>
            <a:off x="665173" y="3965872"/>
            <a:ext cx="5215136" cy="1001812"/>
          </a:xfrm>
          <a:prstGeom prst="roundRect">
            <a:avLst>
              <a:gd name="adj" fmla="val 699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ABADD"/>
            </a:solidFill>
            <a:prstDash val="solid"/>
          </a:ln>
        </p:spPr>
      </p:sp>
      <p:sp>
        <p:nvSpPr>
          <p:cNvPr id="15" name="Text 6">
            <a:extLst>
              <a:ext uri="{FF2B5EF4-FFF2-40B4-BE49-F238E27FC236}">
                <a16:creationId xmlns:a16="http://schemas.microsoft.com/office/drawing/2014/main" id="{73E7DC73-2E78-8C48-910E-1BD7CE4C4264}"/>
              </a:ext>
            </a:extLst>
          </p:cNvPr>
          <p:cNvSpPr/>
          <p:nvPr/>
        </p:nvSpPr>
        <p:spPr>
          <a:xfrm>
            <a:off x="851009" y="4151709"/>
            <a:ext cx="1963242" cy="245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Fail-Safe Design</a:t>
            </a:r>
            <a:endParaRPr lang="en-US" sz="1542" dirty="0"/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E15CD634-1E7F-18B0-EA5D-9CCA3B647AE3}"/>
              </a:ext>
            </a:extLst>
          </p:cNvPr>
          <p:cNvSpPr/>
          <p:nvPr/>
        </p:nvSpPr>
        <p:spPr>
          <a:xfrm>
            <a:off x="851009" y="4536679"/>
            <a:ext cx="4843463" cy="245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Manual override capability</a:t>
            </a:r>
            <a:endParaRPr lang="en-US" sz="1292" dirty="0"/>
          </a:p>
        </p:txBody>
      </p:sp>
      <p:sp>
        <p:nvSpPr>
          <p:cNvPr id="19" name="Text 8">
            <a:extLst>
              <a:ext uri="{FF2B5EF4-FFF2-40B4-BE49-F238E27FC236}">
                <a16:creationId xmlns:a16="http://schemas.microsoft.com/office/drawing/2014/main" id="{670C8685-18D5-DA0C-7188-257455DDDBC6}"/>
              </a:ext>
            </a:extLst>
          </p:cNvPr>
          <p:cNvSpPr/>
          <p:nvPr/>
        </p:nvSpPr>
        <p:spPr>
          <a:xfrm>
            <a:off x="6293654" y="2373015"/>
            <a:ext cx="2355949" cy="2944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292"/>
              </a:lnSpc>
              <a:buNone/>
            </a:pPr>
            <a:r>
              <a:rPr lang="en-US" sz="1833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Ethical Compliance</a:t>
            </a:r>
            <a:endParaRPr lang="en-US" sz="1833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21" name="Shape 9">
            <a:extLst>
              <a:ext uri="{FF2B5EF4-FFF2-40B4-BE49-F238E27FC236}">
                <a16:creationId xmlns:a16="http://schemas.microsoft.com/office/drawing/2014/main" id="{E7729C5F-3029-F838-5A75-95E88C6D29A5}"/>
              </a:ext>
            </a:extLst>
          </p:cNvPr>
          <p:cNvSpPr/>
          <p:nvPr/>
        </p:nvSpPr>
        <p:spPr>
          <a:xfrm>
            <a:off x="6293654" y="2824460"/>
            <a:ext cx="5215136" cy="1001812"/>
          </a:xfrm>
          <a:prstGeom prst="roundRect">
            <a:avLst>
              <a:gd name="adj" fmla="val 699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ABADD"/>
            </a:solidFill>
            <a:prstDash val="solid"/>
          </a:ln>
        </p:spPr>
      </p:sp>
      <p:sp>
        <p:nvSpPr>
          <p:cNvPr id="23" name="Text 10">
            <a:extLst>
              <a:ext uri="{FF2B5EF4-FFF2-40B4-BE49-F238E27FC236}">
                <a16:creationId xmlns:a16="http://schemas.microsoft.com/office/drawing/2014/main" id="{22589484-4843-0DBB-C9BD-29B97B6157A5}"/>
              </a:ext>
            </a:extLst>
          </p:cNvPr>
          <p:cNvSpPr/>
          <p:nvPr/>
        </p:nvSpPr>
        <p:spPr>
          <a:xfrm>
            <a:off x="6479490" y="3010297"/>
            <a:ext cx="1963242" cy="245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No Personal Data</a:t>
            </a:r>
            <a:endParaRPr lang="en-US" sz="1542" dirty="0"/>
          </a:p>
        </p:txBody>
      </p:sp>
      <p:sp>
        <p:nvSpPr>
          <p:cNvPr id="25" name="Text 11">
            <a:extLst>
              <a:ext uri="{FF2B5EF4-FFF2-40B4-BE49-F238E27FC236}">
                <a16:creationId xmlns:a16="http://schemas.microsoft.com/office/drawing/2014/main" id="{052D9963-0F44-0A0C-BF77-117C4F1AEE8A}"/>
              </a:ext>
            </a:extLst>
          </p:cNvPr>
          <p:cNvSpPr/>
          <p:nvPr/>
        </p:nvSpPr>
        <p:spPr>
          <a:xfrm>
            <a:off x="6479490" y="3395266"/>
            <a:ext cx="4843463" cy="245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29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Anonymous NFC authentication only</a:t>
            </a:r>
            <a:endParaRPr lang="en-US" sz="1292" dirty="0"/>
          </a:p>
        </p:txBody>
      </p:sp>
      <p:sp>
        <p:nvSpPr>
          <p:cNvPr id="27" name="Shape 12">
            <a:extLst>
              <a:ext uri="{FF2B5EF4-FFF2-40B4-BE49-F238E27FC236}">
                <a16:creationId xmlns:a16="http://schemas.microsoft.com/office/drawing/2014/main" id="{09D86A83-04D8-8030-ED08-BE6EBCEBBC6B}"/>
              </a:ext>
            </a:extLst>
          </p:cNvPr>
          <p:cNvSpPr/>
          <p:nvPr/>
        </p:nvSpPr>
        <p:spPr>
          <a:xfrm>
            <a:off x="6293654" y="3965872"/>
            <a:ext cx="5215136" cy="1001812"/>
          </a:xfrm>
          <a:prstGeom prst="roundRect">
            <a:avLst>
              <a:gd name="adj" fmla="val 6996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DABADD"/>
            </a:solidFill>
            <a:prstDash val="solid"/>
          </a:ln>
        </p:spPr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365FE22B-908A-9621-DB7D-C046EA3F8926}"/>
              </a:ext>
            </a:extLst>
          </p:cNvPr>
          <p:cNvSpPr/>
          <p:nvPr/>
        </p:nvSpPr>
        <p:spPr>
          <a:xfrm>
            <a:off x="6479490" y="4151709"/>
            <a:ext cx="1963242" cy="245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1917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erif 4 Semi Bold" pitchFamily="34" charset="0"/>
                <a:ea typeface="Source Serif 4 Semi Bold" pitchFamily="34" charset="-122"/>
                <a:cs typeface="Source Serif 4 Semi Bold" pitchFamily="34" charset="-120"/>
              </a:rPr>
              <a:t>Ethics Approved</a:t>
            </a:r>
            <a:endParaRPr lang="en-US" sz="1542" dirty="0"/>
          </a:p>
        </p:txBody>
      </p:sp>
      <p:sp>
        <p:nvSpPr>
          <p:cNvPr id="31" name="Text 14">
            <a:extLst>
              <a:ext uri="{FF2B5EF4-FFF2-40B4-BE49-F238E27FC236}">
                <a16:creationId xmlns:a16="http://schemas.microsoft.com/office/drawing/2014/main" id="{E28F15FE-0F1A-BDE9-4E6C-3B79C8DA6405}"/>
              </a:ext>
            </a:extLst>
          </p:cNvPr>
          <p:cNvSpPr/>
          <p:nvPr/>
        </p:nvSpPr>
        <p:spPr>
          <a:xfrm>
            <a:off x="6479490" y="4536679"/>
            <a:ext cx="4843463" cy="245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50" dirty="0">
                <a:solidFill>
                  <a:srgbClr val="272525"/>
                </a:solidFill>
                <a:latin typeface="Source Sans 3"/>
                <a:ea typeface="Source Sans 3"/>
                <a:cs typeface="Source Sans 3" pitchFamily="34" charset="-120"/>
              </a:rPr>
              <a:t>Reference: </a:t>
            </a:r>
            <a:r>
              <a:rPr lang="en-US" sz="1200" b="1" dirty="0">
                <a:solidFill>
                  <a:srgbClr val="1D1D1F"/>
                </a:solidFill>
                <a:ea typeface="+mn-lt"/>
                <a:cs typeface="+mn-lt"/>
              </a:rPr>
              <a:t>ETH-2024-089</a:t>
            </a:r>
            <a:endParaRPr lang="en-US" sz="1292" dirty="0">
              <a:solidFill>
                <a:srgbClr val="000000"/>
              </a:solidFill>
              <a:latin typeface="Aptos" panose="020B0004020202020204"/>
              <a:ea typeface="Source Sans 3" pitchFamily="34" charset="-122"/>
              <a:cs typeface="Source Sans 3" pitchFamily="34" charset="-120"/>
            </a:endParaRPr>
          </a:p>
          <a:p>
            <a:pPr marL="0" indent="0" algn="l">
              <a:lnSpc>
                <a:spcPts val="1917"/>
              </a:lnSpc>
              <a:buNone/>
            </a:pPr>
            <a:endParaRPr lang="en-US" sz="1292" dirty="0"/>
          </a:p>
        </p:txBody>
      </p:sp>
    </p:spTree>
    <p:extLst>
      <p:ext uri="{BB962C8B-B14F-4D97-AF65-F5344CB8AC3E}">
        <p14:creationId xmlns:p14="http://schemas.microsoft.com/office/powerpoint/2010/main" val="371682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0FA18C-B35A-369A-5356-41C2279C8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023DBEC-7F7E-9D24-9A20-5ED1F8F14963}"/>
              </a:ext>
            </a:extLst>
          </p:cNvPr>
          <p:cNvSpPr/>
          <p:nvPr/>
        </p:nvSpPr>
        <p:spPr>
          <a:xfrm>
            <a:off x="359966" y="210808"/>
            <a:ext cx="3998900" cy="483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4700"/>
              </a:lnSpc>
              <a:buNone/>
            </a:pPr>
            <a:r>
              <a:rPr lang="en-US" sz="3750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Project Timeline</a:t>
            </a:r>
            <a:endParaRPr lang="en-US" sz="3750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pic>
        <p:nvPicPr>
          <p:cNvPr id="3" name="Picture 2" descr="A chart with blue rectangles&#10;&#10;AI-generated content may be incorrect.">
            <a:extLst>
              <a:ext uri="{FF2B5EF4-FFF2-40B4-BE49-F238E27FC236}">
                <a16:creationId xmlns:a16="http://schemas.microsoft.com/office/drawing/2014/main" id="{638E8806-31FA-F435-3991-D73535821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48711"/>
            <a:ext cx="12223335" cy="3784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202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842D7-BF75-8405-DA02-18C5CD267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0">
            <a:extLst>
              <a:ext uri="{FF2B5EF4-FFF2-40B4-BE49-F238E27FC236}">
                <a16:creationId xmlns:a16="http://schemas.microsoft.com/office/drawing/2014/main" id="{A0D078CA-824E-EA1F-8669-EFC8C0019238}"/>
              </a:ext>
            </a:extLst>
          </p:cNvPr>
          <p:cNvSpPr/>
          <p:nvPr/>
        </p:nvSpPr>
        <p:spPr>
          <a:xfrm>
            <a:off x="698104" y="1490365"/>
            <a:ext cx="9387483" cy="11733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9208"/>
              </a:lnSpc>
              <a:buNone/>
            </a:pPr>
            <a:r>
              <a:rPr lang="en-US" sz="7375" b="1" dirty="0">
                <a:solidFill>
                  <a:srgbClr val="7030A0"/>
                </a:solidFill>
                <a:latin typeface="Source Serif 4 Semi Bold"/>
                <a:ea typeface="Source Serif 4 Semi Bold"/>
                <a:cs typeface="Source Serif 4 Semi Bold" pitchFamily="34" charset="-120"/>
              </a:rPr>
              <a:t>Questions?</a:t>
            </a:r>
            <a:endParaRPr lang="en-US" sz="7375" b="1">
              <a:solidFill>
                <a:srgbClr val="7030A0"/>
              </a:solidFill>
              <a:latin typeface="Source Serif 4 Semi Bold"/>
              <a:ea typeface="Source Serif 4 Semi Bold"/>
              <a:cs typeface="Calibri"/>
            </a:endParaRPr>
          </a:p>
        </p:txBody>
      </p:sp>
      <p:sp>
        <p:nvSpPr>
          <p:cNvPr id="10" name="Shape 1">
            <a:extLst>
              <a:ext uri="{FF2B5EF4-FFF2-40B4-BE49-F238E27FC236}">
                <a16:creationId xmlns:a16="http://schemas.microsoft.com/office/drawing/2014/main" id="{A35A0BF1-F100-B5A8-AF3C-8C6FC1F2DA19}"/>
              </a:ext>
            </a:extLst>
          </p:cNvPr>
          <p:cNvSpPr/>
          <p:nvPr/>
        </p:nvSpPr>
        <p:spPr>
          <a:xfrm>
            <a:off x="698104" y="3162364"/>
            <a:ext cx="10795793" cy="31254"/>
          </a:xfrm>
          <a:prstGeom prst="rect">
            <a:avLst/>
          </a:prstGeom>
          <a:solidFill>
            <a:srgbClr val="272525">
              <a:alpha val="50000"/>
            </a:srgbClr>
          </a:solidFill>
          <a:ln/>
        </p:spPr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60810442-FE90-BCD9-4B50-A8A51F154C03}"/>
              </a:ext>
            </a:extLst>
          </p:cNvPr>
          <p:cNvSpPr/>
          <p:nvPr/>
        </p:nvSpPr>
        <p:spPr>
          <a:xfrm>
            <a:off x="698104" y="3417887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Thank you for your attention</a:t>
            </a:r>
            <a:endParaRPr lang="en-US" sz="1542" dirty="0"/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94B8E0E4-2662-7741-971C-69F08413FFB5}"/>
              </a:ext>
            </a:extLst>
          </p:cNvPr>
          <p:cNvSpPr/>
          <p:nvPr/>
        </p:nvSpPr>
        <p:spPr>
          <a:xfrm>
            <a:off x="698104" y="3961407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b="1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Fouad Bouabdi-Benaatou</a:t>
            </a:r>
            <a:endParaRPr lang="en-US" sz="1542" dirty="0"/>
          </a:p>
        </p:txBody>
      </p:sp>
      <p:sp>
        <p:nvSpPr>
          <p:cNvPr id="16" name="Text 4">
            <a:extLst>
              <a:ext uri="{FF2B5EF4-FFF2-40B4-BE49-F238E27FC236}">
                <a16:creationId xmlns:a16="http://schemas.microsoft.com/office/drawing/2014/main" id="{AFCCB002-C0EF-C066-AC9D-D8AE4FFA6DF9}"/>
              </a:ext>
            </a:extLst>
          </p:cNvPr>
          <p:cNvSpPr/>
          <p:nvPr/>
        </p:nvSpPr>
        <p:spPr>
          <a:xfrm>
            <a:off x="698104" y="4504928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Email: </a:t>
            </a:r>
            <a:r>
              <a:rPr lang="en-US" sz="1542" u="sng" dirty="0">
                <a:solidFill>
                  <a:srgbClr val="D75BE2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2242740@student.uwtsd.ac.uk</a:t>
            </a:r>
            <a:endParaRPr lang="en-US" sz="1542" dirty="0"/>
          </a:p>
        </p:txBody>
      </p:sp>
      <p:sp>
        <p:nvSpPr>
          <p:cNvPr id="18" name="Text 5">
            <a:extLst>
              <a:ext uri="{FF2B5EF4-FFF2-40B4-BE49-F238E27FC236}">
                <a16:creationId xmlns:a16="http://schemas.microsoft.com/office/drawing/2014/main" id="{2A0FA03E-47DB-C0DB-6C65-4B91DAC20995}"/>
              </a:ext>
            </a:extLst>
          </p:cNvPr>
          <p:cNvSpPr/>
          <p:nvPr/>
        </p:nvSpPr>
        <p:spPr>
          <a:xfrm>
            <a:off x="698104" y="5048448"/>
            <a:ext cx="10795793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0985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61970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295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93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04924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85909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66893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47878" algn="l" defTabSz="761970" rtl="0" eaLnBrk="1" latinLnBrk="0" hangingPunct="1"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ts val="2500"/>
              </a:lnSpc>
              <a:buNone/>
            </a:pPr>
            <a:r>
              <a:rPr lang="en-US" sz="1542" dirty="0">
                <a:solidFill>
                  <a:srgbClr val="272525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Student ID: 2242740</a:t>
            </a:r>
            <a:endParaRPr lang="en-US" sz="1542" dirty="0"/>
          </a:p>
        </p:txBody>
      </p:sp>
    </p:spTree>
    <p:extLst>
      <p:ext uri="{BB962C8B-B14F-4D97-AF65-F5344CB8AC3E}">
        <p14:creationId xmlns:p14="http://schemas.microsoft.com/office/powerpoint/2010/main" val="1801783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394D2-C9B0-8C78-0263-7AE897EE7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0BAF857-C0CF-DE67-90FC-CDD6FFD3789F}"/>
              </a:ext>
            </a:extLst>
          </p:cNvPr>
          <p:cNvSpPr/>
          <p:nvPr/>
        </p:nvSpPr>
        <p:spPr>
          <a:xfrm>
            <a:off x="135659" y="450229"/>
            <a:ext cx="12067298" cy="452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4450"/>
              </a:lnSpc>
              <a:buNone/>
            </a:pPr>
            <a:r>
              <a:rPr lang="en-US" sz="6000" b="1" dirty="0">
                <a:solidFill>
                  <a:srgbClr val="7030A0"/>
                </a:solidFill>
                <a:latin typeface="Source Serif 4 Semi Bold"/>
                <a:ea typeface="Source Serif 4 Semi Bold"/>
              </a:rPr>
              <a:t>References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6A94627-0B8B-93C9-2709-77EE4881B99B}"/>
              </a:ext>
            </a:extLst>
          </p:cNvPr>
          <p:cNvSpPr txBox="1"/>
          <p:nvPr/>
        </p:nvSpPr>
        <p:spPr>
          <a:xfrm>
            <a:off x="144827" y="1247553"/>
            <a:ext cx="11896452" cy="535531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[1] D. Gupta and A. Jain, “IoT-based smart parking system using RFID and ultrasonic sensors,”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J. Phys.: Conf. Ser.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vol. 1964, no. 4, p. 042067, Aug. 2021, </a:t>
            </a:r>
            <a:r>
              <a:rPr lang="en-GB" err="1">
                <a:solidFill>
                  <a:srgbClr val="1D1D1F"/>
                </a:solidFill>
                <a:ea typeface="+mn-lt"/>
                <a:cs typeface="+mn-lt"/>
              </a:rPr>
              <a:t>doi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: 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  <a:hlinkClick r:id="rId2"/>
              </a:rPr>
              <a:t>10.1088/1742-6596/1964/4/042067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[2] L. Wang and Y. Chen, “Design and implementation of a contactless access control system based on NFC and Arduino,” in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2023 IEEE 9th Int. Conf. </a:t>
            </a:r>
            <a:r>
              <a:rPr lang="en-GB" i="1" dirty="0" err="1">
                <a:solidFill>
                  <a:srgbClr val="1D1D1F"/>
                </a:solidFill>
                <a:ea typeface="+mn-lt"/>
                <a:cs typeface="+mn-lt"/>
              </a:rPr>
              <a:t>Comput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. Commun. (ICCC)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Dec. 2023, pp. 2105–2110.</a:t>
            </a:r>
            <a:endParaRPr lang="en-GB" dirty="0">
              <a:solidFill>
                <a:srgbClr val="1D1D1F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[3] X. Li and H. Zhang, “Low-cost embedded systems for campus security applications,”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Sensors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vol. 20, no. 15, p. 4231, Aug. 2020, </a:t>
            </a:r>
            <a:r>
              <a:rPr lang="en-GB" err="1">
                <a:solidFill>
                  <a:srgbClr val="1D1D1F"/>
                </a:solidFill>
                <a:ea typeface="+mn-lt"/>
                <a:cs typeface="+mn-lt"/>
              </a:rPr>
              <a:t>doi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: 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  <a:hlinkClick r:id="rId3"/>
              </a:rPr>
              <a:t>10.3390/s20154231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.</a:t>
            </a:r>
            <a:endParaRPr lang="en-GB"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[4] S. Kumar and R. Sharma, “Low-cost RFID-based parking system using Arduino,”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Int. J. Eng. Res. Technol.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vol. 9, no. 4, pp. 112–116, Apr. 2020. [Online]. Available: 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  <a:hlinkClick r:id="rId4"/>
              </a:rPr>
              <a:t>https://www.ijert.org/research/low-cost-rfid-based-parking-system-using-arduino-IJERTV9IS040087.pdf</a:t>
            </a:r>
            <a:endParaRPr lang="en-GB"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[5] Y. Zhang and W. Liu, “An Arduino-based smart parking management system with real-time occupancy detection,” in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2022 IEEE Int. Conf. Mechatronics Autom. (ICMA)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Aug. 2022, pp. 1123–1128.</a:t>
            </a:r>
            <a:endParaRPr lang="en-GB" dirty="0">
              <a:solidFill>
                <a:srgbClr val="1D1D1F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[6] E. Al-Masri and M. Al-</a:t>
            </a:r>
            <a:r>
              <a:rPr lang="en-GB" dirty="0" err="1">
                <a:solidFill>
                  <a:srgbClr val="1D1D1F"/>
                </a:solidFill>
                <a:ea typeface="+mn-lt"/>
                <a:cs typeface="+mn-lt"/>
              </a:rPr>
              <a:t>Zoubi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“Secure and low-cost NFC-based access control for small-scale facilities,” </a:t>
            </a:r>
            <a:r>
              <a:rPr lang="en-GB" i="1" dirty="0">
                <a:solidFill>
                  <a:srgbClr val="1D1D1F"/>
                </a:solidFill>
                <a:ea typeface="+mn-lt"/>
                <a:cs typeface="+mn-lt"/>
              </a:rPr>
              <a:t>IEEE Access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, vol. 12, pp. 12345–12356, Jan. 2024.</a:t>
            </a:r>
            <a:endParaRPr lang="en-GB" dirty="0">
              <a:solidFill>
                <a:srgbClr val="1D1D1F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[7] Department for Transport, “Guidance on access control for public sector sites,” UK Government, 2022. </a:t>
            </a:r>
            <a:endParaRPr lang="en-GB" dirty="0">
              <a:solidFill>
                <a:srgbClr val="1D1D1F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[8] Jisc, “Digital infrastructure in UK universities,” Jisc Report, 2022. </a:t>
            </a:r>
            <a:endParaRPr lang="en-GB" dirty="0">
              <a:solidFill>
                <a:srgbClr val="1D1D1F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[9] Arduino LLC, “Arduino hardware documentation,” 2023. [Online]. Available: 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  <a:hlinkClick r:id="rId5"/>
              </a:rPr>
              <a:t>https://docs.arduino.cc/hardware</a:t>
            </a:r>
            <a:endParaRPr lang="en-GB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1D1D1F"/>
                </a:solidFill>
                <a:ea typeface="+mn-lt"/>
                <a:cs typeface="+mn-lt"/>
              </a:rPr>
              <a:t>[10] International Electrotechnical Commission, “IEC 60529: Degrees of protection provided by enclosures (IP Code),” Geneva, Switzerland, 2013. [Online]. Available: </a:t>
            </a:r>
            <a:r>
              <a:rPr lang="en-GB" dirty="0">
                <a:solidFill>
                  <a:srgbClr val="1D1D1F"/>
                </a:solidFill>
                <a:ea typeface="+mn-lt"/>
                <a:cs typeface="+mn-lt"/>
                <a:hlinkClick r:id="rId6"/>
              </a:rPr>
              <a:t>https://webstore.iec.ch/publication/26603</a:t>
            </a:r>
            <a:endParaRPr lang="en-GB"/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2615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</cp:revision>
  <dcterms:created xsi:type="dcterms:W3CDTF">2026-02-01T16:39:27Z</dcterms:created>
  <dcterms:modified xsi:type="dcterms:W3CDTF">2026-02-01T18:49:34Z</dcterms:modified>
</cp:coreProperties>
</file>