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7BDD4"/>
    <a:srgbClr val="FFCC99"/>
    <a:srgbClr val="E9F9FB"/>
    <a:srgbClr val="FFC5C5"/>
    <a:srgbClr val="ACEAF2"/>
    <a:srgbClr val="E792EE"/>
    <a:srgbClr val="DFAAE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7966" autoAdjust="0"/>
    <p:restoredTop sz="94662" autoAdjust="0"/>
  </p:normalViewPr>
  <p:slideViewPr>
    <p:cSldViewPr snapToGrid="0">
      <p:cViewPr>
        <p:scale>
          <a:sx n="100" d="100"/>
          <a:sy n="100" d="100"/>
        </p:scale>
        <p:origin x="774" y="40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DF9995EB-8E62-49BC-A578-0FFCCE107D4E}" type="datetimeFigureOut">
              <a:rPr lang="en-IN" smtClean="0"/>
              <a:t>19-11-2025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A8514CB-E78D-4CBC-AF10-B95FB49BBC17}" type="slidenum">
              <a:rPr lang="en-IN" smtClean="0"/>
              <a:t>‹#›</a:t>
            </a:fld>
            <a:endParaRPr lang="en-IN"/>
          </a:p>
        </p:txBody>
      </p:sp>
    </p:spTree>
    <p:extLst>
      <p:ext uri="{BB962C8B-B14F-4D97-AF65-F5344CB8AC3E}">
        <p14:creationId xmlns:p14="http://schemas.microsoft.com/office/powerpoint/2010/main" val="1835265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DF9995EB-8E62-49BC-A578-0FFCCE107D4E}" type="datetimeFigureOut">
              <a:rPr lang="en-IN" smtClean="0"/>
              <a:t>19-11-2025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A8514CB-E78D-4CBC-AF10-B95FB49BBC17}" type="slidenum">
              <a:rPr lang="en-IN" smtClean="0"/>
              <a:t>‹#›</a:t>
            </a:fld>
            <a:endParaRPr lang="en-IN"/>
          </a:p>
        </p:txBody>
      </p:sp>
    </p:spTree>
    <p:extLst>
      <p:ext uri="{BB962C8B-B14F-4D97-AF65-F5344CB8AC3E}">
        <p14:creationId xmlns:p14="http://schemas.microsoft.com/office/powerpoint/2010/main" val="2623270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F9995EB-8E62-49BC-A578-0FFCCE107D4E}" type="datetimeFigureOut">
              <a:rPr lang="en-IN" smtClean="0"/>
              <a:t>19-11-2025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A8514CB-E78D-4CBC-AF10-B95FB49BBC17}" type="slidenum">
              <a:rPr lang="en-IN" smtClean="0"/>
              <a:t>‹#›</a:t>
            </a:fld>
            <a:endParaRPr lang="en-IN"/>
          </a:p>
        </p:txBody>
      </p:sp>
    </p:spTree>
    <p:extLst>
      <p:ext uri="{BB962C8B-B14F-4D97-AF65-F5344CB8AC3E}">
        <p14:creationId xmlns:p14="http://schemas.microsoft.com/office/powerpoint/2010/main" val="1574850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DF9995EB-8E62-49BC-A578-0FFCCE107D4E}" type="datetimeFigureOut">
              <a:rPr lang="en-IN" smtClean="0"/>
              <a:t>19-11-2025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A8514CB-E78D-4CBC-AF10-B95FB49BBC17}" type="slidenum">
              <a:rPr lang="en-IN" smtClean="0"/>
              <a:t>‹#›</a:t>
            </a:fld>
            <a:endParaRPr lang="en-IN"/>
          </a:p>
        </p:txBody>
      </p:sp>
    </p:spTree>
    <p:extLst>
      <p:ext uri="{BB962C8B-B14F-4D97-AF65-F5344CB8AC3E}">
        <p14:creationId xmlns:p14="http://schemas.microsoft.com/office/powerpoint/2010/main" val="1004951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DF9995EB-8E62-49BC-A578-0FFCCE107D4E}" type="datetimeFigureOut">
              <a:rPr lang="en-IN" smtClean="0"/>
              <a:t>19-11-2025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A8514CB-E78D-4CBC-AF10-B95FB49BBC17}" type="slidenum">
              <a:rPr lang="en-IN" smtClean="0"/>
              <a:t>‹#›</a:t>
            </a:fld>
            <a:endParaRPr lang="en-IN"/>
          </a:p>
        </p:txBody>
      </p:sp>
    </p:spTree>
    <p:extLst>
      <p:ext uri="{BB962C8B-B14F-4D97-AF65-F5344CB8AC3E}">
        <p14:creationId xmlns:p14="http://schemas.microsoft.com/office/powerpoint/2010/main" val="2193361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DF9995EB-8E62-49BC-A578-0FFCCE107D4E}" type="datetimeFigureOut">
              <a:rPr lang="en-IN" smtClean="0"/>
              <a:t>19-11-2025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A8514CB-E78D-4CBC-AF10-B95FB49BBC17}" type="slidenum">
              <a:rPr lang="en-IN" smtClean="0"/>
              <a:t>‹#›</a:t>
            </a:fld>
            <a:endParaRPr lang="en-IN"/>
          </a:p>
        </p:txBody>
      </p:sp>
    </p:spTree>
    <p:extLst>
      <p:ext uri="{BB962C8B-B14F-4D97-AF65-F5344CB8AC3E}">
        <p14:creationId xmlns:p14="http://schemas.microsoft.com/office/powerpoint/2010/main" val="1764345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9995EB-8E62-49BC-A578-0FFCCE107D4E}" type="datetimeFigureOut">
              <a:rPr lang="en-IN" smtClean="0"/>
              <a:t>19-11-2025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A8514CB-E78D-4CBC-AF10-B95FB49BBC17}" type="slidenum">
              <a:rPr lang="en-IN" smtClean="0"/>
              <a:t>‹#›</a:t>
            </a:fld>
            <a:endParaRPr lang="en-IN"/>
          </a:p>
        </p:txBody>
      </p:sp>
    </p:spTree>
    <p:extLst>
      <p:ext uri="{BB962C8B-B14F-4D97-AF65-F5344CB8AC3E}">
        <p14:creationId xmlns:p14="http://schemas.microsoft.com/office/powerpoint/2010/main" val="1809351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9995EB-8E62-49BC-A578-0FFCCE107D4E}" type="datetimeFigureOut">
              <a:rPr lang="en-IN" smtClean="0"/>
              <a:t>19-11-2025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A8514CB-E78D-4CBC-AF10-B95FB49BBC17}" type="slidenum">
              <a:rPr lang="en-IN" smtClean="0"/>
              <a:t>‹#›</a:t>
            </a:fld>
            <a:endParaRPr lang="en-IN"/>
          </a:p>
        </p:txBody>
      </p:sp>
    </p:spTree>
    <p:extLst>
      <p:ext uri="{BB962C8B-B14F-4D97-AF65-F5344CB8AC3E}">
        <p14:creationId xmlns:p14="http://schemas.microsoft.com/office/powerpoint/2010/main" val="2884848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9995EB-8E62-49BC-A578-0FFCCE107D4E}" type="datetimeFigureOut">
              <a:rPr lang="en-IN" smtClean="0"/>
              <a:t>19-11-2025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A8514CB-E78D-4CBC-AF10-B95FB49BBC17}" type="slidenum">
              <a:rPr lang="en-IN" smtClean="0"/>
              <a:t>‹#›</a:t>
            </a:fld>
            <a:endParaRPr lang="en-IN"/>
          </a:p>
        </p:txBody>
      </p:sp>
    </p:spTree>
    <p:extLst>
      <p:ext uri="{BB962C8B-B14F-4D97-AF65-F5344CB8AC3E}">
        <p14:creationId xmlns:p14="http://schemas.microsoft.com/office/powerpoint/2010/main" val="374823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DF9995EB-8E62-49BC-A578-0FFCCE107D4E}" type="datetimeFigureOut">
              <a:rPr lang="en-IN" smtClean="0"/>
              <a:t>19-11-2025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A8514CB-E78D-4CBC-AF10-B95FB49BBC17}" type="slidenum">
              <a:rPr lang="en-IN" smtClean="0"/>
              <a:t>‹#›</a:t>
            </a:fld>
            <a:endParaRPr lang="en-IN"/>
          </a:p>
        </p:txBody>
      </p:sp>
    </p:spTree>
    <p:extLst>
      <p:ext uri="{BB962C8B-B14F-4D97-AF65-F5344CB8AC3E}">
        <p14:creationId xmlns:p14="http://schemas.microsoft.com/office/powerpoint/2010/main" val="2736182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DF9995EB-8E62-49BC-A578-0FFCCE107D4E}" type="datetimeFigureOut">
              <a:rPr lang="en-IN" smtClean="0"/>
              <a:t>19-11-2025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A8514CB-E78D-4CBC-AF10-B95FB49BBC17}" type="slidenum">
              <a:rPr lang="en-IN" smtClean="0"/>
              <a:t>‹#›</a:t>
            </a:fld>
            <a:endParaRPr lang="en-IN"/>
          </a:p>
        </p:txBody>
      </p:sp>
    </p:spTree>
    <p:extLst>
      <p:ext uri="{BB962C8B-B14F-4D97-AF65-F5344CB8AC3E}">
        <p14:creationId xmlns:p14="http://schemas.microsoft.com/office/powerpoint/2010/main" val="1821424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9995EB-8E62-49BC-A578-0FFCCE107D4E}" type="datetimeFigureOut">
              <a:rPr lang="en-IN" smtClean="0"/>
              <a:t>19-11-2025</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8514CB-E78D-4CBC-AF10-B95FB49BBC17}" type="slidenum">
              <a:rPr lang="en-IN" smtClean="0"/>
              <a:t>‹#›</a:t>
            </a:fld>
            <a:endParaRPr lang="en-IN"/>
          </a:p>
        </p:txBody>
      </p:sp>
    </p:spTree>
    <p:extLst>
      <p:ext uri="{BB962C8B-B14F-4D97-AF65-F5344CB8AC3E}">
        <p14:creationId xmlns:p14="http://schemas.microsoft.com/office/powerpoint/2010/main" val="901449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625" y="13837"/>
            <a:ext cx="12095182" cy="6815588"/>
          </a:xfrm>
          <a:prstGeom prst="rect">
            <a:avLst/>
          </a:prstGeom>
          <a:solidFill>
            <a:schemeClr val="accent6">
              <a:lumMod val="40000"/>
              <a:lumOff val="60000"/>
            </a:schemeClr>
          </a:solidFill>
          <a:ln>
            <a:solidFill>
              <a:schemeClr val="tx1"/>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IN" dirty="0"/>
          </a:p>
        </p:txBody>
      </p:sp>
      <p:sp>
        <p:nvSpPr>
          <p:cNvPr id="5" name="Rectangle 4"/>
          <p:cNvSpPr/>
          <p:nvPr/>
        </p:nvSpPr>
        <p:spPr>
          <a:xfrm>
            <a:off x="82922" y="17019"/>
            <a:ext cx="11990592" cy="845477"/>
          </a:xfrm>
          <a:prstGeom prst="rect">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latin typeface="Times New Roman" panose="02020603050405020304" pitchFamily="18" charset="0"/>
                <a:cs typeface="Times New Roman" panose="02020603050405020304" pitchFamily="18" charset="0"/>
              </a:rPr>
              <a:t>Element </a:t>
            </a:r>
            <a:r>
              <a:rPr lang="en-GB" sz="3600" b="1" dirty="0" smtClean="0">
                <a:solidFill>
                  <a:schemeClr val="tx1"/>
                </a:solidFill>
                <a:latin typeface="Times New Roman" panose="02020603050405020304" pitchFamily="18" charset="0"/>
                <a:cs typeface="Times New Roman" panose="02020603050405020304" pitchFamily="18" charset="0"/>
              </a:rPr>
              <a:t>3:Methodology</a:t>
            </a:r>
            <a:r>
              <a:rPr lang="en-GB" sz="3600" b="1" dirty="0">
                <a:solidFill>
                  <a:schemeClr val="tx1"/>
                </a:solidFill>
                <a:latin typeface="Times New Roman" panose="02020603050405020304" pitchFamily="18" charset="0"/>
                <a:cs typeface="Times New Roman" panose="02020603050405020304" pitchFamily="18" charset="0"/>
              </a:rPr>
              <a:t> </a:t>
            </a:r>
            <a:r>
              <a:rPr lang="en-GB" sz="3600" b="1" dirty="0" smtClean="0">
                <a:solidFill>
                  <a:schemeClr val="tx1"/>
                </a:solidFill>
                <a:latin typeface="Times New Roman" panose="02020603050405020304" pitchFamily="18" charset="0"/>
                <a:cs typeface="Times New Roman" panose="02020603050405020304" pitchFamily="18" charset="0"/>
              </a:rPr>
              <a:t>Poster</a:t>
            </a:r>
            <a:endParaRPr lang="en-GB" sz="3600" b="1" dirty="0">
              <a:solidFill>
                <a:schemeClr val="tx1"/>
              </a:solidFill>
              <a:latin typeface="Times New Roman" panose="02020603050405020304" pitchFamily="18" charset="0"/>
              <a:cs typeface="Times New Roman" panose="02020603050405020304" pitchFamily="18" charset="0"/>
            </a:endParaRPr>
          </a:p>
        </p:txBody>
      </p:sp>
      <p:sp>
        <p:nvSpPr>
          <p:cNvPr id="23" name="TextBox 22"/>
          <p:cNvSpPr txBox="1"/>
          <p:nvPr/>
        </p:nvSpPr>
        <p:spPr>
          <a:xfrm>
            <a:off x="73397" y="928072"/>
            <a:ext cx="3086004" cy="2631490"/>
          </a:xfrm>
          <a:prstGeom prst="rect">
            <a:avLst/>
          </a:prstGeom>
          <a:solidFill>
            <a:srgbClr val="D7BDD4"/>
          </a:solidFill>
          <a:ln>
            <a:solidFill>
              <a:schemeClr val="tx1"/>
            </a:solidFill>
          </a:ln>
        </p:spPr>
        <p:txBody>
          <a:bodyPr wrap="square" rtlCol="0">
            <a:spAutoFit/>
          </a:bodyPr>
          <a:lstStyle/>
          <a:p>
            <a:pPr algn="just"/>
            <a:r>
              <a:rPr lang="en-IN" sz="1100" b="1" dirty="0">
                <a:latin typeface="Times New Roman" panose="02020603050405020304" pitchFamily="18" charset="0"/>
                <a:cs typeface="Times New Roman" panose="02020603050405020304" pitchFamily="18" charset="0"/>
              </a:rPr>
              <a:t>Summary of findings (Research output)</a:t>
            </a:r>
            <a:endParaRPr lang="en-GB" sz="1100" b="1" dirty="0">
              <a:latin typeface="Times New Roman" panose="02020603050405020304" pitchFamily="18" charset="0"/>
              <a:cs typeface="Times New Roman" panose="02020603050405020304" pitchFamily="18" charset="0"/>
            </a:endParaRPr>
          </a:p>
          <a:p>
            <a:pPr algn="just"/>
            <a:r>
              <a:rPr lang="en-IN" sz="1100" dirty="0">
                <a:latin typeface="Times New Roman" panose="02020603050405020304" pitchFamily="18" charset="0"/>
                <a:cs typeface="Times New Roman" panose="02020603050405020304" pitchFamily="18" charset="0"/>
              </a:rPr>
              <a:t>The research study based on assessing impact of organisational culture and policies on employees performance and motivation, found that policy and culture lays direct and indirect impact on employee, which in turn influences their work practices. This was explained through integration of Herzberg’ theory which found that autonomy, opportunities to grow and recognition, serves as motivators for employees and directly influences their performance (</a:t>
            </a:r>
            <a:r>
              <a:rPr lang="en-IN" sz="1100" dirty="0" err="1">
                <a:latin typeface="Times New Roman" panose="02020603050405020304" pitchFamily="18" charset="0"/>
                <a:cs typeface="Times New Roman" panose="02020603050405020304" pitchFamily="18" charset="0"/>
              </a:rPr>
              <a:t>Peramatzis</a:t>
            </a:r>
            <a:r>
              <a:rPr lang="en-IN" sz="1100" dirty="0">
                <a:latin typeface="Times New Roman" panose="02020603050405020304" pitchFamily="18" charset="0"/>
                <a:cs typeface="Times New Roman" panose="02020603050405020304" pitchFamily="18" charset="0"/>
              </a:rPr>
              <a:t>, and </a:t>
            </a:r>
            <a:r>
              <a:rPr lang="en-IN" sz="1100" dirty="0" err="1">
                <a:latin typeface="Times New Roman" panose="02020603050405020304" pitchFamily="18" charset="0"/>
                <a:cs typeface="Times New Roman" panose="02020603050405020304" pitchFamily="18" charset="0"/>
              </a:rPr>
              <a:t>Galanakis</a:t>
            </a:r>
            <a:r>
              <a:rPr lang="en-IN" sz="1100" dirty="0">
                <a:latin typeface="Times New Roman" panose="02020603050405020304" pitchFamily="18" charset="0"/>
                <a:cs typeface="Times New Roman" panose="02020603050405020304" pitchFamily="18" charset="0"/>
              </a:rPr>
              <a:t>, 2022). On the other hand, it was found that hygiene factor like clear and well managed organisational policy results in prevention of dissatisfaction, however it lays indirect impact on employee performance</a:t>
            </a:r>
            <a:r>
              <a:rPr lang="en-IN" sz="1100" dirty="0" smtClean="0">
                <a:latin typeface="Times New Roman" panose="02020603050405020304" pitchFamily="18" charset="0"/>
                <a:cs typeface="Times New Roman" panose="02020603050405020304" pitchFamily="18" charset="0"/>
              </a:rPr>
              <a:t>.</a:t>
            </a:r>
            <a:endParaRPr lang="en-GB" sz="1100" dirty="0">
              <a:latin typeface="Times New Roman" panose="02020603050405020304" pitchFamily="18" charset="0"/>
              <a:cs typeface="Times New Roman" panose="02020603050405020304" pitchFamily="18" charset="0"/>
            </a:endParaRPr>
          </a:p>
        </p:txBody>
      </p:sp>
      <p:sp>
        <p:nvSpPr>
          <p:cNvPr id="3" name="Rectangle 2"/>
          <p:cNvSpPr/>
          <p:nvPr/>
        </p:nvSpPr>
        <p:spPr>
          <a:xfrm>
            <a:off x="8524875" y="3714750"/>
            <a:ext cx="3586739" cy="3089231"/>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IN" sz="1100" b="1" dirty="0" smtClean="0">
              <a:solidFill>
                <a:schemeClr val="tx1"/>
              </a:solidFill>
              <a:latin typeface="Times New Roman" panose="02020603050405020304" pitchFamily="18" charset="0"/>
              <a:cs typeface="Times New Roman" panose="02020603050405020304" pitchFamily="18" charset="0"/>
            </a:endParaRPr>
          </a:p>
          <a:p>
            <a:pPr algn="just"/>
            <a:r>
              <a:rPr lang="en-IN" sz="1100" b="1" dirty="0" smtClean="0">
                <a:solidFill>
                  <a:schemeClr val="tx1"/>
                </a:solidFill>
                <a:latin typeface="Times New Roman" panose="02020603050405020304" pitchFamily="18" charset="0"/>
                <a:cs typeface="Times New Roman" panose="02020603050405020304" pitchFamily="18" charset="0"/>
              </a:rPr>
              <a:t>Summary </a:t>
            </a:r>
            <a:r>
              <a:rPr lang="en-IN" sz="1100" b="1" dirty="0">
                <a:solidFill>
                  <a:schemeClr val="tx1"/>
                </a:solidFill>
                <a:latin typeface="Times New Roman" panose="02020603050405020304" pitchFamily="18" charset="0"/>
                <a:cs typeface="Times New Roman" panose="02020603050405020304" pitchFamily="18" charset="0"/>
              </a:rPr>
              <a:t>of research process (Methodology)</a:t>
            </a:r>
            <a:endParaRPr lang="en-IN" sz="1100" dirty="0">
              <a:solidFill>
                <a:schemeClr val="tx1"/>
              </a:solidFill>
              <a:latin typeface="Times New Roman" panose="02020603050405020304" pitchFamily="18" charset="0"/>
              <a:cs typeface="Times New Roman" panose="02020603050405020304" pitchFamily="18" charset="0"/>
            </a:endParaRPr>
          </a:p>
          <a:p>
            <a:pPr algn="just"/>
            <a:r>
              <a:rPr lang="en-IN" sz="1100" dirty="0">
                <a:solidFill>
                  <a:schemeClr val="tx1"/>
                </a:solidFill>
                <a:latin typeface="Times New Roman" panose="02020603050405020304" pitchFamily="18" charset="0"/>
                <a:cs typeface="Times New Roman" panose="02020603050405020304" pitchFamily="18" charset="0"/>
              </a:rPr>
              <a:t>Further, interpretivism philosophical stance was followed to gain rich and deeper understanding of the subjective experiences and meanings concerned with policy and culture of organisation. The selected philosophy can be justified as it helped in exploring realities and social experience of employees, which is critical to their motivation and performance aspect. </a:t>
            </a:r>
          </a:p>
          <a:p>
            <a:pPr algn="just"/>
            <a:r>
              <a:rPr lang="en-IN" sz="1100" dirty="0">
                <a:solidFill>
                  <a:schemeClr val="tx1"/>
                </a:solidFill>
                <a:latin typeface="Times New Roman" panose="02020603050405020304" pitchFamily="18" charset="0"/>
                <a:cs typeface="Times New Roman" panose="02020603050405020304" pitchFamily="18" charset="0"/>
              </a:rPr>
              <a:t>Whereas, for attaining data insights, study integrated secondary data collection method, through which time and cost incurred in collecting raw insights was saved (</a:t>
            </a:r>
            <a:r>
              <a:rPr lang="en-IN" sz="1100" dirty="0" err="1">
                <a:solidFill>
                  <a:schemeClr val="tx1"/>
                </a:solidFill>
                <a:latin typeface="Times New Roman" panose="02020603050405020304" pitchFamily="18" charset="0"/>
                <a:cs typeface="Times New Roman" panose="02020603050405020304" pitchFamily="18" charset="0"/>
              </a:rPr>
              <a:t>Taherdoost</a:t>
            </a:r>
            <a:r>
              <a:rPr lang="en-IN" sz="1100" dirty="0">
                <a:solidFill>
                  <a:schemeClr val="tx1"/>
                </a:solidFill>
                <a:latin typeface="Times New Roman" panose="02020603050405020304" pitchFamily="18" charset="0"/>
                <a:cs typeface="Times New Roman" panose="02020603050405020304" pitchFamily="18" charset="0"/>
              </a:rPr>
              <a:t>, 2021). In this case, data was attained through scrutiny of books and journals, google scholar, published bibliography and existing datasets. In addition, thematic analysis was used to identify meanings and patterns within qualitative data, under which literature is classified into varied themes that explained impact of organisational culture and policies on performance and motivation of employees.</a:t>
            </a:r>
            <a:endParaRPr lang="en-GB" sz="1100" dirty="0">
              <a:solidFill>
                <a:schemeClr val="tx1"/>
              </a:solidFill>
              <a:latin typeface="Times New Roman" panose="02020603050405020304" pitchFamily="18" charset="0"/>
              <a:cs typeface="Times New Roman" panose="02020603050405020304" pitchFamily="18" charset="0"/>
            </a:endParaRPr>
          </a:p>
          <a:p>
            <a:pPr algn="ctr"/>
            <a:endParaRPr lang="en-GB" sz="1100" dirty="0">
              <a:solidFill>
                <a:schemeClr val="tx1"/>
              </a:solidFill>
            </a:endParaRPr>
          </a:p>
        </p:txBody>
      </p:sp>
      <p:sp>
        <p:nvSpPr>
          <p:cNvPr id="6" name="Rectangle 5"/>
          <p:cNvSpPr/>
          <p:nvPr/>
        </p:nvSpPr>
        <p:spPr>
          <a:xfrm>
            <a:off x="8524875" y="951829"/>
            <a:ext cx="3586738" cy="2737477"/>
          </a:xfrm>
          <a:prstGeom prst="rect">
            <a:avLst/>
          </a:prstGeom>
          <a:solidFill>
            <a:schemeClr val="accent5">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IN" sz="1100" b="1" dirty="0" smtClean="0">
              <a:solidFill>
                <a:schemeClr val="tx1"/>
              </a:solidFill>
              <a:latin typeface="Times New Roman" panose="02020603050405020304" pitchFamily="18" charset="0"/>
              <a:cs typeface="Times New Roman" panose="02020603050405020304" pitchFamily="18" charset="0"/>
            </a:endParaRPr>
          </a:p>
          <a:p>
            <a:pPr algn="just"/>
            <a:r>
              <a:rPr lang="en-IN" sz="1100" b="1" dirty="0" smtClean="0">
                <a:solidFill>
                  <a:schemeClr val="tx1"/>
                </a:solidFill>
                <a:latin typeface="Times New Roman" panose="02020603050405020304" pitchFamily="18" charset="0"/>
                <a:cs typeface="Times New Roman" panose="02020603050405020304" pitchFamily="18" charset="0"/>
              </a:rPr>
              <a:t>Summary </a:t>
            </a:r>
            <a:r>
              <a:rPr lang="en-IN" sz="1100" b="1" dirty="0">
                <a:solidFill>
                  <a:schemeClr val="tx1"/>
                </a:solidFill>
                <a:latin typeface="Times New Roman" panose="02020603050405020304" pitchFamily="18" charset="0"/>
                <a:cs typeface="Times New Roman" panose="02020603050405020304" pitchFamily="18" charset="0"/>
              </a:rPr>
              <a:t>of research process (Methodology)</a:t>
            </a:r>
          </a:p>
          <a:p>
            <a:pPr algn="just"/>
            <a:r>
              <a:rPr lang="en-IN" sz="1100" dirty="0">
                <a:solidFill>
                  <a:schemeClr val="tx1"/>
                </a:solidFill>
                <a:latin typeface="Times New Roman" panose="02020603050405020304" pitchFamily="18" charset="0"/>
                <a:cs typeface="Times New Roman" panose="02020603050405020304" pitchFamily="18" charset="0"/>
              </a:rPr>
              <a:t>Research study integrated qualitative research to attain contextual insights from existing data sources, followed by abiding by inductive research design to integrate and generate new theories which explored hidden insights regarding impact of organisational culture and policies on employee performance and motivation. Additionally, case study approach was followed to gather detailed insights regarding direct and indirect impact of policy and culture of organisation, challenges and strategy formulation (</a:t>
            </a:r>
            <a:r>
              <a:rPr lang="en-IN" sz="1100" dirty="0" err="1">
                <a:solidFill>
                  <a:schemeClr val="tx1"/>
                </a:solidFill>
                <a:latin typeface="Times New Roman" panose="02020603050405020304" pitchFamily="18" charset="0"/>
                <a:cs typeface="Times New Roman" panose="02020603050405020304" pitchFamily="18" charset="0"/>
              </a:rPr>
              <a:t>ANNAMALAH</a:t>
            </a:r>
            <a:r>
              <a:rPr lang="en-IN" sz="1100" dirty="0">
                <a:solidFill>
                  <a:schemeClr val="tx1"/>
                </a:solidFill>
                <a:latin typeface="Times New Roman" panose="02020603050405020304" pitchFamily="18" charset="0"/>
                <a:cs typeface="Times New Roman" panose="02020603050405020304" pitchFamily="18" charset="0"/>
              </a:rPr>
              <a:t>, 2024). This helped in capturing nuanced insights regarding interaction between variables and its impact of performance of employees. Case study approach also minimised gap between theory and practice by presenting recommendation that enhances procedure and improve performance by inculcating real world data. </a:t>
            </a:r>
            <a:endParaRPr lang="en-GB" sz="1100" dirty="0">
              <a:solidFill>
                <a:schemeClr val="tx1"/>
              </a:solidFill>
              <a:latin typeface="Times New Roman" panose="02020603050405020304" pitchFamily="18" charset="0"/>
              <a:cs typeface="Times New Roman" panose="02020603050405020304" pitchFamily="18" charset="0"/>
            </a:endParaRPr>
          </a:p>
          <a:p>
            <a:pPr algn="ctr"/>
            <a:endParaRPr lang="en-GB" sz="1100" dirty="0">
              <a:solidFill>
                <a:schemeClr val="tx1"/>
              </a:solidFill>
            </a:endParaRPr>
          </a:p>
        </p:txBody>
      </p:sp>
      <p:sp>
        <p:nvSpPr>
          <p:cNvPr id="7" name="Rectangle 6"/>
          <p:cNvSpPr/>
          <p:nvPr/>
        </p:nvSpPr>
        <p:spPr>
          <a:xfrm>
            <a:off x="4569196" y="2371725"/>
            <a:ext cx="3924485" cy="2474470"/>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IN" sz="1100" b="1" dirty="0">
                <a:solidFill>
                  <a:schemeClr val="tx1"/>
                </a:solidFill>
                <a:latin typeface="Times New Roman" panose="02020603050405020304" pitchFamily="18" charset="0"/>
                <a:cs typeface="Times New Roman" panose="02020603050405020304" pitchFamily="18" charset="0"/>
              </a:rPr>
              <a:t>Summary of findings (Research output)</a:t>
            </a:r>
            <a:endParaRPr lang="en-GB" sz="1100" b="1" dirty="0">
              <a:solidFill>
                <a:schemeClr val="tx1"/>
              </a:solidFill>
              <a:latin typeface="Times New Roman" panose="02020603050405020304" pitchFamily="18" charset="0"/>
              <a:cs typeface="Times New Roman" panose="02020603050405020304" pitchFamily="18" charset="0"/>
            </a:endParaRPr>
          </a:p>
          <a:p>
            <a:pPr algn="just"/>
            <a:r>
              <a:rPr lang="en-IN" sz="1100" dirty="0">
                <a:solidFill>
                  <a:schemeClr val="tx1"/>
                </a:solidFill>
                <a:latin typeface="Times New Roman" panose="02020603050405020304" pitchFamily="18" charset="0"/>
                <a:cs typeface="Times New Roman" panose="02020603050405020304" pitchFamily="18" charset="0"/>
              </a:rPr>
              <a:t>In this case, diverse perspective of authors revealed that organisation like Morrison faces challenges regarding cultural misalignment and ineffective communication, which hampers productivity of employees. This was explained through social exchange theory which found that unfair policies and lack of managerial support results in reduced employee commitment and productivity. Whereas, research found that challenges faced by organisation can be minimised by integrating strategies based on empathetic practices that considers viewpoint of employee, along with curating recognition and reward program. For this, expectancy theory was used, which revealed that employee performance relies on clear communication, leadership development and reward based system (</a:t>
            </a:r>
            <a:r>
              <a:rPr lang="en-IN" sz="1100" dirty="0" err="1">
                <a:solidFill>
                  <a:schemeClr val="tx1"/>
                </a:solidFill>
                <a:latin typeface="Times New Roman" panose="02020603050405020304" pitchFamily="18" charset="0"/>
                <a:cs typeface="Times New Roman" panose="02020603050405020304" pitchFamily="18" charset="0"/>
              </a:rPr>
              <a:t>Ogundare</a:t>
            </a:r>
            <a:r>
              <a:rPr lang="en-IN" sz="1100" dirty="0">
                <a:solidFill>
                  <a:schemeClr val="tx1"/>
                </a:solidFill>
                <a:latin typeface="Times New Roman" panose="02020603050405020304" pitchFamily="18" charset="0"/>
                <a:cs typeface="Times New Roman" panose="02020603050405020304" pitchFamily="18" charset="0"/>
              </a:rPr>
              <a:t>, and </a:t>
            </a:r>
            <a:r>
              <a:rPr lang="en-IN" sz="1100" dirty="0" err="1">
                <a:solidFill>
                  <a:schemeClr val="tx1"/>
                </a:solidFill>
                <a:latin typeface="Times New Roman" panose="02020603050405020304" pitchFamily="18" charset="0"/>
                <a:cs typeface="Times New Roman" panose="02020603050405020304" pitchFamily="18" charset="0"/>
              </a:rPr>
              <a:t>Omotosho</a:t>
            </a:r>
            <a:r>
              <a:rPr lang="en-IN" sz="1100" dirty="0">
                <a:solidFill>
                  <a:schemeClr val="tx1"/>
                </a:solidFill>
                <a:latin typeface="Times New Roman" panose="02020603050405020304" pitchFamily="18" charset="0"/>
                <a:cs typeface="Times New Roman" panose="02020603050405020304" pitchFamily="18" charset="0"/>
              </a:rPr>
              <a:t>, 2022).  </a:t>
            </a:r>
            <a:endParaRPr lang="en-GB" sz="1100" dirty="0">
              <a:solidFill>
                <a:schemeClr val="tx1"/>
              </a:solidFill>
              <a:latin typeface="Times New Roman" panose="02020603050405020304" pitchFamily="18" charset="0"/>
              <a:cs typeface="Times New Roman" panose="02020603050405020304" pitchFamily="18" charset="0"/>
            </a:endParaRPr>
          </a:p>
        </p:txBody>
      </p:sp>
      <p:sp>
        <p:nvSpPr>
          <p:cNvPr id="13" name="Rectangle 12"/>
          <p:cNvSpPr/>
          <p:nvPr/>
        </p:nvSpPr>
        <p:spPr>
          <a:xfrm>
            <a:off x="82922" y="4473797"/>
            <a:ext cx="4450978" cy="2330183"/>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fontAlgn="base"/>
            <a:r>
              <a:rPr lang="en-IN" sz="1100" b="1" dirty="0">
                <a:solidFill>
                  <a:schemeClr val="tx1"/>
                </a:solidFill>
                <a:latin typeface="Times New Roman" panose="02020603050405020304" pitchFamily="18" charset="0"/>
                <a:cs typeface="Times New Roman" panose="02020603050405020304" pitchFamily="18" charset="0"/>
              </a:rPr>
              <a:t>REFERENCE</a:t>
            </a:r>
            <a:endParaRPr lang="en-IN" sz="1100" dirty="0">
              <a:solidFill>
                <a:schemeClr val="tx1"/>
              </a:solidFill>
              <a:latin typeface="Times New Roman" panose="02020603050405020304" pitchFamily="18" charset="0"/>
              <a:cs typeface="Times New Roman" panose="02020603050405020304" pitchFamily="18" charset="0"/>
            </a:endParaRPr>
          </a:p>
          <a:p>
            <a:pPr algn="just" fontAlgn="base"/>
            <a:r>
              <a:rPr lang="en-IN" sz="1100" u="sng" dirty="0">
                <a:solidFill>
                  <a:schemeClr val="tx1"/>
                </a:solidFill>
                <a:latin typeface="Times New Roman" panose="02020603050405020304" pitchFamily="18" charset="0"/>
                <a:cs typeface="Times New Roman" panose="02020603050405020304" pitchFamily="18" charset="0"/>
              </a:rPr>
              <a:t>Books and journals</a:t>
            </a:r>
            <a:endParaRPr lang="en-IN" sz="1100" dirty="0">
              <a:solidFill>
                <a:schemeClr val="tx1"/>
              </a:solidFill>
              <a:latin typeface="Times New Roman" panose="02020603050405020304" pitchFamily="18" charset="0"/>
              <a:cs typeface="Times New Roman" panose="02020603050405020304" pitchFamily="18" charset="0"/>
            </a:endParaRPr>
          </a:p>
          <a:p>
            <a:pPr algn="just" fontAlgn="base"/>
            <a:r>
              <a:rPr lang="en-IN" sz="1100" dirty="0" err="1">
                <a:solidFill>
                  <a:schemeClr val="tx1"/>
                </a:solidFill>
                <a:latin typeface="Times New Roman" panose="02020603050405020304" pitchFamily="18" charset="0"/>
                <a:cs typeface="Times New Roman" panose="02020603050405020304" pitchFamily="18" charset="0"/>
              </a:rPr>
              <a:t>ANNAMALAH</a:t>
            </a:r>
            <a:r>
              <a:rPr lang="en-IN" sz="1100" dirty="0">
                <a:solidFill>
                  <a:schemeClr val="tx1"/>
                </a:solidFill>
                <a:latin typeface="Times New Roman" panose="02020603050405020304" pitchFamily="18" charset="0"/>
                <a:cs typeface="Times New Roman" panose="02020603050405020304" pitchFamily="18" charset="0"/>
              </a:rPr>
              <a:t>, </a:t>
            </a:r>
            <a:r>
              <a:rPr lang="en-IN" sz="1100" dirty="0" smtClean="0">
                <a:solidFill>
                  <a:schemeClr val="tx1"/>
                </a:solidFill>
                <a:latin typeface="Times New Roman" panose="02020603050405020304" pitchFamily="18" charset="0"/>
                <a:cs typeface="Times New Roman" panose="02020603050405020304" pitchFamily="18" charset="0"/>
              </a:rPr>
              <a:t>S. (2024). </a:t>
            </a:r>
            <a:r>
              <a:rPr lang="en-IN" sz="1100" dirty="0">
                <a:solidFill>
                  <a:schemeClr val="tx1"/>
                </a:solidFill>
                <a:latin typeface="Times New Roman" panose="02020603050405020304" pitchFamily="18" charset="0"/>
                <a:cs typeface="Times New Roman" panose="02020603050405020304" pitchFamily="18" charset="0"/>
              </a:rPr>
              <a:t>The value of case study research in practice: A methodological review with practical insights from organisational studies. Journal of Applied Economic Sciences (</a:t>
            </a:r>
            <a:r>
              <a:rPr lang="en-IN" sz="1100" dirty="0" err="1">
                <a:solidFill>
                  <a:schemeClr val="tx1"/>
                </a:solidFill>
                <a:latin typeface="Times New Roman" panose="02020603050405020304" pitchFamily="18" charset="0"/>
                <a:cs typeface="Times New Roman" panose="02020603050405020304" pitchFamily="18" charset="0"/>
              </a:rPr>
              <a:t>JAES</a:t>
            </a:r>
            <a:r>
              <a:rPr lang="en-IN" sz="1100" dirty="0">
                <a:solidFill>
                  <a:schemeClr val="tx1"/>
                </a:solidFill>
                <a:latin typeface="Times New Roman" panose="02020603050405020304" pitchFamily="18" charset="0"/>
                <a:cs typeface="Times New Roman" panose="02020603050405020304" pitchFamily="18" charset="0"/>
              </a:rPr>
              <a:t>), 19(4 (86)), pp.485-498.</a:t>
            </a:r>
          </a:p>
          <a:p>
            <a:pPr algn="just" fontAlgn="base"/>
            <a:r>
              <a:rPr lang="en-IN" sz="1100" dirty="0" err="1">
                <a:solidFill>
                  <a:schemeClr val="tx1"/>
                </a:solidFill>
                <a:latin typeface="Times New Roman" panose="02020603050405020304" pitchFamily="18" charset="0"/>
                <a:cs typeface="Times New Roman" panose="02020603050405020304" pitchFamily="18" charset="0"/>
              </a:rPr>
              <a:t>Ogundare</a:t>
            </a:r>
            <a:r>
              <a:rPr lang="en-IN" sz="1100" dirty="0">
                <a:solidFill>
                  <a:schemeClr val="tx1"/>
                </a:solidFill>
                <a:latin typeface="Times New Roman" panose="02020603050405020304" pitchFamily="18" charset="0"/>
                <a:cs typeface="Times New Roman" panose="02020603050405020304" pitchFamily="18" charset="0"/>
              </a:rPr>
              <a:t>, P. and </a:t>
            </a:r>
            <a:r>
              <a:rPr lang="en-IN" sz="1100" dirty="0" err="1">
                <a:solidFill>
                  <a:schemeClr val="tx1"/>
                </a:solidFill>
                <a:latin typeface="Times New Roman" panose="02020603050405020304" pitchFamily="18" charset="0"/>
                <a:cs typeface="Times New Roman" panose="02020603050405020304" pitchFamily="18" charset="0"/>
              </a:rPr>
              <a:t>Omotosho</a:t>
            </a:r>
            <a:r>
              <a:rPr lang="en-IN" sz="1100" dirty="0">
                <a:solidFill>
                  <a:schemeClr val="tx1"/>
                </a:solidFill>
                <a:latin typeface="Times New Roman" panose="02020603050405020304" pitchFamily="18" charset="0"/>
                <a:cs typeface="Times New Roman" panose="02020603050405020304" pitchFamily="18" charset="0"/>
              </a:rPr>
              <a:t>, </a:t>
            </a:r>
            <a:r>
              <a:rPr lang="en-IN" sz="1100" dirty="0" err="1">
                <a:solidFill>
                  <a:schemeClr val="tx1"/>
                </a:solidFill>
                <a:latin typeface="Times New Roman" panose="02020603050405020304" pitchFamily="18" charset="0"/>
                <a:cs typeface="Times New Roman" panose="02020603050405020304" pitchFamily="18" charset="0"/>
              </a:rPr>
              <a:t>B.J</a:t>
            </a:r>
            <a:r>
              <a:rPr lang="en-IN" sz="1100" dirty="0">
                <a:solidFill>
                  <a:schemeClr val="tx1"/>
                </a:solidFill>
                <a:latin typeface="Times New Roman" panose="02020603050405020304" pitchFamily="18" charset="0"/>
                <a:cs typeface="Times New Roman" panose="02020603050405020304" pitchFamily="18" charset="0"/>
              </a:rPr>
              <a:t>., (2022). The relevance of expectancy theory in explaining employee performance and productivity. Available at </a:t>
            </a:r>
            <a:r>
              <a:rPr lang="en-IN" sz="1100" dirty="0" err="1">
                <a:solidFill>
                  <a:schemeClr val="tx1"/>
                </a:solidFill>
                <a:latin typeface="Times New Roman" panose="02020603050405020304" pitchFamily="18" charset="0"/>
                <a:cs typeface="Times New Roman" panose="02020603050405020304" pitchFamily="18" charset="0"/>
              </a:rPr>
              <a:t>SSRN</a:t>
            </a:r>
            <a:r>
              <a:rPr lang="en-IN" sz="1100" dirty="0">
                <a:solidFill>
                  <a:schemeClr val="tx1"/>
                </a:solidFill>
                <a:latin typeface="Times New Roman" panose="02020603050405020304" pitchFamily="18" charset="0"/>
                <a:cs typeface="Times New Roman" panose="02020603050405020304" pitchFamily="18" charset="0"/>
              </a:rPr>
              <a:t> 4553246.</a:t>
            </a:r>
          </a:p>
          <a:p>
            <a:pPr algn="just" fontAlgn="base"/>
            <a:r>
              <a:rPr lang="en-IN" sz="1100" dirty="0" err="1">
                <a:solidFill>
                  <a:schemeClr val="tx1"/>
                </a:solidFill>
                <a:latin typeface="Times New Roman" panose="02020603050405020304" pitchFamily="18" charset="0"/>
                <a:cs typeface="Times New Roman" panose="02020603050405020304" pitchFamily="18" charset="0"/>
              </a:rPr>
              <a:t>Peramatzis</a:t>
            </a:r>
            <a:r>
              <a:rPr lang="en-IN" sz="1100" dirty="0">
                <a:solidFill>
                  <a:schemeClr val="tx1"/>
                </a:solidFill>
                <a:latin typeface="Times New Roman" panose="02020603050405020304" pitchFamily="18" charset="0"/>
                <a:cs typeface="Times New Roman" panose="02020603050405020304" pitchFamily="18" charset="0"/>
              </a:rPr>
              <a:t>, G. and </a:t>
            </a:r>
            <a:r>
              <a:rPr lang="en-IN" sz="1100" dirty="0" err="1">
                <a:solidFill>
                  <a:schemeClr val="tx1"/>
                </a:solidFill>
                <a:latin typeface="Times New Roman" panose="02020603050405020304" pitchFamily="18" charset="0"/>
                <a:cs typeface="Times New Roman" panose="02020603050405020304" pitchFamily="18" charset="0"/>
              </a:rPr>
              <a:t>Galanakis</a:t>
            </a:r>
            <a:r>
              <a:rPr lang="en-IN" sz="1100" dirty="0">
                <a:solidFill>
                  <a:schemeClr val="tx1"/>
                </a:solidFill>
                <a:latin typeface="Times New Roman" panose="02020603050405020304" pitchFamily="18" charset="0"/>
                <a:cs typeface="Times New Roman" panose="02020603050405020304" pitchFamily="18" charset="0"/>
              </a:rPr>
              <a:t>, M., (2022). Herzberg’s motivation theory in workplace. Psychology, 12(12), pp.971-978.</a:t>
            </a:r>
          </a:p>
          <a:p>
            <a:pPr algn="just" fontAlgn="base"/>
            <a:r>
              <a:rPr lang="en-IN" sz="1100" dirty="0" err="1">
                <a:solidFill>
                  <a:schemeClr val="tx1"/>
                </a:solidFill>
                <a:latin typeface="Times New Roman" panose="02020603050405020304" pitchFamily="18" charset="0"/>
                <a:cs typeface="Times New Roman" panose="02020603050405020304" pitchFamily="18" charset="0"/>
              </a:rPr>
              <a:t>Taherdoost</a:t>
            </a:r>
            <a:r>
              <a:rPr lang="en-IN" sz="1100" dirty="0">
                <a:solidFill>
                  <a:schemeClr val="tx1"/>
                </a:solidFill>
                <a:latin typeface="Times New Roman" panose="02020603050405020304" pitchFamily="18" charset="0"/>
                <a:cs typeface="Times New Roman" panose="02020603050405020304" pitchFamily="18" charset="0"/>
              </a:rPr>
              <a:t>, </a:t>
            </a:r>
            <a:r>
              <a:rPr lang="en-IN" sz="1100" dirty="0" smtClean="0">
                <a:solidFill>
                  <a:schemeClr val="tx1"/>
                </a:solidFill>
                <a:latin typeface="Times New Roman" panose="02020603050405020304" pitchFamily="18" charset="0"/>
                <a:cs typeface="Times New Roman" panose="02020603050405020304" pitchFamily="18" charset="0"/>
              </a:rPr>
              <a:t>H. (2021). </a:t>
            </a:r>
            <a:r>
              <a:rPr lang="en-IN" sz="1100" dirty="0">
                <a:solidFill>
                  <a:schemeClr val="tx1"/>
                </a:solidFill>
                <a:latin typeface="Times New Roman" panose="02020603050405020304" pitchFamily="18" charset="0"/>
                <a:cs typeface="Times New Roman" panose="02020603050405020304" pitchFamily="18" charset="0"/>
              </a:rPr>
              <a:t>Data collection methods and tools for research; a step-by-step guide to choose data collection technique for academic and business research projects. International Journal of Academic Research in Management (</a:t>
            </a:r>
            <a:r>
              <a:rPr lang="en-IN" sz="1100" dirty="0" err="1">
                <a:solidFill>
                  <a:schemeClr val="tx1"/>
                </a:solidFill>
                <a:latin typeface="Times New Roman" panose="02020603050405020304" pitchFamily="18" charset="0"/>
                <a:cs typeface="Times New Roman" panose="02020603050405020304" pitchFamily="18" charset="0"/>
              </a:rPr>
              <a:t>IJARM</a:t>
            </a:r>
            <a:r>
              <a:rPr lang="en-IN" sz="1100" dirty="0">
                <a:solidFill>
                  <a:schemeClr val="tx1"/>
                </a:solidFill>
                <a:latin typeface="Times New Roman" panose="02020603050405020304" pitchFamily="18" charset="0"/>
                <a:cs typeface="Times New Roman" panose="02020603050405020304" pitchFamily="18" charset="0"/>
              </a:rPr>
              <a:t>), 10(1), pp.10-38</a:t>
            </a:r>
            <a:endParaRPr lang="en-GB" sz="1100" dirty="0">
              <a:solidFill>
                <a:schemeClr val="tx1"/>
              </a:solidFill>
            </a:endParaRPr>
          </a:p>
        </p:txBody>
      </p:sp>
      <p:pic>
        <p:nvPicPr>
          <p:cNvPr id="8" name="Picture 7"/>
          <p:cNvPicPr>
            <a:picLocks noChangeAspect="1"/>
          </p:cNvPicPr>
          <p:nvPr/>
        </p:nvPicPr>
        <p:blipFill>
          <a:blip r:embed="rId2"/>
          <a:stretch>
            <a:fillRect/>
          </a:stretch>
        </p:blipFill>
        <p:spPr>
          <a:xfrm>
            <a:off x="3194698" y="945938"/>
            <a:ext cx="5298983" cy="1400342"/>
          </a:xfrm>
          <a:prstGeom prst="rect">
            <a:avLst/>
          </a:prstGeom>
        </p:spPr>
      </p:pic>
      <p:pic>
        <p:nvPicPr>
          <p:cNvPr id="9" name="Picture 8"/>
          <p:cNvPicPr>
            <a:picLocks noChangeAspect="1"/>
          </p:cNvPicPr>
          <p:nvPr/>
        </p:nvPicPr>
        <p:blipFill>
          <a:blip r:embed="rId3"/>
          <a:stretch>
            <a:fillRect/>
          </a:stretch>
        </p:blipFill>
        <p:spPr>
          <a:xfrm>
            <a:off x="3194697" y="2389592"/>
            <a:ext cx="1370397" cy="2058760"/>
          </a:xfrm>
          <a:prstGeom prst="rect">
            <a:avLst/>
          </a:prstGeom>
        </p:spPr>
      </p:pic>
      <p:pic>
        <p:nvPicPr>
          <p:cNvPr id="12" name="Picture 11"/>
          <p:cNvPicPr>
            <a:picLocks noChangeAspect="1"/>
          </p:cNvPicPr>
          <p:nvPr/>
        </p:nvPicPr>
        <p:blipFill>
          <a:blip r:embed="rId4"/>
          <a:stretch>
            <a:fillRect/>
          </a:stretch>
        </p:blipFill>
        <p:spPr>
          <a:xfrm>
            <a:off x="4596288" y="4871639"/>
            <a:ext cx="3897393" cy="1932341"/>
          </a:xfrm>
          <a:prstGeom prst="rect">
            <a:avLst/>
          </a:prstGeom>
        </p:spPr>
      </p:pic>
      <p:pic>
        <p:nvPicPr>
          <p:cNvPr id="15" name="Picture 14"/>
          <p:cNvPicPr>
            <a:picLocks noChangeAspect="1"/>
          </p:cNvPicPr>
          <p:nvPr/>
        </p:nvPicPr>
        <p:blipFill>
          <a:blip r:embed="rId5"/>
          <a:stretch>
            <a:fillRect/>
          </a:stretch>
        </p:blipFill>
        <p:spPr>
          <a:xfrm>
            <a:off x="82922" y="3585007"/>
            <a:ext cx="3076479" cy="863345"/>
          </a:xfrm>
          <a:prstGeom prst="rect">
            <a:avLst/>
          </a:prstGeom>
        </p:spPr>
      </p:pic>
    </p:spTree>
    <p:extLst>
      <p:ext uri="{BB962C8B-B14F-4D97-AF65-F5344CB8AC3E}">
        <p14:creationId xmlns:p14="http://schemas.microsoft.com/office/powerpoint/2010/main" val="264026822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TotalTime>
  <Words>666</Words>
  <Application>Microsoft Office PowerPoint</Application>
  <PresentationFormat>Widescreen</PresentationFormat>
  <Paragraphs>18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BST-012</dc:creator>
  <cp:lastModifiedBy>BST-033</cp:lastModifiedBy>
  <cp:revision>30</cp:revision>
  <dcterms:created xsi:type="dcterms:W3CDTF">2023-08-09T11:27:46Z</dcterms:created>
  <dcterms:modified xsi:type="dcterms:W3CDTF">2025-11-19T12:27:39Z</dcterms:modified>
</cp:coreProperties>
</file>