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704" r:id="rId3"/>
  </p:sldMasterIdLst>
  <p:notesMasterIdLst>
    <p:notesMasterId r:id="rId5"/>
  </p:notesMasterIdLst>
  <p:handoutMasterIdLst>
    <p:handoutMasterId r:id="rId26"/>
  </p:handoutMasterIdLst>
  <p:sldIdLst>
    <p:sldId id="257" r:id="rId4"/>
    <p:sldId id="258" r:id="rId6"/>
    <p:sldId id="327" r:id="rId7"/>
    <p:sldId id="328" r:id="rId8"/>
    <p:sldId id="344" r:id="rId9"/>
    <p:sldId id="329" r:id="rId10"/>
    <p:sldId id="345" r:id="rId11"/>
    <p:sldId id="330" r:id="rId12"/>
    <p:sldId id="331" r:id="rId13"/>
    <p:sldId id="332" r:id="rId14"/>
    <p:sldId id="333" r:id="rId15"/>
    <p:sldId id="334" r:id="rId16"/>
    <p:sldId id="335" r:id="rId17"/>
    <p:sldId id="337" r:id="rId18"/>
    <p:sldId id="342" r:id="rId19"/>
    <p:sldId id="338" r:id="rId20"/>
    <p:sldId id="340" r:id="rId21"/>
    <p:sldId id="360" r:id="rId22"/>
    <p:sldId id="336" r:id="rId23"/>
    <p:sldId id="341" r:id="rId24"/>
    <p:sldId id="359" r:id="rId25"/>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5" userDrawn="1">
          <p15:clr>
            <a:srgbClr val="A4A3A4"/>
          </p15:clr>
        </p15:guide>
        <p15:guide id="2" pos="383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8065" autoAdjust="0"/>
  </p:normalViewPr>
  <p:slideViewPr>
    <p:cSldViewPr snapToGrid="0" showGuides="1">
      <p:cViewPr>
        <p:scale>
          <a:sx n="75" d="100"/>
          <a:sy n="75" d="100"/>
        </p:scale>
        <p:origin x="1524" y="624"/>
      </p:cViewPr>
      <p:guideLst>
        <p:guide orient="horz" pos="2135"/>
        <p:guide pos="383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9" Type="http://schemas.openxmlformats.org/officeDocument/2006/relationships/tableStyles" Target="tableStyles.xml"/><Relationship Id="rId28" Type="http://schemas.openxmlformats.org/officeDocument/2006/relationships/viewProps" Target="viewProps.xml"/><Relationship Id="rId27" Type="http://schemas.openxmlformats.org/officeDocument/2006/relationships/presProps" Target="presProps.xml"/><Relationship Id="rId26" Type="http://schemas.openxmlformats.org/officeDocument/2006/relationships/handoutMaster" Target="handoutMasters/handoutMaster1.xml"/><Relationship Id="rId25" Type="http://schemas.openxmlformats.org/officeDocument/2006/relationships/slide" Target="slides/slide21.xml"/><Relationship Id="rId24" Type="http://schemas.openxmlformats.org/officeDocument/2006/relationships/slide" Target="slides/slide20.xml"/><Relationship Id="rId23" Type="http://schemas.openxmlformats.org/officeDocument/2006/relationships/slide" Target="slides/slide19.xml"/><Relationship Id="rId22" Type="http://schemas.openxmlformats.org/officeDocument/2006/relationships/slide" Target="slides/slide18.xml"/><Relationship Id="rId21" Type="http://schemas.openxmlformats.org/officeDocument/2006/relationships/slide" Target="slides/slide17.xml"/><Relationship Id="rId20" Type="http://schemas.openxmlformats.org/officeDocument/2006/relationships/slide" Target="slides/slide16.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188595" cy="574719"/>
          </a:xfrm>
          <a:prstGeom prst="rect">
            <a:avLst/>
          </a:prstGeom>
        </p:spPr>
        <p:txBody>
          <a:bodyPr vert="horz" lIns="91440" tIns="45720" rIns="91440" bIns="45720" rtlCol="0"/>
          <a:lstStyle>
            <a:lvl1pPr algn="l">
              <a:defRPr sz="1290"/>
            </a:lvl1pPr>
          </a:lstStyle>
          <a:p>
            <a:endParaRPr lang="zh-CN" altLang="en-US"/>
          </a:p>
        </p:txBody>
      </p:sp>
      <p:sp>
        <p:nvSpPr>
          <p:cNvPr id="3" name="日期占位符 2"/>
          <p:cNvSpPr>
            <a:spLocks noGrp="1"/>
          </p:cNvSpPr>
          <p:nvPr>
            <p:ph type="dt" sz="quarter" idx="1"/>
          </p:nvPr>
        </p:nvSpPr>
        <p:spPr>
          <a:xfrm>
            <a:off x="4167998" y="0"/>
            <a:ext cx="3188595" cy="574719"/>
          </a:xfrm>
          <a:prstGeom prst="rect">
            <a:avLst/>
          </a:prstGeom>
        </p:spPr>
        <p:txBody>
          <a:bodyPr vert="horz" lIns="91440" tIns="45720" rIns="91440" bIns="45720" rtlCol="0"/>
          <a:lstStyle>
            <a:lvl1pPr algn="r">
              <a:defRPr sz="129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10879875"/>
            <a:ext cx="3188595" cy="574718"/>
          </a:xfrm>
          <a:prstGeom prst="rect">
            <a:avLst/>
          </a:prstGeom>
        </p:spPr>
        <p:txBody>
          <a:bodyPr vert="horz" lIns="91440" tIns="45720" rIns="91440" bIns="45720" rtlCol="0" anchor="b"/>
          <a:lstStyle>
            <a:lvl1pPr algn="l">
              <a:defRPr sz="1290"/>
            </a:lvl1pPr>
          </a:lstStyle>
          <a:p>
            <a:endParaRPr lang="zh-CN" altLang="en-US"/>
          </a:p>
        </p:txBody>
      </p:sp>
      <p:sp>
        <p:nvSpPr>
          <p:cNvPr id="5" name="灯片编号占位符 4"/>
          <p:cNvSpPr>
            <a:spLocks noGrp="1"/>
          </p:cNvSpPr>
          <p:nvPr>
            <p:ph type="sldNum" sz="quarter" idx="3"/>
          </p:nvPr>
        </p:nvSpPr>
        <p:spPr>
          <a:xfrm>
            <a:off x="4167998" y="10879875"/>
            <a:ext cx="3188595" cy="574718"/>
          </a:xfrm>
          <a:prstGeom prst="rect">
            <a:avLst/>
          </a:prstGeom>
        </p:spPr>
        <p:txBody>
          <a:bodyPr vert="horz" lIns="91440" tIns="45720" rIns="91440" bIns="45720" rtlCol="0" anchor="b"/>
          <a:lstStyle>
            <a:lvl1pPr algn="r">
              <a:defRPr sz="129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BA46CC8C-501B-461A-8E81-86A7505D926B}"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1124B15B-9D34-48B7-B76B-BDE38A39AD94}" type="slidenum">
              <a:rPr lang="zh-CN" altLang="en-US" smtClean="0"/>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模板来自于： 第一</a:t>
            </a:r>
            <a:r>
              <a:rPr lang="en-US" altLang="zh-CN"/>
              <a:t>PPT https://www.1ppt.com/</a:t>
            </a:r>
            <a:endParaRPr lang="en-US" altLang="zh-CN"/>
          </a:p>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hyperlink" Target="http://www.1ppt.com/hangye/" TargetMode="External"/><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7" name="文本框 6"/>
          <p:cNvSpPr txBox="1"/>
          <p:nvPr userDrawn="1"/>
        </p:nvSpPr>
        <p:spPr>
          <a:xfrm>
            <a:off x="4318000" y="2971800"/>
            <a:ext cx="3556000" cy="229870"/>
          </a:xfrm>
          <a:prstGeom prst="rect">
            <a:avLst/>
          </a:prstGeom>
          <a:noFill/>
        </p:spPr>
        <p:txBody>
          <a:bodyPr wrap="square" rtlCol="0">
            <a:spAutoFit/>
          </a:bodyPr>
          <a:lstStyle/>
          <a:p>
            <a:r>
              <a:rPr lang="zh-CN" altLang="en-US" sz="300" dirty="0">
                <a:solidFill>
                  <a:schemeClr val="bg1">
                    <a:lumMod val="95000"/>
                  </a:schemeClr>
                </a:solidFill>
                <a:latin typeface="微软雅黑" panose="020B0503020204020204" charset="-122"/>
                <a:ea typeface="微软雅黑" panose="020B0503020204020204" charset="-122"/>
                <a:sym typeface="+mn-ea"/>
              </a:rPr>
              <a:t>感谢您下载小木头平台上提供的</a:t>
            </a:r>
            <a:r>
              <a:rPr lang="en-US" altLang="zh-CN" sz="300" dirty="0">
                <a:solidFill>
                  <a:schemeClr val="bg1">
                    <a:lumMod val="95000"/>
                  </a:schemeClr>
                </a:solidFill>
                <a:latin typeface="微软雅黑" panose="020B0503020204020204" charset="-122"/>
                <a:ea typeface="微软雅黑" panose="020B0503020204020204" charset="-122"/>
                <a:sym typeface="+mn-ea"/>
              </a:rPr>
              <a:t>PPT</a:t>
            </a:r>
            <a:r>
              <a:rPr lang="zh-CN" altLang="en-US" sz="300" dirty="0">
                <a:solidFill>
                  <a:schemeClr val="bg1">
                    <a:lumMod val="95000"/>
                  </a:schemeClr>
                </a:solidFill>
                <a:latin typeface="微软雅黑" panose="020B0503020204020204" charset="-122"/>
                <a:ea typeface="微软雅黑" panose="020B0503020204020204" charset="-122"/>
                <a:sym typeface="+mn-ea"/>
              </a:rPr>
              <a:t>作品，为了您和小木头以及原创作者的利益，请勿复制、传播、销售，否则将承担法律责任！小木头将对作品进行维权，按照传播下载次数进行十倍的索取赔偿！</a:t>
            </a:r>
            <a:endParaRPr lang="zh-CN" altLang="en-US" sz="300" dirty="0">
              <a:solidFill>
                <a:schemeClr val="bg1">
                  <a:lumMod val="95000"/>
                </a:schemeClr>
              </a:solidFill>
              <a:latin typeface="微软雅黑" panose="020B0503020204020204" charset="-122"/>
              <a:ea typeface="微软雅黑" panose="020B0503020204020204" charset="-122"/>
              <a:sym typeface="+mn-ea"/>
            </a:endParaRPr>
          </a:p>
          <a:p>
            <a:r>
              <a:rPr lang="en-US" altLang="zh-CN" sz="600" dirty="0">
                <a:solidFill>
                  <a:schemeClr val="bg1">
                    <a:lumMod val="95000"/>
                  </a:schemeClr>
                </a:solidFill>
                <a:latin typeface="微软雅黑" panose="020B0503020204020204" charset="-122"/>
                <a:ea typeface="微软雅黑" panose="020B0503020204020204" charset="-122"/>
                <a:sym typeface="+mn-ea"/>
              </a:rPr>
              <a:t>ibaotu.com</a:t>
            </a:r>
            <a:endParaRPr lang="en-US" altLang="zh-CN" sz="600" dirty="0">
              <a:solidFill>
                <a:schemeClr val="bg1">
                  <a:lumMod val="95000"/>
                </a:schemeClr>
              </a:solidFill>
              <a:latin typeface="微软雅黑" panose="020B0503020204020204" charset="-122"/>
              <a:ea typeface="微软雅黑" panose="020B0503020204020204" charset="-122"/>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hf sldNum="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6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7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8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9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0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7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8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9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30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5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6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7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8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9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40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4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4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45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6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47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48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49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
        <p:nvSpPr>
          <p:cNvPr id="3" name="TextBox 2"/>
          <p:cNvSpPr txBox="1"/>
          <p:nvPr userDrawn="1"/>
        </p:nvSpPr>
        <p:spPr>
          <a:xfrm>
            <a:off x="453650" y="0"/>
            <a:ext cx="540060" cy="123111"/>
          </a:xfrm>
          <a:prstGeom prst="rect">
            <a:avLst/>
          </a:prstGeom>
          <a:noFill/>
        </p:spPr>
        <p:txBody>
          <a:bodyPr wrap="square" rtlCol="0">
            <a:spAutoFit/>
          </a:bodyPr>
          <a:lstStyle/>
          <a:p>
            <a:pPr>
              <a:lnSpc>
                <a:spcPct val="200000"/>
              </a:lnSpc>
            </a:pPr>
            <a:r>
              <a:rPr lang="zh-CN" altLang="en-US" sz="100" dirty="0">
                <a:solidFill>
                  <a:schemeClr val="tx1">
                    <a:alpha val="0"/>
                  </a:schemeClr>
                </a:solidFill>
                <a:latin typeface="微软雅黑" panose="020B0503020204020204" charset="-122"/>
                <a:ea typeface="微软雅黑" panose="020B0503020204020204" charset="-122"/>
                <a:hlinkClick r:id="rId2"/>
              </a:rPr>
              <a:t>行业</a:t>
            </a:r>
            <a:r>
              <a:rPr lang="en-US" altLang="zh-CN" sz="100" dirty="0">
                <a:solidFill>
                  <a:schemeClr val="tx1">
                    <a:alpha val="0"/>
                  </a:schemeClr>
                </a:solidFill>
                <a:latin typeface="微软雅黑" panose="020B0503020204020204" charset="-122"/>
                <a:ea typeface="微软雅黑" panose="020B0503020204020204" charset="-122"/>
                <a:hlinkClick r:id="rId2"/>
              </a:rPr>
              <a:t>PPT</a:t>
            </a:r>
            <a:r>
              <a:rPr lang="zh-CN" altLang="en-US" sz="100" dirty="0">
                <a:solidFill>
                  <a:schemeClr val="tx1">
                    <a:alpha val="0"/>
                  </a:schemeClr>
                </a:solidFill>
                <a:latin typeface="微软雅黑" panose="020B0503020204020204" charset="-122"/>
                <a:ea typeface="微软雅黑" panose="020B0503020204020204" charset="-122"/>
                <a:hlinkClick r:id="rId2"/>
              </a:rPr>
              <a:t>模板</a:t>
            </a:r>
            <a:r>
              <a:rPr lang="en-US" altLang="zh-CN" sz="100" dirty="0">
                <a:solidFill>
                  <a:schemeClr val="tx1">
                    <a:alpha val="0"/>
                  </a:schemeClr>
                </a:solidFill>
                <a:latin typeface="微软雅黑" panose="020B0503020204020204" charset="-122"/>
                <a:ea typeface="微软雅黑" panose="020B0503020204020204" charset="-122"/>
              </a:rPr>
              <a:t>http://www.1ppt.com/hangye/</a:t>
            </a:r>
            <a:endParaRPr lang="en-US" altLang="zh-CN" sz="100" dirty="0">
              <a:solidFill>
                <a:schemeClr val="tx1">
                  <a:alpha val="0"/>
                </a:schemeClr>
              </a:solidFill>
              <a:latin typeface="微软雅黑" panose="020B0503020204020204" charset="-122"/>
              <a:ea typeface="微软雅黑" panose="020B0503020204020204" charset="-122"/>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50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5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5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5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1600201"/>
            <a:ext cx="10972800" cy="4525963"/>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solidFill>
                  <a:prstClr val="black"/>
                </a:solidFill>
              </a:rPr>
            </a:fld>
            <a:endParaRPr lang="zh-CN" altLang="en-US">
              <a:solidFill>
                <a:prstClr val="black"/>
              </a:solidFill>
            </a:endParaRPr>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solidFill>
                <a:prstClr val="black"/>
              </a:solidFill>
            </a:endParaRPr>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solidFill>
                  <a:prstClr val="black"/>
                </a:solidFill>
              </a:rPr>
            </a:fld>
            <a:endParaRPr lang="zh-CN" altLang="en-US">
              <a:solidFill>
                <a:prstClr val="black"/>
              </a:solidFill>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39"/>
            <a:ext cx="2743200" cy="5851525"/>
          </a:xfrm>
          <a:prstGeom prst="rect">
            <a:avLst/>
          </a:prstGeo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274639"/>
            <a:ext cx="8026400" cy="5851525"/>
          </a:xfrm>
          <a:prstGeom prst="rect">
            <a:avLst/>
          </a:prstGeo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2E3AAC11-D570-4EA9-AFC0-30FB72BA45EB}" type="datetimeFigureOut">
              <a:rPr lang="zh-CN" altLang="en-US" smtClean="0">
                <a:solidFill>
                  <a:prstClr val="black"/>
                </a:solidFill>
              </a:rPr>
            </a:fld>
            <a:endParaRPr lang="zh-CN" altLang="en-US">
              <a:solidFill>
                <a:prstClr val="black"/>
              </a:solidFill>
            </a:endParaRPr>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solidFill>
                <a:prstClr val="black"/>
              </a:solidFill>
            </a:endParaRPr>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55ECCFAA-F4FB-487C-9F1E-C8836D0C3DC9}" type="slidenum">
              <a:rPr lang="zh-CN" altLang="en-US" smtClean="0">
                <a:solidFill>
                  <a:prstClr val="black"/>
                </a:solidFill>
              </a:rPr>
            </a:fld>
            <a:endParaRPr lang="zh-CN" altLang="en-US">
              <a:solidFill>
                <a:prstClr val="black"/>
              </a:solidFill>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6" Type="http://schemas.openxmlformats.org/officeDocument/2006/relationships/theme" Target="../theme/theme1.xml"/><Relationship Id="rId55" Type="http://schemas.openxmlformats.org/officeDocument/2006/relationships/slideLayout" Target="../slideLayouts/slideLayout55.xml"/><Relationship Id="rId54" Type="http://schemas.openxmlformats.org/officeDocument/2006/relationships/slideLayout" Target="../slideLayouts/slideLayout54.xml"/><Relationship Id="rId53" Type="http://schemas.openxmlformats.org/officeDocument/2006/relationships/slideLayout" Target="../slideLayouts/slideLayout53.xml"/><Relationship Id="rId52" Type="http://schemas.openxmlformats.org/officeDocument/2006/relationships/slideLayout" Target="../slideLayouts/slideLayout52.xml"/><Relationship Id="rId51" Type="http://schemas.openxmlformats.org/officeDocument/2006/relationships/slideLayout" Target="../slideLayouts/slideLayout51.xml"/><Relationship Id="rId50" Type="http://schemas.openxmlformats.org/officeDocument/2006/relationships/slideLayout" Target="../slideLayouts/slideLayout50.xml"/><Relationship Id="rId5" Type="http://schemas.openxmlformats.org/officeDocument/2006/relationships/slideLayout" Target="../slideLayouts/slideLayout5.xml"/><Relationship Id="rId49" Type="http://schemas.openxmlformats.org/officeDocument/2006/relationships/slideLayout" Target="../slideLayouts/slideLayout49.xml"/><Relationship Id="rId48" Type="http://schemas.openxmlformats.org/officeDocument/2006/relationships/slideLayout" Target="../slideLayouts/slideLayout48.xml"/><Relationship Id="rId47" Type="http://schemas.openxmlformats.org/officeDocument/2006/relationships/slideLayout" Target="../slideLayouts/slideLayout47.xml"/><Relationship Id="rId46" Type="http://schemas.openxmlformats.org/officeDocument/2006/relationships/slideLayout" Target="../slideLayouts/slideLayout46.xml"/><Relationship Id="rId45" Type="http://schemas.openxmlformats.org/officeDocument/2006/relationships/slideLayout" Target="../slideLayouts/slideLayout45.xml"/><Relationship Id="rId44" Type="http://schemas.openxmlformats.org/officeDocument/2006/relationships/slideLayout" Target="../slideLayouts/slideLayout44.xml"/><Relationship Id="rId43" Type="http://schemas.openxmlformats.org/officeDocument/2006/relationships/slideLayout" Target="../slideLayouts/slideLayout43.xml"/><Relationship Id="rId42" Type="http://schemas.openxmlformats.org/officeDocument/2006/relationships/slideLayout" Target="../slideLayouts/slideLayout42.xml"/><Relationship Id="rId41" Type="http://schemas.openxmlformats.org/officeDocument/2006/relationships/slideLayout" Target="../slideLayouts/slideLayout41.xml"/><Relationship Id="rId40" Type="http://schemas.openxmlformats.org/officeDocument/2006/relationships/slideLayout" Target="../slideLayouts/slideLayout40.xml"/><Relationship Id="rId4" Type="http://schemas.openxmlformats.org/officeDocument/2006/relationships/slideLayout" Target="../slideLayouts/slideLayout4.xml"/><Relationship Id="rId39" Type="http://schemas.openxmlformats.org/officeDocument/2006/relationships/slideLayout" Target="../slideLayouts/slideLayout39.xml"/><Relationship Id="rId38" Type="http://schemas.openxmlformats.org/officeDocument/2006/relationships/slideLayout" Target="../slideLayouts/slideLayout38.xml"/><Relationship Id="rId37" Type="http://schemas.openxmlformats.org/officeDocument/2006/relationships/slideLayout" Target="../slideLayouts/slideLayout37.xml"/><Relationship Id="rId36" Type="http://schemas.openxmlformats.org/officeDocument/2006/relationships/slideLayout" Target="../slideLayouts/slideLayout36.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 Type="http://schemas.openxmlformats.org/officeDocument/2006/relationships/slideLayout" Target="../slideLayouts/slideLayout3.xml"/><Relationship Id="rId29" Type="http://schemas.openxmlformats.org/officeDocument/2006/relationships/slideLayout" Target="../slideLayouts/slideLayout29.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4" Type="http://schemas.openxmlformats.org/officeDocument/2006/relationships/theme" Target="../theme/theme2.xml"/><Relationship Id="rId3" Type="http://schemas.openxmlformats.org/officeDocument/2006/relationships/slideLayout" Target="../slideLayouts/slideLayout58.xml"/><Relationship Id="rId2" Type="http://schemas.openxmlformats.org/officeDocument/2006/relationships/slideLayout" Target="../slideLayouts/slideLayout57.xml"/><Relationship Id="rId1"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95000"/>
          </a:schemeClr>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Lst>
  <mc:AlternateContent xmlns:mc="http://schemas.openxmlformats.org/markup-compatibility/2006">
    <mc:Choice xmlns:p14="http://schemas.microsoft.com/office/powerpoint/2010/main" Requires="p14">
      <p:transition spd="med" p14:dur="750" advClick="0"/>
    </mc:Choice>
    <mc:Fallback>
      <p:transition spd="med" advClick="0"/>
    </mc:Fallback>
  </mc:AlternateContent>
  <p:hf sldNum="0" ftr="0" dt="0"/>
  <p:txStyles>
    <p:titleStyle>
      <a:lvl1pPr algn="l" defTabSz="914400" rtl="0" eaLnBrk="1" latinLnBrk="0" hangingPunct="1">
        <a:lnSpc>
          <a:spcPct val="90000"/>
        </a:lnSpc>
        <a:spcBef>
          <a:spcPct val="0"/>
        </a:spcBef>
        <a:buNone/>
        <a:defRPr sz="4000" kern="1200">
          <a:solidFill>
            <a:srgbClr val="202020"/>
          </a:solidFill>
          <a:effectLst>
            <a:outerShdw blurRad="50800" dist="38100" dir="5400000" algn="t" rotWithShape="0">
              <a:prstClr val="black">
                <a:alpha val="20000"/>
              </a:prstClr>
            </a:outerShdw>
          </a:effectLst>
          <a:latin typeface="微软雅黑" panose="020B0503020204020204" charset="-122"/>
          <a:ea typeface="微软雅黑" panose="020B0503020204020204" charset="-122"/>
          <a:cs typeface="+mj-cs"/>
        </a:defRPr>
      </a:lvl1pPr>
    </p:titleStyle>
    <p:bodyStyle>
      <a:lvl1pPr marL="228600" indent="-228600" algn="l" defTabSz="914400" rtl="0" eaLnBrk="1" latinLnBrk="0" hangingPunct="1">
        <a:lnSpc>
          <a:spcPct val="120000"/>
        </a:lnSpc>
        <a:spcBef>
          <a:spcPts val="1000"/>
        </a:spcBef>
        <a:buSzPct val="75000"/>
        <a:buFont typeface="Arial" panose="020B0604020202020204" pitchFamily="34" charset="0"/>
        <a:buChar char="•"/>
        <a:defRPr sz="2800" kern="1200">
          <a:solidFill>
            <a:schemeClr val="tx1">
              <a:lumMod val="85000"/>
              <a:lumOff val="15000"/>
            </a:schemeClr>
          </a:solidFill>
          <a:latin typeface="微软雅黑" panose="020B0503020204020204" charset="-122"/>
          <a:ea typeface="微软雅黑" panose="020B0503020204020204" charset="-122"/>
          <a:cs typeface="+mn-cs"/>
        </a:defRPr>
      </a:lvl1pPr>
      <a:lvl2pPr marL="575945" indent="-228600" algn="l" defTabSz="914400" rtl="0" eaLnBrk="1" fontAlgn="auto" latinLnBrk="0" hangingPunct="1">
        <a:lnSpc>
          <a:spcPct val="120000"/>
        </a:lnSpc>
        <a:spcBef>
          <a:spcPts val="500"/>
        </a:spcBef>
        <a:buSzPct val="75000"/>
        <a:buFont typeface="Arial" panose="020B0604020202020204" pitchFamily="34" charset="0"/>
        <a:buChar char="•"/>
        <a:defRPr sz="2200" kern="1200">
          <a:solidFill>
            <a:schemeClr val="tx1">
              <a:lumMod val="75000"/>
              <a:lumOff val="25000"/>
            </a:schemeClr>
          </a:solidFill>
          <a:latin typeface="微软雅黑" panose="020B0503020204020204" charset="-122"/>
          <a:ea typeface="微软雅黑" panose="020B0503020204020204" charset="-122"/>
          <a:cs typeface="+mn-cs"/>
        </a:defRPr>
      </a:lvl2pPr>
      <a:lvl3pPr marL="1007745" indent="-228600" algn="l" defTabSz="914400" rtl="0" eaLnBrk="1" fontAlgn="auto" latinLnBrk="0" hangingPunct="1">
        <a:lnSpc>
          <a:spcPct val="120000"/>
        </a:lnSpc>
        <a:spcBef>
          <a:spcPts val="500"/>
        </a:spcBef>
        <a:buSzPct val="75000"/>
        <a:buFont typeface="Arial" panose="020B0604020202020204" pitchFamily="34" charset="0"/>
        <a:buChar char="‒"/>
        <a:defRPr sz="2000" kern="1200">
          <a:solidFill>
            <a:schemeClr val="tx1">
              <a:lumMod val="65000"/>
              <a:lumOff val="35000"/>
            </a:schemeClr>
          </a:solidFill>
          <a:latin typeface="微软雅黑" panose="020B0503020204020204" charset="-122"/>
          <a:ea typeface="微软雅黑" panose="020B0503020204020204" charset="-122"/>
          <a:cs typeface="+mn-cs"/>
        </a:defRPr>
      </a:lvl3pPr>
      <a:lvl4pPr marL="1511935" indent="-228600" algn="l" defTabSz="914400" rtl="0" eaLnBrk="1" fontAlgn="auto" latinLnBrk="0" hangingPunct="1">
        <a:lnSpc>
          <a:spcPct val="100000"/>
        </a:lnSpc>
        <a:spcBef>
          <a:spcPts val="500"/>
        </a:spcBef>
        <a:buSzPct val="75000"/>
        <a:buFont typeface="Arial" panose="020B0604020202020204" pitchFamily="34" charset="0"/>
        <a:buChar char="˃"/>
        <a:defRPr sz="1800" kern="1200">
          <a:solidFill>
            <a:schemeClr val="tx1">
              <a:lumMod val="50000"/>
              <a:lumOff val="50000"/>
            </a:schemeClr>
          </a:solidFill>
          <a:latin typeface="微软雅黑" panose="020B0503020204020204" charset="-122"/>
          <a:ea typeface="微软雅黑" panose="020B0503020204020204" charset="-122"/>
          <a:cs typeface="+mn-cs"/>
        </a:defRPr>
      </a:lvl4pPr>
      <a:lvl5pPr marL="1943735" indent="-228600" algn="l" defTabSz="914400" rtl="0" eaLnBrk="1" fontAlgn="auto" latinLnBrk="0" hangingPunct="1">
        <a:lnSpc>
          <a:spcPct val="90000"/>
        </a:lnSpc>
        <a:spcBef>
          <a:spcPts val="500"/>
        </a:spcBef>
        <a:buSzPct val="75000"/>
        <a:buFont typeface="Arial" panose="020B0604020202020204" pitchFamily="34" charset="0"/>
        <a:buChar char="˃"/>
        <a:defRPr sz="1800" kern="1200">
          <a:solidFill>
            <a:schemeClr val="tx1">
              <a:lumMod val="50000"/>
              <a:lumOff val="50000"/>
            </a:schemeClr>
          </a:solidFill>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Lst>
  <mc:AlternateContent xmlns:mc="http://schemas.openxmlformats.org/markup-compatibility/2006">
    <mc:Choice xmlns:p14="http://schemas.microsoft.com/office/powerpoint/2010/main" Requires="p14">
      <p:transition spd="med" p14:dur="750" advClick="0"/>
    </mc:Choice>
    <mc:Fallback>
      <p:transition spd="med"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9" Type="http://schemas.openxmlformats.org/officeDocument/2006/relationships/tags" Target="../tags/tag8.xml"/><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0" Type="http://schemas.openxmlformats.org/officeDocument/2006/relationships/notesSlide" Target="../notesSlides/notesSlide2.xml"/><Relationship Id="rId2" Type="http://schemas.openxmlformats.org/officeDocument/2006/relationships/tags" Target="../tags/tag1.xml"/><Relationship Id="rId19" Type="http://schemas.openxmlformats.org/officeDocument/2006/relationships/slideLayout" Target="../slideLayouts/slideLayout1.xml"/><Relationship Id="rId18" Type="http://schemas.openxmlformats.org/officeDocument/2006/relationships/tags" Target="../tags/tag17.xml"/><Relationship Id="rId17" Type="http://schemas.openxmlformats.org/officeDocument/2006/relationships/tags" Target="../tags/tag16.xml"/><Relationship Id="rId16" Type="http://schemas.openxmlformats.org/officeDocument/2006/relationships/tags" Target="../tags/tag15.xml"/><Relationship Id="rId15" Type="http://schemas.openxmlformats.org/officeDocument/2006/relationships/tags" Target="../tags/tag14.xml"/><Relationship Id="rId14" Type="http://schemas.openxmlformats.org/officeDocument/2006/relationships/tags" Target="../tags/tag13.xml"/><Relationship Id="rId13" Type="http://schemas.openxmlformats.org/officeDocument/2006/relationships/tags" Target="../tags/tag12.xml"/><Relationship Id="rId12" Type="http://schemas.openxmlformats.org/officeDocument/2006/relationships/tags" Target="../tags/tag11.xml"/><Relationship Id="rId11" Type="http://schemas.openxmlformats.org/officeDocument/2006/relationships/tags" Target="../tags/tag10.xml"/><Relationship Id="rId10" Type="http://schemas.openxmlformats.org/officeDocument/2006/relationships/tags" Target="../tags/tag9.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image" Target="../media/image13.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C:\Users\Administrator\Desktop\PPT\包图海外素材图\20.jpg20"/>
          <p:cNvPicPr>
            <a:picLocks noChangeAspect="1"/>
          </p:cNvPicPr>
          <p:nvPr/>
        </p:nvPicPr>
        <p:blipFill>
          <a:blip r:embed="rId1" cstate="email"/>
          <a:srcRect/>
          <a:stretch>
            <a:fillRect/>
          </a:stretch>
        </p:blipFill>
        <p:spPr>
          <a:xfrm>
            <a:off x="-3175" y="-24130"/>
            <a:ext cx="12198985" cy="6906895"/>
          </a:xfrm>
          <a:prstGeom prst="rect">
            <a:avLst/>
          </a:prstGeom>
        </p:spPr>
      </p:pic>
      <p:sp>
        <p:nvSpPr>
          <p:cNvPr id="6" name="矩形 5"/>
          <p:cNvSpPr/>
          <p:nvPr/>
        </p:nvSpPr>
        <p:spPr>
          <a:xfrm>
            <a:off x="368935" y="631825"/>
            <a:ext cx="11454130" cy="5374005"/>
          </a:xfrm>
          <a:prstGeom prst="rect">
            <a:avLst/>
          </a:prstGeom>
          <a:solidFill>
            <a:schemeClr val="bg1">
              <a:lumMod val="95000"/>
            </a:schemeClr>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cxnSp>
        <p:nvCxnSpPr>
          <p:cNvPr id="11" name="直接连接符 10"/>
          <p:cNvCxnSpPr/>
          <p:nvPr/>
        </p:nvCxnSpPr>
        <p:spPr>
          <a:xfrm>
            <a:off x="368935" y="2926715"/>
            <a:ext cx="1697355" cy="0"/>
          </a:xfrm>
          <a:prstGeom prst="line">
            <a:avLst/>
          </a:prstGeom>
          <a:ln w="254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10125710" y="2926715"/>
            <a:ext cx="1697355" cy="0"/>
          </a:xfrm>
          <a:prstGeom prst="line">
            <a:avLst/>
          </a:prstGeom>
          <a:ln w="254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矩形 13"/>
          <p:cNvSpPr/>
          <p:nvPr/>
        </p:nvSpPr>
        <p:spPr>
          <a:xfrm>
            <a:off x="6057265" y="631825"/>
            <a:ext cx="107315" cy="107061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3" name="文本框 12"/>
          <p:cNvSpPr txBox="1"/>
          <p:nvPr/>
        </p:nvSpPr>
        <p:spPr>
          <a:xfrm>
            <a:off x="2203450" y="2634615"/>
            <a:ext cx="7922260" cy="645160"/>
          </a:xfrm>
          <a:prstGeom prst="rect">
            <a:avLst/>
          </a:prstGeom>
          <a:noFill/>
        </p:spPr>
        <p:txBody>
          <a:bodyPr wrap="square" rtlCol="0">
            <a:spAutoFit/>
          </a:bodyPr>
          <a:p>
            <a:r>
              <a:rPr lang="en-US" altLang="zh-CN" sz="3600" b="1">
                <a:latin typeface="Times New Roman" panose="02020603050405020304" charset="0"/>
                <a:cs typeface="Times New Roman" panose="02020603050405020304" charset="0"/>
              </a:rPr>
              <a:t>International Business Communication</a:t>
            </a:r>
            <a:endParaRPr lang="en-US" altLang="zh-CN" sz="3600" b="1">
              <a:latin typeface="Times New Roman" panose="02020603050405020304" charset="0"/>
              <a:cs typeface="Times New Roman" panose="02020603050405020304" charset="0"/>
            </a:endParaRPr>
          </a:p>
        </p:txBody>
      </p:sp>
      <p:sp>
        <p:nvSpPr>
          <p:cNvPr id="15" name="文本框 14"/>
          <p:cNvSpPr txBox="1"/>
          <p:nvPr/>
        </p:nvSpPr>
        <p:spPr>
          <a:xfrm>
            <a:off x="1630045" y="4150360"/>
            <a:ext cx="8931910" cy="460375"/>
          </a:xfrm>
          <a:prstGeom prst="rect">
            <a:avLst/>
          </a:prstGeom>
          <a:noFill/>
        </p:spPr>
        <p:txBody>
          <a:bodyPr wrap="square" rtlCol="0">
            <a:spAutoFit/>
          </a:bodyPr>
          <a:p>
            <a:pPr algn="ctr"/>
            <a:r>
              <a:rPr lang="en-US" altLang="zh-CN" sz="2400">
                <a:latin typeface="Times New Roman" panose="02020603050405020304" charset="0"/>
                <a:cs typeface="Times New Roman" panose="02020603050405020304" charset="0"/>
              </a:rPr>
              <a:t>Reporter</a:t>
            </a:r>
            <a:r>
              <a:rPr lang="zh-CN" altLang="en-US" sz="2400">
                <a:latin typeface="Times New Roman" panose="02020603050405020304" charset="0"/>
                <a:cs typeface="Times New Roman" panose="02020603050405020304" charset="0"/>
              </a:rPr>
              <a:t>：</a:t>
            </a:r>
            <a:r>
              <a:rPr lang="en-US" altLang="zh-CN" sz="2400">
                <a:latin typeface="Times New Roman" panose="02020603050405020304" charset="0"/>
                <a:cs typeface="Times New Roman" panose="02020603050405020304" charset="0"/>
              </a:rPr>
              <a:t>Zihao Xiong, Jian Huang, Kaiyi Yan</a:t>
            </a:r>
            <a:endParaRPr lang="en-US" altLang="zh-CN" sz="240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6" grpId="0" bldLvl="0" animBg="1"/>
      <p:bldP spid="14" grpId="0" bldLvl="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22"/>
          <p:cNvPicPr>
            <a:picLocks noChangeAspect="1"/>
          </p:cNvPicPr>
          <p:nvPr/>
        </p:nvPicPr>
        <p:blipFill>
          <a:blip r:embed="rId1" cstate="email"/>
          <a:srcRect/>
          <a:stretch>
            <a:fillRect/>
          </a:stretch>
        </p:blipFill>
        <p:spPr>
          <a:xfrm>
            <a:off x="-2540" y="3175"/>
            <a:ext cx="12197080" cy="3429635"/>
          </a:xfrm>
          <a:prstGeom prst="rect">
            <a:avLst/>
          </a:prstGeom>
        </p:spPr>
      </p:pic>
      <p:sp>
        <p:nvSpPr>
          <p:cNvPr id="3" name="矩形 2"/>
          <p:cNvSpPr/>
          <p:nvPr>
            <p:custDataLst>
              <p:tags r:id="rId2"/>
            </p:custDataLst>
          </p:nvPr>
        </p:nvSpPr>
        <p:spPr>
          <a:xfrm>
            <a:off x="744220" y="1614170"/>
            <a:ext cx="5276215" cy="2277110"/>
          </a:xfrm>
          <a:prstGeom prst="rect">
            <a:avLst/>
          </a:prstGeom>
          <a:solidFill>
            <a:schemeClr val="bg1"/>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5" name="矩形 4"/>
          <p:cNvSpPr/>
          <p:nvPr>
            <p:custDataLst>
              <p:tags r:id="rId3"/>
            </p:custDataLst>
          </p:nvPr>
        </p:nvSpPr>
        <p:spPr>
          <a:xfrm>
            <a:off x="3458210" y="4121785"/>
            <a:ext cx="5276215" cy="227711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6" name="文本框 5"/>
          <p:cNvSpPr txBox="1"/>
          <p:nvPr/>
        </p:nvSpPr>
        <p:spPr>
          <a:xfrm>
            <a:off x="4597400" y="678815"/>
            <a:ext cx="3130550" cy="645160"/>
          </a:xfrm>
          <a:prstGeom prst="rect">
            <a:avLst/>
          </a:prstGeom>
          <a:noFill/>
        </p:spPr>
        <p:txBody>
          <a:bodyPr wrap="square" rtlCol="0">
            <a:spAutoFit/>
            <a:scene3d>
              <a:camera prst="orthographicFront"/>
              <a:lightRig rig="threePt" dir="t"/>
            </a:scene3d>
          </a:bodyPr>
          <a:lstStyle/>
          <a:p>
            <a:pPr algn="ctr"/>
            <a:r>
              <a:rPr lang="en-US" altLang="zh-CN" sz="3600" b="1">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lt"/>
              </a:rPr>
              <a:t>Contents</a:t>
            </a:r>
            <a:endParaRPr lang="en-US" altLang="zh-CN" sz="3200" b="1">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lt"/>
            </a:endParaRPr>
          </a:p>
        </p:txBody>
      </p:sp>
      <p:sp>
        <p:nvSpPr>
          <p:cNvPr id="7" name="矩形 6"/>
          <p:cNvSpPr/>
          <p:nvPr>
            <p:custDataLst>
              <p:tags r:id="rId4"/>
            </p:custDataLst>
          </p:nvPr>
        </p:nvSpPr>
        <p:spPr>
          <a:xfrm>
            <a:off x="6153785" y="1614170"/>
            <a:ext cx="5276215" cy="2277110"/>
          </a:xfrm>
          <a:prstGeom prst="rect">
            <a:avLst/>
          </a:prstGeom>
          <a:solidFill>
            <a:schemeClr val="bg1"/>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11" name="组合 10"/>
          <p:cNvGrpSpPr/>
          <p:nvPr>
            <p:custDataLst>
              <p:tags r:id="rId5"/>
            </p:custDataLst>
          </p:nvPr>
        </p:nvGrpSpPr>
        <p:grpSpPr>
          <a:xfrm>
            <a:off x="1065530" y="2345055"/>
            <a:ext cx="816610" cy="816610"/>
            <a:chOff x="8464" y="2877"/>
            <a:chExt cx="2411" cy="2411"/>
          </a:xfrm>
        </p:grpSpPr>
        <p:grpSp>
          <p:nvGrpSpPr>
            <p:cNvPr id="12" name="组合 11"/>
            <p:cNvGrpSpPr/>
            <p:nvPr/>
          </p:nvGrpSpPr>
          <p:grpSpPr>
            <a:xfrm>
              <a:off x="8464" y="2877"/>
              <a:ext cx="2411" cy="2411"/>
              <a:chOff x="8464" y="2877"/>
              <a:chExt cx="2411" cy="2411"/>
            </a:xfrm>
          </p:grpSpPr>
          <p:sp>
            <p:nvSpPr>
              <p:cNvPr id="13" name="椭圆 12"/>
              <p:cNvSpPr/>
              <p:nvPr>
                <p:custDataLst>
                  <p:tags r:id="rId6"/>
                </p:custDataLst>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4" name="椭圆 13"/>
              <p:cNvSpPr/>
              <p:nvPr>
                <p:custDataLst>
                  <p:tags r:id="rId7"/>
                </p:custDataLst>
              </p:nvPr>
            </p:nvSpPr>
            <p:spPr>
              <a:xfrm>
                <a:off x="8663" y="3076"/>
                <a:ext cx="2014" cy="201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15" name="文本框 14"/>
            <p:cNvSpPr txBox="1"/>
            <p:nvPr>
              <p:custDataLst>
                <p:tags r:id="rId8"/>
              </p:custDataLst>
            </p:nvPr>
          </p:nvSpPr>
          <p:spPr>
            <a:xfrm>
              <a:off x="8857" y="3403"/>
              <a:ext cx="1630" cy="1359"/>
            </a:xfrm>
            <a:prstGeom prst="rect">
              <a:avLst/>
            </a:prstGeom>
            <a:noFill/>
          </p:spPr>
          <p:txBody>
            <a:bodyPr wrap="square" rtlCol="0">
              <a:spAutoFit/>
            </a:bodyPr>
            <a:lstStyle/>
            <a:p>
              <a:pPr algn="ctr"/>
              <a:r>
                <a:rPr lang="en-US" altLang="zh-CN" sz="2400" b="1">
                  <a:solidFill>
                    <a:schemeClr val="bg1"/>
                  </a:solidFill>
                  <a:cs typeface="+mn-ea"/>
                  <a:sym typeface="+mn-lt"/>
                </a:rPr>
                <a:t>01</a:t>
              </a:r>
              <a:endParaRPr lang="en-US" altLang="zh-CN" sz="2400" b="1">
                <a:solidFill>
                  <a:schemeClr val="bg1"/>
                </a:solidFill>
                <a:cs typeface="+mn-ea"/>
                <a:sym typeface="+mn-lt"/>
              </a:endParaRPr>
            </a:p>
          </p:txBody>
        </p:sp>
      </p:grpSp>
      <p:sp>
        <p:nvSpPr>
          <p:cNvPr id="17" name="文本框 16"/>
          <p:cNvSpPr txBox="1"/>
          <p:nvPr>
            <p:custDataLst>
              <p:tags r:id="rId9"/>
            </p:custDataLst>
          </p:nvPr>
        </p:nvSpPr>
        <p:spPr>
          <a:xfrm>
            <a:off x="2188210" y="2256155"/>
            <a:ext cx="3371850" cy="838200"/>
          </a:xfrm>
          <a:prstGeom prst="rect">
            <a:avLst/>
          </a:prstGeom>
          <a:noFill/>
        </p:spPr>
        <p:txBody>
          <a:bodyPr wrap="square" rtlCol="0">
            <a:noAutofit/>
          </a:bodyPr>
          <a:lstStyle/>
          <a:p>
            <a:pPr algn="l" fontAlgn="auto">
              <a:lnSpc>
                <a:spcPct val="150000"/>
              </a:lnSpc>
            </a:pPr>
            <a:r>
              <a:rPr lang="en-US" sz="2800" b="1">
                <a:solidFill>
                  <a:schemeClr val="tx1">
                    <a:lumMod val="75000"/>
                    <a:lumOff val="25000"/>
                  </a:schemeClr>
                </a:solidFill>
                <a:latin typeface="Times New Roman" panose="02020603050405020304" charset="0"/>
                <a:cs typeface="Times New Roman" panose="02020603050405020304" charset="0"/>
                <a:sym typeface="+mn-lt"/>
              </a:rPr>
              <a:t>Introduction</a:t>
            </a:r>
            <a:endParaRPr lang="en-US" sz="2800" b="1" dirty="0">
              <a:solidFill>
                <a:schemeClr val="tx1">
                  <a:lumMod val="75000"/>
                  <a:lumOff val="25000"/>
                </a:schemeClr>
              </a:solidFill>
              <a:effectLst/>
              <a:latin typeface="Times New Roman" panose="02020603050405020304" charset="0"/>
              <a:cs typeface="Times New Roman" panose="02020603050405020304" charset="0"/>
              <a:sym typeface="+mn-lt"/>
            </a:endParaRPr>
          </a:p>
        </p:txBody>
      </p:sp>
      <p:grpSp>
        <p:nvGrpSpPr>
          <p:cNvPr id="18" name="组合 17"/>
          <p:cNvGrpSpPr/>
          <p:nvPr>
            <p:custDataLst>
              <p:tags r:id="rId10"/>
            </p:custDataLst>
          </p:nvPr>
        </p:nvGrpSpPr>
        <p:grpSpPr>
          <a:xfrm>
            <a:off x="6475095" y="2344420"/>
            <a:ext cx="816610" cy="816610"/>
            <a:chOff x="8464" y="2877"/>
            <a:chExt cx="2411" cy="2411"/>
          </a:xfrm>
        </p:grpSpPr>
        <p:grpSp>
          <p:nvGrpSpPr>
            <p:cNvPr id="19" name="组合 18"/>
            <p:cNvGrpSpPr/>
            <p:nvPr/>
          </p:nvGrpSpPr>
          <p:grpSpPr>
            <a:xfrm>
              <a:off x="8464" y="2877"/>
              <a:ext cx="2411" cy="2411"/>
              <a:chOff x="8464" y="2877"/>
              <a:chExt cx="2411" cy="2411"/>
            </a:xfrm>
          </p:grpSpPr>
          <p:sp>
            <p:nvSpPr>
              <p:cNvPr id="20" name="椭圆 19"/>
              <p:cNvSpPr/>
              <p:nvPr>
                <p:custDataLst>
                  <p:tags r:id="rId11"/>
                </p:custDataLst>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1" name="椭圆 20"/>
              <p:cNvSpPr/>
              <p:nvPr>
                <p:custDataLst>
                  <p:tags r:id="rId12"/>
                </p:custDataLst>
              </p:nvPr>
            </p:nvSpPr>
            <p:spPr>
              <a:xfrm>
                <a:off x="8663" y="3076"/>
                <a:ext cx="2014" cy="201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2" name="文本框 21"/>
            <p:cNvSpPr txBox="1"/>
            <p:nvPr>
              <p:custDataLst>
                <p:tags r:id="rId13"/>
              </p:custDataLst>
            </p:nvPr>
          </p:nvSpPr>
          <p:spPr>
            <a:xfrm>
              <a:off x="8857" y="3403"/>
              <a:ext cx="1630" cy="1359"/>
            </a:xfrm>
            <a:prstGeom prst="rect">
              <a:avLst/>
            </a:prstGeom>
            <a:noFill/>
          </p:spPr>
          <p:txBody>
            <a:bodyPr wrap="square" rtlCol="0">
              <a:spAutoFit/>
            </a:bodyPr>
            <a:lstStyle/>
            <a:p>
              <a:pPr algn="ctr"/>
              <a:r>
                <a:rPr lang="en-US" altLang="zh-CN" sz="2400" b="1">
                  <a:solidFill>
                    <a:schemeClr val="bg1"/>
                  </a:solidFill>
                  <a:cs typeface="+mn-ea"/>
                  <a:sym typeface="+mn-lt"/>
                </a:rPr>
                <a:t>02</a:t>
              </a:r>
              <a:endParaRPr lang="en-US" altLang="zh-CN" sz="2400" b="1">
                <a:solidFill>
                  <a:schemeClr val="bg1"/>
                </a:solidFill>
                <a:cs typeface="+mn-ea"/>
                <a:sym typeface="+mn-lt"/>
              </a:endParaRPr>
            </a:p>
          </p:txBody>
        </p:sp>
      </p:grpSp>
      <p:grpSp>
        <p:nvGrpSpPr>
          <p:cNvPr id="25" name="组合 24"/>
          <p:cNvGrpSpPr/>
          <p:nvPr>
            <p:custDataLst>
              <p:tags r:id="rId14"/>
            </p:custDataLst>
          </p:nvPr>
        </p:nvGrpSpPr>
        <p:grpSpPr>
          <a:xfrm>
            <a:off x="3780790" y="4852035"/>
            <a:ext cx="816610" cy="816610"/>
            <a:chOff x="8464" y="2877"/>
            <a:chExt cx="2411" cy="2411"/>
          </a:xfrm>
        </p:grpSpPr>
        <p:grpSp>
          <p:nvGrpSpPr>
            <p:cNvPr id="26" name="组合 25"/>
            <p:cNvGrpSpPr/>
            <p:nvPr/>
          </p:nvGrpSpPr>
          <p:grpSpPr>
            <a:xfrm>
              <a:off x="8464" y="2877"/>
              <a:ext cx="2411" cy="2411"/>
              <a:chOff x="8464" y="2877"/>
              <a:chExt cx="2411" cy="2411"/>
            </a:xfrm>
          </p:grpSpPr>
          <p:sp>
            <p:nvSpPr>
              <p:cNvPr id="27" name="椭圆 26"/>
              <p:cNvSpPr/>
              <p:nvPr>
                <p:custDataLst>
                  <p:tags r:id="rId15"/>
                </p:custDataLst>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28" name="椭圆 27"/>
              <p:cNvSpPr/>
              <p:nvPr>
                <p:custDataLst>
                  <p:tags r:id="rId16"/>
                </p:custDataLst>
              </p:nvPr>
            </p:nvSpPr>
            <p:spPr>
              <a:xfrm>
                <a:off x="8663" y="3076"/>
                <a:ext cx="2014" cy="201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29" name="文本框 28"/>
            <p:cNvSpPr txBox="1"/>
            <p:nvPr>
              <p:custDataLst>
                <p:tags r:id="rId17"/>
              </p:custDataLst>
            </p:nvPr>
          </p:nvSpPr>
          <p:spPr>
            <a:xfrm>
              <a:off x="8857" y="3403"/>
              <a:ext cx="1630" cy="1359"/>
            </a:xfrm>
            <a:prstGeom prst="rect">
              <a:avLst/>
            </a:prstGeom>
            <a:noFill/>
          </p:spPr>
          <p:txBody>
            <a:bodyPr wrap="square" rtlCol="0">
              <a:spAutoFit/>
            </a:bodyPr>
            <a:lstStyle/>
            <a:p>
              <a:pPr algn="ctr"/>
              <a:r>
                <a:rPr lang="en-US" altLang="zh-CN" sz="2400" b="1">
                  <a:solidFill>
                    <a:schemeClr val="bg1"/>
                  </a:solidFill>
                  <a:cs typeface="+mn-ea"/>
                  <a:sym typeface="+mn-lt"/>
                </a:rPr>
                <a:t>03</a:t>
              </a:r>
              <a:endParaRPr lang="en-US" altLang="zh-CN" sz="2400" b="1">
                <a:solidFill>
                  <a:schemeClr val="bg1"/>
                </a:solidFill>
                <a:cs typeface="+mn-ea"/>
                <a:sym typeface="+mn-lt"/>
              </a:endParaRPr>
            </a:p>
          </p:txBody>
        </p:sp>
      </p:grpSp>
      <p:sp>
        <p:nvSpPr>
          <p:cNvPr id="39" name="TextBox 4"/>
          <p:cNvSpPr txBox="1"/>
          <p:nvPr/>
        </p:nvSpPr>
        <p:spPr>
          <a:xfrm>
            <a:off x="0" y="0"/>
            <a:ext cx="453650" cy="123111"/>
          </a:xfrm>
          <a:prstGeom prst="rect">
            <a:avLst/>
          </a:prstGeom>
          <a:noFill/>
        </p:spPr>
        <p:txBody>
          <a:bodyPr wrap="square" rtlCol="0">
            <a:spAutoFit/>
          </a:bodyPr>
          <a:lstStyle/>
          <a:p>
            <a:pPr>
              <a:lnSpc>
                <a:spcPct val="200000"/>
              </a:lnSpc>
            </a:pPr>
            <a:r>
              <a:rPr lang="zh-CN" altLang="en-US" sz="100" dirty="0">
                <a:solidFill>
                  <a:schemeClr val="tx1">
                    <a:alpha val="0"/>
                  </a:schemeClr>
                </a:solidFill>
                <a:cs typeface="+mn-ea"/>
                <a:sym typeface="+mn-lt"/>
              </a:rPr>
              <a:t>行业</a:t>
            </a:r>
            <a:r>
              <a:rPr lang="en-US" altLang="zh-CN" sz="100" dirty="0">
                <a:solidFill>
                  <a:schemeClr val="tx1">
                    <a:alpha val="0"/>
                  </a:schemeClr>
                </a:solidFill>
                <a:cs typeface="+mn-ea"/>
                <a:sym typeface="+mn-lt"/>
              </a:rPr>
              <a:t>PPT</a:t>
            </a:r>
            <a:r>
              <a:rPr lang="zh-CN" altLang="en-US" sz="100" dirty="0">
                <a:solidFill>
                  <a:schemeClr val="tx1">
                    <a:alpha val="0"/>
                  </a:schemeClr>
                </a:solidFill>
                <a:cs typeface="+mn-ea"/>
                <a:sym typeface="+mn-lt"/>
              </a:rPr>
              <a:t>模板</a:t>
            </a:r>
            <a:r>
              <a:rPr lang="en-US" altLang="zh-CN" sz="100" dirty="0">
                <a:solidFill>
                  <a:schemeClr val="tx1">
                    <a:alpha val="0"/>
                  </a:schemeClr>
                </a:solidFill>
                <a:cs typeface="+mn-ea"/>
                <a:sym typeface="+mn-lt"/>
              </a:rPr>
              <a:t>http://www.1ppt.com/hangye/</a:t>
            </a:r>
            <a:endParaRPr lang="en-US" altLang="zh-CN" sz="100" dirty="0">
              <a:solidFill>
                <a:schemeClr val="tx1">
                  <a:alpha val="0"/>
                </a:schemeClr>
              </a:solidFill>
              <a:cs typeface="+mn-ea"/>
              <a:sym typeface="+mn-lt"/>
            </a:endParaRPr>
          </a:p>
        </p:txBody>
      </p:sp>
      <p:sp>
        <p:nvSpPr>
          <p:cNvPr id="4" name="文本框 3"/>
          <p:cNvSpPr txBox="1"/>
          <p:nvPr/>
        </p:nvSpPr>
        <p:spPr>
          <a:xfrm>
            <a:off x="7679055" y="2523490"/>
            <a:ext cx="5333365" cy="742315"/>
          </a:xfrm>
          <a:prstGeom prst="rect">
            <a:avLst/>
          </a:prstGeom>
          <a:noFill/>
        </p:spPr>
        <p:txBody>
          <a:bodyPr wrap="square" rtlCol="0">
            <a:noAutofit/>
          </a:bodyPr>
          <a:p>
            <a:pPr algn="l"/>
            <a:r>
              <a:rPr lang="en-US" altLang="zh-CN" sz="2400" b="1">
                <a:solidFill>
                  <a:schemeClr val="tx1">
                    <a:lumMod val="75000"/>
                    <a:lumOff val="25000"/>
                  </a:schemeClr>
                </a:solidFill>
                <a:latin typeface="Times New Roman" panose="02020603050405020304" charset="0"/>
                <a:cs typeface="Times New Roman" panose="02020603050405020304" charset="0"/>
                <a:sym typeface="+mn-lt"/>
              </a:rPr>
              <a:t>International Culture</a:t>
            </a:r>
            <a:endParaRPr lang="en-US" altLang="zh-CN" sz="2400" b="1">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9" name="文本框 8"/>
          <p:cNvSpPr txBox="1"/>
          <p:nvPr>
            <p:custDataLst>
              <p:tags r:id="rId18"/>
            </p:custDataLst>
          </p:nvPr>
        </p:nvSpPr>
        <p:spPr>
          <a:xfrm>
            <a:off x="4853305" y="4652010"/>
            <a:ext cx="3371850" cy="838200"/>
          </a:xfrm>
          <a:prstGeom prst="rect">
            <a:avLst/>
          </a:prstGeom>
          <a:noFill/>
        </p:spPr>
        <p:txBody>
          <a:bodyPr wrap="square" rtlCol="0">
            <a:noAutofit/>
          </a:bodyPr>
          <a:p>
            <a:pPr algn="l" fontAlgn="auto">
              <a:lnSpc>
                <a:spcPct val="150000"/>
              </a:lnSpc>
            </a:pPr>
            <a:r>
              <a:rPr lang="zh-CN" altLang="en-US" sz="2000" b="1">
                <a:solidFill>
                  <a:schemeClr val="tx1">
                    <a:lumMod val="75000"/>
                    <a:lumOff val="25000"/>
                  </a:schemeClr>
                </a:solidFill>
                <a:latin typeface="Times New Roman" panose="02020603050405020304" charset="0"/>
                <a:cs typeface="Times New Roman" panose="02020603050405020304" charset="0"/>
                <a:sym typeface="+mn-lt"/>
              </a:rPr>
              <a:t>Interpersonal relationship building and the relationship between IBC</a:t>
            </a:r>
            <a:endParaRPr lang="zh-CN" altLang="en-US" sz="2000" b="1" dirty="0">
              <a:solidFill>
                <a:schemeClr val="tx1">
                  <a:lumMod val="75000"/>
                  <a:lumOff val="25000"/>
                </a:schemeClr>
              </a:solidFill>
              <a:effectLst/>
              <a:latin typeface="Times New Roman" panose="02020603050405020304" charset="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3" grpId="0" animBg="1"/>
      <p:bldP spid="5" grpId="0" bldLvl="0" animBg="1"/>
      <p:bldP spid="6" grpId="0"/>
      <p:bldP spid="7" grpId="0" bldLvl="0" animBg="1"/>
      <p:bldP spid="17" grpId="0"/>
      <p:bldP spid="4"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65175" y="417997"/>
            <a:ext cx="10661650" cy="546989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3" name="矩形 2"/>
          <p:cNvSpPr/>
          <p:nvPr/>
        </p:nvSpPr>
        <p:spPr>
          <a:xfrm>
            <a:off x="765175" y="401955"/>
            <a:ext cx="3169920" cy="54692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nvGrpSpPr>
          <p:cNvPr id="7" name="组合 6"/>
          <p:cNvGrpSpPr/>
          <p:nvPr/>
        </p:nvGrpSpPr>
        <p:grpSpPr>
          <a:xfrm>
            <a:off x="9888855" y="4333875"/>
            <a:ext cx="1537970" cy="1537970"/>
            <a:chOff x="15573" y="6825"/>
            <a:chExt cx="2422" cy="2422"/>
          </a:xfrm>
        </p:grpSpPr>
        <p:sp>
          <p:nvSpPr>
            <p:cNvPr id="6" name="直角三角形 5"/>
            <p:cNvSpPr/>
            <p:nvPr/>
          </p:nvSpPr>
          <p:spPr>
            <a:xfrm flipH="1">
              <a:off x="15573" y="6825"/>
              <a:ext cx="2422" cy="2422"/>
            </a:xfrm>
            <a:prstGeom prst="rtTriangl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5" name="直角三角形 4"/>
            <p:cNvSpPr/>
            <p:nvPr/>
          </p:nvSpPr>
          <p:spPr>
            <a:xfrm flipH="1">
              <a:off x="16017" y="7268"/>
              <a:ext cx="1978" cy="1978"/>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4" name="直角三角形 3"/>
            <p:cNvSpPr/>
            <p:nvPr/>
          </p:nvSpPr>
          <p:spPr>
            <a:xfrm flipH="1">
              <a:off x="16439" y="7690"/>
              <a:ext cx="1556" cy="1556"/>
            </a:xfrm>
            <a:prstGeom prst="rtTriangle">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sp>
        <p:nvSpPr>
          <p:cNvPr id="8" name="椭圆 7"/>
          <p:cNvSpPr/>
          <p:nvPr/>
        </p:nvSpPr>
        <p:spPr>
          <a:xfrm>
            <a:off x="10979150" y="611505"/>
            <a:ext cx="207010" cy="207010"/>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cxnSp>
        <p:nvCxnSpPr>
          <p:cNvPr id="9" name="直接连接符 8"/>
          <p:cNvCxnSpPr/>
          <p:nvPr/>
        </p:nvCxnSpPr>
        <p:spPr>
          <a:xfrm>
            <a:off x="1966595" y="4135755"/>
            <a:ext cx="166751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2038350" y="2611120"/>
            <a:ext cx="1887855" cy="1630045"/>
          </a:xfrm>
          <a:prstGeom prst="rect">
            <a:avLst/>
          </a:prstGeom>
          <a:noFill/>
        </p:spPr>
        <p:txBody>
          <a:bodyPr wrap="square" rtlCol="0">
            <a:spAutoFit/>
          </a:bodyPr>
          <a:lstStyle/>
          <a:p>
            <a:pPr algn="r"/>
            <a:r>
              <a:rPr lang="en-US" altLang="zh-CN" sz="10000" b="1">
                <a:solidFill>
                  <a:schemeClr val="bg1"/>
                </a:solidFill>
                <a:latin typeface="Times New Roman" panose="02020603050405020304" charset="0"/>
                <a:cs typeface="Times New Roman" panose="02020603050405020304" charset="0"/>
                <a:sym typeface="+mn-lt"/>
              </a:rPr>
              <a:t>01</a:t>
            </a:r>
            <a:endParaRPr lang="en-US" altLang="zh-CN" sz="10000" b="1">
              <a:solidFill>
                <a:schemeClr val="bg1"/>
              </a:solidFill>
              <a:latin typeface="Times New Roman" panose="02020603050405020304" charset="0"/>
              <a:cs typeface="Times New Roman" panose="02020603050405020304" charset="0"/>
              <a:sym typeface="+mn-lt"/>
            </a:endParaRPr>
          </a:p>
        </p:txBody>
      </p:sp>
      <p:sp>
        <p:nvSpPr>
          <p:cNvPr id="16" name="文本框 15"/>
          <p:cNvSpPr txBox="1"/>
          <p:nvPr/>
        </p:nvSpPr>
        <p:spPr>
          <a:xfrm>
            <a:off x="2132965" y="2306320"/>
            <a:ext cx="1610995" cy="398780"/>
          </a:xfrm>
          <a:prstGeom prst="rect">
            <a:avLst/>
          </a:prstGeom>
          <a:noFill/>
        </p:spPr>
        <p:txBody>
          <a:bodyPr wrap="square" rtlCol="0">
            <a:spAutoFit/>
          </a:bodyPr>
          <a:lstStyle/>
          <a:p>
            <a:pPr algn="r" fontAlgn="auto">
              <a:lnSpc>
                <a:spcPct val="100000"/>
              </a:lnSpc>
            </a:pPr>
            <a:r>
              <a:rPr lang="en-US" altLang="zh-CN" sz="2000" b="1">
                <a:solidFill>
                  <a:schemeClr val="bg1"/>
                </a:solidFill>
                <a:latin typeface="Times New Roman" panose="02020603050405020304" charset="0"/>
                <a:cs typeface="Times New Roman" panose="02020603050405020304" charset="0"/>
                <a:sym typeface="+mn-lt"/>
              </a:rPr>
              <a:t>PART ONE</a:t>
            </a:r>
            <a:endParaRPr lang="en-US" altLang="zh-CN" sz="2000" b="1">
              <a:solidFill>
                <a:schemeClr val="bg1"/>
              </a:solidFill>
              <a:latin typeface="Times New Roman" panose="02020603050405020304" charset="0"/>
              <a:cs typeface="Times New Roman" panose="02020603050405020304" charset="0"/>
              <a:sym typeface="+mn-lt"/>
            </a:endParaRPr>
          </a:p>
        </p:txBody>
      </p:sp>
      <p:sp>
        <p:nvSpPr>
          <p:cNvPr id="11" name="矩形 10"/>
          <p:cNvSpPr/>
          <p:nvPr/>
        </p:nvSpPr>
        <p:spPr>
          <a:xfrm>
            <a:off x="4463615" y="1892117"/>
            <a:ext cx="831853" cy="14668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13" name="文本框 12"/>
          <p:cNvSpPr txBox="1"/>
          <p:nvPr/>
        </p:nvSpPr>
        <p:spPr>
          <a:xfrm>
            <a:off x="4320974" y="2165994"/>
            <a:ext cx="6272297" cy="830997"/>
          </a:xfrm>
          <a:prstGeom prst="rect">
            <a:avLst/>
          </a:prstGeom>
          <a:noFill/>
        </p:spPr>
        <p:txBody>
          <a:bodyPr wrap="square" rtlCol="0">
            <a:spAutoFit/>
          </a:bodyPr>
          <a:lstStyle/>
          <a:p>
            <a:pPr algn="dist"/>
            <a:r>
              <a:rPr lang="en-US" altLang="zh-CN" sz="2400" b="1">
                <a:solidFill>
                  <a:schemeClr val="tx1">
                    <a:lumMod val="75000"/>
                    <a:lumOff val="25000"/>
                  </a:schemeClr>
                </a:solidFill>
                <a:latin typeface="Times New Roman" panose="02020603050405020304" charset="0"/>
                <a:cs typeface="Times New Roman" panose="02020603050405020304" charset="0"/>
                <a:sym typeface="+mn-lt"/>
              </a:rPr>
              <a:t>International Business Communication:</a:t>
            </a:r>
            <a:endParaRPr lang="en-US" altLang="zh-CN" sz="2400" b="1">
              <a:solidFill>
                <a:schemeClr val="tx1">
                  <a:lumMod val="75000"/>
                  <a:lumOff val="25000"/>
                </a:schemeClr>
              </a:solidFill>
              <a:latin typeface="Times New Roman" panose="02020603050405020304" charset="0"/>
              <a:cs typeface="Times New Roman" panose="02020603050405020304" charset="0"/>
              <a:sym typeface="+mn-lt"/>
            </a:endParaRPr>
          </a:p>
          <a:p>
            <a:pPr algn="dist"/>
            <a:endParaRPr lang="zh-CN" altLang="en-US" sz="2400" b="1">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45" name="文本框 44"/>
          <p:cNvSpPr txBox="1"/>
          <p:nvPr/>
        </p:nvSpPr>
        <p:spPr>
          <a:xfrm>
            <a:off x="4320974" y="2610821"/>
            <a:ext cx="6095833" cy="464871"/>
          </a:xfrm>
          <a:prstGeom prst="rect">
            <a:avLst/>
          </a:prstGeom>
          <a:noFill/>
        </p:spPr>
        <p:txBody>
          <a:bodyPr wrap="square" rtlCol="0">
            <a:spAutoFit/>
          </a:bodyPr>
          <a:lstStyle/>
          <a:p>
            <a:pPr algn="l" fontAlgn="auto">
              <a:lnSpc>
                <a:spcPct val="150000"/>
              </a:lnSpc>
            </a:pPr>
            <a:r>
              <a:rPr lang="en-US" altLang="zh-CN">
                <a:solidFill>
                  <a:schemeClr val="tx1">
                    <a:lumMod val="75000"/>
                    <a:lumOff val="25000"/>
                  </a:schemeClr>
                </a:solidFill>
                <a:latin typeface="Times New Roman" panose="02020603050405020304" charset="0"/>
                <a:cs typeface="Times New Roman" panose="02020603050405020304" charset="0"/>
                <a:sym typeface="+mn-lt"/>
              </a:rPr>
              <a:t>Expanding a UK Fashion Brand to Asia                           -Enzo</a:t>
            </a:r>
            <a:endParaRPr lang="en-US" altLang="zh-CN">
              <a:solidFill>
                <a:schemeClr val="tx1">
                  <a:lumMod val="75000"/>
                  <a:lumOff val="25000"/>
                </a:schemeClr>
              </a:solidFill>
              <a:latin typeface="Times New Roman" panose="02020603050405020304" charset="0"/>
              <a:cs typeface="Times New Roman" panose="02020603050405020304" charset="0"/>
              <a:sym typeface="+mn-lt"/>
            </a:endParaRPr>
          </a:p>
        </p:txBody>
      </p:sp>
      <p:pic>
        <p:nvPicPr>
          <p:cNvPr id="1028" name="Picture 4"/>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199380" y="3184879"/>
            <a:ext cx="4233378" cy="24190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2" grpId="0" bldLvl="0" animBg="1"/>
      <p:bldP spid="3" grpId="0" bldLvl="0" animBg="1"/>
      <p:bldP spid="8" grpId="0" bldLvl="0" animBg="1"/>
      <p:bldP spid="10" grpId="0"/>
      <p:bldP spid="16" grpId="0"/>
      <p:bldP spid="11" grpId="0" bldLvl="0" animBg="1"/>
      <p:bldP spid="13" grpId="0"/>
      <p:bldP spid="4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6023610" y="0"/>
            <a:ext cx="574611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25" name="文本框 24"/>
          <p:cNvSpPr txBox="1"/>
          <p:nvPr/>
        </p:nvSpPr>
        <p:spPr>
          <a:xfrm>
            <a:off x="6287135" y="5445125"/>
            <a:ext cx="5746115" cy="1476375"/>
          </a:xfrm>
          <a:prstGeom prst="rect">
            <a:avLst/>
          </a:prstGeom>
          <a:noFill/>
        </p:spPr>
        <p:txBody>
          <a:bodyPr wrap="square" rtlCol="0">
            <a:spAutoFit/>
          </a:bodyPr>
          <a:lstStyle/>
          <a:p>
            <a:r>
              <a:rPr lang="en-US" altLang="zh-CN" b="1">
                <a:solidFill>
                  <a:schemeClr val="bg1"/>
                </a:solidFill>
                <a:latin typeface="Times New Roman" panose="02020603050405020304" charset="0"/>
                <a:cs typeface="Times New Roman" panose="02020603050405020304" charset="0"/>
                <a:sym typeface="+mn-lt"/>
              </a:rPr>
              <a:t>Revenue of the cloth market worldwide by  country in 2023 </a:t>
            </a:r>
            <a:endParaRPr lang="en-US" altLang="zh-CN" b="1">
              <a:solidFill>
                <a:schemeClr val="bg1"/>
              </a:solidFill>
              <a:latin typeface="Times New Roman" panose="02020603050405020304" charset="0"/>
              <a:cs typeface="Times New Roman" panose="02020603050405020304" charset="0"/>
              <a:sym typeface="+mn-lt"/>
            </a:endParaRPr>
          </a:p>
          <a:p>
            <a:r>
              <a:rPr lang="en-US" altLang="zh-CN" b="1">
                <a:solidFill>
                  <a:schemeClr val="bg1"/>
                </a:solidFill>
                <a:latin typeface="Times New Roman" panose="02020603050405020304" charset="0"/>
                <a:cs typeface="Times New Roman" panose="02020603050405020304" charset="0"/>
                <a:sym typeface="+mn-lt"/>
              </a:rPr>
              <a:t>(in billion U.S. dollars)</a:t>
            </a:r>
            <a:endParaRPr lang="en-US" altLang="zh-CN" b="1">
              <a:solidFill>
                <a:schemeClr val="bg1"/>
              </a:solidFill>
              <a:latin typeface="Times New Roman" panose="02020603050405020304" charset="0"/>
              <a:cs typeface="Times New Roman" panose="02020603050405020304" charset="0"/>
              <a:sym typeface="+mn-lt"/>
            </a:endParaRPr>
          </a:p>
          <a:p>
            <a:endParaRPr lang="en-US" altLang="zh-CN" b="1">
              <a:solidFill>
                <a:schemeClr val="bg1"/>
              </a:solidFill>
              <a:latin typeface="Times New Roman" panose="02020603050405020304" charset="0"/>
              <a:cs typeface="Times New Roman" panose="02020603050405020304" charset="0"/>
              <a:sym typeface="+mn-lt"/>
            </a:endParaRPr>
          </a:p>
          <a:p>
            <a:r>
              <a:rPr lang="en-US" altLang="zh-CN" b="1">
                <a:solidFill>
                  <a:schemeClr val="bg1"/>
                </a:solidFill>
                <a:latin typeface="Times New Roman" panose="02020603050405020304" charset="0"/>
                <a:cs typeface="Times New Roman" panose="02020603050405020304" charset="0"/>
                <a:sym typeface="+mn-lt"/>
              </a:rPr>
              <a:t>(</a:t>
            </a:r>
            <a:r>
              <a:rPr lang="en-US" altLang="zh-CN" b="1" err="1">
                <a:solidFill>
                  <a:schemeClr val="bg1"/>
                </a:solidFill>
                <a:latin typeface="Times New Roman" panose="02020603050405020304" charset="0"/>
                <a:cs typeface="Times New Roman" panose="02020603050405020304" charset="0"/>
                <a:sym typeface="+mn-lt"/>
              </a:rPr>
              <a:t>statistia</a:t>
            </a:r>
            <a:r>
              <a:rPr lang="en-US" altLang="zh-CN" b="1">
                <a:solidFill>
                  <a:schemeClr val="bg1"/>
                </a:solidFill>
                <a:latin typeface="Times New Roman" panose="02020603050405020304" charset="0"/>
                <a:cs typeface="Times New Roman" panose="02020603050405020304" charset="0"/>
                <a:sym typeface="+mn-lt"/>
              </a:rPr>
              <a:t>, 2023)</a:t>
            </a:r>
            <a:endParaRPr lang="zh-CN" altLang="en-US" b="1">
              <a:solidFill>
                <a:schemeClr val="bg1"/>
              </a:solidFill>
              <a:latin typeface="Times New Roman" panose="02020603050405020304" charset="0"/>
              <a:cs typeface="Times New Roman" panose="02020603050405020304" charset="0"/>
              <a:sym typeface="+mn-lt"/>
            </a:endParaRPr>
          </a:p>
        </p:txBody>
      </p:sp>
      <p:sp>
        <p:nvSpPr>
          <p:cNvPr id="156" name="圈箭头"/>
          <p:cNvSpPr/>
          <p:nvPr/>
        </p:nvSpPr>
        <p:spPr>
          <a:xfrm>
            <a:off x="5153025" y="2162175"/>
            <a:ext cx="656590" cy="701040"/>
          </a:xfrm>
          <a:custGeom>
            <a:avLst/>
            <a:gdLst>
              <a:gd name="connsiteX0" fmla="*/ 158628 w 585904"/>
              <a:gd name="connsiteY0" fmla="*/ 130053 h 585904"/>
              <a:gd name="connsiteX1" fmla="*/ 321527 w 585904"/>
              <a:gd name="connsiteY1" fmla="*/ 130053 h 585904"/>
              <a:gd name="connsiteX2" fmla="*/ 484425 w 585904"/>
              <a:gd name="connsiteY2" fmla="*/ 292952 h 585904"/>
              <a:gd name="connsiteX3" fmla="*/ 321527 w 585904"/>
              <a:gd name="connsiteY3" fmla="*/ 455850 h 585904"/>
              <a:gd name="connsiteX4" fmla="*/ 158628 w 585904"/>
              <a:gd name="connsiteY4" fmla="*/ 455850 h 585904"/>
              <a:gd name="connsiteX5" fmla="*/ 321527 w 585904"/>
              <a:gd name="connsiteY5" fmla="*/ 292952 h 585904"/>
              <a:gd name="connsiteX6" fmla="*/ 292951 w 585904"/>
              <a:gd name="connsiteY6" fmla="*/ 28505 h 585904"/>
              <a:gd name="connsiteX7" fmla="*/ 28504 w 585904"/>
              <a:gd name="connsiteY7" fmla="*/ 292952 h 585904"/>
              <a:gd name="connsiteX8" fmla="*/ 292951 w 585904"/>
              <a:gd name="connsiteY8" fmla="*/ 557399 h 585904"/>
              <a:gd name="connsiteX9" fmla="*/ 557398 w 585904"/>
              <a:gd name="connsiteY9" fmla="*/ 292952 h 585904"/>
              <a:gd name="connsiteX10" fmla="*/ 292951 w 585904"/>
              <a:gd name="connsiteY10" fmla="*/ 28505 h 585904"/>
              <a:gd name="connsiteX11" fmla="*/ 292952 w 585904"/>
              <a:gd name="connsiteY11" fmla="*/ 0 h 585904"/>
              <a:gd name="connsiteX12" fmla="*/ 585904 w 585904"/>
              <a:gd name="connsiteY12" fmla="*/ 292952 h 585904"/>
              <a:gd name="connsiteX13" fmla="*/ 292952 w 585904"/>
              <a:gd name="connsiteY13" fmla="*/ 585904 h 585904"/>
              <a:gd name="connsiteX14" fmla="*/ 0 w 585904"/>
              <a:gd name="connsiteY14" fmla="*/ 292952 h 585904"/>
              <a:gd name="connsiteX15" fmla="*/ 292952 w 585904"/>
              <a:gd name="connsiteY15" fmla="*/ 0 h 585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5904" h="585904">
                <a:moveTo>
                  <a:pt x="158628" y="130053"/>
                </a:moveTo>
                <a:lnTo>
                  <a:pt x="321527" y="130053"/>
                </a:lnTo>
                <a:lnTo>
                  <a:pt x="484425" y="292952"/>
                </a:lnTo>
                <a:lnTo>
                  <a:pt x="321527" y="455850"/>
                </a:lnTo>
                <a:lnTo>
                  <a:pt x="158628" y="455850"/>
                </a:lnTo>
                <a:lnTo>
                  <a:pt x="321527" y="292952"/>
                </a:lnTo>
                <a:close/>
                <a:moveTo>
                  <a:pt x="292951" y="28505"/>
                </a:moveTo>
                <a:cubicBezTo>
                  <a:pt x="146901" y="28505"/>
                  <a:pt x="28504" y="146902"/>
                  <a:pt x="28504" y="292952"/>
                </a:cubicBezTo>
                <a:cubicBezTo>
                  <a:pt x="28504" y="439002"/>
                  <a:pt x="146901" y="557399"/>
                  <a:pt x="292951" y="557399"/>
                </a:cubicBezTo>
                <a:cubicBezTo>
                  <a:pt x="439001" y="557399"/>
                  <a:pt x="557398" y="439002"/>
                  <a:pt x="557398" y="292952"/>
                </a:cubicBezTo>
                <a:cubicBezTo>
                  <a:pt x="557398" y="146902"/>
                  <a:pt x="439001" y="28505"/>
                  <a:pt x="292951" y="28505"/>
                </a:cubicBezTo>
                <a:close/>
                <a:moveTo>
                  <a:pt x="292952" y="0"/>
                </a:moveTo>
                <a:cubicBezTo>
                  <a:pt x="454745" y="0"/>
                  <a:pt x="585904" y="131159"/>
                  <a:pt x="585904" y="292952"/>
                </a:cubicBezTo>
                <a:cubicBezTo>
                  <a:pt x="585904" y="454745"/>
                  <a:pt x="454745" y="585904"/>
                  <a:pt x="292952" y="585904"/>
                </a:cubicBezTo>
                <a:cubicBezTo>
                  <a:pt x="131159" y="585904"/>
                  <a:pt x="0" y="454745"/>
                  <a:pt x="0" y="292952"/>
                </a:cubicBezTo>
                <a:cubicBezTo>
                  <a:pt x="0" y="131159"/>
                  <a:pt x="131159" y="0"/>
                  <a:pt x="292952"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zh-CN" altLang="en-US">
              <a:solidFill>
                <a:srgbClr val="FFFFFF"/>
              </a:solidFill>
              <a:latin typeface="Times New Roman" panose="02020603050405020304" charset="0"/>
              <a:cs typeface="Times New Roman" panose="02020603050405020304" charset="0"/>
              <a:sym typeface="+mn-lt"/>
            </a:endParaRPr>
          </a:p>
        </p:txBody>
      </p:sp>
      <p:sp>
        <p:nvSpPr>
          <p:cNvPr id="11" name="文本框 10"/>
          <p:cNvSpPr txBox="1"/>
          <p:nvPr/>
        </p:nvSpPr>
        <p:spPr>
          <a:xfrm>
            <a:off x="746760" y="1423670"/>
            <a:ext cx="2431415" cy="398780"/>
          </a:xfrm>
          <a:prstGeom prst="rect">
            <a:avLst/>
          </a:prstGeom>
          <a:noFill/>
        </p:spPr>
        <p:txBody>
          <a:bodyPr wrap="square" rtlCol="0">
            <a:spAutoFit/>
          </a:bodyPr>
          <a:lstStyle/>
          <a:p>
            <a:pPr algn="l" fontAlgn="auto">
              <a:lnSpc>
                <a:spcPct val="100000"/>
              </a:lnSpc>
            </a:pPr>
            <a:r>
              <a:rPr lang="en-US" altLang="zh-CN" sz="2000" b="1">
                <a:solidFill>
                  <a:schemeClr val="tx1">
                    <a:lumMod val="75000"/>
                    <a:lumOff val="25000"/>
                  </a:schemeClr>
                </a:solidFill>
                <a:latin typeface="Times New Roman" panose="02020603050405020304" charset="0"/>
                <a:cs typeface="Times New Roman" panose="02020603050405020304" charset="0"/>
                <a:sym typeface="+mn-lt"/>
              </a:rPr>
              <a:t>The Challenge</a:t>
            </a:r>
            <a:endParaRPr lang="en-US" altLang="zh-CN" sz="2000" b="1">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10" name="文本框 9"/>
          <p:cNvSpPr txBox="1"/>
          <p:nvPr/>
        </p:nvSpPr>
        <p:spPr>
          <a:xfrm>
            <a:off x="746760" y="2004695"/>
            <a:ext cx="3972560" cy="1397635"/>
          </a:xfrm>
          <a:prstGeom prst="rect">
            <a:avLst/>
          </a:prstGeom>
          <a:noFill/>
        </p:spPr>
        <p:txBody>
          <a:bodyPr wrap="square" rtlCol="0">
            <a:noAutofit/>
          </a:bodyPr>
          <a:lstStyle/>
          <a:p>
            <a:pPr marL="171450" indent="-171450" algn="l" fontAlgn="auto">
              <a:lnSpc>
                <a:spcPct val="150000"/>
              </a:lnSpc>
              <a:spcBef>
                <a:spcPts val="600"/>
              </a:spcBef>
              <a:buFont typeface="Wingdings" panose="05000000000000000000" pitchFamily="2" charset="2"/>
              <a:buChar char="l"/>
            </a:pPr>
            <a:r>
              <a:rPr lang="en-US" altLang="zh-CN" dirty="0">
                <a:solidFill>
                  <a:schemeClr val="tx1">
                    <a:lumMod val="75000"/>
                    <a:lumOff val="25000"/>
                  </a:schemeClr>
                </a:solidFill>
                <a:latin typeface="Times New Roman" panose="02020603050405020304" charset="0"/>
                <a:cs typeface="Times New Roman" panose="02020603050405020304" charset="0"/>
                <a:sym typeface="+mn-lt"/>
              </a:rPr>
              <a:t>Cultural communication gaps</a:t>
            </a:r>
            <a:endParaRPr lang="en-US" altLang="zh-CN" dirty="0">
              <a:solidFill>
                <a:schemeClr val="tx1">
                  <a:lumMod val="75000"/>
                  <a:lumOff val="25000"/>
                </a:schemeClr>
              </a:solidFill>
              <a:latin typeface="Times New Roman" panose="02020603050405020304" charset="0"/>
              <a:cs typeface="Times New Roman" panose="02020603050405020304" charset="0"/>
              <a:sym typeface="+mn-lt"/>
            </a:endParaRPr>
          </a:p>
          <a:p>
            <a:pPr marL="171450" indent="-171450" algn="l" fontAlgn="auto">
              <a:lnSpc>
                <a:spcPct val="150000"/>
              </a:lnSpc>
              <a:spcBef>
                <a:spcPts val="600"/>
              </a:spcBef>
              <a:buFont typeface="Wingdings" panose="05000000000000000000" pitchFamily="2" charset="2"/>
              <a:buChar char="l"/>
            </a:pPr>
            <a:r>
              <a:rPr lang="en-US" altLang="zh-CN" dirty="0">
                <a:solidFill>
                  <a:schemeClr val="tx1">
                    <a:lumMod val="75000"/>
                    <a:lumOff val="25000"/>
                  </a:schemeClr>
                </a:solidFill>
                <a:latin typeface="Times New Roman" panose="02020603050405020304" charset="0"/>
                <a:cs typeface="Times New Roman" panose="02020603050405020304" charset="0"/>
                <a:sym typeface="+mn-lt"/>
              </a:rPr>
              <a:t>Different consumer behaviors</a:t>
            </a:r>
            <a:endParaRPr lang="en-US" altLang="zh-CN" dirty="0">
              <a:solidFill>
                <a:schemeClr val="tx1">
                  <a:lumMod val="75000"/>
                  <a:lumOff val="25000"/>
                </a:schemeClr>
              </a:solidFill>
              <a:latin typeface="Times New Roman" panose="02020603050405020304" charset="0"/>
              <a:cs typeface="Times New Roman" panose="02020603050405020304" charset="0"/>
              <a:sym typeface="+mn-lt"/>
            </a:endParaRPr>
          </a:p>
          <a:p>
            <a:pPr marL="171450" indent="-171450" algn="l" fontAlgn="auto">
              <a:lnSpc>
                <a:spcPct val="150000"/>
              </a:lnSpc>
              <a:spcBef>
                <a:spcPts val="600"/>
              </a:spcBef>
              <a:buFont typeface="Wingdings" panose="05000000000000000000" pitchFamily="2" charset="2"/>
              <a:buChar char="l"/>
            </a:pPr>
            <a:r>
              <a:rPr lang="en-US" altLang="zh-CN" dirty="0">
                <a:solidFill>
                  <a:schemeClr val="tx1">
                    <a:lumMod val="75000"/>
                    <a:lumOff val="25000"/>
                  </a:schemeClr>
                </a:solidFill>
                <a:latin typeface="Times New Roman" panose="02020603050405020304" charset="0"/>
                <a:cs typeface="Times New Roman" panose="02020603050405020304" charset="0"/>
                <a:sym typeface="+mn-lt"/>
              </a:rPr>
              <a:t>Diverse market preferences</a:t>
            </a:r>
            <a:endParaRPr lang="en-US" altLang="zh-CN" dirty="0">
              <a:solidFill>
                <a:schemeClr val="tx1">
                  <a:lumMod val="75000"/>
                  <a:lumOff val="25000"/>
                </a:schemeClr>
              </a:solidFill>
              <a:latin typeface="Times New Roman" panose="02020603050405020304" charset="0"/>
              <a:cs typeface="Times New Roman" panose="02020603050405020304" charset="0"/>
              <a:sym typeface="+mn-lt"/>
            </a:endParaRPr>
          </a:p>
        </p:txBody>
      </p:sp>
      <p:grpSp>
        <p:nvGrpSpPr>
          <p:cNvPr id="9" name="组合 8"/>
          <p:cNvGrpSpPr/>
          <p:nvPr/>
        </p:nvGrpSpPr>
        <p:grpSpPr>
          <a:xfrm>
            <a:off x="582295" y="536575"/>
            <a:ext cx="307975" cy="328930"/>
            <a:chOff x="8464" y="2877"/>
            <a:chExt cx="2411" cy="2411"/>
          </a:xfrm>
        </p:grpSpPr>
        <p:sp>
          <p:nvSpPr>
            <p:cNvPr id="12" name="椭圆 11"/>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13" name="椭圆 12"/>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sp>
        <p:nvSpPr>
          <p:cNvPr id="17" name="圆角矩形 16"/>
          <p:cNvSpPr/>
          <p:nvPr/>
        </p:nvSpPr>
        <p:spPr>
          <a:xfrm>
            <a:off x="1006475" y="514350"/>
            <a:ext cx="4381500" cy="60960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altLang="zh-CN" sz="2400" b="1" dirty="0">
                <a:solidFill>
                  <a:schemeClr val="tx1">
                    <a:lumMod val="75000"/>
                    <a:lumOff val="25000"/>
                  </a:schemeClr>
                </a:solidFill>
                <a:latin typeface="Times New Roman" panose="02020603050405020304" charset="0"/>
                <a:cs typeface="Times New Roman" panose="02020603050405020304" charset="0"/>
                <a:sym typeface="+mn-lt"/>
              </a:rPr>
              <a:t>Introduction &amp; Problem Statement</a:t>
            </a:r>
            <a:endParaRPr lang="en-US" altLang="zh-CN" sz="2400" b="1" dirty="0">
              <a:solidFill>
                <a:schemeClr val="tx1">
                  <a:lumMod val="75000"/>
                  <a:lumOff val="25000"/>
                </a:schemeClr>
              </a:solidFill>
              <a:latin typeface="Times New Roman" panose="02020603050405020304" charset="0"/>
              <a:cs typeface="Times New Roman" panose="02020603050405020304" charset="0"/>
              <a:sym typeface="+mn-lt"/>
            </a:endParaRPr>
          </a:p>
        </p:txBody>
      </p:sp>
      <p:pic>
        <p:nvPicPr>
          <p:cNvPr id="4" name="图片 3" descr="表格&#10;&#10;中度可信度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6190615" y="245745"/>
            <a:ext cx="5433060" cy="5100320"/>
          </a:xfrm>
          <a:prstGeom prst="rect">
            <a:avLst/>
          </a:prstGeom>
        </p:spPr>
      </p:pic>
      <p:sp>
        <p:nvSpPr>
          <p:cNvPr id="8" name="文本框 7"/>
          <p:cNvSpPr txBox="1"/>
          <p:nvPr/>
        </p:nvSpPr>
        <p:spPr>
          <a:xfrm>
            <a:off x="582295" y="3743325"/>
            <a:ext cx="4381500" cy="2553335"/>
          </a:xfrm>
          <a:prstGeom prst="rect">
            <a:avLst/>
          </a:prstGeom>
          <a:noFill/>
        </p:spPr>
        <p:txBody>
          <a:bodyPr wrap="square" rtlCol="0">
            <a:spAutoFit/>
          </a:bodyPr>
          <a:lstStyle/>
          <a:p>
            <a:pPr algn="just"/>
            <a:r>
              <a:rPr lang="en-GB" altLang="zh-CN" sz="2000" b="0" i="0" dirty="0">
                <a:solidFill>
                  <a:srgbClr val="595959"/>
                </a:solidFill>
                <a:effectLst/>
                <a:latin typeface="Times New Roman" panose="02020603050405020304" charset="0"/>
                <a:cs typeface="Times New Roman" panose="02020603050405020304" charset="0"/>
              </a:rPr>
              <a:t>The key brands in the UK apparel market are: competitors</a:t>
            </a:r>
            <a:endParaRPr lang="en-GB" altLang="zh-CN" sz="2000" b="0" i="0" dirty="0">
              <a:solidFill>
                <a:srgbClr val="595959"/>
              </a:solidFill>
              <a:effectLst/>
              <a:latin typeface="Times New Roman" panose="02020603050405020304" charset="0"/>
              <a:cs typeface="Times New Roman" panose="02020603050405020304" charset="0"/>
            </a:endParaRPr>
          </a:p>
          <a:p>
            <a:pPr algn="just">
              <a:buFont typeface="Arial" panose="020B0604020202020204" pitchFamily="34" charset="0"/>
              <a:buChar char="•"/>
            </a:pPr>
            <a:r>
              <a:rPr lang="en-GB" altLang="zh-CN" sz="2000" b="0" i="0" dirty="0">
                <a:solidFill>
                  <a:srgbClr val="595959"/>
                </a:solidFill>
                <a:effectLst/>
                <a:latin typeface="Times New Roman" panose="02020603050405020304" charset="0"/>
                <a:cs typeface="Times New Roman" panose="02020603050405020304" charset="0"/>
              </a:rPr>
              <a:t>Nike</a:t>
            </a:r>
            <a:endParaRPr lang="en-GB" altLang="zh-CN" sz="2000" b="0" i="0" dirty="0">
              <a:solidFill>
                <a:srgbClr val="595959"/>
              </a:solidFill>
              <a:effectLst/>
              <a:latin typeface="Times New Roman" panose="02020603050405020304" charset="0"/>
              <a:cs typeface="Times New Roman" panose="02020603050405020304" charset="0"/>
            </a:endParaRPr>
          </a:p>
          <a:p>
            <a:pPr algn="just">
              <a:buFont typeface="Arial" panose="020B0604020202020204" pitchFamily="34" charset="0"/>
              <a:buChar char="•"/>
            </a:pPr>
            <a:r>
              <a:rPr lang="en-GB" altLang="zh-CN" sz="2000" b="0" i="0" dirty="0">
                <a:solidFill>
                  <a:srgbClr val="595959"/>
                </a:solidFill>
                <a:effectLst/>
                <a:latin typeface="Times New Roman" panose="02020603050405020304" charset="0"/>
                <a:cs typeface="Times New Roman" panose="02020603050405020304" charset="0"/>
              </a:rPr>
              <a:t>Primark : low prices led the UK market in   2023.  </a:t>
            </a:r>
            <a:endParaRPr lang="en-GB" altLang="zh-CN" sz="2000" b="0" i="0" dirty="0">
              <a:solidFill>
                <a:srgbClr val="595959"/>
              </a:solidFill>
              <a:effectLst/>
              <a:latin typeface="Times New Roman" panose="02020603050405020304" charset="0"/>
              <a:cs typeface="Times New Roman" panose="02020603050405020304" charset="0"/>
            </a:endParaRPr>
          </a:p>
          <a:p>
            <a:pPr algn="just">
              <a:buFont typeface="Arial" panose="020B0604020202020204" pitchFamily="34" charset="0"/>
              <a:buChar char="•"/>
            </a:pPr>
            <a:r>
              <a:rPr lang="en-GB" altLang="zh-CN" sz="2000" b="0" i="0" dirty="0">
                <a:solidFill>
                  <a:srgbClr val="595959"/>
                </a:solidFill>
                <a:effectLst/>
                <a:latin typeface="Times New Roman" panose="02020603050405020304" charset="0"/>
                <a:cs typeface="Times New Roman" panose="02020603050405020304" charset="0"/>
              </a:rPr>
              <a:t>H&amp;M</a:t>
            </a:r>
            <a:endParaRPr lang="en-GB" altLang="zh-CN" sz="2000" b="0" i="0" dirty="0">
              <a:solidFill>
                <a:srgbClr val="595959"/>
              </a:solidFill>
              <a:effectLst/>
              <a:latin typeface="Times New Roman" panose="02020603050405020304" charset="0"/>
              <a:cs typeface="Times New Roman" panose="02020603050405020304" charset="0"/>
            </a:endParaRPr>
          </a:p>
          <a:p>
            <a:pPr algn="just">
              <a:buFont typeface="Arial" panose="020B0604020202020204" pitchFamily="34" charset="0"/>
              <a:buChar char="•"/>
            </a:pPr>
            <a:r>
              <a:rPr lang="en-GB" altLang="zh-CN" sz="2000" b="0" i="0" dirty="0">
                <a:solidFill>
                  <a:srgbClr val="595959"/>
                </a:solidFill>
                <a:effectLst/>
                <a:latin typeface="Times New Roman" panose="02020603050405020304" charset="0"/>
                <a:cs typeface="Times New Roman" panose="02020603050405020304" charset="0"/>
              </a:rPr>
              <a:t>Adidas</a:t>
            </a:r>
            <a:endParaRPr lang="en-GB" altLang="zh-CN" sz="2000" b="0" i="0" dirty="0">
              <a:solidFill>
                <a:srgbClr val="595959"/>
              </a:solidFill>
              <a:effectLst/>
              <a:latin typeface="Times New Roman" panose="02020603050405020304" charset="0"/>
              <a:cs typeface="Times New Roman" panose="02020603050405020304" charset="0"/>
            </a:endParaRPr>
          </a:p>
          <a:p>
            <a:pPr algn="just">
              <a:buFont typeface="Arial" panose="020B0604020202020204" pitchFamily="34" charset="0"/>
              <a:buChar char="•"/>
            </a:pPr>
            <a:r>
              <a:rPr lang="en-GB" altLang="zh-CN" sz="2000" b="0" i="0" dirty="0">
                <a:solidFill>
                  <a:srgbClr val="595959"/>
                </a:solidFill>
                <a:effectLst/>
                <a:latin typeface="Times New Roman" panose="02020603050405020304" charset="0"/>
                <a:cs typeface="Times New Roman" panose="02020603050405020304" charset="0"/>
              </a:rPr>
              <a:t>Zara</a:t>
            </a:r>
            <a:endParaRPr lang="en-GB" altLang="zh-CN" sz="2000" b="0" i="0" dirty="0">
              <a:solidFill>
                <a:srgbClr val="595959"/>
              </a:solidFill>
              <a:effectLst/>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5" grpId="0" bldLvl="0" animBg="1"/>
      <p:bldP spid="25" grpId="0"/>
      <p:bldP spid="156" grpId="0" bldLvl="0" animBg="1"/>
      <p:bldP spid="11" grpId="0"/>
      <p:bldP spid="11" grpId="1"/>
      <p:bldP spid="10" grpId="0"/>
      <p:bldP spid="10" grpId="1"/>
      <p:bldP spid="10" grpId="2"/>
      <p:bldP spid="17" grpId="0" bldLvl="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97485" y="311673"/>
            <a:ext cx="11797030" cy="642175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Times New Roman" panose="02020603050405020304" charset="0"/>
              <a:cs typeface="Times New Roman" panose="02020603050405020304" charset="0"/>
              <a:sym typeface="+mn-lt"/>
            </a:endParaRPr>
          </a:p>
        </p:txBody>
      </p:sp>
      <p:grpSp>
        <p:nvGrpSpPr>
          <p:cNvPr id="4" name="组合 3"/>
          <p:cNvGrpSpPr/>
          <p:nvPr/>
        </p:nvGrpSpPr>
        <p:grpSpPr>
          <a:xfrm>
            <a:off x="582295" y="536575"/>
            <a:ext cx="328930" cy="328930"/>
            <a:chOff x="8464" y="2877"/>
            <a:chExt cx="2411" cy="2411"/>
          </a:xfrm>
        </p:grpSpPr>
        <p:sp>
          <p:nvSpPr>
            <p:cNvPr id="3" name="椭圆 2"/>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8" name="椭圆 7"/>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sp>
        <p:nvSpPr>
          <p:cNvPr id="7" name="圆角矩形 6"/>
          <p:cNvSpPr/>
          <p:nvPr/>
        </p:nvSpPr>
        <p:spPr>
          <a:xfrm>
            <a:off x="1006475" y="311785"/>
            <a:ext cx="9676130" cy="69532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altLang="zh-CN" sz="2800" b="1" dirty="0">
                <a:solidFill>
                  <a:schemeClr val="tx1">
                    <a:lumMod val="75000"/>
                    <a:lumOff val="25000"/>
                  </a:schemeClr>
                </a:solidFill>
                <a:latin typeface="Times New Roman" panose="02020603050405020304" charset="0"/>
                <a:cs typeface="Times New Roman" panose="02020603050405020304" charset="0"/>
                <a:sym typeface="+mn-lt"/>
              </a:rPr>
              <a:t>What is International Business Communication?</a:t>
            </a:r>
            <a:endParaRPr lang="en-US" altLang="zh-CN" sz="2800" b="1"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23570" name="矩形 18"/>
          <p:cNvSpPr/>
          <p:nvPr/>
        </p:nvSpPr>
        <p:spPr>
          <a:xfrm>
            <a:off x="582295" y="3122917"/>
            <a:ext cx="4849813" cy="2865913"/>
          </a:xfrm>
          <a:prstGeom prst="rect">
            <a:avLst/>
          </a:prstGeom>
          <a:noFill/>
          <a:ln w="9525">
            <a:noFill/>
          </a:ln>
        </p:spPr>
        <p:txBody>
          <a:bodyPr wrap="square">
            <a:spAutoFit/>
          </a:bodyPr>
          <a:lst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stStyle>
          <a:p>
            <a:pPr marL="0" lvl="0" indent="0" fontAlgn="auto">
              <a:lnSpc>
                <a:spcPct val="150000"/>
              </a:lnSpc>
              <a:buNone/>
            </a:pPr>
            <a:r>
              <a:rPr lang="en-GB" sz="2000" dirty="0">
                <a:solidFill>
                  <a:schemeClr val="tx1">
                    <a:lumMod val="75000"/>
                    <a:lumOff val="25000"/>
                  </a:schemeClr>
                </a:solidFill>
                <a:latin typeface="Times New Roman" panose="02020603050405020304" charset="0"/>
                <a:cs typeface="Times New Roman" panose="02020603050405020304" charset="0"/>
                <a:sym typeface="+mn-lt"/>
              </a:rPr>
              <a:t>International Business Communication (IBC):</a:t>
            </a:r>
            <a:endParaRPr lang="en-GB" sz="2000" dirty="0">
              <a:solidFill>
                <a:schemeClr val="tx1">
                  <a:lumMod val="75000"/>
                  <a:lumOff val="25000"/>
                </a:schemeClr>
              </a:solidFill>
              <a:latin typeface="Times New Roman" panose="02020603050405020304" charset="0"/>
              <a:cs typeface="Times New Roman" panose="02020603050405020304" charset="0"/>
              <a:sym typeface="+mn-lt"/>
            </a:endParaRPr>
          </a:p>
          <a:p>
            <a:pPr marL="0" lvl="0" indent="0" fontAlgn="auto">
              <a:lnSpc>
                <a:spcPct val="150000"/>
              </a:lnSpc>
              <a:buNone/>
            </a:pPr>
            <a:r>
              <a:rPr lang="en-GB" sz="2000" dirty="0">
                <a:solidFill>
                  <a:schemeClr val="tx1">
                    <a:lumMod val="75000"/>
                    <a:lumOff val="25000"/>
                  </a:schemeClr>
                </a:solidFill>
                <a:latin typeface="Times New Roman" panose="02020603050405020304" charset="0"/>
                <a:cs typeface="Times New Roman" panose="02020603050405020304" charset="0"/>
                <a:sym typeface="+mn-lt"/>
              </a:rPr>
              <a:t>- Cross-cultural business interactions</a:t>
            </a:r>
            <a:endParaRPr lang="en-GB" sz="2000" dirty="0">
              <a:solidFill>
                <a:schemeClr val="tx1">
                  <a:lumMod val="75000"/>
                  <a:lumOff val="25000"/>
                </a:schemeClr>
              </a:solidFill>
              <a:latin typeface="Times New Roman" panose="02020603050405020304" charset="0"/>
              <a:cs typeface="Times New Roman" panose="02020603050405020304" charset="0"/>
              <a:sym typeface="+mn-lt"/>
            </a:endParaRPr>
          </a:p>
          <a:p>
            <a:pPr marL="0" lvl="0" indent="0" fontAlgn="auto">
              <a:lnSpc>
                <a:spcPct val="150000"/>
              </a:lnSpc>
              <a:buNone/>
            </a:pPr>
            <a:r>
              <a:rPr lang="en-GB" sz="2000" dirty="0">
                <a:solidFill>
                  <a:schemeClr val="tx1">
                    <a:lumMod val="75000"/>
                    <a:lumOff val="25000"/>
                  </a:schemeClr>
                </a:solidFill>
                <a:latin typeface="Times New Roman" panose="02020603050405020304" charset="0"/>
                <a:cs typeface="Times New Roman" panose="02020603050405020304" charset="0"/>
                <a:sym typeface="+mn-lt"/>
              </a:rPr>
              <a:t>- Multi-channel communication</a:t>
            </a:r>
            <a:endParaRPr lang="en-GB" sz="2000" dirty="0">
              <a:solidFill>
                <a:schemeClr val="tx1">
                  <a:lumMod val="75000"/>
                  <a:lumOff val="25000"/>
                </a:schemeClr>
              </a:solidFill>
              <a:latin typeface="Times New Roman" panose="02020603050405020304" charset="0"/>
              <a:cs typeface="Times New Roman" panose="02020603050405020304" charset="0"/>
              <a:sym typeface="+mn-lt"/>
            </a:endParaRPr>
          </a:p>
          <a:p>
            <a:pPr marL="0" lvl="0" indent="0" fontAlgn="auto">
              <a:lnSpc>
                <a:spcPct val="150000"/>
              </a:lnSpc>
              <a:buNone/>
            </a:pPr>
            <a:r>
              <a:rPr lang="en-GB" sz="2000" dirty="0">
                <a:solidFill>
                  <a:schemeClr val="tx1">
                    <a:lumMod val="75000"/>
                    <a:lumOff val="25000"/>
                  </a:schemeClr>
                </a:solidFill>
                <a:latin typeface="Times New Roman" panose="02020603050405020304" charset="0"/>
                <a:cs typeface="Times New Roman" panose="02020603050405020304" charset="0"/>
                <a:sym typeface="+mn-lt"/>
              </a:rPr>
              <a:t>- Verbal and non-verbal elements</a:t>
            </a:r>
            <a:endParaRPr lang="en-GB" sz="2000" dirty="0">
              <a:solidFill>
                <a:schemeClr val="tx1">
                  <a:lumMod val="75000"/>
                  <a:lumOff val="25000"/>
                </a:schemeClr>
              </a:solidFill>
              <a:latin typeface="Times New Roman" panose="02020603050405020304" charset="0"/>
              <a:cs typeface="Times New Roman" panose="02020603050405020304" charset="0"/>
              <a:sym typeface="+mn-lt"/>
            </a:endParaRPr>
          </a:p>
          <a:p>
            <a:pPr marL="0" lvl="0" indent="0" fontAlgn="auto">
              <a:lnSpc>
                <a:spcPct val="150000"/>
              </a:lnSpc>
              <a:buNone/>
            </a:pPr>
            <a:r>
              <a:rPr lang="en-GB" sz="2000" dirty="0">
                <a:solidFill>
                  <a:schemeClr val="tx1">
                    <a:lumMod val="75000"/>
                    <a:lumOff val="25000"/>
                  </a:schemeClr>
                </a:solidFill>
                <a:latin typeface="Times New Roman" panose="02020603050405020304" charset="0"/>
                <a:cs typeface="Times New Roman" panose="02020603050405020304" charset="0"/>
                <a:sym typeface="+mn-lt"/>
              </a:rPr>
              <a:t>- Cultural context adaptation</a:t>
            </a:r>
            <a:endParaRPr lang="zh-CN" altLang="en-US" sz="2000" dirty="0">
              <a:solidFill>
                <a:schemeClr val="tx1">
                  <a:lumMod val="75000"/>
                  <a:lumOff val="25000"/>
                </a:schemeClr>
              </a:solidFill>
              <a:effectLst/>
              <a:latin typeface="Times New Roman" panose="02020603050405020304" charset="0"/>
              <a:cs typeface="Times New Roman" panose="02020603050405020304" charset="0"/>
              <a:sym typeface="+mn-lt"/>
            </a:endParaRPr>
          </a:p>
        </p:txBody>
      </p:sp>
      <p:pic>
        <p:nvPicPr>
          <p:cNvPr id="13" name="图片 12" descr="图示&#10;&#10;描述已自动生成"/>
          <p:cNvPicPr>
            <a:picLocks noChangeAspect="1"/>
          </p:cNvPicPr>
          <p:nvPr/>
        </p:nvPicPr>
        <p:blipFill>
          <a:blip r:embed="rId1">
            <a:extLst>
              <a:ext uri="{28A0092B-C50C-407E-A947-70E740481C1C}">
                <a14:useLocalDpi xmlns:a14="http://schemas.microsoft.com/office/drawing/2010/main" val="0"/>
              </a:ext>
            </a:extLst>
          </a:blip>
          <a:srcRect t="3559" r="2582" b="18431"/>
          <a:stretch>
            <a:fillRect/>
          </a:stretch>
        </p:blipFill>
        <p:spPr>
          <a:xfrm>
            <a:off x="5986243" y="1051225"/>
            <a:ext cx="5764976" cy="5746376"/>
          </a:xfrm>
          <a:prstGeom prst="rect">
            <a:avLst/>
          </a:prstGeom>
        </p:spPr>
      </p:pic>
      <p:sp>
        <p:nvSpPr>
          <p:cNvPr id="14" name="文本框 13"/>
          <p:cNvSpPr txBox="1"/>
          <p:nvPr/>
        </p:nvSpPr>
        <p:spPr>
          <a:xfrm>
            <a:off x="440781" y="1496051"/>
            <a:ext cx="5153195" cy="1322070"/>
          </a:xfrm>
          <a:prstGeom prst="rect">
            <a:avLst/>
          </a:prstGeom>
          <a:noFill/>
        </p:spPr>
        <p:txBody>
          <a:bodyPr wrap="square" rtlCol="0">
            <a:spAutoFit/>
          </a:bodyPr>
          <a:lstStyle/>
          <a:p>
            <a:pPr algn="just"/>
            <a:r>
              <a:rPr lang="en-GB" altLang="zh-CN" sz="2000" b="0" i="0" dirty="0">
                <a:solidFill>
                  <a:srgbClr val="333333"/>
                </a:solidFill>
                <a:effectLst/>
                <a:latin typeface="Times New Roman" panose="02020603050405020304" charset="0"/>
                <a:cs typeface="Times New Roman" panose="02020603050405020304" charset="0"/>
              </a:rPr>
              <a:t>International business communication is no different from regular business communication, except that it takes place across cultures. (Simon&amp;Simon, 2022).</a:t>
            </a:r>
            <a:endParaRPr kumimoji="1" lang="en-GB" altLang="zh-CN" sz="2000" b="0" i="0" dirty="0">
              <a:solidFill>
                <a:srgbClr val="333333"/>
              </a:solidFill>
              <a:effectLst/>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7" grpId="0" bldLvl="0" animBg="1"/>
      <p:bldP spid="2357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21591" y="0"/>
            <a:ext cx="6065520" cy="694436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Times New Roman" panose="02020603050405020304" charset="0"/>
              <a:cs typeface="Times New Roman" panose="02020603050405020304" charset="0"/>
              <a:sym typeface="+mn-lt"/>
            </a:endParaRPr>
          </a:p>
        </p:txBody>
      </p:sp>
      <p:sp>
        <p:nvSpPr>
          <p:cNvPr id="9" name="任意多边形 8"/>
          <p:cNvSpPr/>
          <p:nvPr/>
        </p:nvSpPr>
        <p:spPr>
          <a:xfrm>
            <a:off x="6742950" y="602471"/>
            <a:ext cx="541655" cy="491940"/>
          </a:xfrm>
          <a:custGeom>
            <a:avLst/>
            <a:gdLst>
              <a:gd name="connsiteX0" fmla="*/ 949445 w 3191647"/>
              <a:gd name="connsiteY0" fmla="*/ 0 h 2866152"/>
              <a:gd name="connsiteX1" fmla="*/ 2234352 w 3191647"/>
              <a:gd name="connsiteY1" fmla="*/ 0 h 2866152"/>
              <a:gd name="connsiteX2" fmla="*/ 2402131 w 3191647"/>
              <a:gd name="connsiteY2" fmla="*/ 51249 h 2866152"/>
              <a:gd name="connsiteX3" fmla="*/ 2409685 w 3191647"/>
              <a:gd name="connsiteY3" fmla="*/ 57482 h 2866152"/>
              <a:gd name="connsiteX4" fmla="*/ 2430115 w 3191647"/>
              <a:gd name="connsiteY4" fmla="*/ 70005 h 2866152"/>
              <a:gd name="connsiteX5" fmla="*/ 2508940 w 3191647"/>
              <a:gd name="connsiteY5" fmla="*/ 159371 h 2866152"/>
              <a:gd name="connsiteX6" fmla="*/ 3151394 w 3191647"/>
              <a:gd name="connsiteY6" fmla="*/ 1272133 h 2866152"/>
              <a:gd name="connsiteX7" fmla="*/ 3181372 w 3191647"/>
              <a:gd name="connsiteY7" fmla="*/ 1499841 h 2866152"/>
              <a:gd name="connsiteX8" fmla="*/ 3172981 w 3191647"/>
              <a:gd name="connsiteY8" fmla="*/ 1522315 h 2866152"/>
              <a:gd name="connsiteX9" fmla="*/ 3170003 w 3191647"/>
              <a:gd name="connsiteY9" fmla="*/ 1535472 h 2866152"/>
              <a:gd name="connsiteX10" fmla="*/ 3145044 w 3191647"/>
              <a:gd name="connsiteY10" fmla="*/ 1590895 h 2866152"/>
              <a:gd name="connsiteX11" fmla="*/ 2502590 w 3191647"/>
              <a:gd name="connsiteY11" fmla="*/ 2703657 h 2866152"/>
              <a:gd name="connsiteX12" fmla="*/ 2488794 w 3191647"/>
              <a:gd name="connsiteY12" fmla="*/ 2722817 h 2866152"/>
              <a:gd name="connsiteX13" fmla="*/ 2482806 w 3191647"/>
              <a:gd name="connsiteY13" fmla="*/ 2733849 h 2866152"/>
              <a:gd name="connsiteX14" fmla="*/ 2467439 w 3191647"/>
              <a:gd name="connsiteY14" fmla="*/ 2752474 h 2866152"/>
              <a:gd name="connsiteX15" fmla="*/ 2467072 w 3191647"/>
              <a:gd name="connsiteY15" fmla="*/ 2752984 h 2866152"/>
              <a:gd name="connsiteX16" fmla="*/ 2466846 w 3191647"/>
              <a:gd name="connsiteY16" fmla="*/ 2753192 h 2866152"/>
              <a:gd name="connsiteX17" fmla="*/ 2446163 w 3191647"/>
              <a:gd name="connsiteY17" fmla="*/ 2778260 h 2866152"/>
              <a:gd name="connsiteX18" fmla="*/ 2233973 w 3191647"/>
              <a:gd name="connsiteY18" fmla="*/ 2866152 h 2866152"/>
              <a:gd name="connsiteX19" fmla="*/ 949066 w 3191647"/>
              <a:gd name="connsiteY19" fmla="*/ 2866152 h 2866152"/>
              <a:gd name="connsiteX20" fmla="*/ 700233 w 3191647"/>
              <a:gd name="connsiteY20" fmla="*/ 2733849 h 2866152"/>
              <a:gd name="connsiteX21" fmla="*/ 689623 w 3191647"/>
              <a:gd name="connsiteY21" fmla="*/ 2714300 h 2866152"/>
              <a:gd name="connsiteX22" fmla="*/ 681960 w 3191647"/>
              <a:gd name="connsiteY22" fmla="*/ 2703658 h 2866152"/>
              <a:gd name="connsiteX23" fmla="*/ 39506 w 3191647"/>
              <a:gd name="connsiteY23" fmla="*/ 1590896 h 2866152"/>
              <a:gd name="connsiteX24" fmla="*/ 1526 w 3191647"/>
              <a:gd name="connsiteY24" fmla="*/ 1477948 h 2866152"/>
              <a:gd name="connsiteX25" fmla="*/ 720 w 3191647"/>
              <a:gd name="connsiteY25" fmla="*/ 1447354 h 2866152"/>
              <a:gd name="connsiteX26" fmla="*/ 0 w 3191647"/>
              <a:gd name="connsiteY26" fmla="*/ 1443059 h 2866152"/>
              <a:gd name="connsiteX27" fmla="*/ 303 w 3191647"/>
              <a:gd name="connsiteY27" fmla="*/ 1431516 h 2866152"/>
              <a:gd name="connsiteX28" fmla="*/ 0 w 3191647"/>
              <a:gd name="connsiteY28" fmla="*/ 1419970 h 2866152"/>
              <a:gd name="connsiteX29" fmla="*/ 720 w 3191647"/>
              <a:gd name="connsiteY29" fmla="*/ 1415675 h 2866152"/>
              <a:gd name="connsiteX30" fmla="*/ 1526 w 3191647"/>
              <a:gd name="connsiteY30" fmla="*/ 1385081 h 2866152"/>
              <a:gd name="connsiteX31" fmla="*/ 39506 w 3191647"/>
              <a:gd name="connsiteY31" fmla="*/ 1272134 h 2866152"/>
              <a:gd name="connsiteX32" fmla="*/ 681960 w 3191647"/>
              <a:gd name="connsiteY32" fmla="*/ 159372 h 2866152"/>
              <a:gd name="connsiteX33" fmla="*/ 698045 w 3191647"/>
              <a:gd name="connsiteY33" fmla="*/ 137034 h 2866152"/>
              <a:gd name="connsiteX34" fmla="*/ 700612 w 3191647"/>
              <a:gd name="connsiteY34" fmla="*/ 132303 h 2866152"/>
              <a:gd name="connsiteX35" fmla="*/ 707202 w 3191647"/>
              <a:gd name="connsiteY35" fmla="*/ 124316 h 2866152"/>
              <a:gd name="connsiteX36" fmla="*/ 717478 w 3191647"/>
              <a:gd name="connsiteY36" fmla="*/ 110046 h 2866152"/>
              <a:gd name="connsiteX37" fmla="*/ 723796 w 3191647"/>
              <a:gd name="connsiteY37" fmla="*/ 104204 h 2866152"/>
              <a:gd name="connsiteX38" fmla="*/ 737255 w 3191647"/>
              <a:gd name="connsiteY38" fmla="*/ 87892 h 2866152"/>
              <a:gd name="connsiteX39" fmla="*/ 949445 w 3191647"/>
              <a:gd name="connsiteY39" fmla="*/ 0 h 286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tx1">
              <a:lumMod val="75000"/>
              <a:lumOff val="25000"/>
            </a:schemeClr>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chemeClr val="bg1"/>
                </a:solidFill>
                <a:latin typeface="Times New Roman" panose="02020603050405020304" charset="0"/>
                <a:cs typeface="Times New Roman" panose="02020603050405020304" charset="0"/>
                <a:sym typeface="+mn-lt"/>
              </a:rPr>
              <a:t>1</a:t>
            </a:r>
            <a:endParaRPr lang="en-US" altLang="zh-CN" sz="2000" b="1" dirty="0">
              <a:solidFill>
                <a:schemeClr val="bg1"/>
              </a:solidFill>
              <a:latin typeface="Times New Roman" panose="02020603050405020304" charset="0"/>
              <a:cs typeface="Times New Roman" panose="02020603050405020304" charset="0"/>
              <a:sym typeface="+mn-lt"/>
            </a:endParaRPr>
          </a:p>
        </p:txBody>
      </p:sp>
      <p:sp>
        <p:nvSpPr>
          <p:cNvPr id="26" name="矩形 25"/>
          <p:cNvSpPr/>
          <p:nvPr/>
        </p:nvSpPr>
        <p:spPr>
          <a:xfrm>
            <a:off x="7421146" y="634939"/>
            <a:ext cx="3027111" cy="369332"/>
          </a:xfrm>
          <a:prstGeom prst="rect">
            <a:avLst/>
          </a:prstGeom>
        </p:spPr>
        <p:txBody>
          <a:bodyPr wrap="none">
            <a:spAutoFit/>
          </a:bodyPr>
          <a:lstStyle/>
          <a:p>
            <a:pPr algn="r"/>
            <a:r>
              <a:rPr lang="en-US" altLang="zh-CN" b="1" dirty="0">
                <a:solidFill>
                  <a:schemeClr val="tx1">
                    <a:lumMod val="75000"/>
                    <a:lumOff val="25000"/>
                  </a:schemeClr>
                </a:solidFill>
                <a:latin typeface="Times New Roman" panose="02020603050405020304" charset="0"/>
                <a:cs typeface="Times New Roman" panose="02020603050405020304" charset="0"/>
                <a:sym typeface="+mn-lt"/>
              </a:rPr>
              <a:t>Cross-cultural communication</a:t>
            </a:r>
            <a:endParaRPr lang="en-US" altLang="zh-CN" b="1"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27" name="矩形 26"/>
          <p:cNvSpPr/>
          <p:nvPr/>
        </p:nvSpPr>
        <p:spPr>
          <a:xfrm>
            <a:off x="7332047" y="960509"/>
            <a:ext cx="4628948" cy="737235"/>
          </a:xfrm>
          <a:prstGeom prst="rect">
            <a:avLst/>
          </a:prstGeom>
        </p:spPr>
        <p:txBody>
          <a:bodyPr wrap="square">
            <a:spAutoFit/>
          </a:bodyPr>
          <a:lstStyle/>
          <a:p>
            <a:pPr lvl="0">
              <a:lnSpc>
                <a:spcPct val="150000"/>
              </a:lnSpc>
            </a:pPr>
            <a:r>
              <a:rPr lang="en-GB" altLang="zh-CN" sz="1400" dirty="0">
                <a:latin typeface="Times New Roman" panose="02020603050405020304" charset="0"/>
                <a:cs typeface="Times New Roman" panose="02020603050405020304" charset="0"/>
              </a:rPr>
              <a:t>Make an effort to learn, understand, and appreciate cultural differences and nuances when it comes to communication.</a:t>
            </a:r>
            <a:endParaRPr lang="en-GB" altLang="zh-CN" sz="1400"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28" name="任意多边形 27"/>
          <p:cNvSpPr/>
          <p:nvPr/>
        </p:nvSpPr>
        <p:spPr>
          <a:xfrm>
            <a:off x="6739791" y="1843234"/>
            <a:ext cx="541655" cy="486410"/>
          </a:xfrm>
          <a:custGeom>
            <a:avLst/>
            <a:gdLst>
              <a:gd name="connsiteX0" fmla="*/ 949445 w 3191647"/>
              <a:gd name="connsiteY0" fmla="*/ 0 h 2866152"/>
              <a:gd name="connsiteX1" fmla="*/ 2234352 w 3191647"/>
              <a:gd name="connsiteY1" fmla="*/ 0 h 2866152"/>
              <a:gd name="connsiteX2" fmla="*/ 2402131 w 3191647"/>
              <a:gd name="connsiteY2" fmla="*/ 51249 h 2866152"/>
              <a:gd name="connsiteX3" fmla="*/ 2409685 w 3191647"/>
              <a:gd name="connsiteY3" fmla="*/ 57482 h 2866152"/>
              <a:gd name="connsiteX4" fmla="*/ 2430115 w 3191647"/>
              <a:gd name="connsiteY4" fmla="*/ 70005 h 2866152"/>
              <a:gd name="connsiteX5" fmla="*/ 2508940 w 3191647"/>
              <a:gd name="connsiteY5" fmla="*/ 159371 h 2866152"/>
              <a:gd name="connsiteX6" fmla="*/ 3151394 w 3191647"/>
              <a:gd name="connsiteY6" fmla="*/ 1272133 h 2866152"/>
              <a:gd name="connsiteX7" fmla="*/ 3181372 w 3191647"/>
              <a:gd name="connsiteY7" fmla="*/ 1499841 h 2866152"/>
              <a:gd name="connsiteX8" fmla="*/ 3172981 w 3191647"/>
              <a:gd name="connsiteY8" fmla="*/ 1522315 h 2866152"/>
              <a:gd name="connsiteX9" fmla="*/ 3170003 w 3191647"/>
              <a:gd name="connsiteY9" fmla="*/ 1535472 h 2866152"/>
              <a:gd name="connsiteX10" fmla="*/ 3145044 w 3191647"/>
              <a:gd name="connsiteY10" fmla="*/ 1590895 h 2866152"/>
              <a:gd name="connsiteX11" fmla="*/ 2502590 w 3191647"/>
              <a:gd name="connsiteY11" fmla="*/ 2703657 h 2866152"/>
              <a:gd name="connsiteX12" fmla="*/ 2488794 w 3191647"/>
              <a:gd name="connsiteY12" fmla="*/ 2722817 h 2866152"/>
              <a:gd name="connsiteX13" fmla="*/ 2482806 w 3191647"/>
              <a:gd name="connsiteY13" fmla="*/ 2733849 h 2866152"/>
              <a:gd name="connsiteX14" fmla="*/ 2467439 w 3191647"/>
              <a:gd name="connsiteY14" fmla="*/ 2752474 h 2866152"/>
              <a:gd name="connsiteX15" fmla="*/ 2467072 w 3191647"/>
              <a:gd name="connsiteY15" fmla="*/ 2752984 h 2866152"/>
              <a:gd name="connsiteX16" fmla="*/ 2466846 w 3191647"/>
              <a:gd name="connsiteY16" fmla="*/ 2753192 h 2866152"/>
              <a:gd name="connsiteX17" fmla="*/ 2446163 w 3191647"/>
              <a:gd name="connsiteY17" fmla="*/ 2778260 h 2866152"/>
              <a:gd name="connsiteX18" fmla="*/ 2233973 w 3191647"/>
              <a:gd name="connsiteY18" fmla="*/ 2866152 h 2866152"/>
              <a:gd name="connsiteX19" fmla="*/ 949066 w 3191647"/>
              <a:gd name="connsiteY19" fmla="*/ 2866152 h 2866152"/>
              <a:gd name="connsiteX20" fmla="*/ 700233 w 3191647"/>
              <a:gd name="connsiteY20" fmla="*/ 2733849 h 2866152"/>
              <a:gd name="connsiteX21" fmla="*/ 689623 w 3191647"/>
              <a:gd name="connsiteY21" fmla="*/ 2714300 h 2866152"/>
              <a:gd name="connsiteX22" fmla="*/ 681960 w 3191647"/>
              <a:gd name="connsiteY22" fmla="*/ 2703658 h 2866152"/>
              <a:gd name="connsiteX23" fmla="*/ 39506 w 3191647"/>
              <a:gd name="connsiteY23" fmla="*/ 1590896 h 2866152"/>
              <a:gd name="connsiteX24" fmla="*/ 1526 w 3191647"/>
              <a:gd name="connsiteY24" fmla="*/ 1477948 h 2866152"/>
              <a:gd name="connsiteX25" fmla="*/ 720 w 3191647"/>
              <a:gd name="connsiteY25" fmla="*/ 1447354 h 2866152"/>
              <a:gd name="connsiteX26" fmla="*/ 0 w 3191647"/>
              <a:gd name="connsiteY26" fmla="*/ 1443059 h 2866152"/>
              <a:gd name="connsiteX27" fmla="*/ 303 w 3191647"/>
              <a:gd name="connsiteY27" fmla="*/ 1431516 h 2866152"/>
              <a:gd name="connsiteX28" fmla="*/ 0 w 3191647"/>
              <a:gd name="connsiteY28" fmla="*/ 1419970 h 2866152"/>
              <a:gd name="connsiteX29" fmla="*/ 720 w 3191647"/>
              <a:gd name="connsiteY29" fmla="*/ 1415675 h 2866152"/>
              <a:gd name="connsiteX30" fmla="*/ 1526 w 3191647"/>
              <a:gd name="connsiteY30" fmla="*/ 1385081 h 2866152"/>
              <a:gd name="connsiteX31" fmla="*/ 39506 w 3191647"/>
              <a:gd name="connsiteY31" fmla="*/ 1272134 h 2866152"/>
              <a:gd name="connsiteX32" fmla="*/ 681960 w 3191647"/>
              <a:gd name="connsiteY32" fmla="*/ 159372 h 2866152"/>
              <a:gd name="connsiteX33" fmla="*/ 698045 w 3191647"/>
              <a:gd name="connsiteY33" fmla="*/ 137034 h 2866152"/>
              <a:gd name="connsiteX34" fmla="*/ 700612 w 3191647"/>
              <a:gd name="connsiteY34" fmla="*/ 132303 h 2866152"/>
              <a:gd name="connsiteX35" fmla="*/ 707202 w 3191647"/>
              <a:gd name="connsiteY35" fmla="*/ 124316 h 2866152"/>
              <a:gd name="connsiteX36" fmla="*/ 717478 w 3191647"/>
              <a:gd name="connsiteY36" fmla="*/ 110046 h 2866152"/>
              <a:gd name="connsiteX37" fmla="*/ 723796 w 3191647"/>
              <a:gd name="connsiteY37" fmla="*/ 104204 h 2866152"/>
              <a:gd name="connsiteX38" fmla="*/ 737255 w 3191647"/>
              <a:gd name="connsiteY38" fmla="*/ 87892 h 2866152"/>
              <a:gd name="connsiteX39" fmla="*/ 949445 w 3191647"/>
              <a:gd name="connsiteY39" fmla="*/ 0 h 286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tx1">
              <a:lumMod val="75000"/>
              <a:lumOff val="25000"/>
            </a:schemeClr>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chemeClr val="bg1"/>
                </a:solidFill>
                <a:latin typeface="Times New Roman" panose="02020603050405020304" charset="0"/>
                <a:cs typeface="Times New Roman" panose="02020603050405020304" charset="0"/>
                <a:sym typeface="+mn-lt"/>
              </a:rPr>
              <a:t>2</a:t>
            </a:r>
            <a:endParaRPr lang="en-US" altLang="zh-CN" sz="2000" b="1" dirty="0">
              <a:solidFill>
                <a:schemeClr val="bg1"/>
              </a:solidFill>
              <a:latin typeface="Times New Roman" panose="02020603050405020304" charset="0"/>
              <a:cs typeface="Times New Roman" panose="02020603050405020304" charset="0"/>
              <a:sym typeface="+mn-lt"/>
            </a:endParaRPr>
          </a:p>
        </p:txBody>
      </p:sp>
      <p:sp>
        <p:nvSpPr>
          <p:cNvPr id="29" name="矩形 28"/>
          <p:cNvSpPr/>
          <p:nvPr/>
        </p:nvSpPr>
        <p:spPr>
          <a:xfrm>
            <a:off x="7494399" y="1863212"/>
            <a:ext cx="1877630" cy="369332"/>
          </a:xfrm>
          <a:prstGeom prst="rect">
            <a:avLst/>
          </a:prstGeom>
        </p:spPr>
        <p:txBody>
          <a:bodyPr wrap="none">
            <a:spAutoFit/>
          </a:bodyPr>
          <a:lstStyle/>
          <a:p>
            <a:pPr algn="r"/>
            <a:r>
              <a:rPr lang="en-US" altLang="zh-CN" b="1" dirty="0">
                <a:solidFill>
                  <a:schemeClr val="tx1">
                    <a:lumMod val="75000"/>
                    <a:lumOff val="25000"/>
                  </a:schemeClr>
                </a:solidFill>
                <a:latin typeface="Times New Roman" panose="02020603050405020304" charset="0"/>
                <a:cs typeface="Times New Roman" panose="02020603050405020304" charset="0"/>
                <a:sym typeface="+mn-lt"/>
              </a:rPr>
              <a:t>Adaptive thinking</a:t>
            </a:r>
            <a:endParaRPr lang="en-US" altLang="zh-CN" b="1"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30" name="矩形 29"/>
          <p:cNvSpPr/>
          <p:nvPr/>
        </p:nvSpPr>
        <p:spPr>
          <a:xfrm>
            <a:off x="7341553" y="2166611"/>
            <a:ext cx="4791070" cy="1028358"/>
          </a:xfrm>
          <a:prstGeom prst="rect">
            <a:avLst/>
          </a:prstGeom>
        </p:spPr>
        <p:txBody>
          <a:bodyPr wrap="square">
            <a:spAutoFit/>
          </a:bodyPr>
          <a:lstStyle/>
          <a:p>
            <a:pPr lvl="0">
              <a:lnSpc>
                <a:spcPct val="150000"/>
              </a:lnSpc>
            </a:pPr>
            <a:r>
              <a:rPr lang="en-GB" altLang="zh-CN" sz="1400" dirty="0">
                <a:latin typeface="Times New Roman" panose="02020603050405020304" charset="0"/>
                <a:cs typeface="Times New Roman" panose="02020603050405020304" charset="0"/>
              </a:rPr>
              <a:t>can help keep potential deals from falling through, avoid high-risk situations, preserve a business’ reputation among its global partners</a:t>
            </a:r>
            <a:endParaRPr lang="en-GB" altLang="zh-CN" sz="1400" dirty="0">
              <a:latin typeface="Times New Roman" panose="02020603050405020304" charset="0"/>
              <a:cs typeface="Times New Roman" panose="02020603050405020304" charset="0"/>
              <a:sym typeface="+mn-lt"/>
            </a:endParaRPr>
          </a:p>
        </p:txBody>
      </p:sp>
      <p:sp>
        <p:nvSpPr>
          <p:cNvPr id="34" name="任意多边形 33"/>
          <p:cNvSpPr/>
          <p:nvPr/>
        </p:nvSpPr>
        <p:spPr>
          <a:xfrm>
            <a:off x="6799898" y="3207666"/>
            <a:ext cx="541655" cy="486410"/>
          </a:xfrm>
          <a:custGeom>
            <a:avLst/>
            <a:gdLst>
              <a:gd name="connsiteX0" fmla="*/ 949445 w 3191647"/>
              <a:gd name="connsiteY0" fmla="*/ 0 h 2866152"/>
              <a:gd name="connsiteX1" fmla="*/ 2234352 w 3191647"/>
              <a:gd name="connsiteY1" fmla="*/ 0 h 2866152"/>
              <a:gd name="connsiteX2" fmla="*/ 2402131 w 3191647"/>
              <a:gd name="connsiteY2" fmla="*/ 51249 h 2866152"/>
              <a:gd name="connsiteX3" fmla="*/ 2409685 w 3191647"/>
              <a:gd name="connsiteY3" fmla="*/ 57482 h 2866152"/>
              <a:gd name="connsiteX4" fmla="*/ 2430115 w 3191647"/>
              <a:gd name="connsiteY4" fmla="*/ 70005 h 2866152"/>
              <a:gd name="connsiteX5" fmla="*/ 2508940 w 3191647"/>
              <a:gd name="connsiteY5" fmla="*/ 159371 h 2866152"/>
              <a:gd name="connsiteX6" fmla="*/ 3151394 w 3191647"/>
              <a:gd name="connsiteY6" fmla="*/ 1272133 h 2866152"/>
              <a:gd name="connsiteX7" fmla="*/ 3181372 w 3191647"/>
              <a:gd name="connsiteY7" fmla="*/ 1499841 h 2866152"/>
              <a:gd name="connsiteX8" fmla="*/ 3172981 w 3191647"/>
              <a:gd name="connsiteY8" fmla="*/ 1522315 h 2866152"/>
              <a:gd name="connsiteX9" fmla="*/ 3170003 w 3191647"/>
              <a:gd name="connsiteY9" fmla="*/ 1535472 h 2866152"/>
              <a:gd name="connsiteX10" fmla="*/ 3145044 w 3191647"/>
              <a:gd name="connsiteY10" fmla="*/ 1590895 h 2866152"/>
              <a:gd name="connsiteX11" fmla="*/ 2502590 w 3191647"/>
              <a:gd name="connsiteY11" fmla="*/ 2703657 h 2866152"/>
              <a:gd name="connsiteX12" fmla="*/ 2488794 w 3191647"/>
              <a:gd name="connsiteY12" fmla="*/ 2722817 h 2866152"/>
              <a:gd name="connsiteX13" fmla="*/ 2482806 w 3191647"/>
              <a:gd name="connsiteY13" fmla="*/ 2733849 h 2866152"/>
              <a:gd name="connsiteX14" fmla="*/ 2467439 w 3191647"/>
              <a:gd name="connsiteY14" fmla="*/ 2752474 h 2866152"/>
              <a:gd name="connsiteX15" fmla="*/ 2467072 w 3191647"/>
              <a:gd name="connsiteY15" fmla="*/ 2752984 h 2866152"/>
              <a:gd name="connsiteX16" fmla="*/ 2466846 w 3191647"/>
              <a:gd name="connsiteY16" fmla="*/ 2753192 h 2866152"/>
              <a:gd name="connsiteX17" fmla="*/ 2446163 w 3191647"/>
              <a:gd name="connsiteY17" fmla="*/ 2778260 h 2866152"/>
              <a:gd name="connsiteX18" fmla="*/ 2233973 w 3191647"/>
              <a:gd name="connsiteY18" fmla="*/ 2866152 h 2866152"/>
              <a:gd name="connsiteX19" fmla="*/ 949066 w 3191647"/>
              <a:gd name="connsiteY19" fmla="*/ 2866152 h 2866152"/>
              <a:gd name="connsiteX20" fmla="*/ 700233 w 3191647"/>
              <a:gd name="connsiteY20" fmla="*/ 2733849 h 2866152"/>
              <a:gd name="connsiteX21" fmla="*/ 689623 w 3191647"/>
              <a:gd name="connsiteY21" fmla="*/ 2714300 h 2866152"/>
              <a:gd name="connsiteX22" fmla="*/ 681960 w 3191647"/>
              <a:gd name="connsiteY22" fmla="*/ 2703658 h 2866152"/>
              <a:gd name="connsiteX23" fmla="*/ 39506 w 3191647"/>
              <a:gd name="connsiteY23" fmla="*/ 1590896 h 2866152"/>
              <a:gd name="connsiteX24" fmla="*/ 1526 w 3191647"/>
              <a:gd name="connsiteY24" fmla="*/ 1477948 h 2866152"/>
              <a:gd name="connsiteX25" fmla="*/ 720 w 3191647"/>
              <a:gd name="connsiteY25" fmla="*/ 1447354 h 2866152"/>
              <a:gd name="connsiteX26" fmla="*/ 0 w 3191647"/>
              <a:gd name="connsiteY26" fmla="*/ 1443059 h 2866152"/>
              <a:gd name="connsiteX27" fmla="*/ 303 w 3191647"/>
              <a:gd name="connsiteY27" fmla="*/ 1431516 h 2866152"/>
              <a:gd name="connsiteX28" fmla="*/ 0 w 3191647"/>
              <a:gd name="connsiteY28" fmla="*/ 1419970 h 2866152"/>
              <a:gd name="connsiteX29" fmla="*/ 720 w 3191647"/>
              <a:gd name="connsiteY29" fmla="*/ 1415675 h 2866152"/>
              <a:gd name="connsiteX30" fmla="*/ 1526 w 3191647"/>
              <a:gd name="connsiteY30" fmla="*/ 1385081 h 2866152"/>
              <a:gd name="connsiteX31" fmla="*/ 39506 w 3191647"/>
              <a:gd name="connsiteY31" fmla="*/ 1272134 h 2866152"/>
              <a:gd name="connsiteX32" fmla="*/ 681960 w 3191647"/>
              <a:gd name="connsiteY32" fmla="*/ 159372 h 2866152"/>
              <a:gd name="connsiteX33" fmla="*/ 698045 w 3191647"/>
              <a:gd name="connsiteY33" fmla="*/ 137034 h 2866152"/>
              <a:gd name="connsiteX34" fmla="*/ 700612 w 3191647"/>
              <a:gd name="connsiteY34" fmla="*/ 132303 h 2866152"/>
              <a:gd name="connsiteX35" fmla="*/ 707202 w 3191647"/>
              <a:gd name="connsiteY35" fmla="*/ 124316 h 2866152"/>
              <a:gd name="connsiteX36" fmla="*/ 717478 w 3191647"/>
              <a:gd name="connsiteY36" fmla="*/ 110046 h 2866152"/>
              <a:gd name="connsiteX37" fmla="*/ 723796 w 3191647"/>
              <a:gd name="connsiteY37" fmla="*/ 104204 h 2866152"/>
              <a:gd name="connsiteX38" fmla="*/ 737255 w 3191647"/>
              <a:gd name="connsiteY38" fmla="*/ 87892 h 2866152"/>
              <a:gd name="connsiteX39" fmla="*/ 949445 w 3191647"/>
              <a:gd name="connsiteY39" fmla="*/ 0 h 286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tx1">
              <a:lumMod val="75000"/>
              <a:lumOff val="25000"/>
            </a:schemeClr>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chemeClr val="bg1"/>
                </a:solidFill>
                <a:latin typeface="Times New Roman" panose="02020603050405020304" charset="0"/>
                <a:cs typeface="Times New Roman" panose="02020603050405020304" charset="0"/>
                <a:sym typeface="+mn-lt"/>
              </a:rPr>
              <a:t>3</a:t>
            </a:r>
            <a:endParaRPr lang="en-US" altLang="zh-CN" sz="2000" b="1" dirty="0">
              <a:solidFill>
                <a:schemeClr val="bg1"/>
              </a:solidFill>
              <a:latin typeface="Times New Roman" panose="02020603050405020304" charset="0"/>
              <a:cs typeface="Times New Roman" panose="02020603050405020304" charset="0"/>
              <a:sym typeface="+mn-lt"/>
            </a:endParaRPr>
          </a:p>
        </p:txBody>
      </p:sp>
      <p:sp>
        <p:nvSpPr>
          <p:cNvPr id="37" name="矩形 36"/>
          <p:cNvSpPr/>
          <p:nvPr/>
        </p:nvSpPr>
        <p:spPr>
          <a:xfrm>
            <a:off x="7474685" y="3263149"/>
            <a:ext cx="1189556" cy="369332"/>
          </a:xfrm>
          <a:prstGeom prst="rect">
            <a:avLst/>
          </a:prstGeom>
        </p:spPr>
        <p:txBody>
          <a:bodyPr wrap="none">
            <a:spAutoFit/>
          </a:bodyPr>
          <a:lstStyle/>
          <a:p>
            <a:pPr algn="r"/>
            <a:r>
              <a:rPr lang="en-US" altLang="zh-CN" b="1" dirty="0">
                <a:solidFill>
                  <a:schemeClr val="tx1">
                    <a:lumMod val="75000"/>
                    <a:lumOff val="25000"/>
                  </a:schemeClr>
                </a:solidFill>
                <a:latin typeface="Times New Roman" panose="02020603050405020304" charset="0"/>
                <a:cs typeface="Times New Roman" panose="02020603050405020304" charset="0"/>
                <a:sym typeface="+mn-lt"/>
              </a:rPr>
              <a:t>Resilience </a:t>
            </a:r>
            <a:endParaRPr lang="en-US" altLang="zh-CN" b="1" dirty="0">
              <a:solidFill>
                <a:schemeClr val="tx1">
                  <a:lumMod val="75000"/>
                  <a:lumOff val="25000"/>
                </a:schemeClr>
              </a:solidFill>
              <a:latin typeface="Times New Roman" panose="02020603050405020304" charset="0"/>
              <a:cs typeface="Times New Roman" panose="02020603050405020304" charset="0"/>
              <a:sym typeface="+mn-lt"/>
            </a:endParaRPr>
          </a:p>
        </p:txBody>
      </p:sp>
      <p:grpSp>
        <p:nvGrpSpPr>
          <p:cNvPr id="6" name="组合 5"/>
          <p:cNvGrpSpPr/>
          <p:nvPr/>
        </p:nvGrpSpPr>
        <p:grpSpPr>
          <a:xfrm>
            <a:off x="582295" y="536575"/>
            <a:ext cx="328930" cy="328930"/>
            <a:chOff x="8464" y="2877"/>
            <a:chExt cx="2411" cy="2411"/>
          </a:xfrm>
        </p:grpSpPr>
        <p:sp>
          <p:nvSpPr>
            <p:cNvPr id="10" name="椭圆 9"/>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Times New Roman" panose="02020603050405020304" charset="0"/>
                <a:cs typeface="Times New Roman" panose="02020603050405020304" charset="0"/>
                <a:sym typeface="+mn-lt"/>
              </a:endParaRPr>
            </a:p>
          </p:txBody>
        </p:sp>
        <p:sp>
          <p:nvSpPr>
            <p:cNvPr id="11" name="椭圆 10"/>
            <p:cNvSpPr/>
            <p:nvPr/>
          </p:nvSpPr>
          <p:spPr>
            <a:xfrm>
              <a:off x="8948" y="3360"/>
              <a:ext cx="1443" cy="144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Times New Roman" panose="02020603050405020304" charset="0"/>
                <a:cs typeface="Times New Roman" panose="02020603050405020304" charset="0"/>
                <a:sym typeface="+mn-lt"/>
              </a:endParaRPr>
            </a:p>
          </p:txBody>
        </p:sp>
      </p:grpSp>
      <p:sp>
        <p:nvSpPr>
          <p:cNvPr id="12" name="圆角矩形 11"/>
          <p:cNvSpPr/>
          <p:nvPr/>
        </p:nvSpPr>
        <p:spPr>
          <a:xfrm>
            <a:off x="1006475" y="550545"/>
            <a:ext cx="3977901" cy="31496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altLang="zh-CN" sz="3200" b="1" dirty="0">
                <a:solidFill>
                  <a:schemeClr val="bg1"/>
                </a:solidFill>
                <a:latin typeface="Times New Roman" panose="02020603050405020304" charset="0"/>
                <a:cs typeface="Times New Roman" panose="02020603050405020304" charset="0"/>
                <a:sym typeface="+mn-lt"/>
              </a:rPr>
              <a:t>Essential IBC Skills</a:t>
            </a:r>
            <a:endParaRPr lang="en-US" altLang="zh-CN" sz="3200" b="1" dirty="0">
              <a:solidFill>
                <a:schemeClr val="bg1"/>
              </a:solidFill>
              <a:latin typeface="Times New Roman" panose="02020603050405020304" charset="0"/>
              <a:cs typeface="Times New Roman" panose="02020603050405020304" charset="0"/>
              <a:sym typeface="+mn-lt"/>
            </a:endParaRPr>
          </a:p>
        </p:txBody>
      </p:sp>
      <p:pic>
        <p:nvPicPr>
          <p:cNvPr id="4" name="图片 3" descr="图片包含 室内, 桌子, 围栏, 男人&#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59377" y="1592371"/>
            <a:ext cx="5989948" cy="3993298"/>
          </a:xfrm>
          <a:prstGeom prst="rect">
            <a:avLst/>
          </a:prstGeom>
        </p:spPr>
      </p:pic>
      <p:sp>
        <p:nvSpPr>
          <p:cNvPr id="14" name="任意多边形 33"/>
          <p:cNvSpPr/>
          <p:nvPr/>
        </p:nvSpPr>
        <p:spPr>
          <a:xfrm>
            <a:off x="6799898" y="4197490"/>
            <a:ext cx="541655" cy="486410"/>
          </a:xfrm>
          <a:custGeom>
            <a:avLst/>
            <a:gdLst>
              <a:gd name="connsiteX0" fmla="*/ 949445 w 3191647"/>
              <a:gd name="connsiteY0" fmla="*/ 0 h 2866152"/>
              <a:gd name="connsiteX1" fmla="*/ 2234352 w 3191647"/>
              <a:gd name="connsiteY1" fmla="*/ 0 h 2866152"/>
              <a:gd name="connsiteX2" fmla="*/ 2402131 w 3191647"/>
              <a:gd name="connsiteY2" fmla="*/ 51249 h 2866152"/>
              <a:gd name="connsiteX3" fmla="*/ 2409685 w 3191647"/>
              <a:gd name="connsiteY3" fmla="*/ 57482 h 2866152"/>
              <a:gd name="connsiteX4" fmla="*/ 2430115 w 3191647"/>
              <a:gd name="connsiteY4" fmla="*/ 70005 h 2866152"/>
              <a:gd name="connsiteX5" fmla="*/ 2508940 w 3191647"/>
              <a:gd name="connsiteY5" fmla="*/ 159371 h 2866152"/>
              <a:gd name="connsiteX6" fmla="*/ 3151394 w 3191647"/>
              <a:gd name="connsiteY6" fmla="*/ 1272133 h 2866152"/>
              <a:gd name="connsiteX7" fmla="*/ 3181372 w 3191647"/>
              <a:gd name="connsiteY7" fmla="*/ 1499841 h 2866152"/>
              <a:gd name="connsiteX8" fmla="*/ 3172981 w 3191647"/>
              <a:gd name="connsiteY8" fmla="*/ 1522315 h 2866152"/>
              <a:gd name="connsiteX9" fmla="*/ 3170003 w 3191647"/>
              <a:gd name="connsiteY9" fmla="*/ 1535472 h 2866152"/>
              <a:gd name="connsiteX10" fmla="*/ 3145044 w 3191647"/>
              <a:gd name="connsiteY10" fmla="*/ 1590895 h 2866152"/>
              <a:gd name="connsiteX11" fmla="*/ 2502590 w 3191647"/>
              <a:gd name="connsiteY11" fmla="*/ 2703657 h 2866152"/>
              <a:gd name="connsiteX12" fmla="*/ 2488794 w 3191647"/>
              <a:gd name="connsiteY12" fmla="*/ 2722817 h 2866152"/>
              <a:gd name="connsiteX13" fmla="*/ 2482806 w 3191647"/>
              <a:gd name="connsiteY13" fmla="*/ 2733849 h 2866152"/>
              <a:gd name="connsiteX14" fmla="*/ 2467439 w 3191647"/>
              <a:gd name="connsiteY14" fmla="*/ 2752474 h 2866152"/>
              <a:gd name="connsiteX15" fmla="*/ 2467072 w 3191647"/>
              <a:gd name="connsiteY15" fmla="*/ 2752984 h 2866152"/>
              <a:gd name="connsiteX16" fmla="*/ 2466846 w 3191647"/>
              <a:gd name="connsiteY16" fmla="*/ 2753192 h 2866152"/>
              <a:gd name="connsiteX17" fmla="*/ 2446163 w 3191647"/>
              <a:gd name="connsiteY17" fmla="*/ 2778260 h 2866152"/>
              <a:gd name="connsiteX18" fmla="*/ 2233973 w 3191647"/>
              <a:gd name="connsiteY18" fmla="*/ 2866152 h 2866152"/>
              <a:gd name="connsiteX19" fmla="*/ 949066 w 3191647"/>
              <a:gd name="connsiteY19" fmla="*/ 2866152 h 2866152"/>
              <a:gd name="connsiteX20" fmla="*/ 700233 w 3191647"/>
              <a:gd name="connsiteY20" fmla="*/ 2733849 h 2866152"/>
              <a:gd name="connsiteX21" fmla="*/ 689623 w 3191647"/>
              <a:gd name="connsiteY21" fmla="*/ 2714300 h 2866152"/>
              <a:gd name="connsiteX22" fmla="*/ 681960 w 3191647"/>
              <a:gd name="connsiteY22" fmla="*/ 2703658 h 2866152"/>
              <a:gd name="connsiteX23" fmla="*/ 39506 w 3191647"/>
              <a:gd name="connsiteY23" fmla="*/ 1590896 h 2866152"/>
              <a:gd name="connsiteX24" fmla="*/ 1526 w 3191647"/>
              <a:gd name="connsiteY24" fmla="*/ 1477948 h 2866152"/>
              <a:gd name="connsiteX25" fmla="*/ 720 w 3191647"/>
              <a:gd name="connsiteY25" fmla="*/ 1447354 h 2866152"/>
              <a:gd name="connsiteX26" fmla="*/ 0 w 3191647"/>
              <a:gd name="connsiteY26" fmla="*/ 1443059 h 2866152"/>
              <a:gd name="connsiteX27" fmla="*/ 303 w 3191647"/>
              <a:gd name="connsiteY27" fmla="*/ 1431516 h 2866152"/>
              <a:gd name="connsiteX28" fmla="*/ 0 w 3191647"/>
              <a:gd name="connsiteY28" fmla="*/ 1419970 h 2866152"/>
              <a:gd name="connsiteX29" fmla="*/ 720 w 3191647"/>
              <a:gd name="connsiteY29" fmla="*/ 1415675 h 2866152"/>
              <a:gd name="connsiteX30" fmla="*/ 1526 w 3191647"/>
              <a:gd name="connsiteY30" fmla="*/ 1385081 h 2866152"/>
              <a:gd name="connsiteX31" fmla="*/ 39506 w 3191647"/>
              <a:gd name="connsiteY31" fmla="*/ 1272134 h 2866152"/>
              <a:gd name="connsiteX32" fmla="*/ 681960 w 3191647"/>
              <a:gd name="connsiteY32" fmla="*/ 159372 h 2866152"/>
              <a:gd name="connsiteX33" fmla="*/ 698045 w 3191647"/>
              <a:gd name="connsiteY33" fmla="*/ 137034 h 2866152"/>
              <a:gd name="connsiteX34" fmla="*/ 700612 w 3191647"/>
              <a:gd name="connsiteY34" fmla="*/ 132303 h 2866152"/>
              <a:gd name="connsiteX35" fmla="*/ 707202 w 3191647"/>
              <a:gd name="connsiteY35" fmla="*/ 124316 h 2866152"/>
              <a:gd name="connsiteX36" fmla="*/ 717478 w 3191647"/>
              <a:gd name="connsiteY36" fmla="*/ 110046 h 2866152"/>
              <a:gd name="connsiteX37" fmla="*/ 723796 w 3191647"/>
              <a:gd name="connsiteY37" fmla="*/ 104204 h 2866152"/>
              <a:gd name="connsiteX38" fmla="*/ 737255 w 3191647"/>
              <a:gd name="connsiteY38" fmla="*/ 87892 h 2866152"/>
              <a:gd name="connsiteX39" fmla="*/ 949445 w 3191647"/>
              <a:gd name="connsiteY39" fmla="*/ 0 h 286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tx1">
              <a:lumMod val="75000"/>
              <a:lumOff val="25000"/>
            </a:schemeClr>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chemeClr val="bg1"/>
                </a:solidFill>
                <a:latin typeface="Times New Roman" panose="02020603050405020304" charset="0"/>
                <a:cs typeface="Times New Roman" panose="02020603050405020304" charset="0"/>
                <a:sym typeface="+mn-lt"/>
              </a:rPr>
              <a:t>4</a:t>
            </a:r>
            <a:endParaRPr lang="en-US" altLang="zh-CN" sz="2000" b="1" dirty="0">
              <a:solidFill>
                <a:schemeClr val="bg1"/>
              </a:solidFill>
              <a:latin typeface="Times New Roman" panose="02020603050405020304" charset="0"/>
              <a:cs typeface="Times New Roman" panose="02020603050405020304" charset="0"/>
              <a:sym typeface="+mn-lt"/>
            </a:endParaRPr>
          </a:p>
        </p:txBody>
      </p:sp>
      <p:sp>
        <p:nvSpPr>
          <p:cNvPr id="15" name="任意多边形 33"/>
          <p:cNvSpPr/>
          <p:nvPr/>
        </p:nvSpPr>
        <p:spPr>
          <a:xfrm>
            <a:off x="6859607" y="5187365"/>
            <a:ext cx="541655" cy="486410"/>
          </a:xfrm>
          <a:custGeom>
            <a:avLst/>
            <a:gdLst>
              <a:gd name="connsiteX0" fmla="*/ 949445 w 3191647"/>
              <a:gd name="connsiteY0" fmla="*/ 0 h 2866152"/>
              <a:gd name="connsiteX1" fmla="*/ 2234352 w 3191647"/>
              <a:gd name="connsiteY1" fmla="*/ 0 h 2866152"/>
              <a:gd name="connsiteX2" fmla="*/ 2402131 w 3191647"/>
              <a:gd name="connsiteY2" fmla="*/ 51249 h 2866152"/>
              <a:gd name="connsiteX3" fmla="*/ 2409685 w 3191647"/>
              <a:gd name="connsiteY3" fmla="*/ 57482 h 2866152"/>
              <a:gd name="connsiteX4" fmla="*/ 2430115 w 3191647"/>
              <a:gd name="connsiteY4" fmla="*/ 70005 h 2866152"/>
              <a:gd name="connsiteX5" fmla="*/ 2508940 w 3191647"/>
              <a:gd name="connsiteY5" fmla="*/ 159371 h 2866152"/>
              <a:gd name="connsiteX6" fmla="*/ 3151394 w 3191647"/>
              <a:gd name="connsiteY6" fmla="*/ 1272133 h 2866152"/>
              <a:gd name="connsiteX7" fmla="*/ 3181372 w 3191647"/>
              <a:gd name="connsiteY7" fmla="*/ 1499841 h 2866152"/>
              <a:gd name="connsiteX8" fmla="*/ 3172981 w 3191647"/>
              <a:gd name="connsiteY8" fmla="*/ 1522315 h 2866152"/>
              <a:gd name="connsiteX9" fmla="*/ 3170003 w 3191647"/>
              <a:gd name="connsiteY9" fmla="*/ 1535472 h 2866152"/>
              <a:gd name="connsiteX10" fmla="*/ 3145044 w 3191647"/>
              <a:gd name="connsiteY10" fmla="*/ 1590895 h 2866152"/>
              <a:gd name="connsiteX11" fmla="*/ 2502590 w 3191647"/>
              <a:gd name="connsiteY11" fmla="*/ 2703657 h 2866152"/>
              <a:gd name="connsiteX12" fmla="*/ 2488794 w 3191647"/>
              <a:gd name="connsiteY12" fmla="*/ 2722817 h 2866152"/>
              <a:gd name="connsiteX13" fmla="*/ 2482806 w 3191647"/>
              <a:gd name="connsiteY13" fmla="*/ 2733849 h 2866152"/>
              <a:gd name="connsiteX14" fmla="*/ 2467439 w 3191647"/>
              <a:gd name="connsiteY14" fmla="*/ 2752474 h 2866152"/>
              <a:gd name="connsiteX15" fmla="*/ 2467072 w 3191647"/>
              <a:gd name="connsiteY15" fmla="*/ 2752984 h 2866152"/>
              <a:gd name="connsiteX16" fmla="*/ 2466846 w 3191647"/>
              <a:gd name="connsiteY16" fmla="*/ 2753192 h 2866152"/>
              <a:gd name="connsiteX17" fmla="*/ 2446163 w 3191647"/>
              <a:gd name="connsiteY17" fmla="*/ 2778260 h 2866152"/>
              <a:gd name="connsiteX18" fmla="*/ 2233973 w 3191647"/>
              <a:gd name="connsiteY18" fmla="*/ 2866152 h 2866152"/>
              <a:gd name="connsiteX19" fmla="*/ 949066 w 3191647"/>
              <a:gd name="connsiteY19" fmla="*/ 2866152 h 2866152"/>
              <a:gd name="connsiteX20" fmla="*/ 700233 w 3191647"/>
              <a:gd name="connsiteY20" fmla="*/ 2733849 h 2866152"/>
              <a:gd name="connsiteX21" fmla="*/ 689623 w 3191647"/>
              <a:gd name="connsiteY21" fmla="*/ 2714300 h 2866152"/>
              <a:gd name="connsiteX22" fmla="*/ 681960 w 3191647"/>
              <a:gd name="connsiteY22" fmla="*/ 2703658 h 2866152"/>
              <a:gd name="connsiteX23" fmla="*/ 39506 w 3191647"/>
              <a:gd name="connsiteY23" fmla="*/ 1590896 h 2866152"/>
              <a:gd name="connsiteX24" fmla="*/ 1526 w 3191647"/>
              <a:gd name="connsiteY24" fmla="*/ 1477948 h 2866152"/>
              <a:gd name="connsiteX25" fmla="*/ 720 w 3191647"/>
              <a:gd name="connsiteY25" fmla="*/ 1447354 h 2866152"/>
              <a:gd name="connsiteX26" fmla="*/ 0 w 3191647"/>
              <a:gd name="connsiteY26" fmla="*/ 1443059 h 2866152"/>
              <a:gd name="connsiteX27" fmla="*/ 303 w 3191647"/>
              <a:gd name="connsiteY27" fmla="*/ 1431516 h 2866152"/>
              <a:gd name="connsiteX28" fmla="*/ 0 w 3191647"/>
              <a:gd name="connsiteY28" fmla="*/ 1419970 h 2866152"/>
              <a:gd name="connsiteX29" fmla="*/ 720 w 3191647"/>
              <a:gd name="connsiteY29" fmla="*/ 1415675 h 2866152"/>
              <a:gd name="connsiteX30" fmla="*/ 1526 w 3191647"/>
              <a:gd name="connsiteY30" fmla="*/ 1385081 h 2866152"/>
              <a:gd name="connsiteX31" fmla="*/ 39506 w 3191647"/>
              <a:gd name="connsiteY31" fmla="*/ 1272134 h 2866152"/>
              <a:gd name="connsiteX32" fmla="*/ 681960 w 3191647"/>
              <a:gd name="connsiteY32" fmla="*/ 159372 h 2866152"/>
              <a:gd name="connsiteX33" fmla="*/ 698045 w 3191647"/>
              <a:gd name="connsiteY33" fmla="*/ 137034 h 2866152"/>
              <a:gd name="connsiteX34" fmla="*/ 700612 w 3191647"/>
              <a:gd name="connsiteY34" fmla="*/ 132303 h 2866152"/>
              <a:gd name="connsiteX35" fmla="*/ 707202 w 3191647"/>
              <a:gd name="connsiteY35" fmla="*/ 124316 h 2866152"/>
              <a:gd name="connsiteX36" fmla="*/ 717478 w 3191647"/>
              <a:gd name="connsiteY36" fmla="*/ 110046 h 2866152"/>
              <a:gd name="connsiteX37" fmla="*/ 723796 w 3191647"/>
              <a:gd name="connsiteY37" fmla="*/ 104204 h 2866152"/>
              <a:gd name="connsiteX38" fmla="*/ 737255 w 3191647"/>
              <a:gd name="connsiteY38" fmla="*/ 87892 h 2866152"/>
              <a:gd name="connsiteX39" fmla="*/ 949445 w 3191647"/>
              <a:gd name="connsiteY39" fmla="*/ 0 h 286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tx1">
              <a:lumMod val="75000"/>
              <a:lumOff val="25000"/>
            </a:schemeClr>
          </a:soli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chemeClr val="bg1"/>
                </a:solidFill>
                <a:latin typeface="Times New Roman" panose="02020603050405020304" charset="0"/>
                <a:cs typeface="Times New Roman" panose="02020603050405020304" charset="0"/>
                <a:sym typeface="+mn-lt"/>
              </a:rPr>
              <a:t>5</a:t>
            </a:r>
            <a:endParaRPr lang="en-US" altLang="zh-CN" sz="2000" b="1" dirty="0">
              <a:solidFill>
                <a:schemeClr val="bg1"/>
              </a:solidFill>
              <a:latin typeface="Times New Roman" panose="02020603050405020304" charset="0"/>
              <a:cs typeface="Times New Roman" panose="02020603050405020304" charset="0"/>
              <a:sym typeface="+mn-lt"/>
            </a:endParaRPr>
          </a:p>
        </p:txBody>
      </p:sp>
      <p:sp>
        <p:nvSpPr>
          <p:cNvPr id="16" name="矩形 15"/>
          <p:cNvSpPr/>
          <p:nvPr/>
        </p:nvSpPr>
        <p:spPr>
          <a:xfrm>
            <a:off x="7528558" y="5248563"/>
            <a:ext cx="1474314" cy="369332"/>
          </a:xfrm>
          <a:prstGeom prst="rect">
            <a:avLst/>
          </a:prstGeom>
        </p:spPr>
        <p:txBody>
          <a:bodyPr wrap="none">
            <a:spAutoFit/>
          </a:bodyPr>
          <a:lstStyle/>
          <a:p>
            <a:pPr algn="r"/>
            <a:r>
              <a:rPr lang="en-US" altLang="zh-CN" b="1" dirty="0">
                <a:solidFill>
                  <a:schemeClr val="tx1">
                    <a:lumMod val="75000"/>
                    <a:lumOff val="25000"/>
                  </a:schemeClr>
                </a:solidFill>
                <a:latin typeface="Times New Roman" panose="02020603050405020304" charset="0"/>
                <a:cs typeface="Times New Roman" panose="02020603050405020304" charset="0"/>
                <a:sym typeface="+mn-lt"/>
              </a:rPr>
              <a:t>Collaboration</a:t>
            </a:r>
            <a:endParaRPr lang="en-US" altLang="zh-CN" sz="1600" b="1"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17" name="矩形 16"/>
          <p:cNvSpPr/>
          <p:nvPr/>
        </p:nvSpPr>
        <p:spPr>
          <a:xfrm>
            <a:off x="7494268" y="4193559"/>
            <a:ext cx="2195729" cy="369332"/>
          </a:xfrm>
          <a:prstGeom prst="rect">
            <a:avLst/>
          </a:prstGeom>
        </p:spPr>
        <p:txBody>
          <a:bodyPr wrap="none">
            <a:spAutoFit/>
          </a:bodyPr>
          <a:lstStyle/>
          <a:p>
            <a:pPr algn="r"/>
            <a:r>
              <a:rPr lang="en-US" altLang="zh-CN" b="1" dirty="0">
                <a:solidFill>
                  <a:schemeClr val="tx1">
                    <a:lumMod val="75000"/>
                    <a:lumOff val="25000"/>
                  </a:schemeClr>
                </a:solidFill>
                <a:latin typeface="Times New Roman" panose="02020603050405020304" charset="0"/>
                <a:cs typeface="Times New Roman" panose="02020603050405020304" charset="0"/>
                <a:sym typeface="+mn-lt"/>
              </a:rPr>
              <a:t>Relationship building</a:t>
            </a:r>
            <a:endParaRPr lang="en-US" altLang="zh-CN" b="1"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18" name="文本框 17"/>
          <p:cNvSpPr txBox="1"/>
          <p:nvPr/>
        </p:nvSpPr>
        <p:spPr>
          <a:xfrm>
            <a:off x="7401807" y="5673663"/>
            <a:ext cx="4620199" cy="830997"/>
          </a:xfrm>
          <a:prstGeom prst="rect">
            <a:avLst/>
          </a:prstGeom>
          <a:noFill/>
        </p:spPr>
        <p:txBody>
          <a:bodyPr wrap="square" rtlCol="0">
            <a:spAutoFit/>
          </a:bodyPr>
          <a:lstStyle/>
          <a:p>
            <a:r>
              <a:rPr lang="en-GB" altLang="zh-CN" sz="1600" b="0" i="0" dirty="0">
                <a:effectLst/>
                <a:latin typeface="Times New Roman" panose="02020603050405020304" charset="0"/>
                <a:cs typeface="Times New Roman" panose="02020603050405020304" charset="0"/>
              </a:rPr>
              <a:t>The ability to collaborate and work together for a common purpose is fundamental in the business world</a:t>
            </a:r>
            <a:endParaRPr kumimoji="1" lang="en-GB" altLang="zh-CN" sz="1600" b="0" i="0" dirty="0">
              <a:effectLst/>
              <a:latin typeface="Times New Roman" panose="02020603050405020304" charset="0"/>
              <a:cs typeface="Times New Roman" panose="02020603050405020304" charset="0"/>
            </a:endParaRPr>
          </a:p>
        </p:txBody>
      </p:sp>
      <p:sp>
        <p:nvSpPr>
          <p:cNvPr id="19" name="文本框 18"/>
          <p:cNvSpPr txBox="1"/>
          <p:nvPr/>
        </p:nvSpPr>
        <p:spPr>
          <a:xfrm>
            <a:off x="7494493" y="4511841"/>
            <a:ext cx="3926541" cy="584775"/>
          </a:xfrm>
          <a:prstGeom prst="rect">
            <a:avLst/>
          </a:prstGeom>
          <a:noFill/>
        </p:spPr>
        <p:txBody>
          <a:bodyPr wrap="square" rtlCol="0">
            <a:spAutoFit/>
          </a:bodyPr>
          <a:lstStyle/>
          <a:p>
            <a:r>
              <a:rPr kumimoji="1" lang="en-US" altLang="zh-CN" sz="1600" dirty="0">
                <a:latin typeface="Times New Roman" panose="02020603050405020304" charset="0"/>
                <a:cs typeface="Times New Roman" panose="02020603050405020304" charset="0"/>
              </a:rPr>
              <a:t>Long-term and stable business connection</a:t>
            </a:r>
            <a:endParaRPr kumimoji="1" lang="en-US" altLang="zh-CN" sz="1600" dirty="0">
              <a:latin typeface="Times New Roman" panose="02020603050405020304" charset="0"/>
              <a:cs typeface="Times New Roman" panose="02020603050405020304" charset="0"/>
            </a:endParaRPr>
          </a:p>
          <a:p>
            <a:r>
              <a:rPr kumimoji="1" lang="en-US" altLang="zh-CN" sz="1600" dirty="0">
                <a:latin typeface="Times New Roman" panose="02020603050405020304" charset="0"/>
                <a:cs typeface="Times New Roman" panose="02020603050405020304" charset="0"/>
              </a:rPr>
              <a:t>New opportunities.</a:t>
            </a:r>
            <a:endParaRPr kumimoji="1" lang="zh-CN" altLang="en-US" sz="1600" dirty="0">
              <a:latin typeface="Times New Roman" panose="02020603050405020304" charset="0"/>
              <a:cs typeface="Times New Roman" panose="02020603050405020304" charset="0"/>
            </a:endParaRPr>
          </a:p>
        </p:txBody>
      </p:sp>
      <p:sp>
        <p:nvSpPr>
          <p:cNvPr id="20" name="文本框 19"/>
          <p:cNvSpPr txBox="1"/>
          <p:nvPr/>
        </p:nvSpPr>
        <p:spPr>
          <a:xfrm>
            <a:off x="7494503" y="3591319"/>
            <a:ext cx="4620198" cy="523220"/>
          </a:xfrm>
          <a:prstGeom prst="rect">
            <a:avLst/>
          </a:prstGeom>
          <a:noFill/>
        </p:spPr>
        <p:txBody>
          <a:bodyPr wrap="square" rtlCol="0">
            <a:spAutoFit/>
          </a:bodyPr>
          <a:lstStyle/>
          <a:p>
            <a:r>
              <a:rPr lang="en-GB" altLang="zh-CN" sz="1400" i="0" dirty="0">
                <a:effectLst/>
                <a:latin typeface="Times New Roman" panose="02020603050405020304" charset="0"/>
                <a:cs typeface="Times New Roman" panose="02020603050405020304" charset="0"/>
              </a:rPr>
              <a:t>Failure and setbacks are also a fact of life in the business world, but defeat isn’t.</a:t>
            </a:r>
            <a:endParaRPr kumimoji="1" lang="en-GB" altLang="zh-CN" sz="1400" i="0" dirty="0">
              <a:effectLst/>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5" grpId="0" bldLvl="0" animBg="1"/>
      <p:bldP spid="9" grpId="0" bldLvl="0" animBg="1"/>
      <p:bldP spid="26" grpId="0"/>
      <p:bldP spid="27" grpId="0"/>
      <p:bldP spid="28" grpId="0" bldLvl="0" animBg="1"/>
      <p:bldP spid="29" grpId="0"/>
      <p:bldP spid="30" grpId="0"/>
      <p:bldP spid="34" grpId="0" bldLvl="0" animBg="1"/>
      <p:bldP spid="37" grpId="0"/>
      <p:bldP spid="12" grpId="0" bldLvl="0" animBg="1"/>
      <p:bldP spid="14" grpId="0" bldLvl="0" animBg="1"/>
      <p:bldP spid="15" grpId="0" bldLvl="0" animBg="1"/>
      <p:bldP spid="16" grpId="0"/>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97485" y="487269"/>
            <a:ext cx="11797030" cy="642175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Times New Roman" panose="02020603050405020304" charset="0"/>
              <a:cs typeface="Times New Roman" panose="02020603050405020304" charset="0"/>
              <a:sym typeface="+mn-lt"/>
            </a:endParaRPr>
          </a:p>
        </p:txBody>
      </p:sp>
      <p:grpSp>
        <p:nvGrpSpPr>
          <p:cNvPr id="4" name="组合 3"/>
          <p:cNvGrpSpPr/>
          <p:nvPr/>
        </p:nvGrpSpPr>
        <p:grpSpPr>
          <a:xfrm>
            <a:off x="582295" y="536575"/>
            <a:ext cx="328930" cy="328930"/>
            <a:chOff x="8464" y="2877"/>
            <a:chExt cx="2411" cy="2411"/>
          </a:xfrm>
        </p:grpSpPr>
        <p:sp>
          <p:nvSpPr>
            <p:cNvPr id="3" name="椭圆 2"/>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8" name="椭圆 7"/>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sp>
        <p:nvSpPr>
          <p:cNvPr id="7" name="圆角矩形 6"/>
          <p:cNvSpPr/>
          <p:nvPr/>
        </p:nvSpPr>
        <p:spPr>
          <a:xfrm>
            <a:off x="1066799" y="441960"/>
            <a:ext cx="5322607" cy="423792"/>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altLang="zh-CN" sz="2800" b="1" dirty="0">
                <a:solidFill>
                  <a:schemeClr val="tx1">
                    <a:lumMod val="75000"/>
                    <a:lumOff val="25000"/>
                  </a:schemeClr>
                </a:solidFill>
                <a:latin typeface="Times New Roman" panose="02020603050405020304" charset="0"/>
                <a:cs typeface="Times New Roman" panose="02020603050405020304" charset="0"/>
                <a:sym typeface="+mn-lt"/>
              </a:rPr>
              <a:t>Hall’s high-low context theory</a:t>
            </a:r>
            <a:endParaRPr lang="en-US" altLang="zh-CN" sz="2800" b="1"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25" name="文本框 24"/>
          <p:cNvSpPr txBox="1"/>
          <p:nvPr/>
        </p:nvSpPr>
        <p:spPr>
          <a:xfrm>
            <a:off x="7321336" y="1345343"/>
            <a:ext cx="3682869" cy="3170099"/>
          </a:xfrm>
          <a:prstGeom prst="rect">
            <a:avLst/>
          </a:prstGeom>
          <a:noFill/>
        </p:spPr>
        <p:txBody>
          <a:bodyPr wrap="square" rtlCol="0">
            <a:spAutoFit/>
          </a:bodyPr>
          <a:lstStyle/>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Cultural Communication Styles:</a:t>
            </a:r>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Low Context (UK):</a:t>
            </a:r>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 Direct communication</a:t>
            </a:r>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 Explicit messages</a:t>
            </a:r>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 Individual focus</a:t>
            </a:r>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High Context (Asia):</a:t>
            </a:r>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 Indirect communication</a:t>
            </a:r>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 Implicit understanding</a:t>
            </a:r>
            <a:endParaRPr lang="en-GB"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GB" altLang="zh-CN" sz="2000" b="1" dirty="0">
                <a:solidFill>
                  <a:schemeClr val="tx1">
                    <a:lumMod val="75000"/>
                    <a:lumOff val="25000"/>
                  </a:schemeClr>
                </a:solidFill>
                <a:latin typeface="Times New Roman" panose="02020603050405020304" charset="0"/>
                <a:cs typeface="Times New Roman" panose="02020603050405020304" charset="0"/>
                <a:sym typeface="+mn-lt"/>
              </a:rPr>
              <a:t>- Group harmony</a:t>
            </a:r>
            <a:endParaRPr lang="zh-CN" altLang="en-US" sz="2000" b="1" dirty="0">
              <a:solidFill>
                <a:schemeClr val="tx1">
                  <a:lumMod val="75000"/>
                  <a:lumOff val="25000"/>
                </a:schemeClr>
              </a:solidFill>
              <a:latin typeface="Times New Roman" panose="02020603050405020304" charset="0"/>
              <a:cs typeface="Times New Roman" panose="02020603050405020304" charset="0"/>
              <a:sym typeface="+mn-lt"/>
            </a:endParaRPr>
          </a:p>
        </p:txBody>
      </p:sp>
      <p:pic>
        <p:nvPicPr>
          <p:cNvPr id="10" name="图片 9" descr="商店的玻璃门&#10;&#10;中度可信度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492777" y="1075236"/>
            <a:ext cx="6350000" cy="4229100"/>
          </a:xfrm>
          <a:prstGeom prst="rect">
            <a:avLst/>
          </a:prstGeom>
        </p:spPr>
      </p:pic>
      <p:sp>
        <p:nvSpPr>
          <p:cNvPr id="13" name="文本框 12"/>
          <p:cNvSpPr txBox="1"/>
          <p:nvPr/>
        </p:nvSpPr>
        <p:spPr>
          <a:xfrm>
            <a:off x="845194" y="5782764"/>
            <a:ext cx="5250806" cy="461665"/>
          </a:xfrm>
          <a:prstGeom prst="rect">
            <a:avLst/>
          </a:prstGeom>
          <a:noFill/>
        </p:spPr>
        <p:txBody>
          <a:bodyPr wrap="square" rtlCol="0">
            <a:spAutoFit/>
          </a:bodyPr>
          <a:lstStyle/>
          <a:p>
            <a:r>
              <a:rPr kumimoji="1" lang="en-US" altLang="zh-CN" sz="2400" dirty="0">
                <a:latin typeface="Times New Roman" panose="02020603050405020304" charset="0"/>
                <a:cs typeface="Times New Roman" panose="02020603050405020304" charset="0"/>
              </a:rPr>
              <a:t>Cultural adaptation in Asian markets</a:t>
            </a:r>
            <a:endParaRPr kumimoji="1" lang="en-US" altLang="zh-CN" sz="2400" dirty="0">
              <a:latin typeface="Times New Roman" panose="02020603050405020304" charset="0"/>
              <a:cs typeface="Times New Roman" panose="02020603050405020304" charset="0"/>
            </a:endParaRPr>
          </a:p>
        </p:txBody>
      </p:sp>
      <p:sp>
        <p:nvSpPr>
          <p:cNvPr id="14" name="文本框 13"/>
          <p:cNvSpPr txBox="1"/>
          <p:nvPr/>
        </p:nvSpPr>
        <p:spPr>
          <a:xfrm>
            <a:off x="5898515" y="5782945"/>
            <a:ext cx="5480050" cy="645160"/>
          </a:xfrm>
          <a:prstGeom prst="rect">
            <a:avLst/>
          </a:prstGeom>
          <a:noFill/>
        </p:spPr>
        <p:txBody>
          <a:bodyPr wrap="square" rtlCol="0">
            <a:spAutoFit/>
          </a:bodyPr>
          <a:lstStyle/>
          <a:p>
            <a:pPr marL="285750" indent="-285750">
              <a:buFont typeface="Arial" panose="020B0604020202020204" pitchFamily="34" charset="0"/>
              <a:buChar char="•"/>
            </a:pPr>
            <a:r>
              <a:rPr kumimoji="1" lang="en-US" altLang="zh-CN" dirty="0" err="1">
                <a:latin typeface="Times New Roman" panose="02020603050405020304" charset="0"/>
                <a:cs typeface="Times New Roman" panose="02020603050405020304" charset="0"/>
              </a:rPr>
              <a:t>Eg.</a:t>
            </a:r>
            <a:r>
              <a:rPr kumimoji="1" lang="en-US" altLang="zh-CN" dirty="0">
                <a:latin typeface="Times New Roman" panose="02020603050405020304" charset="0"/>
                <a:cs typeface="Times New Roman" panose="02020603050405020304" charset="0"/>
              </a:rPr>
              <a:t> Align with traditional and contemporary fashion trends to local cultural preferences.</a:t>
            </a:r>
            <a:endParaRPr kumimoji="1" lang="zh-CN" altLang="en-US" dirty="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7" grpId="0" bldLvl="0" animBg="1"/>
      <p:bldP spid="2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54289" y="564761"/>
            <a:ext cx="10661650" cy="546989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3" name="矩形 2"/>
          <p:cNvSpPr/>
          <p:nvPr/>
        </p:nvSpPr>
        <p:spPr>
          <a:xfrm>
            <a:off x="1095823" y="611542"/>
            <a:ext cx="3169920" cy="54692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nvGrpSpPr>
          <p:cNvPr id="7" name="组合 6"/>
          <p:cNvGrpSpPr/>
          <p:nvPr/>
        </p:nvGrpSpPr>
        <p:grpSpPr>
          <a:xfrm>
            <a:off x="9888855" y="4333875"/>
            <a:ext cx="1537970" cy="1537970"/>
            <a:chOff x="15573" y="6825"/>
            <a:chExt cx="2422" cy="2422"/>
          </a:xfrm>
        </p:grpSpPr>
        <p:sp>
          <p:nvSpPr>
            <p:cNvPr id="6" name="直角三角形 5"/>
            <p:cNvSpPr/>
            <p:nvPr/>
          </p:nvSpPr>
          <p:spPr>
            <a:xfrm flipH="1">
              <a:off x="15573" y="6825"/>
              <a:ext cx="2422" cy="2422"/>
            </a:xfrm>
            <a:prstGeom prst="rtTriangl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5" name="直角三角形 4"/>
            <p:cNvSpPr/>
            <p:nvPr/>
          </p:nvSpPr>
          <p:spPr>
            <a:xfrm flipH="1">
              <a:off x="16017" y="7268"/>
              <a:ext cx="1978" cy="1978"/>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4" name="直角三角形 3"/>
            <p:cNvSpPr/>
            <p:nvPr/>
          </p:nvSpPr>
          <p:spPr>
            <a:xfrm flipH="1">
              <a:off x="16439" y="7690"/>
              <a:ext cx="1556" cy="1556"/>
            </a:xfrm>
            <a:prstGeom prst="rtTriangle">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cxnSp>
        <p:nvCxnSpPr>
          <p:cNvPr id="9" name="直接连接符 8"/>
          <p:cNvCxnSpPr/>
          <p:nvPr/>
        </p:nvCxnSpPr>
        <p:spPr>
          <a:xfrm>
            <a:off x="1966595" y="4135755"/>
            <a:ext cx="166751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1918335" y="2611120"/>
            <a:ext cx="1887855" cy="1630045"/>
          </a:xfrm>
          <a:prstGeom prst="rect">
            <a:avLst/>
          </a:prstGeom>
          <a:noFill/>
        </p:spPr>
        <p:txBody>
          <a:bodyPr wrap="square" rtlCol="0">
            <a:spAutoFit/>
          </a:bodyPr>
          <a:lstStyle/>
          <a:p>
            <a:pPr algn="r"/>
            <a:r>
              <a:rPr lang="en-US" altLang="zh-CN" sz="10000" b="1" dirty="0">
                <a:solidFill>
                  <a:schemeClr val="bg1"/>
                </a:solidFill>
                <a:latin typeface="Times New Roman" panose="02020603050405020304" charset="0"/>
                <a:cs typeface="Times New Roman" panose="02020603050405020304" charset="0"/>
                <a:sym typeface="+mn-lt"/>
              </a:rPr>
              <a:t>02</a:t>
            </a:r>
            <a:endParaRPr lang="en-US" altLang="zh-CN" sz="10000" b="1" dirty="0">
              <a:solidFill>
                <a:schemeClr val="bg1"/>
              </a:solidFill>
              <a:latin typeface="Times New Roman" panose="02020603050405020304" charset="0"/>
              <a:cs typeface="Times New Roman" panose="02020603050405020304" charset="0"/>
              <a:sym typeface="+mn-lt"/>
            </a:endParaRPr>
          </a:p>
        </p:txBody>
      </p:sp>
      <p:sp>
        <p:nvSpPr>
          <p:cNvPr id="16" name="文本框 15"/>
          <p:cNvSpPr txBox="1"/>
          <p:nvPr/>
        </p:nvSpPr>
        <p:spPr>
          <a:xfrm>
            <a:off x="2132965" y="2306320"/>
            <a:ext cx="1610995" cy="398780"/>
          </a:xfrm>
          <a:prstGeom prst="rect">
            <a:avLst/>
          </a:prstGeom>
          <a:noFill/>
        </p:spPr>
        <p:txBody>
          <a:bodyPr wrap="square" rtlCol="0">
            <a:spAutoFit/>
          </a:bodyPr>
          <a:lstStyle/>
          <a:p>
            <a:pPr algn="r" fontAlgn="auto">
              <a:lnSpc>
                <a:spcPct val="100000"/>
              </a:lnSpc>
            </a:pPr>
            <a:r>
              <a:rPr lang="en-US" altLang="zh-CN" sz="2000" b="1" dirty="0">
                <a:solidFill>
                  <a:schemeClr val="bg1"/>
                </a:solidFill>
                <a:latin typeface="Times New Roman" panose="02020603050405020304" charset="0"/>
                <a:cs typeface="Times New Roman" panose="02020603050405020304" charset="0"/>
                <a:sym typeface="+mn-lt"/>
              </a:rPr>
              <a:t>PART TWO</a:t>
            </a:r>
            <a:endParaRPr lang="en-US" altLang="zh-CN" sz="2000" b="1" dirty="0">
              <a:solidFill>
                <a:schemeClr val="bg1"/>
              </a:solidFill>
              <a:latin typeface="Times New Roman" panose="02020603050405020304" charset="0"/>
              <a:cs typeface="Times New Roman" panose="02020603050405020304" charset="0"/>
              <a:sym typeface="+mn-lt"/>
            </a:endParaRPr>
          </a:p>
        </p:txBody>
      </p:sp>
      <p:grpSp>
        <p:nvGrpSpPr>
          <p:cNvPr id="14" name="组合 13"/>
          <p:cNvGrpSpPr/>
          <p:nvPr/>
        </p:nvGrpSpPr>
        <p:grpSpPr>
          <a:xfrm>
            <a:off x="10705465" y="611505"/>
            <a:ext cx="480695" cy="207010"/>
            <a:chOff x="16859" y="963"/>
            <a:chExt cx="757" cy="326"/>
          </a:xfrm>
        </p:grpSpPr>
        <p:sp>
          <p:nvSpPr>
            <p:cNvPr id="8" name="椭圆 7"/>
            <p:cNvSpPr/>
            <p:nvPr/>
          </p:nvSpPr>
          <p:spPr>
            <a:xfrm>
              <a:off x="17290" y="963"/>
              <a:ext cx="326" cy="326"/>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12" name="椭圆 11"/>
            <p:cNvSpPr/>
            <p:nvPr/>
          </p:nvSpPr>
          <p:spPr>
            <a:xfrm>
              <a:off x="16859" y="963"/>
              <a:ext cx="326" cy="326"/>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sp>
        <p:nvSpPr>
          <p:cNvPr id="15" name="文本框 14"/>
          <p:cNvSpPr txBox="1"/>
          <p:nvPr/>
        </p:nvSpPr>
        <p:spPr>
          <a:xfrm>
            <a:off x="4730245" y="724545"/>
            <a:ext cx="5784402" cy="523220"/>
          </a:xfrm>
          <a:prstGeom prst="rect">
            <a:avLst/>
          </a:prstGeom>
          <a:noFill/>
        </p:spPr>
        <p:txBody>
          <a:bodyPr wrap="square" rtlCol="0">
            <a:spAutoFit/>
          </a:bodyPr>
          <a:lstStyle/>
          <a:p>
            <a:pPr algn="dist"/>
            <a:r>
              <a:rPr lang="en-US" altLang="zh-CN" sz="2800" b="1" dirty="0">
                <a:solidFill>
                  <a:schemeClr val="tx1">
                    <a:lumMod val="75000"/>
                    <a:lumOff val="25000"/>
                  </a:schemeClr>
                </a:solidFill>
                <a:latin typeface="Times New Roman" panose="02020603050405020304" charset="0"/>
                <a:cs typeface="Times New Roman" panose="02020603050405020304" charset="0"/>
                <a:sym typeface="+mn-lt"/>
              </a:rPr>
              <a:t>Effective communication strategies</a:t>
            </a:r>
            <a:endParaRPr lang="en-US" altLang="zh-CN" sz="2800" b="1" dirty="0">
              <a:solidFill>
                <a:schemeClr val="tx1">
                  <a:lumMod val="75000"/>
                  <a:lumOff val="25000"/>
                </a:schemeClr>
              </a:solidFill>
              <a:latin typeface="Times New Roman" panose="02020603050405020304" charset="0"/>
              <a:cs typeface="Times New Roman" panose="02020603050405020304" charset="0"/>
              <a:sym typeface="+mn-lt"/>
            </a:endParaRPr>
          </a:p>
        </p:txBody>
      </p:sp>
      <p:pic>
        <p:nvPicPr>
          <p:cNvPr id="17" name="图片 16" descr="一群穿着西装的男人和女人坐在一起&#10;&#10;描述已自动生成"/>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833493" y="1327940"/>
            <a:ext cx="4493522" cy="3469018"/>
          </a:xfrm>
          <a:prstGeom prst="rect">
            <a:avLst/>
          </a:prstGeom>
        </p:spPr>
      </p:pic>
      <p:sp>
        <p:nvSpPr>
          <p:cNvPr id="18" name="文本框 17"/>
          <p:cNvSpPr txBox="1"/>
          <p:nvPr/>
        </p:nvSpPr>
        <p:spPr>
          <a:xfrm>
            <a:off x="5742185" y="3277235"/>
            <a:ext cx="5170290" cy="1753235"/>
          </a:xfrm>
          <a:prstGeom prst="rect">
            <a:avLst/>
          </a:prstGeom>
          <a:noFill/>
        </p:spPr>
        <p:txBody>
          <a:bodyPr wrap="square" rtlCol="0">
            <a:spAutoFit/>
          </a:bodyPr>
          <a:lstStyle/>
          <a:p>
            <a:r>
              <a:rPr kumimoji="1" lang="en-US" altLang="zh-CN" dirty="0">
                <a:latin typeface="Times New Roman" panose="02020603050405020304" charset="0"/>
                <a:cs typeface="Times New Roman" panose="02020603050405020304" charset="0"/>
              </a:rPr>
              <a:t>Doing business in cross cultural communication</a:t>
            </a:r>
            <a:endParaRPr kumimoji="1" lang="en-US" altLang="zh-CN" dirty="0">
              <a:latin typeface="Times New Roman" panose="02020603050405020304" charset="0"/>
              <a:cs typeface="Times New Roman" panose="02020603050405020304" charset="0"/>
            </a:endParaRPr>
          </a:p>
          <a:p>
            <a:r>
              <a:rPr kumimoji="1" lang="en-US" altLang="zh-CN" dirty="0">
                <a:latin typeface="Times New Roman" panose="02020603050405020304" charset="0"/>
                <a:cs typeface="Times New Roman" panose="02020603050405020304" charset="0"/>
              </a:rPr>
              <a:t> </a:t>
            </a:r>
            <a:endParaRPr kumimoji="1" lang="en-US" altLang="zh-CN" dirty="0">
              <a:latin typeface="Times New Roman" panose="02020603050405020304" charset="0"/>
              <a:cs typeface="Times New Roman" panose="02020603050405020304" charset="0"/>
            </a:endParaRPr>
          </a:p>
          <a:p>
            <a:pPr marL="285750" indent="-285750">
              <a:buFont typeface="Arial" panose="020B0604020202020204" pitchFamily="34" charset="0"/>
              <a:buChar char="•"/>
            </a:pPr>
            <a:r>
              <a:rPr kumimoji="1" lang="en-US" altLang="zh-CN" dirty="0">
                <a:latin typeface="Times New Roman" panose="02020603050405020304" charset="0"/>
                <a:cs typeface="Times New Roman" panose="02020603050405020304" charset="0"/>
              </a:rPr>
              <a:t>Maintain etiquette</a:t>
            </a:r>
            <a:endParaRPr kumimoji="1" lang="en-US" altLang="zh-CN" dirty="0">
              <a:latin typeface="Times New Roman" panose="02020603050405020304" charset="0"/>
              <a:cs typeface="Times New Roman" panose="02020603050405020304" charset="0"/>
            </a:endParaRPr>
          </a:p>
          <a:p>
            <a:pPr marL="285750" indent="-285750">
              <a:buFont typeface="Arial" panose="020B0604020202020204" pitchFamily="34" charset="0"/>
              <a:buChar char="•"/>
            </a:pPr>
            <a:r>
              <a:rPr kumimoji="1" lang="en-US" altLang="zh-CN" dirty="0">
                <a:latin typeface="Times New Roman" panose="02020603050405020304" charset="0"/>
                <a:cs typeface="Times New Roman" panose="02020603050405020304" charset="0"/>
              </a:rPr>
              <a:t>Speak slowly</a:t>
            </a:r>
            <a:endParaRPr kumimoji="1" lang="en-US" altLang="zh-CN" dirty="0">
              <a:latin typeface="Times New Roman" panose="02020603050405020304" charset="0"/>
              <a:cs typeface="Times New Roman" panose="02020603050405020304" charset="0"/>
            </a:endParaRPr>
          </a:p>
          <a:p>
            <a:pPr marL="285750" indent="-285750">
              <a:buFont typeface="Arial" panose="020B0604020202020204" pitchFamily="34" charset="0"/>
              <a:buChar char="•"/>
            </a:pPr>
            <a:r>
              <a:rPr kumimoji="1" lang="en-US" altLang="zh-CN" dirty="0">
                <a:latin typeface="Times New Roman" panose="02020603050405020304" charset="0"/>
                <a:cs typeface="Times New Roman" panose="02020603050405020304" charset="0"/>
              </a:rPr>
              <a:t>Be careful with humor</a:t>
            </a:r>
            <a:endParaRPr kumimoji="1" lang="en-US" altLang="zh-CN" dirty="0">
              <a:latin typeface="Times New Roman" panose="02020603050405020304" charset="0"/>
              <a:cs typeface="Times New Roman" panose="02020603050405020304" charset="0"/>
            </a:endParaRPr>
          </a:p>
          <a:p>
            <a:pPr marL="285750" indent="-285750">
              <a:buFont typeface="Arial" panose="020B0604020202020204" pitchFamily="34" charset="0"/>
              <a:buChar char="•"/>
            </a:pPr>
            <a:endParaRPr kumimoji="1" lang="zh-CN" altLang="en-US" dirty="0">
              <a:latin typeface="Times New Roman" panose="02020603050405020304" charset="0"/>
              <a:cs typeface="Times New Roman" panose="02020603050405020304" charset="0"/>
            </a:endParaRPr>
          </a:p>
        </p:txBody>
      </p:sp>
      <p:sp>
        <p:nvSpPr>
          <p:cNvPr id="19" name="文本框 18"/>
          <p:cNvSpPr txBox="1"/>
          <p:nvPr/>
        </p:nvSpPr>
        <p:spPr>
          <a:xfrm>
            <a:off x="5742118" y="1662242"/>
            <a:ext cx="4328515" cy="1200329"/>
          </a:xfrm>
          <a:prstGeom prst="rect">
            <a:avLst/>
          </a:prstGeom>
          <a:noFill/>
        </p:spPr>
        <p:txBody>
          <a:bodyPr wrap="square" rtlCol="0">
            <a:spAutoFit/>
          </a:bodyPr>
          <a:lstStyle/>
          <a:p>
            <a:pPr marL="285750" indent="-285750">
              <a:buFont typeface="Arial" panose="020B0604020202020204" pitchFamily="34" charset="0"/>
              <a:buChar char="•"/>
            </a:pPr>
            <a:r>
              <a:rPr kumimoji="1" lang="en-US" altLang="zh-CN" dirty="0">
                <a:latin typeface="Times New Roman" panose="02020603050405020304" charset="0"/>
                <a:cs typeface="Times New Roman" panose="02020603050405020304" charset="0"/>
              </a:rPr>
              <a:t>Market research &amp; cultural analysis</a:t>
            </a:r>
            <a:endParaRPr kumimoji="1" lang="en-US" altLang="zh-CN" dirty="0">
              <a:latin typeface="Times New Roman" panose="02020603050405020304" charset="0"/>
              <a:cs typeface="Times New Roman" panose="02020603050405020304" charset="0"/>
            </a:endParaRPr>
          </a:p>
          <a:p>
            <a:pPr marL="285750" indent="-285750">
              <a:buFont typeface="Arial" panose="020B0604020202020204" pitchFamily="34" charset="0"/>
              <a:buChar char="•"/>
            </a:pPr>
            <a:r>
              <a:rPr kumimoji="1" lang="en-US" altLang="zh-CN" dirty="0">
                <a:latin typeface="Times New Roman" panose="02020603050405020304" charset="0"/>
                <a:cs typeface="Times New Roman" panose="02020603050405020304" charset="0"/>
              </a:rPr>
              <a:t>Adaptation</a:t>
            </a:r>
            <a:endParaRPr kumimoji="1" lang="en-US" altLang="zh-CN" dirty="0">
              <a:latin typeface="Times New Roman" panose="02020603050405020304" charset="0"/>
              <a:cs typeface="Times New Roman" panose="02020603050405020304" charset="0"/>
            </a:endParaRPr>
          </a:p>
          <a:p>
            <a:pPr marL="285750" indent="-285750">
              <a:buFont typeface="Arial" panose="020B0604020202020204" pitchFamily="34" charset="0"/>
              <a:buChar char="•"/>
            </a:pPr>
            <a:r>
              <a:rPr kumimoji="1" lang="en-US" altLang="zh-CN" dirty="0">
                <a:latin typeface="Times New Roman" panose="02020603050405020304" charset="0"/>
                <a:cs typeface="Times New Roman" panose="02020603050405020304" charset="0"/>
              </a:rPr>
              <a:t>Team training </a:t>
            </a:r>
            <a:endParaRPr kumimoji="1" lang="en-US" altLang="zh-CN" dirty="0">
              <a:latin typeface="Times New Roman" panose="02020603050405020304" charset="0"/>
              <a:cs typeface="Times New Roman" panose="02020603050405020304" charset="0"/>
            </a:endParaRPr>
          </a:p>
          <a:p>
            <a:pPr marL="285750" indent="-285750">
              <a:buFont typeface="Arial" panose="020B0604020202020204" pitchFamily="34" charset="0"/>
              <a:buChar char="•"/>
            </a:pPr>
            <a:endParaRPr kumimoji="1" lang="zh-CN" altLang="en-US" dirty="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2" grpId="0" bldLvl="0" animBg="1"/>
      <p:bldP spid="3" grpId="0" bldLvl="0" animBg="1"/>
      <p:bldP spid="10" grpId="0"/>
      <p:bldP spid="16" grpId="0"/>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65175" y="401955"/>
            <a:ext cx="10661650" cy="546989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3" name="矩形 2"/>
          <p:cNvSpPr/>
          <p:nvPr/>
        </p:nvSpPr>
        <p:spPr>
          <a:xfrm>
            <a:off x="765175" y="401955"/>
            <a:ext cx="3169920" cy="54692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7" name="组合 6"/>
          <p:cNvGrpSpPr/>
          <p:nvPr/>
        </p:nvGrpSpPr>
        <p:grpSpPr>
          <a:xfrm>
            <a:off x="9888855" y="4333875"/>
            <a:ext cx="1537970" cy="1537970"/>
            <a:chOff x="15573" y="6825"/>
            <a:chExt cx="2422" cy="2422"/>
          </a:xfrm>
        </p:grpSpPr>
        <p:sp>
          <p:nvSpPr>
            <p:cNvPr id="6" name="直角三角形 5"/>
            <p:cNvSpPr/>
            <p:nvPr/>
          </p:nvSpPr>
          <p:spPr>
            <a:xfrm flipH="1">
              <a:off x="15573" y="6825"/>
              <a:ext cx="2422" cy="2422"/>
            </a:xfrm>
            <a:prstGeom prst="rtTriangl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5" name="直角三角形 4"/>
            <p:cNvSpPr/>
            <p:nvPr/>
          </p:nvSpPr>
          <p:spPr>
            <a:xfrm flipH="1">
              <a:off x="16017" y="7268"/>
              <a:ext cx="1978" cy="1978"/>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4" name="直角三角形 3"/>
            <p:cNvSpPr/>
            <p:nvPr/>
          </p:nvSpPr>
          <p:spPr>
            <a:xfrm flipH="1">
              <a:off x="16439" y="7690"/>
              <a:ext cx="1556" cy="1556"/>
            </a:xfrm>
            <a:prstGeom prst="rtTriangle">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cxnSp>
        <p:nvCxnSpPr>
          <p:cNvPr id="9" name="直接连接符 8"/>
          <p:cNvCxnSpPr/>
          <p:nvPr/>
        </p:nvCxnSpPr>
        <p:spPr>
          <a:xfrm>
            <a:off x="1966595" y="4135755"/>
            <a:ext cx="166751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1918335" y="2611120"/>
            <a:ext cx="1887855" cy="1630045"/>
          </a:xfrm>
          <a:prstGeom prst="rect">
            <a:avLst/>
          </a:prstGeom>
          <a:noFill/>
        </p:spPr>
        <p:txBody>
          <a:bodyPr wrap="square" rtlCol="0">
            <a:spAutoFit/>
          </a:bodyPr>
          <a:lstStyle/>
          <a:p>
            <a:pPr algn="r"/>
            <a:r>
              <a:rPr lang="en-US" altLang="zh-CN" sz="10000" b="1">
                <a:solidFill>
                  <a:schemeClr val="bg1"/>
                </a:solidFill>
                <a:cs typeface="+mn-ea"/>
                <a:sym typeface="+mn-lt"/>
              </a:rPr>
              <a:t>02</a:t>
            </a:r>
            <a:endParaRPr lang="en-US" altLang="zh-CN" sz="10000" b="1">
              <a:solidFill>
                <a:schemeClr val="bg1"/>
              </a:solidFill>
              <a:cs typeface="+mn-ea"/>
              <a:sym typeface="+mn-lt"/>
            </a:endParaRPr>
          </a:p>
        </p:txBody>
      </p:sp>
      <p:sp>
        <p:nvSpPr>
          <p:cNvPr id="16" name="文本框 15"/>
          <p:cNvSpPr txBox="1"/>
          <p:nvPr/>
        </p:nvSpPr>
        <p:spPr>
          <a:xfrm>
            <a:off x="2132965" y="2306320"/>
            <a:ext cx="1610995" cy="398780"/>
          </a:xfrm>
          <a:prstGeom prst="rect">
            <a:avLst/>
          </a:prstGeom>
          <a:noFill/>
        </p:spPr>
        <p:txBody>
          <a:bodyPr wrap="square" rtlCol="0">
            <a:spAutoFit/>
          </a:bodyPr>
          <a:lstStyle/>
          <a:p>
            <a:pPr algn="r" fontAlgn="auto">
              <a:lnSpc>
                <a:spcPct val="100000"/>
              </a:lnSpc>
            </a:pPr>
            <a:r>
              <a:rPr lang="en-US" altLang="zh-CN" sz="2000" b="1">
                <a:solidFill>
                  <a:schemeClr val="bg1"/>
                </a:solidFill>
                <a:cs typeface="+mn-ea"/>
                <a:sym typeface="+mn-lt"/>
              </a:rPr>
              <a:t>PART TWO</a:t>
            </a:r>
            <a:endParaRPr lang="en-US" altLang="zh-CN" sz="2000" b="1">
              <a:solidFill>
                <a:schemeClr val="bg1"/>
              </a:solidFill>
              <a:cs typeface="+mn-ea"/>
              <a:sym typeface="+mn-lt"/>
            </a:endParaRPr>
          </a:p>
        </p:txBody>
      </p:sp>
      <p:sp>
        <p:nvSpPr>
          <p:cNvPr id="11" name="矩形 10"/>
          <p:cNvSpPr/>
          <p:nvPr/>
        </p:nvSpPr>
        <p:spPr>
          <a:xfrm>
            <a:off x="4643755" y="2638425"/>
            <a:ext cx="744220" cy="11938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14" name="组合 13"/>
          <p:cNvGrpSpPr/>
          <p:nvPr/>
        </p:nvGrpSpPr>
        <p:grpSpPr>
          <a:xfrm>
            <a:off x="10705465" y="611505"/>
            <a:ext cx="480695" cy="207010"/>
            <a:chOff x="16859" y="963"/>
            <a:chExt cx="757" cy="326"/>
          </a:xfrm>
        </p:grpSpPr>
        <p:sp>
          <p:nvSpPr>
            <p:cNvPr id="8" name="椭圆 7"/>
            <p:cNvSpPr/>
            <p:nvPr/>
          </p:nvSpPr>
          <p:spPr>
            <a:xfrm>
              <a:off x="17290" y="963"/>
              <a:ext cx="326" cy="326"/>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12" name="椭圆 11"/>
            <p:cNvSpPr/>
            <p:nvPr/>
          </p:nvSpPr>
          <p:spPr>
            <a:xfrm>
              <a:off x="16859" y="963"/>
              <a:ext cx="326" cy="326"/>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15" name="文本框 14"/>
          <p:cNvSpPr txBox="1"/>
          <p:nvPr/>
        </p:nvSpPr>
        <p:spPr>
          <a:xfrm>
            <a:off x="4556125" y="3030220"/>
            <a:ext cx="5333365" cy="742315"/>
          </a:xfrm>
          <a:prstGeom prst="rect">
            <a:avLst/>
          </a:prstGeom>
          <a:noFill/>
        </p:spPr>
        <p:txBody>
          <a:bodyPr wrap="square" rtlCol="0">
            <a:noAutofit/>
          </a:bodyPr>
          <a:lstStyle/>
          <a:p>
            <a:pPr algn="just"/>
            <a:r>
              <a:rPr lang="en-US" altLang="zh-CN" sz="3600" b="1">
                <a:solidFill>
                  <a:schemeClr val="tx1">
                    <a:lumMod val="75000"/>
                    <a:lumOff val="25000"/>
                  </a:schemeClr>
                </a:solidFill>
                <a:latin typeface="Times New Roman" panose="02020603050405020304" charset="0"/>
                <a:cs typeface="Times New Roman" panose="02020603050405020304" charset="0"/>
                <a:sym typeface="+mn-lt"/>
              </a:rPr>
              <a:t>International Culture</a:t>
            </a:r>
            <a:endParaRPr lang="en-US" altLang="zh-CN" sz="3600" b="1">
              <a:solidFill>
                <a:schemeClr val="tx1">
                  <a:lumMod val="75000"/>
                  <a:lumOff val="25000"/>
                </a:schemeClr>
              </a:solidFill>
              <a:latin typeface="Times New Roman" panose="02020603050405020304" charset="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2" grpId="0" bldLvl="0" animBg="1"/>
      <p:bldP spid="3" grpId="0" bldLvl="0" animBg="1"/>
      <p:bldP spid="10" grpId="0"/>
      <p:bldP spid="16" grpId="0"/>
      <p:bldP spid="11" grpId="0" bldLvl="0" animBg="1"/>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97485" y="217805"/>
            <a:ext cx="11797030" cy="642175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nvGrpSpPr>
          <p:cNvPr id="4" name="组合 3"/>
          <p:cNvGrpSpPr/>
          <p:nvPr/>
        </p:nvGrpSpPr>
        <p:grpSpPr>
          <a:xfrm>
            <a:off x="582295" y="536575"/>
            <a:ext cx="484505" cy="457200"/>
            <a:chOff x="8464" y="2877"/>
            <a:chExt cx="2411" cy="2411"/>
          </a:xfrm>
        </p:grpSpPr>
        <p:sp>
          <p:nvSpPr>
            <p:cNvPr id="3" name="椭圆 2"/>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8" name="椭圆 7"/>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7" name="圆角矩形 6"/>
          <p:cNvSpPr/>
          <p:nvPr/>
        </p:nvSpPr>
        <p:spPr>
          <a:xfrm>
            <a:off x="1264285" y="551180"/>
            <a:ext cx="5490845" cy="442595"/>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altLang="zh-CN" sz="2400" b="1">
                <a:solidFill>
                  <a:schemeClr val="tx1">
                    <a:lumMod val="75000"/>
                    <a:lumOff val="25000"/>
                  </a:schemeClr>
                </a:solidFill>
                <a:latin typeface="Times New Roman" panose="02020603050405020304" charset="0"/>
                <a:cs typeface="Times New Roman" panose="02020603050405020304" charset="0"/>
                <a:sym typeface="+mn-lt"/>
              </a:rPr>
              <a:t>Culture and International Culture</a:t>
            </a:r>
            <a:endParaRPr lang="en-US" altLang="zh-CN" sz="2400" b="1">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2" name="文本框 1"/>
          <p:cNvSpPr txBox="1"/>
          <p:nvPr/>
        </p:nvSpPr>
        <p:spPr>
          <a:xfrm>
            <a:off x="1040130" y="1192530"/>
            <a:ext cx="10184765" cy="1938020"/>
          </a:xfrm>
          <a:prstGeom prst="rect">
            <a:avLst/>
          </a:prstGeom>
          <a:noFill/>
        </p:spPr>
        <p:txBody>
          <a:bodyPr wrap="square" rtlCol="0">
            <a:spAutoFit/>
          </a:bodyPr>
          <a:p>
            <a:pPr marL="342900" indent="-342900">
              <a:buFont typeface="Wingdings" panose="05000000000000000000" charset="0"/>
              <a:buChar char="l"/>
            </a:pPr>
            <a:r>
              <a:rPr lang="en-US" altLang="zh-CN" sz="2400">
                <a:latin typeface="Times New Roman" panose="02020603050405020304" charset="0"/>
                <a:cs typeface="Times New Roman" panose="02020603050405020304" charset="0"/>
              </a:rPr>
              <a:t>Culture is a term that refers to a large and diverse set of mostly intangible aspects of social life. According to sociologists, culture consists of the values, beliefs, systems of language, communication, and practices that people share in common and that can be used to define them as a collective.</a:t>
            </a:r>
            <a:r>
              <a:rPr lang="zh-CN" altLang="en-US" sz="2400">
                <a:latin typeface="Times New Roman" panose="02020603050405020304" charset="0"/>
                <a:cs typeface="Times New Roman" panose="02020603050405020304" charset="0"/>
              </a:rPr>
              <a:t>（</a:t>
            </a:r>
            <a:r>
              <a:rPr lang="en-US" altLang="zh-CN" sz="2400">
                <a:latin typeface="Times New Roman" panose="02020603050405020304" charset="0"/>
                <a:cs typeface="Times New Roman" panose="02020603050405020304" charset="0"/>
              </a:rPr>
              <a:t>Nicki Lisa Cole,2024</a:t>
            </a:r>
            <a:r>
              <a:rPr lang="zh-CN" altLang="en-US" sz="2400">
                <a:latin typeface="Times New Roman" panose="02020603050405020304" charset="0"/>
                <a:cs typeface="Times New Roman" panose="02020603050405020304" charset="0"/>
              </a:rPr>
              <a:t>）</a:t>
            </a:r>
            <a:endParaRPr lang="zh-CN" altLang="en-US" sz="2400">
              <a:latin typeface="Times New Roman" panose="02020603050405020304" charset="0"/>
              <a:cs typeface="Times New Roman" panose="02020603050405020304" charset="0"/>
            </a:endParaRPr>
          </a:p>
        </p:txBody>
      </p:sp>
      <p:sp>
        <p:nvSpPr>
          <p:cNvPr id="6" name="文本框 5"/>
          <p:cNvSpPr txBox="1"/>
          <p:nvPr/>
        </p:nvSpPr>
        <p:spPr>
          <a:xfrm>
            <a:off x="1040130" y="3199130"/>
            <a:ext cx="9144000" cy="460375"/>
          </a:xfrm>
          <a:prstGeom prst="rect">
            <a:avLst/>
          </a:prstGeom>
          <a:noFill/>
        </p:spPr>
        <p:txBody>
          <a:bodyPr wrap="square" rtlCol="0">
            <a:spAutoFit/>
          </a:bodyPr>
          <a:p>
            <a:pPr marL="342900" lvl="0" indent="-342900" algn="l">
              <a:buClrTx/>
              <a:buSzTx/>
              <a:buFont typeface="Wingdings" panose="05000000000000000000" charset="0"/>
              <a:buChar char="l"/>
            </a:pPr>
            <a:r>
              <a:rPr lang="en-US" altLang="zh-CN" sz="2400">
                <a:latin typeface="Times New Roman" panose="02020603050405020304" charset="0"/>
                <a:cs typeface="Times New Roman" panose="02020603050405020304" charset="0"/>
                <a:sym typeface="+mn-ea"/>
              </a:rPr>
              <a:t>C</a:t>
            </a:r>
            <a:r>
              <a:rPr lang="en-US" altLang="zh-CN" sz="2400">
                <a:latin typeface="Times New Roman" panose="02020603050405020304" charset="0"/>
                <a:cs typeface="Times New Roman" panose="02020603050405020304" charset="0"/>
                <a:sym typeface="+mn-ea"/>
              </a:rPr>
              <a:t>ulture is pervasive in human life and governs people’s behaviours</a:t>
            </a:r>
            <a:endParaRPr lang="en-US" altLang="zh-CN" sz="2400">
              <a:latin typeface="Times New Roman" panose="02020603050405020304" charset="0"/>
              <a:cs typeface="Times New Roman" panose="02020603050405020304" charset="0"/>
              <a:sym typeface="+mn-ea"/>
            </a:endParaRPr>
          </a:p>
        </p:txBody>
      </p:sp>
      <p:sp>
        <p:nvSpPr>
          <p:cNvPr id="11" name="文本框 10"/>
          <p:cNvSpPr txBox="1"/>
          <p:nvPr/>
        </p:nvSpPr>
        <p:spPr>
          <a:xfrm>
            <a:off x="1443355" y="3985895"/>
            <a:ext cx="8878570" cy="368300"/>
          </a:xfrm>
          <a:prstGeom prst="rect">
            <a:avLst/>
          </a:prstGeom>
          <a:noFill/>
        </p:spPr>
        <p:txBody>
          <a:bodyPr wrap="square" rtlCol="0">
            <a:spAutoFit/>
          </a:bodyPr>
          <a:p>
            <a:endParaRPr lang="zh-CN" altLang="en-US"/>
          </a:p>
        </p:txBody>
      </p:sp>
      <p:sp>
        <p:nvSpPr>
          <p:cNvPr id="9" name="文本框 8"/>
          <p:cNvSpPr txBox="1"/>
          <p:nvPr/>
        </p:nvSpPr>
        <p:spPr>
          <a:xfrm>
            <a:off x="1066800" y="3981450"/>
            <a:ext cx="9912985" cy="645160"/>
          </a:xfrm>
          <a:prstGeom prst="rect">
            <a:avLst/>
          </a:prstGeom>
          <a:noFill/>
        </p:spPr>
        <p:txBody>
          <a:bodyPr wrap="square" rtlCol="0">
            <a:spAutoFit/>
          </a:bodyPr>
          <a:p>
            <a:pPr marL="342900" lvl="0" indent="-342900" algn="l">
              <a:buClrTx/>
              <a:buSzTx/>
              <a:buFont typeface="Wingdings" panose="05000000000000000000" charset="0"/>
              <a:buChar char="l"/>
            </a:pPr>
            <a:r>
              <a:rPr lang="en-US" altLang="zh-CN" sz="2400">
                <a:latin typeface="Times New Roman" panose="02020603050405020304" charset="0"/>
                <a:cs typeface="Times New Roman" panose="02020603050405020304" charset="0"/>
                <a:sym typeface="+mn-ea"/>
              </a:rPr>
              <a:t>International culture refers to the diverse cultural system formed by different countries and regions through communication and interaction.</a:t>
            </a:r>
            <a:endParaRPr lang="en-US" altLang="zh-CN" sz="2400">
              <a:latin typeface="Times New Roman" panose="02020603050405020304" charset="0"/>
              <a:cs typeface="Times New Roman" panose="02020603050405020304" charset="0"/>
              <a:sym typeface="+mn-ea"/>
            </a:endParaRPr>
          </a:p>
        </p:txBody>
      </p:sp>
      <p:sp>
        <p:nvSpPr>
          <p:cNvPr id="10" name="文本框 9"/>
          <p:cNvSpPr txBox="1"/>
          <p:nvPr/>
        </p:nvSpPr>
        <p:spPr>
          <a:xfrm>
            <a:off x="1066800" y="5029200"/>
            <a:ext cx="10158095" cy="1407160"/>
          </a:xfrm>
          <a:prstGeom prst="rect">
            <a:avLst/>
          </a:prstGeom>
          <a:noFill/>
        </p:spPr>
        <p:txBody>
          <a:bodyPr wrap="square" rtlCol="0">
            <a:noAutofit/>
          </a:bodyPr>
          <a:p>
            <a:pPr marL="342900" lvl="0" indent="-342900" algn="l">
              <a:buClrTx/>
              <a:buSzTx/>
              <a:buFont typeface="Wingdings" panose="05000000000000000000" charset="0"/>
              <a:buChar char="l"/>
            </a:pPr>
            <a:r>
              <a:rPr lang="en-US" altLang="zh-CN" sz="2400">
                <a:latin typeface="Times New Roman" panose="02020603050405020304" charset="0"/>
                <a:cs typeface="Times New Roman" panose="02020603050405020304" charset="0"/>
                <a:sym typeface="+mn-ea"/>
              </a:rPr>
              <a:t>It not only involves the cultural characteristics of nations but also includes cross-border cultural fusion, influencing the development and communication of the global society.</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Wingdings" panose="05000000000000000000" charset="0"/>
              <a:buChar char="l"/>
            </a:pPr>
            <a:endParaRPr lang="en-US" altLang="zh-CN" sz="2400">
              <a:latin typeface="Times New Roman" panose="02020603050405020304" charset="0"/>
              <a:cs typeface="Times New Roman" panose="0202060305040502030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7" grpId="0" bldLvl="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97485" y="217805"/>
            <a:ext cx="11797030" cy="642175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a:cs typeface="+mn-ea"/>
              <a:sym typeface="+mn-lt"/>
            </a:endParaRPr>
          </a:p>
        </p:txBody>
      </p:sp>
      <p:grpSp>
        <p:nvGrpSpPr>
          <p:cNvPr id="4" name="组合 3"/>
          <p:cNvGrpSpPr/>
          <p:nvPr/>
        </p:nvGrpSpPr>
        <p:grpSpPr>
          <a:xfrm>
            <a:off x="582295" y="536575"/>
            <a:ext cx="328930" cy="328930"/>
            <a:chOff x="8464" y="2877"/>
            <a:chExt cx="2411" cy="2411"/>
          </a:xfrm>
        </p:grpSpPr>
        <p:sp>
          <p:nvSpPr>
            <p:cNvPr id="3" name="椭圆 2"/>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8" name="椭圆 7"/>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 name="矩形 5"/>
          <p:cNvSpPr/>
          <p:nvPr/>
        </p:nvSpPr>
        <p:spPr>
          <a:xfrm>
            <a:off x="1155700" y="514350"/>
            <a:ext cx="5413375" cy="499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just">
              <a:buClrTx/>
              <a:buSzTx/>
              <a:buFontTx/>
            </a:pPr>
            <a:r>
              <a:rPr lang="en-US" altLang="zh-CN" sz="2400" b="1">
                <a:solidFill>
                  <a:schemeClr val="tx1">
                    <a:lumMod val="75000"/>
                    <a:lumOff val="25000"/>
                  </a:schemeClr>
                </a:solidFill>
                <a:latin typeface="Times New Roman" panose="02020603050405020304" charset="0"/>
                <a:cs typeface="Times New Roman" panose="02020603050405020304" charset="0"/>
                <a:sym typeface="+mn-ea"/>
              </a:rPr>
              <a:t>Trompenaar’s 7 dimensions to culture</a:t>
            </a:r>
            <a:endParaRPr lang="en-US" altLang="zh-CN" sz="2400" b="1">
              <a:solidFill>
                <a:schemeClr val="tx1">
                  <a:lumMod val="75000"/>
                  <a:lumOff val="25000"/>
                </a:schemeClr>
              </a:solidFill>
              <a:latin typeface="Times New Roman" panose="02020603050405020304" charset="0"/>
              <a:cs typeface="Times New Roman" panose="02020603050405020304" charset="0"/>
              <a:sym typeface="+mn-ea"/>
            </a:endParaRPr>
          </a:p>
        </p:txBody>
      </p:sp>
      <p:pic>
        <p:nvPicPr>
          <p:cNvPr id="9" name="图片 8"/>
          <p:cNvPicPr>
            <a:picLocks noChangeAspect="1"/>
          </p:cNvPicPr>
          <p:nvPr/>
        </p:nvPicPr>
        <p:blipFill>
          <a:blip r:embed="rId1"/>
          <a:stretch>
            <a:fillRect/>
          </a:stretch>
        </p:blipFill>
        <p:spPr>
          <a:xfrm>
            <a:off x="582295" y="1331595"/>
            <a:ext cx="5674360" cy="4831080"/>
          </a:xfrm>
          <a:prstGeom prst="rect">
            <a:avLst/>
          </a:prstGeom>
        </p:spPr>
      </p:pic>
      <p:sp>
        <p:nvSpPr>
          <p:cNvPr id="10" name="文本框 9"/>
          <p:cNvSpPr txBox="1"/>
          <p:nvPr/>
        </p:nvSpPr>
        <p:spPr>
          <a:xfrm>
            <a:off x="6852285" y="1372870"/>
            <a:ext cx="4716780" cy="460375"/>
          </a:xfrm>
          <a:prstGeom prst="rect">
            <a:avLst/>
          </a:prstGeom>
          <a:noFill/>
        </p:spPr>
        <p:txBody>
          <a:bodyPr wrap="square" rtlCol="0">
            <a:spAutoFit/>
          </a:bodyPr>
          <a:p>
            <a:r>
              <a:rPr lang="en-US" altLang="zh-CN" sz="2400">
                <a:latin typeface="Times New Roman" panose="02020603050405020304" charset="0"/>
                <a:cs typeface="Times New Roman" panose="02020603050405020304" charset="0"/>
              </a:rPr>
              <a:t>Individualism vs Communitarianism</a:t>
            </a:r>
            <a:endParaRPr lang="en-US" altLang="zh-CN" sz="2400">
              <a:latin typeface="Times New Roman" panose="02020603050405020304" charset="0"/>
              <a:cs typeface="Times New Roman" panose="02020603050405020304" charset="0"/>
            </a:endParaRPr>
          </a:p>
        </p:txBody>
      </p:sp>
      <p:sp>
        <p:nvSpPr>
          <p:cNvPr id="11" name="文本框 10"/>
          <p:cNvSpPr txBox="1"/>
          <p:nvPr/>
        </p:nvSpPr>
        <p:spPr>
          <a:xfrm>
            <a:off x="6499225" y="2009140"/>
            <a:ext cx="5292090" cy="4154170"/>
          </a:xfrm>
          <a:prstGeom prst="rect">
            <a:avLst/>
          </a:prstGeom>
          <a:noFill/>
        </p:spPr>
        <p:txBody>
          <a:bodyPr wrap="square" rtlCol="0">
            <a:spAutoFit/>
          </a:bodyPr>
          <a:p>
            <a:pPr marL="342900" lvl="0" indent="-342900" algn="l">
              <a:buClrTx/>
              <a:buSzTx/>
              <a:buFont typeface="Wingdings" panose="05000000000000000000" charset="0"/>
              <a:buChar char="l"/>
            </a:pPr>
            <a:r>
              <a:rPr lang="en-US" altLang="zh-CN" sz="2400">
                <a:latin typeface="Times New Roman" panose="02020603050405020304" charset="0"/>
                <a:cs typeface="Times New Roman" panose="02020603050405020304" charset="0"/>
                <a:sym typeface="+mn-ea"/>
              </a:rPr>
              <a:t>Asia market</a:t>
            </a:r>
            <a:r>
              <a:rPr lang="en-US" altLang="zh-CN" sz="2400">
                <a:latin typeface="Times New Roman" panose="02020603050405020304" charset="0"/>
                <a:cs typeface="Times New Roman" panose="02020603050405020304" charset="0"/>
                <a:sym typeface="+mn-ea"/>
              </a:rPr>
              <a:t>：</a:t>
            </a:r>
            <a:r>
              <a:rPr lang="en-US" altLang="zh-CN" sz="2400">
                <a:latin typeface="Times New Roman" panose="02020603050405020304" charset="0"/>
                <a:cs typeface="Times New Roman" panose="02020603050405020304" charset="0"/>
                <a:sym typeface="+mn-ea"/>
              </a:rPr>
              <a:t>China</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Wingdings" panose="05000000000000000000" charset="0"/>
              <a:buChar char="l"/>
            </a:pPr>
            <a:r>
              <a:rPr lang="en-US" altLang="zh-CN" sz="2400">
                <a:latin typeface="Times New Roman" panose="02020603050405020304" charset="0"/>
                <a:cs typeface="Times New Roman" panose="02020603050405020304" charset="0"/>
                <a:sym typeface="+mn-ea"/>
              </a:rPr>
              <a:t>Collectivist culture emphasizes teamwork, shared goals, and collective interests over individual interests.</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Wingdings" panose="05000000000000000000" charset="0"/>
              <a:buChar char="l"/>
            </a:pP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Wingdings" panose="05000000000000000000" charset="0"/>
              <a:buChar char="l"/>
            </a:pPr>
            <a:r>
              <a:rPr lang="en-US" altLang="zh-CN" sz="2400">
                <a:latin typeface="Times New Roman" panose="02020603050405020304" charset="0"/>
                <a:cs typeface="Times New Roman" panose="02020603050405020304" charset="0"/>
                <a:sym typeface="+mn-ea"/>
              </a:rPr>
              <a:t>The UK</a:t>
            </a:r>
            <a:r>
              <a:rPr lang="en-US" altLang="zh-CN" sz="2400">
                <a:latin typeface="Times New Roman" panose="02020603050405020304" charset="0"/>
                <a:cs typeface="Times New Roman" panose="02020603050405020304" charset="0"/>
                <a:sym typeface="+mn-ea"/>
              </a:rPr>
              <a:t>：</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Wingdings" panose="05000000000000000000" charset="0"/>
              <a:buChar char="l"/>
            </a:pPr>
            <a:r>
              <a:rPr lang="en-US" altLang="zh-CN" sz="2400">
                <a:latin typeface="Times New Roman" panose="02020603050405020304" charset="0"/>
                <a:cs typeface="Times New Roman" panose="02020603050405020304" charset="0"/>
                <a:sym typeface="+mn-ea"/>
              </a:rPr>
              <a:t>Emphasize personal freedom, rights,independence, and self-realization.</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Wingdings" panose="05000000000000000000" charset="0"/>
              <a:buChar char="l"/>
            </a:pPr>
            <a:endParaRPr lang="en-US" altLang="zh-CN" sz="2400">
              <a:latin typeface="Times New Roman" panose="02020603050405020304" charset="0"/>
              <a:cs typeface="Times New Roman" panose="02020603050405020304" charset="0"/>
              <a:sym typeface="+mn-ea"/>
            </a:endParaRPr>
          </a:p>
          <a:p>
            <a:pPr lvl="0" indent="0" algn="l">
              <a:buClrTx/>
              <a:buSzTx/>
              <a:buFont typeface="Wingdings" panose="05000000000000000000" charset="0"/>
              <a:buNone/>
            </a:pPr>
            <a:endParaRPr lang="en-US" altLang="zh-CN" sz="2400">
              <a:latin typeface="Times New Roman" panose="02020603050405020304" charset="0"/>
              <a:cs typeface="Times New Roman" panose="0202060305040502030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97485" y="217805"/>
            <a:ext cx="11797030" cy="642175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zh-CN" altLang="en-US">
              <a:cs typeface="+mn-ea"/>
              <a:sym typeface="+mn-lt"/>
            </a:endParaRPr>
          </a:p>
        </p:txBody>
      </p:sp>
      <p:grpSp>
        <p:nvGrpSpPr>
          <p:cNvPr id="4" name="组合 3"/>
          <p:cNvGrpSpPr/>
          <p:nvPr/>
        </p:nvGrpSpPr>
        <p:grpSpPr>
          <a:xfrm>
            <a:off x="582295" y="536575"/>
            <a:ext cx="328930" cy="328930"/>
            <a:chOff x="8464" y="2877"/>
            <a:chExt cx="2411" cy="2411"/>
          </a:xfrm>
        </p:grpSpPr>
        <p:sp>
          <p:nvSpPr>
            <p:cNvPr id="3" name="椭圆 2"/>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sp>
          <p:nvSpPr>
            <p:cNvPr id="8" name="椭圆 7"/>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cs typeface="+mn-ea"/>
                <a:sym typeface="+mn-lt"/>
              </a:endParaRPr>
            </a:p>
          </p:txBody>
        </p:sp>
      </p:grpSp>
      <p:sp>
        <p:nvSpPr>
          <p:cNvPr id="6" name="矩形 5"/>
          <p:cNvSpPr/>
          <p:nvPr/>
        </p:nvSpPr>
        <p:spPr>
          <a:xfrm>
            <a:off x="1155700" y="514350"/>
            <a:ext cx="10360660" cy="499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just">
              <a:buClrTx/>
              <a:buSzTx/>
              <a:buFontTx/>
            </a:pPr>
            <a:r>
              <a:rPr lang="en-US" altLang="zh-CN" sz="2400" b="1">
                <a:solidFill>
                  <a:schemeClr val="tx1">
                    <a:lumMod val="75000"/>
                    <a:lumOff val="25000"/>
                  </a:schemeClr>
                </a:solidFill>
                <a:latin typeface="Times New Roman" panose="02020603050405020304" charset="0"/>
                <a:cs typeface="Times New Roman" panose="02020603050405020304" charset="0"/>
                <a:sym typeface="+mn-ea"/>
              </a:rPr>
              <a:t>Trompenaar’s 7 dimensions to culture - internal </a:t>
            </a:r>
            <a:r>
              <a:rPr lang="en-US" altLang="zh-CN" sz="2400" b="1">
                <a:solidFill>
                  <a:schemeClr val="tx1">
                    <a:lumMod val="75000"/>
                    <a:lumOff val="25000"/>
                  </a:schemeClr>
                </a:solidFill>
                <a:latin typeface="Times New Roman" panose="02020603050405020304" charset="0"/>
                <a:cs typeface="Times New Roman" panose="02020603050405020304" charset="0"/>
                <a:sym typeface="+mn-ea"/>
              </a:rPr>
              <a:t>and external direction</a:t>
            </a:r>
            <a:endParaRPr lang="en-US" altLang="zh-CN" sz="2400" b="1">
              <a:solidFill>
                <a:schemeClr val="tx1">
                  <a:lumMod val="75000"/>
                  <a:lumOff val="25000"/>
                </a:schemeClr>
              </a:solidFill>
              <a:latin typeface="Times New Roman" panose="02020603050405020304" charset="0"/>
              <a:cs typeface="Times New Roman" panose="02020603050405020304" charset="0"/>
              <a:sym typeface="+mn-ea"/>
            </a:endParaRPr>
          </a:p>
        </p:txBody>
      </p:sp>
      <p:sp>
        <p:nvSpPr>
          <p:cNvPr id="12" name="文本框 11"/>
          <p:cNvSpPr txBox="1"/>
          <p:nvPr/>
        </p:nvSpPr>
        <p:spPr>
          <a:xfrm>
            <a:off x="454660" y="1120775"/>
            <a:ext cx="11282045" cy="1899920"/>
          </a:xfrm>
          <a:prstGeom prst="rect">
            <a:avLst/>
          </a:prstGeom>
          <a:noFill/>
        </p:spPr>
        <p:txBody>
          <a:bodyPr wrap="square" rtlCol="0">
            <a:noAutofit/>
          </a:bodyPr>
          <a:p>
            <a:pPr marL="342900" lvl="0" indent="-342900" algn="l">
              <a:buClrTx/>
              <a:buSzTx/>
              <a:buFont typeface="Arial" panose="020B0604020202020204" pitchFamily="34" charset="0"/>
              <a:buChar char="•"/>
            </a:pPr>
            <a:r>
              <a:rPr lang="en-US" altLang="zh-CN" sz="2400">
                <a:latin typeface="Times New Roman" panose="02020603050405020304" charset="0"/>
                <a:cs typeface="Times New Roman" panose="02020603050405020304" charset="0"/>
                <a:sym typeface="+mn-ea"/>
              </a:rPr>
              <a:t>In an internal direction culture, people believe that they can control their environment to achieve their goals.</a:t>
            </a:r>
            <a:endParaRPr lang="en-US" altLang="zh-CN" sz="2400">
              <a:latin typeface="Times New Roman" panose="02020603050405020304" charset="0"/>
              <a:cs typeface="Times New Roman" panose="02020603050405020304" charset="0"/>
              <a:sym typeface="+mn-ea"/>
            </a:endParaRPr>
          </a:p>
          <a:p>
            <a:pPr lvl="0" algn="l">
              <a:buClrTx/>
              <a:buSzTx/>
              <a:buFontTx/>
            </a:pP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Arial" panose="020B0604020202020204" pitchFamily="34" charset="0"/>
              <a:buChar char="•"/>
            </a:pPr>
            <a:r>
              <a:rPr lang="en-US" altLang="zh-CN" sz="2400">
                <a:latin typeface="Times New Roman" panose="02020603050405020304" charset="0"/>
                <a:cs typeface="Times New Roman" panose="02020603050405020304" charset="0"/>
                <a:sym typeface="+mn-ea"/>
              </a:rPr>
              <a:t>In an external direction culture, people believe that they must work with their environment to achieve their goals.</a:t>
            </a:r>
            <a:endParaRPr lang="en-US" altLang="zh-CN" sz="2400">
              <a:latin typeface="Times New Roman" panose="02020603050405020304" charset="0"/>
              <a:cs typeface="Times New Roman" panose="02020603050405020304" charset="0"/>
              <a:sym typeface="+mn-ea"/>
            </a:endParaRPr>
          </a:p>
        </p:txBody>
      </p:sp>
      <p:sp>
        <p:nvSpPr>
          <p:cNvPr id="13" name="文本框 12"/>
          <p:cNvSpPr txBox="1"/>
          <p:nvPr/>
        </p:nvSpPr>
        <p:spPr>
          <a:xfrm>
            <a:off x="454660" y="3342005"/>
            <a:ext cx="11351895" cy="3231515"/>
          </a:xfrm>
          <a:prstGeom prst="rect">
            <a:avLst/>
          </a:prstGeom>
          <a:noFill/>
        </p:spPr>
        <p:txBody>
          <a:bodyPr wrap="square" rtlCol="0">
            <a:noAutofit/>
          </a:bodyPr>
          <a:p>
            <a:pPr lvl="0" algn="l">
              <a:buClrTx/>
              <a:buSzTx/>
              <a:buFontTx/>
            </a:pPr>
            <a:r>
              <a:rPr lang="en-US" altLang="zh-CN" sz="2400">
                <a:latin typeface="Times New Roman" panose="02020603050405020304" charset="0"/>
                <a:cs typeface="Times New Roman" panose="02020603050405020304" charset="0"/>
                <a:sym typeface="+mn-ea"/>
              </a:rPr>
              <a:t>    </a:t>
            </a:r>
            <a:r>
              <a:rPr lang="en-US" altLang="zh-CN" sz="2400">
                <a:latin typeface="Times New Roman" panose="02020603050405020304" charset="0"/>
                <a:cs typeface="Times New Roman" panose="02020603050405020304" charset="0"/>
                <a:sym typeface="+mn-ea"/>
              </a:rPr>
              <a:t>Tips for working with internal direction cultures:</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Arial" panose="020B0604020202020204" pitchFamily="34" charset="0"/>
              <a:buChar char="•"/>
            </a:pPr>
            <a:r>
              <a:rPr lang="en-US" altLang="zh-CN" sz="2400">
                <a:latin typeface="Times New Roman" panose="02020603050405020304" charset="0"/>
                <a:cs typeface="Times New Roman" panose="02020603050405020304" charset="0"/>
                <a:sym typeface="+mn-ea"/>
              </a:rPr>
              <a:t>Allow people to set their own (within reason) learning development plans.</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Arial" panose="020B0604020202020204" pitchFamily="34" charset="0"/>
              <a:buChar char="•"/>
            </a:pPr>
            <a:r>
              <a:rPr lang="en-US" altLang="zh-CN" sz="2400">
                <a:latin typeface="Times New Roman" panose="02020603050405020304" charset="0"/>
                <a:cs typeface="Times New Roman" panose="02020603050405020304" charset="0"/>
                <a:sym typeface="+mn-ea"/>
              </a:rPr>
              <a:t>Allow a degree of constructive criticism.</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Arial" panose="020B0604020202020204" pitchFamily="34" charset="0"/>
              <a:buChar char="•"/>
            </a:pPr>
            <a:r>
              <a:rPr lang="en-US" altLang="zh-CN" sz="2400">
                <a:latin typeface="Times New Roman" panose="02020603050405020304" charset="0"/>
                <a:cs typeface="Times New Roman" panose="02020603050405020304" charset="0"/>
                <a:sym typeface="+mn-ea"/>
              </a:rPr>
              <a:t>Set clear goals and objectives.</a:t>
            </a:r>
            <a:endParaRPr lang="en-US" altLang="zh-CN" sz="2400">
              <a:latin typeface="Times New Roman" panose="02020603050405020304" charset="0"/>
              <a:cs typeface="Times New Roman" panose="02020603050405020304" charset="0"/>
              <a:sym typeface="+mn-ea"/>
            </a:endParaRPr>
          </a:p>
          <a:p>
            <a:pPr lvl="0" algn="l">
              <a:buClrTx/>
              <a:buSzTx/>
              <a:buFontTx/>
            </a:pPr>
            <a:endParaRPr lang="en-US" altLang="zh-CN" sz="2400">
              <a:latin typeface="Times New Roman" panose="02020603050405020304" charset="0"/>
              <a:cs typeface="Times New Roman" panose="02020603050405020304" charset="0"/>
              <a:sym typeface="+mn-ea"/>
            </a:endParaRPr>
          </a:p>
          <a:p>
            <a:pPr lvl="0" algn="l">
              <a:buClrTx/>
              <a:buSzTx/>
              <a:buFontTx/>
            </a:pPr>
            <a:r>
              <a:rPr lang="en-US" altLang="zh-CN" sz="2400">
                <a:latin typeface="Times New Roman" panose="02020603050405020304" charset="0"/>
                <a:cs typeface="Times New Roman" panose="02020603050405020304" charset="0"/>
                <a:sym typeface="+mn-ea"/>
              </a:rPr>
              <a:t>    </a:t>
            </a:r>
            <a:r>
              <a:rPr lang="en-US" altLang="zh-CN" sz="2400">
                <a:latin typeface="Times New Roman" panose="02020603050405020304" charset="0"/>
                <a:cs typeface="Times New Roman" panose="02020603050405020304" charset="0"/>
                <a:sym typeface="+mn-ea"/>
              </a:rPr>
              <a:t>Tips for working with external direction cultures:</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Arial" panose="020B0604020202020204" pitchFamily="34" charset="0"/>
              <a:buChar char="•"/>
            </a:pPr>
            <a:r>
              <a:rPr lang="en-US" altLang="zh-CN" sz="2400">
                <a:latin typeface="Times New Roman" panose="02020603050405020304" charset="0"/>
                <a:cs typeface="Times New Roman" panose="02020603050405020304" charset="0"/>
                <a:sym typeface="+mn-ea"/>
              </a:rPr>
              <a:t>Rather than set goals, give feedback so as people can correct their course en route.</a:t>
            </a:r>
            <a:endParaRPr lang="en-US" altLang="zh-CN" sz="2400">
              <a:latin typeface="Times New Roman" panose="02020603050405020304" charset="0"/>
              <a:cs typeface="Times New Roman" panose="02020603050405020304" charset="0"/>
              <a:sym typeface="+mn-ea"/>
            </a:endParaRPr>
          </a:p>
          <a:p>
            <a:pPr marL="342900" lvl="0" indent="-342900" algn="l">
              <a:buClrTx/>
              <a:buSzTx/>
              <a:buFont typeface="Arial" panose="020B0604020202020204" pitchFamily="34" charset="0"/>
              <a:buChar char="•"/>
            </a:pPr>
            <a:r>
              <a:rPr lang="en-US" altLang="zh-CN" sz="2400">
                <a:latin typeface="Times New Roman" panose="02020603050405020304" charset="0"/>
                <a:cs typeface="Times New Roman" panose="02020603050405020304" charset="0"/>
                <a:sym typeface="+mn-ea"/>
              </a:rPr>
              <a:t>Allow people autonomy to use their relationships to achieve results.</a:t>
            </a:r>
            <a:endParaRPr lang="en-US" altLang="zh-CN" sz="2400">
              <a:latin typeface="Times New Roman" panose="02020603050405020304" charset="0"/>
              <a:cs typeface="Times New Roman" panose="0202060305040502030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4" name="组合 3"/>
          <p:cNvGrpSpPr/>
          <p:nvPr/>
        </p:nvGrpSpPr>
        <p:grpSpPr>
          <a:xfrm>
            <a:off x="582295" y="536575"/>
            <a:ext cx="328930" cy="328930"/>
            <a:chOff x="8464" y="2877"/>
            <a:chExt cx="2411" cy="2411"/>
          </a:xfrm>
        </p:grpSpPr>
        <p:sp>
          <p:nvSpPr>
            <p:cNvPr id="3" name="椭圆 2"/>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mn-ea"/>
                <a:sym typeface="+mn-lt"/>
              </a:endParaRPr>
            </a:p>
          </p:txBody>
        </p:sp>
        <p:sp>
          <p:nvSpPr>
            <p:cNvPr id="8" name="椭圆 7"/>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cs typeface="+mn-ea"/>
                <a:sym typeface="+mn-lt"/>
              </a:endParaRPr>
            </a:p>
          </p:txBody>
        </p:sp>
      </p:grpSp>
      <p:sp>
        <p:nvSpPr>
          <p:cNvPr id="2" name="矩形 1"/>
          <p:cNvSpPr/>
          <p:nvPr/>
        </p:nvSpPr>
        <p:spPr>
          <a:xfrm>
            <a:off x="1313180" y="536575"/>
            <a:ext cx="6080125" cy="33718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just">
              <a:buClrTx/>
              <a:buSzTx/>
              <a:buFontTx/>
            </a:pPr>
            <a:r>
              <a:rPr lang="en-US" altLang="zh-CN" sz="2400" b="1">
                <a:solidFill>
                  <a:schemeClr val="tx1">
                    <a:lumMod val="75000"/>
                    <a:lumOff val="25000"/>
                  </a:schemeClr>
                </a:solidFill>
                <a:latin typeface="Times New Roman" panose="02020603050405020304" charset="0"/>
                <a:cs typeface="Times New Roman" panose="02020603050405020304" charset="0"/>
                <a:sym typeface="+mn-ea"/>
              </a:rPr>
              <a:t>Hofstede’s cultural dimensions theory</a:t>
            </a:r>
            <a:endParaRPr lang="en-US" altLang="zh-CN" sz="2400" b="1">
              <a:solidFill>
                <a:schemeClr val="tx1">
                  <a:lumMod val="75000"/>
                  <a:lumOff val="25000"/>
                </a:schemeClr>
              </a:solidFill>
              <a:latin typeface="Times New Roman" panose="02020603050405020304" charset="0"/>
              <a:cs typeface="Times New Roman" panose="02020603050405020304" charset="0"/>
              <a:sym typeface="+mn-ea"/>
            </a:endParaRPr>
          </a:p>
        </p:txBody>
      </p:sp>
      <p:sp>
        <p:nvSpPr>
          <p:cNvPr id="5" name="文本框 4"/>
          <p:cNvSpPr txBox="1"/>
          <p:nvPr/>
        </p:nvSpPr>
        <p:spPr>
          <a:xfrm>
            <a:off x="717550" y="1201420"/>
            <a:ext cx="10714990" cy="1230630"/>
          </a:xfrm>
          <a:prstGeom prst="rect">
            <a:avLst/>
          </a:prstGeom>
          <a:noFill/>
        </p:spPr>
        <p:txBody>
          <a:bodyPr wrap="square" rtlCol="0">
            <a:noAutofit/>
          </a:bodyPr>
          <a:p>
            <a:pPr lvl="0" algn="l">
              <a:buClrTx/>
              <a:buSzTx/>
              <a:buFontTx/>
            </a:pPr>
            <a:r>
              <a:rPr lang="en-US" altLang="zh-CN" sz="2400">
                <a:latin typeface="Times New Roman" panose="02020603050405020304" charset="0"/>
                <a:cs typeface="Times New Roman" panose="02020603050405020304" charset="0"/>
                <a:sym typeface="+mn-ea"/>
              </a:rPr>
              <a:t>Hofstede’s Cultural Dimensions Theory is a framework used to understand the differences in culture across countries and the ways that business is done across different cultures.</a:t>
            </a:r>
            <a:r>
              <a:rPr lang="zh-CN" altLang="en-US" sz="2400">
                <a:latin typeface="Times New Roman" panose="02020603050405020304" charset="0"/>
                <a:cs typeface="Times New Roman" panose="02020603050405020304" charset="0"/>
                <a:sym typeface="+mn-ea"/>
              </a:rPr>
              <a:t>（</a:t>
            </a:r>
            <a:r>
              <a:rPr lang="en-US" altLang="zh-CN" sz="2400">
                <a:latin typeface="Times New Roman" panose="02020603050405020304" charset="0"/>
                <a:cs typeface="Times New Roman" panose="02020603050405020304" charset="0"/>
                <a:sym typeface="+mn-ea"/>
              </a:rPr>
              <a:t>H</a:t>
            </a:r>
            <a:r>
              <a:rPr lang="en-US" altLang="zh-CN" sz="2400">
                <a:latin typeface="Times New Roman" panose="02020603050405020304" charset="0"/>
                <a:cs typeface="Times New Roman" panose="02020603050405020304" charset="0"/>
                <a:sym typeface="+mn-ea"/>
              </a:rPr>
              <a:t>elen</a:t>
            </a:r>
            <a:r>
              <a:rPr lang="zh-CN" altLang="en-US" sz="2400">
                <a:latin typeface="Times New Roman" panose="02020603050405020304" charset="0"/>
                <a:cs typeface="Times New Roman" panose="02020603050405020304" charset="0"/>
                <a:sym typeface="+mn-ea"/>
              </a:rPr>
              <a:t>，</a:t>
            </a:r>
            <a:r>
              <a:rPr lang="en-US" altLang="zh-CN" sz="2400">
                <a:latin typeface="Times New Roman" panose="02020603050405020304" charset="0"/>
                <a:cs typeface="Times New Roman" panose="02020603050405020304" charset="0"/>
                <a:sym typeface="+mn-ea"/>
              </a:rPr>
              <a:t>2024</a:t>
            </a:r>
            <a:r>
              <a:rPr lang="zh-CN" altLang="en-US" sz="2400">
                <a:latin typeface="Times New Roman" panose="02020603050405020304" charset="0"/>
                <a:cs typeface="Times New Roman" panose="02020603050405020304" charset="0"/>
                <a:sym typeface="+mn-ea"/>
              </a:rPr>
              <a:t>）</a:t>
            </a:r>
            <a:endParaRPr lang="zh-CN" altLang="en-US" sz="2400">
              <a:latin typeface="Times New Roman" panose="02020603050405020304" charset="0"/>
              <a:cs typeface="Times New Roman" panose="02020603050405020304" charset="0"/>
              <a:sym typeface="+mn-ea"/>
            </a:endParaRPr>
          </a:p>
        </p:txBody>
      </p:sp>
      <p:pic>
        <p:nvPicPr>
          <p:cNvPr id="6" name="图片 5"/>
          <p:cNvPicPr>
            <a:picLocks noChangeAspect="1"/>
          </p:cNvPicPr>
          <p:nvPr/>
        </p:nvPicPr>
        <p:blipFill>
          <a:blip r:embed="rId1"/>
          <a:stretch>
            <a:fillRect/>
          </a:stretch>
        </p:blipFill>
        <p:spPr>
          <a:xfrm>
            <a:off x="717550" y="2936240"/>
            <a:ext cx="4591050" cy="3169285"/>
          </a:xfrm>
          <a:prstGeom prst="rect">
            <a:avLst/>
          </a:prstGeom>
        </p:spPr>
      </p:pic>
      <p:sp>
        <p:nvSpPr>
          <p:cNvPr id="9" name="文本框 8"/>
          <p:cNvSpPr txBox="1"/>
          <p:nvPr/>
        </p:nvSpPr>
        <p:spPr>
          <a:xfrm>
            <a:off x="5848350" y="2936240"/>
            <a:ext cx="5857875" cy="3169285"/>
          </a:xfrm>
          <a:prstGeom prst="rect">
            <a:avLst/>
          </a:prstGeom>
          <a:noFill/>
        </p:spPr>
        <p:txBody>
          <a:bodyPr wrap="square" rtlCol="0">
            <a:noAutofit/>
          </a:bodyPr>
          <a:p>
            <a:pPr lvl="0" algn="ctr">
              <a:buClrTx/>
              <a:buSzTx/>
              <a:buFontTx/>
            </a:pPr>
            <a:r>
              <a:rPr lang="en-US" altLang="zh-CN" sz="2400" b="1">
                <a:latin typeface="Times New Roman" panose="02020603050405020304" charset="0"/>
                <a:cs typeface="Times New Roman" panose="02020603050405020304" charset="0"/>
                <a:sym typeface="+mn-ea"/>
              </a:rPr>
              <a:t>Collectivism VS Individualism</a:t>
            </a:r>
            <a:endParaRPr lang="en-US" altLang="zh-CN" sz="2400" b="1">
              <a:latin typeface="Times New Roman" panose="02020603050405020304" charset="0"/>
              <a:cs typeface="Times New Roman" panose="02020603050405020304" charset="0"/>
              <a:sym typeface="+mn-ea"/>
            </a:endParaRPr>
          </a:p>
          <a:p>
            <a:pPr lvl="0" algn="l">
              <a:buClrTx/>
              <a:buSzTx/>
              <a:buFontTx/>
            </a:pPr>
            <a:endParaRPr lang="en-US" altLang="zh-CN" sz="2400">
              <a:latin typeface="Times New Roman" panose="02020603050405020304" charset="0"/>
              <a:cs typeface="Times New Roman" panose="02020603050405020304" charset="0"/>
              <a:sym typeface="+mn-ea"/>
            </a:endParaRPr>
          </a:p>
          <a:p>
            <a:pPr lvl="0" algn="l">
              <a:buClrTx/>
              <a:buSzTx/>
              <a:buFontTx/>
            </a:pPr>
            <a:r>
              <a:rPr lang="en-US" altLang="zh-CN" sz="2400">
                <a:latin typeface="Times New Roman" panose="02020603050405020304" charset="0"/>
                <a:cs typeface="Times New Roman" panose="02020603050405020304" charset="0"/>
                <a:sym typeface="+mn-ea"/>
              </a:rPr>
              <a:t>For example, if a company wants to sell its products in a country with a high collectivism score, it may need to design its packaging and advertising to appeal to groups rather than individuals.</a:t>
            </a:r>
            <a:endParaRPr lang="en-US" altLang="zh-CN" sz="2400">
              <a:latin typeface="Times New Roman" panose="02020603050405020304" charset="0"/>
              <a:cs typeface="Times New Roman" panose="0202060305040502030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765175" y="401955"/>
            <a:ext cx="10661650" cy="5469890"/>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3" name="矩形 2"/>
          <p:cNvSpPr/>
          <p:nvPr/>
        </p:nvSpPr>
        <p:spPr>
          <a:xfrm>
            <a:off x="765175" y="401955"/>
            <a:ext cx="3169920" cy="54692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nvGrpSpPr>
          <p:cNvPr id="7" name="组合 6"/>
          <p:cNvGrpSpPr/>
          <p:nvPr/>
        </p:nvGrpSpPr>
        <p:grpSpPr>
          <a:xfrm>
            <a:off x="9888855" y="4333875"/>
            <a:ext cx="1537970" cy="1537970"/>
            <a:chOff x="15573" y="6825"/>
            <a:chExt cx="2422" cy="2422"/>
          </a:xfrm>
        </p:grpSpPr>
        <p:sp>
          <p:nvSpPr>
            <p:cNvPr id="6" name="直角三角形 5"/>
            <p:cNvSpPr/>
            <p:nvPr/>
          </p:nvSpPr>
          <p:spPr>
            <a:xfrm flipH="1">
              <a:off x="15573" y="6825"/>
              <a:ext cx="2422" cy="2422"/>
            </a:xfrm>
            <a:prstGeom prst="rtTriangl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5" name="直角三角形 4"/>
            <p:cNvSpPr/>
            <p:nvPr/>
          </p:nvSpPr>
          <p:spPr>
            <a:xfrm flipH="1">
              <a:off x="16017" y="7268"/>
              <a:ext cx="1978" cy="1978"/>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4" name="直角三角形 3"/>
            <p:cNvSpPr/>
            <p:nvPr/>
          </p:nvSpPr>
          <p:spPr>
            <a:xfrm flipH="1">
              <a:off x="16439" y="7690"/>
              <a:ext cx="1556" cy="1556"/>
            </a:xfrm>
            <a:prstGeom prst="rtTriangle">
              <a:avLst/>
            </a:prstGeom>
            <a:solidFill>
              <a:schemeClr val="tx1">
                <a:lumMod val="75000"/>
                <a:lumOff val="2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cxnSp>
        <p:nvCxnSpPr>
          <p:cNvPr id="9" name="直接连接符 8"/>
          <p:cNvCxnSpPr/>
          <p:nvPr/>
        </p:nvCxnSpPr>
        <p:spPr>
          <a:xfrm>
            <a:off x="1966595" y="4135755"/>
            <a:ext cx="166751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1918335" y="2611120"/>
            <a:ext cx="1887855" cy="1630045"/>
          </a:xfrm>
          <a:prstGeom prst="rect">
            <a:avLst/>
          </a:prstGeom>
          <a:noFill/>
        </p:spPr>
        <p:txBody>
          <a:bodyPr wrap="square" rtlCol="0">
            <a:spAutoFit/>
          </a:bodyPr>
          <a:lstStyle/>
          <a:p>
            <a:pPr algn="r"/>
            <a:r>
              <a:rPr lang="en-US" altLang="zh-CN" sz="10000" b="1">
                <a:solidFill>
                  <a:schemeClr val="bg1"/>
                </a:solidFill>
                <a:latin typeface="Times New Roman" panose="02020603050405020304" charset="0"/>
                <a:cs typeface="Times New Roman" panose="02020603050405020304" charset="0"/>
                <a:sym typeface="+mn-lt"/>
              </a:rPr>
              <a:t>03</a:t>
            </a:r>
            <a:endParaRPr lang="en-US" altLang="zh-CN" sz="10000" b="1">
              <a:solidFill>
                <a:schemeClr val="bg1"/>
              </a:solidFill>
              <a:latin typeface="Times New Roman" panose="02020603050405020304" charset="0"/>
              <a:cs typeface="Times New Roman" panose="02020603050405020304" charset="0"/>
              <a:sym typeface="+mn-lt"/>
            </a:endParaRPr>
          </a:p>
        </p:txBody>
      </p:sp>
      <p:sp>
        <p:nvSpPr>
          <p:cNvPr id="16" name="文本框 15"/>
          <p:cNvSpPr txBox="1"/>
          <p:nvPr/>
        </p:nvSpPr>
        <p:spPr>
          <a:xfrm>
            <a:off x="1827530" y="2306320"/>
            <a:ext cx="1916430" cy="398780"/>
          </a:xfrm>
          <a:prstGeom prst="rect">
            <a:avLst/>
          </a:prstGeom>
          <a:noFill/>
        </p:spPr>
        <p:txBody>
          <a:bodyPr wrap="square" rtlCol="0">
            <a:spAutoFit/>
          </a:bodyPr>
          <a:lstStyle/>
          <a:p>
            <a:pPr algn="r" fontAlgn="auto">
              <a:lnSpc>
                <a:spcPct val="100000"/>
              </a:lnSpc>
            </a:pPr>
            <a:r>
              <a:rPr lang="en-US" altLang="zh-CN" sz="2000" b="1">
                <a:solidFill>
                  <a:schemeClr val="bg1"/>
                </a:solidFill>
                <a:latin typeface="Times New Roman" panose="02020603050405020304" charset="0"/>
                <a:cs typeface="Times New Roman" panose="02020603050405020304" charset="0"/>
                <a:sym typeface="+mn-lt"/>
              </a:rPr>
              <a:t>PART THREE</a:t>
            </a:r>
            <a:endParaRPr lang="en-US" altLang="zh-CN" sz="2000" b="1">
              <a:solidFill>
                <a:schemeClr val="bg1"/>
              </a:solidFill>
              <a:latin typeface="Times New Roman" panose="02020603050405020304" charset="0"/>
              <a:cs typeface="Times New Roman" panose="02020603050405020304" charset="0"/>
              <a:sym typeface="+mn-lt"/>
            </a:endParaRPr>
          </a:p>
        </p:txBody>
      </p:sp>
      <p:sp>
        <p:nvSpPr>
          <p:cNvPr id="11" name="矩形 10"/>
          <p:cNvSpPr/>
          <p:nvPr/>
        </p:nvSpPr>
        <p:spPr>
          <a:xfrm>
            <a:off x="4489450" y="699135"/>
            <a:ext cx="744220" cy="11938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nvGrpSpPr>
          <p:cNvPr id="17" name="组合 16"/>
          <p:cNvGrpSpPr/>
          <p:nvPr/>
        </p:nvGrpSpPr>
        <p:grpSpPr>
          <a:xfrm>
            <a:off x="10431780" y="611505"/>
            <a:ext cx="753745" cy="207010"/>
            <a:chOff x="16428" y="963"/>
            <a:chExt cx="1187" cy="326"/>
          </a:xfrm>
        </p:grpSpPr>
        <p:grpSp>
          <p:nvGrpSpPr>
            <p:cNvPr id="14" name="组合 13"/>
            <p:cNvGrpSpPr/>
            <p:nvPr/>
          </p:nvGrpSpPr>
          <p:grpSpPr>
            <a:xfrm>
              <a:off x="16859" y="963"/>
              <a:ext cx="757" cy="326"/>
              <a:chOff x="16859" y="963"/>
              <a:chExt cx="757" cy="326"/>
            </a:xfrm>
          </p:grpSpPr>
          <p:sp>
            <p:nvSpPr>
              <p:cNvPr id="8" name="椭圆 7"/>
              <p:cNvSpPr/>
              <p:nvPr/>
            </p:nvSpPr>
            <p:spPr>
              <a:xfrm>
                <a:off x="17290" y="963"/>
                <a:ext cx="326" cy="326"/>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12" name="椭圆 11"/>
              <p:cNvSpPr/>
              <p:nvPr/>
            </p:nvSpPr>
            <p:spPr>
              <a:xfrm>
                <a:off x="16859" y="963"/>
                <a:ext cx="326" cy="326"/>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sp>
          <p:nvSpPr>
            <p:cNvPr id="15" name="椭圆 14"/>
            <p:cNvSpPr/>
            <p:nvPr/>
          </p:nvSpPr>
          <p:spPr>
            <a:xfrm>
              <a:off x="16428" y="963"/>
              <a:ext cx="326" cy="326"/>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sp>
        <p:nvSpPr>
          <p:cNvPr id="18" name="文本框 17"/>
          <p:cNvSpPr txBox="1"/>
          <p:nvPr/>
        </p:nvSpPr>
        <p:spPr>
          <a:xfrm>
            <a:off x="4202430" y="2611120"/>
            <a:ext cx="5615305" cy="1198880"/>
          </a:xfrm>
          <a:prstGeom prst="rect">
            <a:avLst/>
          </a:prstGeom>
          <a:noFill/>
        </p:spPr>
        <p:txBody>
          <a:bodyPr wrap="square" rtlCol="0">
            <a:spAutoFit/>
          </a:bodyPr>
          <a:lstStyle/>
          <a:p>
            <a:pPr algn="l" fontAlgn="auto">
              <a:lnSpc>
                <a:spcPct val="150000"/>
              </a:lnSpc>
            </a:pPr>
            <a:r>
              <a:rPr lang="zh-CN" altLang="en-US" sz="2400" b="1">
                <a:solidFill>
                  <a:schemeClr val="tx1">
                    <a:lumMod val="75000"/>
                    <a:lumOff val="25000"/>
                  </a:schemeClr>
                </a:solidFill>
                <a:latin typeface="Times New Roman" panose="02020603050405020304" charset="0"/>
                <a:cs typeface="Times New Roman" panose="02020603050405020304" charset="0"/>
                <a:sym typeface="+mn-lt"/>
              </a:rPr>
              <a:t>Interpersonal relationship building and the relationship between IBC</a:t>
            </a:r>
            <a:endParaRPr lang="zh-CN" altLang="en-US" sz="2400" b="1">
              <a:solidFill>
                <a:schemeClr val="tx1">
                  <a:lumMod val="75000"/>
                  <a:lumOff val="25000"/>
                </a:schemeClr>
              </a:solidFill>
              <a:latin typeface="Times New Roman" panose="02020603050405020304" charset="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2" grpId="0" bldLvl="0" animBg="1"/>
      <p:bldP spid="3" grpId="0" bldLvl="0" animBg="1"/>
      <p:bldP spid="10" grpId="0"/>
      <p:bldP spid="16" grpId="0"/>
      <p:bldP spid="11" grpId="0" bldLvl="0" animBg="1"/>
      <p:bldP spid="1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5" name="文本框 44"/>
          <p:cNvSpPr txBox="1"/>
          <p:nvPr/>
        </p:nvSpPr>
        <p:spPr>
          <a:xfrm>
            <a:off x="623570" y="871855"/>
            <a:ext cx="10906125" cy="3197225"/>
          </a:xfrm>
          <a:prstGeom prst="rect">
            <a:avLst/>
          </a:prstGeom>
          <a:noFill/>
        </p:spPr>
        <p:txBody>
          <a:bodyPr wrap="square" rtlCol="0">
            <a:noAutofit/>
          </a:bodyPr>
          <a:p>
            <a:pPr algn="l" fontAlgn="auto">
              <a:lnSpc>
                <a:spcPct val="150000"/>
              </a:lnSpc>
            </a:pPr>
            <a:r>
              <a:rPr lang="zh-CN" altLang="en-US" sz="2000">
                <a:solidFill>
                  <a:schemeClr val="tx1">
                    <a:lumMod val="75000"/>
                    <a:lumOff val="25000"/>
                  </a:schemeClr>
                </a:solidFill>
                <a:latin typeface="Times New Roman" panose="02020603050405020304" charset="0"/>
                <a:cs typeface="Times New Roman" panose="02020603050405020304" charset="0"/>
                <a:sym typeface="+mn-lt"/>
              </a:rPr>
              <a:t>Zhu, Y</a:t>
            </a:r>
            <a:r>
              <a:rPr lang="en-US" altLang="zh-CN" sz="2000">
                <a:solidFill>
                  <a:schemeClr val="tx1">
                    <a:lumMod val="75000"/>
                    <a:lumOff val="25000"/>
                  </a:schemeClr>
                </a:solidFill>
                <a:latin typeface="Times New Roman" panose="02020603050405020304" charset="0"/>
                <a:cs typeface="Times New Roman" panose="02020603050405020304" charset="0"/>
                <a:sym typeface="+mn-lt"/>
              </a:rPr>
              <a:t>.</a:t>
            </a:r>
            <a:r>
              <a:rPr lang="zh-CN" altLang="en-US" sz="2000">
                <a:solidFill>
                  <a:schemeClr val="tx1">
                    <a:lumMod val="75000"/>
                    <a:lumOff val="25000"/>
                  </a:schemeClr>
                </a:solidFill>
                <a:latin typeface="Times New Roman" panose="02020603050405020304" charset="0"/>
                <a:cs typeface="Times New Roman" panose="02020603050405020304" charset="0"/>
                <a:sym typeface="+mn-lt"/>
              </a:rPr>
              <a:t>, Nel, P. and Bhat, R(2021) showed building strong relationships is crucial for successful international business .  It can build strong relationships with international colleagues and promote cooperation and understanding across cultural borders.  It helps guide differences in communication styles and work practices, leading to more effective teamwork and project trust it can build through personal contacts can lead to more favorable results in political negotiations and support initiatives.</a:t>
            </a:r>
            <a:endParaRPr lang="zh-CN" altLang="en-US" sz="200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5" name="矩形 4"/>
          <p:cNvSpPr/>
          <p:nvPr/>
        </p:nvSpPr>
        <p:spPr>
          <a:xfrm>
            <a:off x="3705225" y="3429000"/>
            <a:ext cx="4157980" cy="3249930"/>
          </a:xfrm>
          <a:prstGeom prst="rect">
            <a:avLst/>
          </a:prstGeom>
          <a:blipFill rotWithShape="1">
            <a:blip r:embed="rId1" cstate="email"/>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000">
              <a:latin typeface="Times New Roman" panose="02020603050405020304" charset="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45" grpId="0"/>
      <p:bldP spid="5" grpId="0" bldLvl="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矩形 26"/>
          <p:cNvSpPr/>
          <p:nvPr/>
        </p:nvSpPr>
        <p:spPr>
          <a:xfrm>
            <a:off x="673735" y="562610"/>
            <a:ext cx="7202805" cy="4841875"/>
          </a:xfrm>
          <a:prstGeom prst="rect">
            <a:avLst/>
          </a:prstGeom>
        </p:spPr>
        <p:txBody>
          <a:bodyPr wrap="square">
            <a:noAutofit/>
          </a:bodyPr>
          <a:lstStyle/>
          <a:p>
            <a:pPr lvl="0" algn="l">
              <a:lnSpc>
                <a:spcPct val="150000"/>
              </a:lnSpc>
            </a:pPr>
            <a:r>
              <a:rPr>
                <a:solidFill>
                  <a:schemeClr val="tx1">
                    <a:lumMod val="75000"/>
                    <a:lumOff val="25000"/>
                  </a:schemeClr>
                </a:solidFill>
                <a:latin typeface="Times New Roman" panose="02020603050405020304" charset="0"/>
                <a:cs typeface="Times New Roman" panose="02020603050405020304" charset="0"/>
                <a:sym typeface="+mn-lt"/>
              </a:rPr>
              <a:t>Trust and Collaboration is one of the most important of Interpersonal Relationships. Andi Hermawan, A. Muwahid Muhammadi and Briliantina Indrati (2023) showed Effective interpersonal relationships foster trust, which is essential for collaboration in international business. Research indicates that strong interpersonal connections can lead to enhanced organizational citizenship behaviors , which are crucial for achieving business objectives in a global context.</a:t>
            </a:r>
            <a:endParaRPr>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3" name="矩形 2"/>
          <p:cNvSpPr/>
          <p:nvPr/>
        </p:nvSpPr>
        <p:spPr>
          <a:xfrm>
            <a:off x="7876540" y="899160"/>
            <a:ext cx="3839210" cy="5059680"/>
          </a:xfrm>
          <a:prstGeom prst="rect">
            <a:avLst/>
          </a:prstGeom>
          <a:blipFill rotWithShape="1">
            <a:blip r:embed="rId1" cstate="email"/>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000">
              <a:latin typeface="Times New Roman" panose="02020603050405020304" charset="0"/>
              <a:cs typeface="Times New Roman" panose="02020603050405020304" charset="0"/>
              <a:sym typeface="+mn-lt"/>
            </a:endParaRPr>
          </a:p>
        </p:txBody>
      </p:sp>
      <p:sp>
        <p:nvSpPr>
          <p:cNvPr id="4" name="矩形 3"/>
          <p:cNvSpPr/>
          <p:nvPr/>
        </p:nvSpPr>
        <p:spPr>
          <a:xfrm>
            <a:off x="673735" y="3774440"/>
            <a:ext cx="7025640" cy="2660015"/>
          </a:xfrm>
          <a:prstGeom prst="rect">
            <a:avLst/>
          </a:prstGeom>
        </p:spPr>
        <p:txBody>
          <a:bodyPr wrap="square">
            <a:noAutofit/>
          </a:bodyPr>
          <a:p>
            <a:pPr lvl="0" algn="l">
              <a:lnSpc>
                <a:spcPct val="150000"/>
              </a:lnSpc>
            </a:pPr>
            <a:r>
              <a:rPr lang="zh-CN" altLang="en-US" dirty="0">
                <a:solidFill>
                  <a:schemeClr val="tx1">
                    <a:lumMod val="75000"/>
                    <a:lumOff val="25000"/>
                  </a:schemeClr>
                </a:solidFill>
                <a:latin typeface="Times New Roman" panose="02020603050405020304" charset="0"/>
                <a:cs typeface="Times New Roman" panose="02020603050405020304" charset="0"/>
                <a:sym typeface="+mn-lt"/>
              </a:rPr>
              <a:t>None Irnanda Rosanda and Faqih El Wafa (2024) showed Cultural sensitivity is also</a:t>
            </a:r>
            <a:r>
              <a:rPr lang="en-US" altLang="zh-CN" dirty="0">
                <a:solidFill>
                  <a:schemeClr val="tx1">
                    <a:lumMod val="75000"/>
                    <a:lumOff val="25000"/>
                  </a:schemeClr>
                </a:solidFill>
                <a:latin typeface="Times New Roman" panose="02020603050405020304" charset="0"/>
                <a:cs typeface="Times New Roman" panose="02020603050405020304" charset="0"/>
                <a:sym typeface="+mn-lt"/>
              </a:rPr>
              <a:t> </a:t>
            </a:r>
            <a:r>
              <a:rPr lang="zh-CN" altLang="en-US" dirty="0">
                <a:solidFill>
                  <a:schemeClr val="tx1">
                    <a:lumMod val="75000"/>
                    <a:lumOff val="25000"/>
                  </a:schemeClr>
                </a:solidFill>
                <a:latin typeface="Times New Roman" panose="02020603050405020304" charset="0"/>
                <a:cs typeface="Times New Roman" panose="02020603050405020304" charset="0"/>
                <a:sym typeface="+mn-lt"/>
              </a:rPr>
              <a:t>important for building relationships.</a:t>
            </a:r>
            <a:r>
              <a:rPr lang="en-US" altLang="zh-CN" dirty="0">
                <a:solidFill>
                  <a:schemeClr val="tx1">
                    <a:lumMod val="75000"/>
                    <a:lumOff val="25000"/>
                  </a:schemeClr>
                </a:solidFill>
                <a:latin typeface="Times New Roman" panose="02020603050405020304" charset="0"/>
                <a:cs typeface="Times New Roman" panose="02020603050405020304" charset="0"/>
                <a:sym typeface="+mn-lt"/>
              </a:rPr>
              <a:t> </a:t>
            </a:r>
            <a:r>
              <a:rPr lang="zh-CN" altLang="en-US" dirty="0">
                <a:solidFill>
                  <a:schemeClr val="tx1">
                    <a:lumMod val="75000"/>
                    <a:lumOff val="25000"/>
                  </a:schemeClr>
                </a:solidFill>
                <a:latin typeface="Times New Roman" panose="02020603050405020304" charset="0"/>
                <a:cs typeface="Times New Roman" panose="02020603050405020304" charset="0"/>
                <a:sym typeface="+mn-lt"/>
              </a:rPr>
              <a:t>For instance,  effective interpersonal communication can significantly influence customer satisfaction in multinational environments, as it helps bridge cultural gaps and aligns expectations.</a:t>
            </a:r>
            <a:endParaRPr lang="zh-CN" altLang="en-US" dirty="0">
              <a:solidFill>
                <a:schemeClr val="tx1">
                  <a:lumMod val="75000"/>
                  <a:lumOff val="25000"/>
                </a:schemeClr>
              </a:solidFill>
              <a:latin typeface="Times New Roman" panose="02020603050405020304" charset="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27" grpId="0"/>
      <p:bldP spid="3" grpId="0" bldLvl="0" animBg="1"/>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97485" y="217805"/>
            <a:ext cx="11797030" cy="642175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Times New Roman" panose="02020603050405020304" charset="0"/>
              <a:cs typeface="Times New Roman" panose="02020603050405020304" charset="0"/>
              <a:sym typeface="+mn-lt"/>
            </a:endParaRPr>
          </a:p>
        </p:txBody>
      </p:sp>
      <p:grpSp>
        <p:nvGrpSpPr>
          <p:cNvPr id="4" name="组合 3"/>
          <p:cNvGrpSpPr/>
          <p:nvPr/>
        </p:nvGrpSpPr>
        <p:grpSpPr>
          <a:xfrm>
            <a:off x="5808980" y="668655"/>
            <a:ext cx="328930" cy="328930"/>
            <a:chOff x="8464" y="2877"/>
            <a:chExt cx="2411" cy="2411"/>
          </a:xfrm>
        </p:grpSpPr>
        <p:sp>
          <p:nvSpPr>
            <p:cNvPr id="3" name="椭圆 2"/>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Times New Roman" panose="02020603050405020304" charset="0"/>
                <a:cs typeface="Times New Roman" panose="02020603050405020304" charset="0"/>
                <a:sym typeface="+mn-lt"/>
              </a:endParaRPr>
            </a:p>
          </p:txBody>
        </p:sp>
        <p:sp>
          <p:nvSpPr>
            <p:cNvPr id="8" name="椭圆 7"/>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Times New Roman" panose="02020603050405020304" charset="0"/>
                <a:cs typeface="Times New Roman" panose="02020603050405020304" charset="0"/>
                <a:sym typeface="+mn-lt"/>
              </a:endParaRPr>
            </a:p>
          </p:txBody>
        </p:sp>
      </p:grpSp>
      <p:sp>
        <p:nvSpPr>
          <p:cNvPr id="7" name="圆角矩形 6"/>
          <p:cNvSpPr/>
          <p:nvPr/>
        </p:nvSpPr>
        <p:spPr>
          <a:xfrm>
            <a:off x="6182360" y="668655"/>
            <a:ext cx="3749040" cy="30099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zh-CN" altLang="en-US" sz="2400" b="1">
                <a:solidFill>
                  <a:schemeClr val="tx1">
                    <a:lumMod val="75000"/>
                    <a:lumOff val="25000"/>
                  </a:schemeClr>
                </a:solidFill>
                <a:latin typeface="Times New Roman" panose="02020603050405020304" charset="0"/>
                <a:cs typeface="Times New Roman" panose="02020603050405020304" charset="0"/>
                <a:sym typeface="+mn-lt"/>
              </a:rPr>
              <a:t>How To Build Trust</a:t>
            </a:r>
            <a:endParaRPr lang="zh-CN" altLang="en-US" sz="2400" b="1">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2" name="椭圆 1"/>
          <p:cNvSpPr/>
          <p:nvPr/>
        </p:nvSpPr>
        <p:spPr>
          <a:xfrm>
            <a:off x="1082040" y="2227580"/>
            <a:ext cx="3001645" cy="3001645"/>
          </a:xfrm>
          <a:prstGeom prst="ellipse">
            <a:avLst/>
          </a:prstGeom>
          <a:blipFill rotWithShape="1">
            <a:blip r:embed="rId1" cstate="email"/>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Times New Roman" panose="02020603050405020304" charset="0"/>
              <a:cs typeface="Times New Roman" panose="02020603050405020304" charset="0"/>
              <a:sym typeface="+mn-lt"/>
            </a:endParaRPr>
          </a:p>
        </p:txBody>
      </p:sp>
      <p:sp>
        <p:nvSpPr>
          <p:cNvPr id="35" name="Text Placeholder 1"/>
          <p:cNvSpPr txBox="1"/>
          <p:nvPr/>
        </p:nvSpPr>
        <p:spPr>
          <a:xfrm>
            <a:off x="4726305" y="1643380"/>
            <a:ext cx="6400165" cy="1927860"/>
          </a:xfrm>
          <a:prstGeom prst="rect">
            <a:avLst/>
          </a:prstGeom>
        </p:spPr>
        <p:txBody>
          <a:bodyPr vert="horz" lIns="0" tIns="45720" rIns="91440" bIns="45720" rtlCol="0" anchor="ctr">
            <a:no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0"/>
              </a:spcBef>
              <a:buFont typeface="Arial" panose="020B0604020202020204" pitchFamily="34" charset="0"/>
            </a:pPr>
            <a:r>
              <a:rPr sz="1800" dirty="0">
                <a:solidFill>
                  <a:schemeClr val="tx1">
                    <a:lumMod val="75000"/>
                    <a:lumOff val="25000"/>
                  </a:schemeClr>
                </a:solidFill>
                <a:latin typeface="Times New Roman" panose="02020603050405020304" charset="0"/>
                <a:cs typeface="Times New Roman" panose="02020603050405020304" charset="0"/>
                <a:sym typeface="+mn-lt"/>
              </a:rPr>
              <a:t>Busch, M. and Herzig, C(2024) showed invest time in learning about the cultural norms, values, and communication styles of your international partners . Be willing to adjust your communication style based on the cultural context, whether it involves being more formal or informal, direct or indirect.</a:t>
            </a:r>
            <a:endParaRPr sz="1800" dirty="0">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38" name="Text Placeholder 1"/>
          <p:cNvSpPr txBox="1"/>
          <p:nvPr/>
        </p:nvSpPr>
        <p:spPr>
          <a:xfrm>
            <a:off x="4726305" y="4130040"/>
            <a:ext cx="6400165" cy="1580515"/>
          </a:xfrm>
          <a:prstGeom prst="rect">
            <a:avLst/>
          </a:prstGeom>
        </p:spPr>
        <p:txBody>
          <a:bodyPr vert="horz" lIns="0" tIns="45720" rIns="91440" bIns="45720" rtlCol="0" anchor="ctr">
            <a:no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0"/>
              </a:spcBef>
              <a:buFont typeface="Arial" panose="020B0604020202020204" pitchFamily="34" charset="0"/>
            </a:pPr>
            <a:r>
              <a:rPr sz="1800" dirty="0">
                <a:solidFill>
                  <a:schemeClr val="tx1">
                    <a:lumMod val="75000"/>
                    <a:lumOff val="25000"/>
                  </a:schemeClr>
                </a:solidFill>
                <a:latin typeface="Times New Roman" panose="02020603050405020304" charset="0"/>
                <a:cs typeface="Times New Roman" panose="02020603050405020304" charset="0"/>
                <a:sym typeface="+mn-lt"/>
              </a:rPr>
              <a:t>YE, Y. and YAN, N. (2024) pointed out take the time to build personal connections with international partners. Engage in informal conversations, share experiences, and show genuine interest in their culture.</a:t>
            </a:r>
            <a:endParaRPr lang="id-ID" sz="1800" dirty="0">
              <a:solidFill>
                <a:schemeClr val="tx1">
                  <a:lumMod val="75000"/>
                  <a:lumOff val="25000"/>
                </a:schemeClr>
              </a:solidFill>
              <a:latin typeface="Times New Roman" panose="02020603050405020304" charset="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timing>
    <p:tnLst>
      <p:par>
        <p:cTn id="1" dur="indefinite" restart="never" nodeType="tmRoot"/>
      </p:par>
    </p:tnLst>
    <p:bldLst>
      <p:bldP spid="7" grpId="0" bldLvl="0" animBg="1"/>
      <p:bldP spid="2" grpId="0" bldLvl="0" animBg="1"/>
      <p:bldP spid="35" grpId="0"/>
      <p:bldP spid="3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97485" y="217805"/>
            <a:ext cx="11797030" cy="642175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nvGrpSpPr>
          <p:cNvPr id="4" name="组合 3"/>
          <p:cNvGrpSpPr/>
          <p:nvPr/>
        </p:nvGrpSpPr>
        <p:grpSpPr>
          <a:xfrm>
            <a:off x="582295" y="536575"/>
            <a:ext cx="328930" cy="328930"/>
            <a:chOff x="8464" y="2877"/>
            <a:chExt cx="2411" cy="2411"/>
          </a:xfrm>
        </p:grpSpPr>
        <p:sp>
          <p:nvSpPr>
            <p:cNvPr id="3" name="椭圆 2"/>
            <p:cNvSpPr/>
            <p:nvPr/>
          </p:nvSpPr>
          <p:spPr>
            <a:xfrm>
              <a:off x="8464" y="2877"/>
              <a:ext cx="2411" cy="2411"/>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sp>
          <p:nvSpPr>
            <p:cNvPr id="8" name="椭圆 7"/>
            <p:cNvSpPr/>
            <p:nvPr/>
          </p:nvSpPr>
          <p:spPr>
            <a:xfrm>
              <a:off x="8948" y="3360"/>
              <a:ext cx="1443" cy="1443"/>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charset="0"/>
                <a:cs typeface="Times New Roman" panose="02020603050405020304" charset="0"/>
                <a:sym typeface="+mn-lt"/>
              </a:endParaRPr>
            </a:p>
          </p:txBody>
        </p:sp>
      </p:grpSp>
      <p:sp>
        <p:nvSpPr>
          <p:cNvPr id="7" name="圆角矩形 6"/>
          <p:cNvSpPr/>
          <p:nvPr/>
        </p:nvSpPr>
        <p:spPr>
          <a:xfrm>
            <a:off x="4789170" y="602615"/>
            <a:ext cx="2613025" cy="300990"/>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b="1">
                <a:solidFill>
                  <a:schemeClr val="tx1">
                    <a:lumMod val="75000"/>
                    <a:lumOff val="25000"/>
                  </a:schemeClr>
                </a:solidFill>
                <a:latin typeface="Times New Roman" panose="02020603050405020304" charset="0"/>
                <a:cs typeface="Times New Roman" panose="02020603050405020304" charset="0"/>
                <a:sym typeface="+mn-lt"/>
              </a:rPr>
              <a:t>Conclusion</a:t>
            </a:r>
            <a:endParaRPr lang="en-US" altLang="zh-CN" sz="2800" b="1">
              <a:solidFill>
                <a:schemeClr val="tx1">
                  <a:lumMod val="75000"/>
                  <a:lumOff val="25000"/>
                </a:schemeClr>
              </a:solidFill>
              <a:latin typeface="Times New Roman" panose="02020603050405020304" charset="0"/>
              <a:cs typeface="Times New Roman" panose="02020603050405020304" charset="0"/>
              <a:sym typeface="+mn-lt"/>
            </a:endParaRPr>
          </a:p>
        </p:txBody>
      </p:sp>
      <p:sp>
        <p:nvSpPr>
          <p:cNvPr id="82" name="TextBox 15"/>
          <p:cNvSpPr txBox="1"/>
          <p:nvPr/>
        </p:nvSpPr>
        <p:spPr>
          <a:xfrm>
            <a:off x="1006475" y="1230630"/>
            <a:ext cx="10301605" cy="4784725"/>
          </a:xfrm>
          <a:prstGeom prst="rect">
            <a:avLst/>
          </a:prstGeom>
          <a:noFill/>
        </p:spPr>
        <p:txBody>
          <a:bodyPr wrap="square" rtlCol="0">
            <a:noAutofit/>
          </a:bodyPr>
          <a:lstStyle/>
          <a:p>
            <a:pPr algn="l">
              <a:lnSpc>
                <a:spcPct val="150000"/>
              </a:lnSpc>
              <a:spcBef>
                <a:spcPts val="0"/>
              </a:spcBef>
              <a:buFont typeface="Arial" panose="020B0604020202020204" pitchFamily="34" charset="0"/>
            </a:pPr>
            <a:r>
              <a:rPr lang="zh-CN" altLang="en-US" sz="2000">
                <a:solidFill>
                  <a:schemeClr val="tx1">
                    <a:lumMod val="65000"/>
                    <a:lumOff val="35000"/>
                  </a:schemeClr>
                </a:solidFill>
                <a:latin typeface="Times New Roman" panose="02020603050405020304" charset="0"/>
                <a:cs typeface="Times New Roman" panose="02020603050405020304" charset="0"/>
                <a:sym typeface="+mn-lt"/>
              </a:rPr>
              <a:t>Effective cross-cultural communication and relationship building are not just desirable traits for successful international business communication;   they are essential pillars upon which  the edifice of global partnerships rests.  Cross-cultural communication facilitates a deep understanding of the cultural characteristics of the target market, enabling the retail group to formulate strategies that resonate with local consumers.   This understanding is crucial for product positioning, marketing campaigns, and customer service initiatives, all of which significantly influence business success.</a:t>
            </a:r>
            <a:endParaRPr lang="zh-CN" altLang="en-US" sz="2000">
              <a:solidFill>
                <a:schemeClr val="tx1">
                  <a:lumMod val="65000"/>
                  <a:lumOff val="35000"/>
                </a:schemeClr>
              </a:solidFill>
              <a:latin typeface="Times New Roman" panose="02020603050405020304" charset="0"/>
              <a:cs typeface="Times New Roman" panose="02020603050405020304" charset="0"/>
              <a:sym typeface="+mn-lt"/>
            </a:endParaRPr>
          </a:p>
        </p:txBody>
      </p:sp>
    </p:spTree>
  </p:cSld>
  <p:clrMapOvr>
    <a:masterClrMapping/>
  </p:clrMapOvr>
  <p:transition spd="med" advClick="0" advTm="0"/>
  <p:timing>
    <p:tnLst>
      <p:par>
        <p:cTn id="1" dur="indefinite" restart="never" nodeType="tmRoot"/>
      </p:par>
    </p:tnLst>
    <p:bldLst>
      <p:bldP spid="7" grpId="0" bldLvl="0" animBg="1"/>
      <p:bldP spid="8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272415" y="795020"/>
            <a:ext cx="11645900" cy="6062980"/>
          </a:xfrm>
          <a:prstGeom prst="rect">
            <a:avLst/>
          </a:prstGeom>
          <a:noFill/>
        </p:spPr>
        <p:txBody>
          <a:bodyPr wrap="square" rtlCol="0">
            <a:noAutofit/>
          </a:bodyPr>
          <a:p>
            <a:pPr marL="285750" indent="-285750">
              <a:buFont typeface="Arial" panose="020B0604020202020204" pitchFamily="34" charset="0"/>
              <a:buChar char="•"/>
            </a:pPr>
            <a:r>
              <a:rPr lang="en-US" altLang="zh-CN" sz="1400">
                <a:latin typeface="Times New Roman" panose="02020603050405020304" charset="0"/>
                <a:cs typeface="Times New Roman" panose="02020603050405020304" charset="0"/>
              </a:rPr>
              <a:t>Cole, nicki  Lisa. (2024). So What Is Culture, Exactly? Thoughtco. https://www.thoughtco.com/culture-definition-4135409</a:t>
            </a:r>
            <a:endParaRPr lang="en-US" altLang="zh-CN" sz="1400">
              <a:latin typeface="Times New Roman" panose="02020603050405020304" charset="0"/>
              <a:cs typeface="Times New Roman" panose="02020603050405020304" charset="0"/>
            </a:endParaRPr>
          </a:p>
          <a:p>
            <a:pPr marL="285750" indent="-285750">
              <a:buFont typeface="Arial" panose="020B0604020202020204" pitchFamily="34" charset="0"/>
              <a:buChar char="•"/>
            </a:pPr>
            <a:endParaRPr lang="en-US" altLang="zh-CN" sz="1400">
              <a:latin typeface="Times New Roman" panose="02020603050405020304" charset="0"/>
              <a:cs typeface="Times New Roman" panose="02020603050405020304" charset="0"/>
            </a:endParaRPr>
          </a:p>
          <a:p>
            <a:pPr marL="285750" indent="-285750">
              <a:buFont typeface="Arial" panose="020B0604020202020204" pitchFamily="34" charset="0"/>
              <a:buChar char="•"/>
            </a:pPr>
            <a:r>
              <a:rPr lang="en-US" altLang="zh-CN" sz="1400">
                <a:latin typeface="Times New Roman" panose="02020603050405020304" charset="0"/>
                <a:cs typeface="Times New Roman" panose="02020603050405020304" charset="0"/>
              </a:rPr>
              <a:t>Helen wale. (2024). Hofstede’s Cultural Dimensions Theory. CFI. https://corporatefinanceinstitute.com/resources/management/hofstedes-cultural-dimensions-theory/</a:t>
            </a:r>
            <a:endParaRPr lang="en-US" altLang="zh-CN" sz="1400">
              <a:latin typeface="Times New Roman" panose="02020603050405020304" charset="0"/>
              <a:cs typeface="Times New Roman" panose="02020603050405020304" charset="0"/>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rPr>
              <a:t>Andi Hermawan, A. Muwahid Muhammadi and Briliantina Indrati (2023). Optimal Solution for Ocb Improvement Through Strengthening of Personality, Interpersonal Communication and Organizational Justice. International Journal of Business and Applied Social Science, pp.7–13. </a:t>
            </a:r>
            <a:endPar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rPr>
              <a:t>None Irnanda Rosanda and Faqih El Wafa (2024). The Influence Of Personal Grooming And Interpersonal Communication Capability Of Frontliner Employees On Customer Satisfaction Of Bank Syariah Indonesia (Bsi) Kcp Batulicin Jhonlin. Proceeding of International Student Conference on Business, Education, Economics, Accounting, and Management., 1(1), pp.461–470. </a:t>
            </a:r>
            <a:endPar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rPr>
              <a:t>Zhu, Y., Nel, P. and Bhat, R. (2021). A Cross Cultural Study of Communication Strategies for Building Business Relationships. International Journal of Cross Cultural Management, 6(3), pp.319–341. </a:t>
            </a:r>
            <a:endPar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rPr>
              <a:t>Busch, M. and Herzig, C. (2024). Trust and control dynamics in buyer–supplier relationships: The case of organic honey certification in Cuba. Business Ethics the Environment &amp; Responsibility. </a:t>
            </a:r>
            <a:endPar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rPr>
              <a:t>Água, P., Frias, A., Correia, A. and Simões-Marques, M. (2023). The impact of cultural diversity on organizational and operational risk levels. </a:t>
            </a:r>
            <a:endPar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rPr>
              <a:t>YE, Y. and YAN, N. (2024). A Comparative Study of Chinese and American Corporate Image Construction from the Perspective of Hofstede’s Cultural Dimensions Theory － Taking Huawei and Apple as Examples. International Journal of Research and Innovation in Social Science, VIII(VII), pp.142–155. </a:t>
            </a:r>
            <a:endPar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algn="l" defTabSz="457200" fontAlgn="auto">
              <a:lnSpc>
                <a:spcPct val="150000"/>
              </a:lnSpc>
              <a:spcBef>
                <a:spcPct val="20000"/>
              </a:spcBef>
              <a:spcAft>
                <a:spcPts val="600"/>
              </a:spcAft>
              <a:buClr>
                <a:schemeClr val="accent1">
                  <a:lumMod val="75000"/>
                </a:schemeClr>
              </a:buClr>
              <a:buSzPct val="145000"/>
              <a:buFont typeface="Arial" panose="020B0604020202020204"/>
            </a:pPr>
            <a:endPar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endParaRPr>
          </a:p>
        </p:txBody>
      </p:sp>
      <p:sp>
        <p:nvSpPr>
          <p:cNvPr id="3" name="文本框 2"/>
          <p:cNvSpPr txBox="1"/>
          <p:nvPr/>
        </p:nvSpPr>
        <p:spPr>
          <a:xfrm>
            <a:off x="3833495" y="334645"/>
            <a:ext cx="4524375" cy="460375"/>
          </a:xfrm>
          <a:prstGeom prst="rect">
            <a:avLst/>
          </a:prstGeom>
          <a:noFill/>
        </p:spPr>
        <p:txBody>
          <a:bodyPr wrap="square" rtlCol="0">
            <a:spAutoFit/>
          </a:bodyPr>
          <a:p>
            <a:pPr algn="ctr"/>
            <a:r>
              <a:rPr lang="en-US" altLang="zh-CN" sz="2400" b="1">
                <a:latin typeface="Times New Roman" panose="02020603050405020304" charset="0"/>
                <a:cs typeface="Times New Roman" panose="02020603050405020304" charset="0"/>
              </a:rPr>
              <a:t>Reference</a:t>
            </a:r>
            <a:endParaRPr lang="en-US" altLang="zh-CN" sz="2400" b="1">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372110" y="959485"/>
            <a:ext cx="11448415" cy="4418330"/>
          </a:xfrm>
          <a:prstGeom prst="rect">
            <a:avLst/>
          </a:prstGeom>
          <a:noFill/>
        </p:spPr>
        <p:txBody>
          <a:bodyPr wrap="square" rtlCol="0" anchor="t">
            <a:spAutoFit/>
          </a:bodyPr>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rPr>
              <a:t>Daryoosh Hayati and Sinha, S. (2024). Decoding Silence in Digital Cross-Cultural Communication: Overcoming Misunderstandings in Global Teams. 2(2), pp.128–144. </a:t>
            </a:r>
            <a:endParaRPr lang="zh-CN" altLang="en-US"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rPr>
              <a:t>Thunderbird (2023). Eight essential international business skills | Thunderbird. [online] thunderbird.asu.edu. Available at: https://thunderbird.asu.edu/thought-leadership/insights/eight-essential-international-business-skills.</a:t>
            </a:r>
            <a:endPar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rPr>
              <a:t>Global Data (2023). UK Apparel Market Size and Trend Analysis by Category, Retail Channel, Supply Chain, Consumer Attitudes, Brands and Forecast to 2026. [online] www.globaldata.com. Available at: https://www.globaldata.com/store/report/uk-apparel-market-analysis/.</a:t>
            </a:r>
            <a:endPar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rPr>
              <a:t>onlinestudy.uclan.ac.uk. (n.d.). What is intercultural business communication? [online] Available at: https://onlinestudy.uclan.ac.uk/resources/what-is-intercultural-business-communication.</a:t>
            </a:r>
            <a:endPar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endParaRPr>
          </a:p>
          <a:p>
            <a:pPr marL="285750" indent="-285750" algn="l" defTabSz="457200" fontAlgn="auto">
              <a:lnSpc>
                <a:spcPct val="150000"/>
              </a:lnSpc>
              <a:spcBef>
                <a:spcPct val="20000"/>
              </a:spcBef>
              <a:spcAft>
                <a:spcPts val="600"/>
              </a:spcAft>
              <a:buClr>
                <a:schemeClr val="accent1">
                  <a:lumMod val="75000"/>
                </a:schemeClr>
              </a:buClr>
              <a:buSzPct val="145000"/>
              <a:buFont typeface="Arial" panose="020B0604020202020204" pitchFamily="34" charset="0"/>
              <a:buChar char="•"/>
            </a:pPr>
            <a:r>
              <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rPr>
              <a:t>EU SME Centre: China Market Research, Training, Advice | Get Ready for China. (2024). How to Navigate Intercultural Behaviour and Communication Effectively in China | EU SME Centre: China Market Research, Training, Advice | Get Ready for China. [online] Available at: https://www.eusmecentre.org.cn/publications/how-to-navigate-intercultural-behaviour-and-communication-effectively-in-china/.</a:t>
            </a:r>
            <a:endPar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endParaRPr>
          </a:p>
          <a:p>
            <a:endParaRPr lang="en-US" altLang="zh-CN" sz="1400" dirty="0">
              <a:solidFill>
                <a:schemeClr val="tx1">
                  <a:lumMod val="75000"/>
                  <a:lumOff val="25000"/>
                </a:schemeClr>
              </a:solidFill>
              <a:effectLst/>
              <a:latin typeface="Times New Roman" panose="02020603050405020304" charset="0"/>
              <a:cs typeface="Times New Roman" panose="02020603050405020304" charset="0"/>
              <a:sym typeface="+mn-lt"/>
            </a:endParaRPr>
          </a:p>
        </p:txBody>
      </p:sp>
      <p:sp>
        <p:nvSpPr>
          <p:cNvPr id="3" name="文本框 2"/>
          <p:cNvSpPr txBox="1"/>
          <p:nvPr/>
        </p:nvSpPr>
        <p:spPr>
          <a:xfrm>
            <a:off x="3833495" y="382270"/>
            <a:ext cx="4524375" cy="460375"/>
          </a:xfrm>
          <a:prstGeom prst="rect">
            <a:avLst/>
          </a:prstGeom>
          <a:noFill/>
        </p:spPr>
        <p:txBody>
          <a:bodyPr wrap="square" rtlCol="0">
            <a:spAutoFit/>
          </a:bodyPr>
          <a:p>
            <a:pPr algn="ctr"/>
            <a:r>
              <a:rPr lang="en-US" altLang="zh-CN" sz="2400" b="1">
                <a:latin typeface="Times New Roman" panose="02020603050405020304" charset="0"/>
                <a:cs typeface="Times New Roman" panose="02020603050405020304" charset="0"/>
              </a:rPr>
              <a:t>Reference</a:t>
            </a:r>
            <a:endParaRPr lang="en-US" altLang="zh-CN" sz="2400" b="1">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2633345" y="2400300"/>
            <a:ext cx="6457315" cy="1568450"/>
          </a:xfrm>
          <a:prstGeom prst="rect">
            <a:avLst/>
          </a:prstGeom>
          <a:noFill/>
        </p:spPr>
        <p:txBody>
          <a:bodyPr wrap="square" rtlCol="0">
            <a:spAutoFit/>
            <a:scene3d>
              <a:camera prst="orthographicFront"/>
              <a:lightRig rig="threePt" dir="t"/>
            </a:scene3d>
          </a:bodyPr>
          <a:p>
            <a:pPr algn="ctr"/>
            <a:r>
              <a:rPr lang="en-US" altLang="zh-CN" sz="9600" b="1">
                <a:gradFill>
                  <a:gsLst>
                    <a:gs pos="21000">
                      <a:srgbClr val="53575C"/>
                    </a:gs>
                    <a:gs pos="88000">
                      <a:srgbClr val="C5C7CA"/>
                    </a:gs>
                  </a:gsLst>
                  <a:lin ang="5400000"/>
                </a:gradFill>
                <a:effectLst/>
              </a:rPr>
              <a:t>Thank you</a:t>
            </a:r>
            <a:endParaRPr lang="en-US" altLang="zh-CN" sz="9600" b="1">
              <a:gradFill>
                <a:gsLst>
                  <a:gs pos="21000">
                    <a:srgbClr val="53575C"/>
                  </a:gs>
                  <a:gs pos="88000">
                    <a:srgbClr val="C5C7CA"/>
                  </a:gs>
                </a:gsLst>
                <a:lin ang="5400000"/>
              </a:gradFill>
              <a:effectLst/>
            </a:endParaRPr>
          </a:p>
        </p:txBody>
      </p:sp>
    </p:spTree>
  </p:cSld>
  <p:clrMapOvr>
    <a:masterClrMapping/>
  </p:clrMapOvr>
  <mc:AlternateContent xmlns:mc="http://schemas.openxmlformats.org/markup-compatibility/2006">
    <mc:Choice xmlns:p14="http://schemas.microsoft.com/office/powerpoint/2010/main" Requires="p14">
      <p:transition spd="med" p14:dur="750" advClick="0"/>
    </mc:Choice>
    <mc:Fallback>
      <p:transition spd="med" advClick="0"/>
    </mc:Fallback>
  </mc:AlternateContent>
</p:sld>
</file>

<file path=ppt/tags/tag1.xml><?xml version="1.0" encoding="utf-8"?>
<p:tagLst xmlns:p="http://schemas.openxmlformats.org/presentationml/2006/main">
  <p:tag name="KSO_WM_DIAGRAM_VIRTUALLY_FRAME" val="{&quot;height&quot;:376.75,&quot;left&quot;:58.6,&quot;top&quot;:127.1,&quot;width&quot;:841.4}"/>
</p:tagLst>
</file>

<file path=ppt/tags/tag2.xml><?xml version="1.0" encoding="utf-8"?>
<p:tagLst xmlns:p="http://schemas.openxmlformats.org/presentationml/2006/main">
  <p:tag name="KSO_WM_DIAGRAM_VIRTUALLY_FRAME" val="{&quot;height&quot;:376.75,&quot;left&quot;:58.6,&quot;top&quot;:127.1,&quot;width&quot;:841.4}"/>
</p:tagLst>
</file>

<file path=ppt/tags/tag3.xml><?xml version="1.0" encoding="utf-8"?>
<p:tagLst xmlns:p="http://schemas.openxmlformats.org/presentationml/2006/main">
  <p:tag name="KSO_WM_DIAGRAM_VIRTUALLY_FRAME" val="{&quot;height&quot;:376.75,&quot;left&quot;:58.6,&quot;top&quot;:127.1,&quot;width&quot;:841.4}"/>
</p:tagLst>
</file>

<file path=ppt/tags/tag4.xml><?xml version="1.0" encoding="utf-8"?>
<p:tagLst xmlns:p="http://schemas.openxmlformats.org/presentationml/2006/main">
  <p:tag name="KSO_WM_DIAGRAM_VIRTUALLY_FRAME" val="{&quot;height&quot;:376.75,&quot;left&quot;:58.6,&quot;top&quot;:127.1,&quot;width&quot;:841.4}"/>
</p:tagLst>
</file>

<file path=ppt/tags/tag5.xml><?xml version="1.0" encoding="utf-8"?>
<p:tagLst xmlns:p="http://schemas.openxmlformats.org/presentationml/2006/main">
  <p:tag name="KSO_WM_DIAGRAM_VIRTUALLY_FRAME" val="{&quot;height&quot;:376.75,&quot;left&quot;:58.6,&quot;top&quot;:127.1,&quot;width&quot;:841.4}"/>
</p:tagLst>
</file>

<file path=ppt/tags/tag6.xml><?xml version="1.0" encoding="utf-8"?>
<p:tagLst xmlns:p="http://schemas.openxmlformats.org/presentationml/2006/main">
  <p:tag name="KSO_WM_DIAGRAM_VIRTUALLY_FRAME" val="{&quot;height&quot;:376.75,&quot;left&quot;:58.6,&quot;top&quot;:127.1,&quot;width&quot;:841.4}"/>
</p:tagLst>
</file>

<file path=ppt/tags/tag7.xml><?xml version="1.0" encoding="utf-8"?>
<p:tagLst xmlns:p="http://schemas.openxmlformats.org/presentationml/2006/main">
  <p:tag name="KSO_WM_DIAGRAM_VIRTUALLY_FRAME" val="{&quot;height&quot;:376.75,&quot;left&quot;:58.6,&quot;top&quot;:127.1,&quot;width&quot;:841.4}"/>
</p:tagLst>
</file>

<file path=ppt/tags/tag8.xml><?xml version="1.0" encoding="utf-8"?>
<p:tagLst xmlns:p="http://schemas.openxmlformats.org/presentationml/2006/main">
  <p:tag name="KSO_WM_DIAGRAM_VIRTUALLY_FRAME" val="{&quot;height&quot;:376.75,&quot;left&quot;:58.6,&quot;top&quot;:127.1,&quot;width&quot;:841.4}"/>
</p:tagLst>
</file>

<file path=ppt/tags/tag9.xml><?xml version="1.0" encoding="utf-8"?>
<p:tagLst xmlns:p="http://schemas.openxmlformats.org/presentationml/2006/main">
  <p:tag name="KSO_WM_DIAGRAM_VIRTUALLY_FRAME" val="{&quot;height&quot;:376.75,&quot;left&quot;:58.6,&quot;top&quot;:127.1,&quot;width&quot;:841.4}"/>
</p:tagLst>
</file>

<file path=ppt/tags/tag10.xml><?xml version="1.0" encoding="utf-8"?>
<p:tagLst xmlns:p="http://schemas.openxmlformats.org/presentationml/2006/main">
  <p:tag name="KSO_WM_DIAGRAM_VIRTUALLY_FRAME" val="{&quot;height&quot;:376.75,&quot;left&quot;:58.6,&quot;top&quot;:127.1,&quot;width&quot;:841.4}"/>
</p:tagLst>
</file>

<file path=ppt/tags/tag11.xml><?xml version="1.0" encoding="utf-8"?>
<p:tagLst xmlns:p="http://schemas.openxmlformats.org/presentationml/2006/main">
  <p:tag name="KSO_WM_DIAGRAM_VIRTUALLY_FRAME" val="{&quot;height&quot;:376.75,&quot;left&quot;:58.6,&quot;top&quot;:127.1,&quot;width&quot;:841.4}"/>
</p:tagLst>
</file>

<file path=ppt/tags/tag12.xml><?xml version="1.0" encoding="utf-8"?>
<p:tagLst xmlns:p="http://schemas.openxmlformats.org/presentationml/2006/main">
  <p:tag name="KSO_WM_DIAGRAM_VIRTUALLY_FRAME" val="{&quot;height&quot;:376.75,&quot;left&quot;:58.6,&quot;top&quot;:127.1,&quot;width&quot;:841.4}"/>
</p:tagLst>
</file>

<file path=ppt/tags/tag13.xml><?xml version="1.0" encoding="utf-8"?>
<p:tagLst xmlns:p="http://schemas.openxmlformats.org/presentationml/2006/main">
  <p:tag name="KSO_WM_DIAGRAM_VIRTUALLY_FRAME" val="{&quot;height&quot;:376.75,&quot;left&quot;:58.6,&quot;top&quot;:127.1,&quot;width&quot;:841.4}"/>
</p:tagLst>
</file>

<file path=ppt/tags/tag14.xml><?xml version="1.0" encoding="utf-8"?>
<p:tagLst xmlns:p="http://schemas.openxmlformats.org/presentationml/2006/main">
  <p:tag name="KSO_WM_DIAGRAM_VIRTUALLY_FRAME" val="{&quot;height&quot;:376.75,&quot;left&quot;:58.6,&quot;top&quot;:127.1,&quot;width&quot;:841.4}"/>
</p:tagLst>
</file>

<file path=ppt/tags/tag15.xml><?xml version="1.0" encoding="utf-8"?>
<p:tagLst xmlns:p="http://schemas.openxmlformats.org/presentationml/2006/main">
  <p:tag name="KSO_WM_DIAGRAM_VIRTUALLY_FRAME" val="{&quot;height&quot;:376.75,&quot;left&quot;:58.6,&quot;top&quot;:127.1,&quot;width&quot;:841.4}"/>
</p:tagLst>
</file>

<file path=ppt/tags/tag16.xml><?xml version="1.0" encoding="utf-8"?>
<p:tagLst xmlns:p="http://schemas.openxmlformats.org/presentationml/2006/main">
  <p:tag name="KSO_WM_DIAGRAM_VIRTUALLY_FRAME" val="{&quot;height&quot;:376.75,&quot;left&quot;:58.6,&quot;top&quot;:127.1,&quot;width&quot;:841.4}"/>
</p:tagLst>
</file>

<file path=ppt/tags/tag17.xml><?xml version="1.0" encoding="utf-8"?>
<p:tagLst xmlns:p="http://schemas.openxmlformats.org/presentationml/2006/main">
  <p:tag name="KSO_WM_DIAGRAM_VIRTUALLY_FRAME" val="{&quot;height&quot;:376.75,&quot;left&quot;:58.6,&quot;top&quot;:127.1,&quot;width&quot;:841.4}"/>
</p:tagLst>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obdhiga">
      <a:majorFont>
        <a:latin typeface="印品黑体"/>
        <a:ea typeface="印品黑体"/>
        <a:cs typeface=""/>
      </a:majorFont>
      <a:minorFont>
        <a:latin typeface="印品黑体"/>
        <a:ea typeface="印品黑体"/>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obdhiga">
      <a:majorFont>
        <a:latin typeface="印品黑体"/>
        <a:ea typeface="印品黑体"/>
        <a:cs typeface=""/>
      </a:majorFont>
      <a:minorFont>
        <a:latin typeface="印品黑体"/>
        <a:ea typeface="印品黑体"/>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9896</Words>
  <Application>WPS 演示</Application>
  <PresentationFormat>宽屏</PresentationFormat>
  <Paragraphs>225</Paragraphs>
  <Slides>21</Slides>
  <Notes>26</Notes>
  <HiddenSlides>0</HiddenSlides>
  <MMClips>0</MMClips>
  <ScaleCrop>false</ScaleCrop>
  <HeadingPairs>
    <vt:vector size="6" baseType="variant">
      <vt:variant>
        <vt:lpstr>已用的字体</vt:lpstr>
      </vt:variant>
      <vt:variant>
        <vt:i4>11</vt:i4>
      </vt:variant>
      <vt:variant>
        <vt:lpstr>主题</vt:lpstr>
      </vt:variant>
      <vt:variant>
        <vt:i4>2</vt:i4>
      </vt:variant>
      <vt:variant>
        <vt:lpstr>幻灯片标题</vt:lpstr>
      </vt:variant>
      <vt:variant>
        <vt:i4>21</vt:i4>
      </vt:variant>
    </vt:vector>
  </HeadingPairs>
  <TitlesOfParts>
    <vt:vector size="34" baseType="lpstr">
      <vt:lpstr>Arial</vt:lpstr>
      <vt:lpstr>宋体</vt:lpstr>
      <vt:lpstr>Wingdings</vt:lpstr>
      <vt:lpstr>微软雅黑</vt:lpstr>
      <vt:lpstr>Times New Roman</vt:lpstr>
      <vt:lpstr>Wingdings</vt:lpstr>
      <vt:lpstr>印品黑体</vt:lpstr>
      <vt:lpstr>黑体</vt:lpstr>
      <vt:lpstr>Arial Unicode MS</vt:lpstr>
      <vt:lpstr>等线</vt:lpstr>
      <vt:lpstr>Arial</vt:lpstr>
      <vt:lpstr>第一PPT，www.1ppt.com</vt:lpstr>
      <vt:lpstr>自定义设计方案</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14.0000</AppVersion>
  <Manager>第一PPT</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商务</dc:title>
  <dc:creator>第一PPT</dc:creator>
  <cp:keywords>www.1ppt.com</cp:keywords>
  <dc:description>www.1ppt.com</dc:description>
  <cp:lastModifiedBy>HONOR</cp:lastModifiedBy>
  <cp:revision>21</cp:revision>
  <dcterms:created xsi:type="dcterms:W3CDTF">2019-01-01T10:14:00Z</dcterms:created>
  <dcterms:modified xsi:type="dcterms:W3CDTF">2024-12-09T23:36:47Z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77EA0C42E6C24856ABC5F631FA4EEFBB_13</vt:lpwstr>
  </property>
  <property fmtid="{D5CDD505-2E9C-101B-9397-08002B2CF9AE}" pid="3" name="KSOProductBuildVer">
    <vt:lpwstr>2052-12.1.0.19302</vt:lpwstr>
  </property>
</Properties>
</file>