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7"/>
  </p:notesMasterIdLst>
  <p:handoutMasterIdLst>
    <p:handoutMasterId r:id="rId18"/>
  </p:handoutMasterIdLst>
  <p:sldIdLst>
    <p:sldId id="256" r:id="rId4"/>
    <p:sldId id="257" r:id="rId5"/>
    <p:sldId id="292" r:id="rId6"/>
    <p:sldId id="293" r:id="rId7"/>
    <p:sldId id="296" r:id="rId8"/>
    <p:sldId id="295" r:id="rId9"/>
    <p:sldId id="298" r:id="rId10"/>
    <p:sldId id="299" r:id="rId11"/>
    <p:sldId id="294" r:id="rId12"/>
    <p:sldId id="297" r:id="rId13"/>
    <p:sldId id="301" r:id="rId14"/>
    <p:sldId id="302" r:id="rId15"/>
    <p:sldId id="291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334" autoAdjust="0"/>
  </p:normalViewPr>
  <p:slideViewPr>
    <p:cSldViewPr>
      <p:cViewPr varScale="1">
        <p:scale>
          <a:sx n="105" d="100"/>
          <a:sy n="105" d="100"/>
        </p:scale>
        <p:origin x="179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https://developer.android.com/reference/java/io/ByteArrayOutputStream.html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751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android.com/reference/java/net/HttpURLConnection.html" TargetMode="External"/><Relationship Id="rId2" Type="http://schemas.openxmlformats.org/officeDocument/2006/relationships/hyperlink" Target="https://developer.android.com/reference/java/net/URL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cs.oracle.com/javase/tutorial/essential/io/bytestreams.html" TargetMode="External"/><Relationship Id="rId4" Type="http://schemas.openxmlformats.org/officeDocument/2006/relationships/hyperlink" Target="https://developer.android.com/reference/javax/net/ssl/HttpsURLConnection.html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reference/android/net/Uri.Builder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reference/android/os/AsyncTask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reference/org/json/package-summary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HTTP Background Tasks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14: Mobile Application Development II (MAD II)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06-Mar-2017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Connecting to External URL Resources</a:t>
            </a:r>
          </a:p>
          <a:p>
            <a:r>
              <a:rPr lang="en-GB" dirty="0" err="1"/>
              <a:t>Async</a:t>
            </a:r>
            <a:r>
              <a:rPr lang="en-GB" dirty="0"/>
              <a:t> Tasks</a:t>
            </a:r>
          </a:p>
          <a:p>
            <a:r>
              <a:rPr lang="en-GB" dirty="0"/>
              <a:t>Parsing JSON</a:t>
            </a:r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Connecting to a URL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Create a </a:t>
            </a:r>
            <a:r>
              <a:rPr lang="en-GB" dirty="0">
                <a:hlinkClick r:id="rId2"/>
              </a:rPr>
              <a:t>URL</a:t>
            </a:r>
            <a:r>
              <a:rPr lang="en-GB" dirty="0"/>
              <a:t> object instance with the URL address.</a:t>
            </a:r>
          </a:p>
          <a:p>
            <a:pPr marL="594360" lvl="2" indent="0">
              <a:buNone/>
            </a:pP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URL </a:t>
            </a: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url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altLang="en-US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new 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URL(</a:t>
            </a: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urlSpec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endParaRPr lang="en-GB" dirty="0"/>
          </a:p>
          <a:p>
            <a:r>
              <a:rPr lang="en-GB" dirty="0"/>
              <a:t>Obtain a connection to the URL using the </a:t>
            </a:r>
            <a:r>
              <a:rPr lang="en-GB" dirty="0" err="1">
                <a:hlinkClick r:id="rId3"/>
              </a:rPr>
              <a:t>HttpURLConnection</a:t>
            </a:r>
            <a:r>
              <a:rPr lang="en-GB" dirty="0">
                <a:hlinkClick r:id="rId3"/>
              </a:rPr>
              <a:t> </a:t>
            </a:r>
            <a:r>
              <a:rPr lang="en-GB" dirty="0"/>
              <a:t>or </a:t>
            </a:r>
            <a:r>
              <a:rPr lang="en-GB" dirty="0" err="1">
                <a:hlinkClick r:id="rId4"/>
              </a:rPr>
              <a:t>HttpsURLConnection</a:t>
            </a:r>
            <a:r>
              <a:rPr lang="en-GB" dirty="0">
                <a:hlinkClick r:id="rId4"/>
              </a:rPr>
              <a:t> </a:t>
            </a:r>
            <a:r>
              <a:rPr lang="en-GB" dirty="0"/>
              <a:t>classes.</a:t>
            </a:r>
          </a:p>
          <a:p>
            <a:pPr marL="594360" lvl="2" indent="0">
              <a:buNone/>
            </a:pP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HttpURLConnection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connection = (</a:t>
            </a: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HttpURLConnection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url.openConnection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();</a:t>
            </a:r>
            <a:endParaRPr lang="en-GB" dirty="0"/>
          </a:p>
          <a:p>
            <a:r>
              <a:rPr lang="en-GB" dirty="0"/>
              <a:t>Next, use a </a:t>
            </a:r>
            <a:r>
              <a:rPr lang="en-GB" dirty="0">
                <a:hlinkClick r:id="rId5"/>
              </a:rPr>
              <a:t>byte stream</a:t>
            </a:r>
            <a:r>
              <a:rPr lang="en-GB" dirty="0"/>
              <a:t> to </a:t>
            </a:r>
            <a:r>
              <a:rPr lang="en-GB" dirty="0" smtClean="0"/>
              <a:t>process and read </a:t>
            </a:r>
            <a:r>
              <a:rPr lang="en-GB" dirty="0"/>
              <a:t>the data returned from the URL.</a:t>
            </a:r>
          </a:p>
        </p:txBody>
      </p:sp>
    </p:spTree>
    <p:extLst>
      <p:ext uri="{BB962C8B-B14F-4D97-AF65-F5344CB8AC3E}">
        <p14:creationId xmlns:p14="http://schemas.microsoft.com/office/powerpoint/2010/main" val="1987374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the URL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Create an input stream from the data returned by the connection.</a:t>
            </a:r>
          </a:p>
          <a:p>
            <a:pPr marL="594360" lvl="2" indent="0">
              <a:buNone/>
            </a:pP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InputStream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inputStream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connection.getInputStream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();</a:t>
            </a:r>
            <a:endParaRPr lang="en-GB" dirty="0"/>
          </a:p>
          <a:p>
            <a:r>
              <a:rPr lang="en-GB" dirty="0"/>
              <a:t>Create an output stream to receive the input.</a:t>
            </a:r>
          </a:p>
          <a:p>
            <a:pPr marL="594360" lvl="2" indent="0">
              <a:buNone/>
            </a:pP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ByteArrayOutputStream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outputStream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altLang="en-US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new </a:t>
            </a: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ByteArrayOutputStream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();</a:t>
            </a:r>
            <a:endParaRPr lang="en-GB" dirty="0"/>
          </a:p>
          <a:p>
            <a:r>
              <a:rPr lang="en-GB" dirty="0"/>
              <a:t>Read the bytes until nothing left to read.</a:t>
            </a:r>
          </a:p>
          <a:p>
            <a:r>
              <a:rPr lang="en-GB" dirty="0"/>
              <a:t>It is also a good idea to use a try block in case of errors.</a:t>
            </a:r>
          </a:p>
          <a:p>
            <a:pPr lvl="1"/>
            <a:r>
              <a:rPr lang="en-GB" dirty="0"/>
              <a:t>Use the finally part of the try block to tidy up and close the connection, and byte streams.</a:t>
            </a:r>
          </a:p>
        </p:txBody>
      </p:sp>
    </p:spTree>
    <p:extLst>
      <p:ext uri="{BB962C8B-B14F-4D97-AF65-F5344CB8AC3E}">
        <p14:creationId xmlns:p14="http://schemas.microsoft.com/office/powerpoint/2010/main" val="4123271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the URL Data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246" y="1600193"/>
            <a:ext cx="8396190" cy="517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769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the URL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altLang="en-US" sz="14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try 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{</a:t>
            </a:r>
            <a:b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altLang="en-US" sz="14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If connection is not OK, throw an error</a:t>
            </a:r>
            <a:br>
              <a:rPr lang="en-US" altLang="en-US" sz="14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altLang="en-US" sz="14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if 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1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connection.getResponseCode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 != </a:t>
            </a:r>
            <a:r>
              <a:rPr lang="en-US" altLang="en-US" sz="1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HttpURLConnection.</a:t>
            </a:r>
            <a:r>
              <a:rPr lang="en-US" altLang="en-US" sz="1400" b="1" i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HTTP_OK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 {</a:t>
            </a:r>
            <a:b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   </a:t>
            </a:r>
            <a:r>
              <a:rPr lang="en-US" altLang="en-US" sz="14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throw new </a:t>
            </a:r>
            <a:r>
              <a:rPr lang="en-US" altLang="en-US" sz="1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IOException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1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connection.getResponseMessage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 + </a:t>
            </a:r>
            <a:r>
              <a:rPr lang="en-US" altLang="en-US" sz="14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": with " 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+ </a:t>
            </a:r>
            <a:r>
              <a:rPr lang="en-US" altLang="en-US" sz="1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urlSpec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b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}</a:t>
            </a:r>
            <a:b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altLang="en-US" sz="14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Bytes read keeps track of the data read in this pass. If zero, no more data</a:t>
            </a:r>
            <a:br>
              <a:rPr lang="en-US" altLang="en-US" sz="14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// Buffer to store bytes read</a:t>
            </a:r>
            <a:br>
              <a:rPr lang="en-US" altLang="en-US" sz="14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altLang="en-US" sz="1400" b="1" dirty="0" err="1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</a:t>
            </a:r>
            <a:r>
              <a:rPr lang="en-US" altLang="en-US" sz="14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bytesRead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altLang="en-US" sz="1400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0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;</a:t>
            </a:r>
            <a:b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altLang="en-US" sz="14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byte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[] buffer = </a:t>
            </a:r>
            <a:r>
              <a:rPr lang="en-US" altLang="en-US" sz="14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new byte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[</a:t>
            </a:r>
            <a:r>
              <a:rPr lang="en-US" altLang="en-US" sz="1400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1024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];</a:t>
            </a:r>
            <a:b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altLang="en-US" sz="14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Read bytes until no more to read</a:t>
            </a:r>
            <a:br>
              <a:rPr lang="en-US" altLang="en-US" sz="14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altLang="en-US" sz="14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while 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((</a:t>
            </a:r>
            <a:r>
              <a:rPr lang="en-US" altLang="en-US" sz="1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bytesRead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altLang="en-US" sz="1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inputStream.read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(buffer)) &gt; </a:t>
            </a:r>
            <a:r>
              <a:rPr lang="en-US" altLang="en-US" sz="1400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0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 {</a:t>
            </a:r>
            <a:b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    </a:t>
            </a:r>
            <a:r>
              <a:rPr lang="en-US" altLang="en-US" sz="1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outputStream.write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(buffer, </a:t>
            </a:r>
            <a:r>
              <a:rPr lang="en-US" altLang="en-US" sz="1400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0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US" altLang="en-US" sz="1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bytesRead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b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}</a:t>
            </a:r>
            <a:b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altLang="en-US" sz="14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Return the output</a:t>
            </a:r>
            <a:br>
              <a:rPr lang="en-US" altLang="en-US" sz="14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altLang="en-US" sz="14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return </a:t>
            </a:r>
            <a:r>
              <a:rPr lang="en-US" altLang="en-US" sz="1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outputStream.toByteArray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();</a:t>
            </a:r>
            <a:b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} </a:t>
            </a:r>
            <a:r>
              <a:rPr lang="en-US" altLang="en-US" sz="14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finally </a:t>
            </a: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{</a:t>
            </a:r>
            <a:b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 </a:t>
            </a:r>
            <a:r>
              <a:rPr lang="en-US" altLang="en-US" sz="14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// Tidy up and close resources/</a:t>
            </a:r>
            <a:br>
              <a:rPr lang="en-US" altLang="en-US" sz="1400" i="1" dirty="0">
                <a:solidFill>
                  <a:srgbClr val="808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14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}</a:t>
            </a:r>
            <a:endParaRPr lang="en-US" altLang="en-US" sz="32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592983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a URL Request in Code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You can use the </a:t>
            </a:r>
            <a:r>
              <a:rPr lang="en-GB" dirty="0" err="1">
                <a:hlinkClick r:id="rId2"/>
              </a:rPr>
              <a:t>Uri.Builder</a:t>
            </a:r>
            <a:r>
              <a:rPr lang="en-GB" dirty="0"/>
              <a:t> Helper class to build and manipulate URIs.</a:t>
            </a:r>
          </a:p>
          <a:p>
            <a:r>
              <a:rPr lang="en-GB" dirty="0"/>
              <a:t>It is useful for creating properly </a:t>
            </a:r>
            <a:r>
              <a:rPr lang="en-GB" b="1" i="1" dirty="0"/>
              <a:t>escaped parameterised</a:t>
            </a:r>
            <a:r>
              <a:rPr lang="en-GB" dirty="0"/>
              <a:t> URLs. </a:t>
            </a:r>
            <a:r>
              <a:rPr lang="en-GB" dirty="0" smtClean="0"/>
              <a:t>Steps:</a:t>
            </a:r>
            <a:endParaRPr lang="en-GB" dirty="0"/>
          </a:p>
          <a:p>
            <a:pPr lvl="1"/>
            <a:r>
              <a:rPr lang="en-GB" dirty="0"/>
              <a:t>Create a new Uri object of the URL with no parameters using the </a:t>
            </a:r>
            <a:r>
              <a:rPr lang="en-GB" b="1" dirty="0" err="1"/>
              <a:t>Uri.parse</a:t>
            </a:r>
            <a:r>
              <a:rPr lang="en-GB" dirty="0"/>
              <a:t>() method.</a:t>
            </a:r>
          </a:p>
          <a:p>
            <a:pPr lvl="1"/>
            <a:r>
              <a:rPr lang="en-GB" dirty="0"/>
              <a:t>Use the Uri’s </a:t>
            </a:r>
            <a:r>
              <a:rPr lang="en-GB" b="1" dirty="0" err="1"/>
              <a:t>buildUpon</a:t>
            </a:r>
            <a:r>
              <a:rPr lang="en-GB" dirty="0"/>
              <a:t>() method to create a </a:t>
            </a:r>
            <a:r>
              <a:rPr lang="en-GB" dirty="0" err="1"/>
              <a:t>Uri.Builder</a:t>
            </a:r>
            <a:r>
              <a:rPr lang="en-GB" dirty="0"/>
              <a:t> object.</a:t>
            </a:r>
          </a:p>
          <a:p>
            <a:pPr lvl="1"/>
            <a:r>
              <a:rPr lang="en-GB" dirty="0"/>
              <a:t>Add your parameters using the </a:t>
            </a:r>
            <a:r>
              <a:rPr lang="en-GB" b="1" dirty="0" err="1"/>
              <a:t>appendQueryParameter</a:t>
            </a:r>
            <a:r>
              <a:rPr lang="en-GB" dirty="0"/>
              <a:t>() method.</a:t>
            </a:r>
          </a:p>
          <a:p>
            <a:pPr lvl="1"/>
            <a:r>
              <a:rPr lang="en-GB" dirty="0"/>
              <a:t>Call the </a:t>
            </a:r>
            <a:r>
              <a:rPr lang="en-GB" b="1" dirty="0"/>
              <a:t>build</a:t>
            </a:r>
            <a:r>
              <a:rPr lang="en-GB" dirty="0"/>
              <a:t>() method to create the escaped URL.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31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Uri and </a:t>
            </a:r>
            <a:r>
              <a:rPr lang="en-GB" dirty="0" err="1"/>
              <a:t>Uri.Builder</a:t>
            </a:r>
            <a:r>
              <a:rPr lang="en-GB" dirty="0"/>
              <a:t>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Creates an escaped parameterised URL and converts it to a string.</a:t>
            </a:r>
          </a:p>
          <a:p>
            <a:pPr marL="320040" lvl="1" indent="0">
              <a:buNone/>
            </a:pP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String </a:t>
            </a:r>
            <a:r>
              <a:rPr lang="en-US" altLang="en-US" sz="2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url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</a:t>
            </a:r>
            <a:b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Uri.</a:t>
            </a:r>
            <a:r>
              <a:rPr lang="en-US" altLang="en-US" sz="2200" i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parse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2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"https://api.flickr.com/services/rest/"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b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.</a:t>
            </a:r>
            <a:r>
              <a:rPr lang="en-US" altLang="en-US" sz="22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buildUpon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</a:t>
            </a:r>
            <a:b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.</a:t>
            </a:r>
            <a:r>
              <a:rPr lang="en-US" altLang="en-US" sz="22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appendQueryParameter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2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"method"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	 					</a:t>
            </a:r>
            <a:r>
              <a:rPr lang="en-US" altLang="en-US" sz="22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2200" b="1" dirty="0" err="1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flickr.photos.getRecent</a:t>
            </a:r>
            <a:r>
              <a:rPr lang="en-US" altLang="en-US" sz="22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b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.</a:t>
            </a:r>
            <a:r>
              <a:rPr lang="en-US" altLang="en-US" sz="2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appendQueryParameter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2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2200" b="1" dirty="0" err="1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api_key</a:t>
            </a:r>
            <a:r>
              <a:rPr lang="en-US" altLang="en-US" sz="22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US" altLang="en-US" sz="2200" b="1" i="1" dirty="0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API_KEY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b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.</a:t>
            </a:r>
            <a:r>
              <a:rPr lang="en-US" altLang="en-US" sz="2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appendQueryParameter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2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"format"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US" altLang="en-US" sz="22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2200" b="1" dirty="0" err="1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json</a:t>
            </a:r>
            <a:r>
              <a:rPr lang="en-US" altLang="en-US" sz="22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b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.</a:t>
            </a:r>
            <a:r>
              <a:rPr lang="en-US" altLang="en-US" sz="2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appendQueryParameter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2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2200" b="1" dirty="0" err="1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nojsoncallback</a:t>
            </a:r>
            <a:r>
              <a:rPr lang="en-US" altLang="en-US" sz="22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US" altLang="en-US" sz="22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"1"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b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.</a:t>
            </a:r>
            <a:r>
              <a:rPr lang="en-US" altLang="en-US" sz="2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appendQueryParameter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2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"extras"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US" altLang="en-US" sz="22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2200" b="1" dirty="0" err="1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url_s</a:t>
            </a:r>
            <a:r>
              <a:rPr lang="en-US" altLang="en-US" sz="22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b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 .</a:t>
            </a:r>
            <a:r>
              <a:rPr lang="en-US" altLang="en-US" sz="22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build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().</a:t>
            </a:r>
            <a:r>
              <a:rPr lang="en-US" altLang="en-US" sz="2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toString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();</a:t>
            </a:r>
            <a:endParaRPr lang="en-GB" sz="2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5817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Working with Background Threads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easiest method is to use a utility class called </a:t>
            </a:r>
            <a:r>
              <a:rPr lang="en-GB" dirty="0" err="1">
                <a:hlinkClick r:id="rId2"/>
              </a:rPr>
              <a:t>AsyncTask</a:t>
            </a:r>
            <a:r>
              <a:rPr lang="en-GB" dirty="0"/>
              <a:t>.</a:t>
            </a:r>
          </a:p>
          <a:p>
            <a:r>
              <a:rPr lang="en-GB" dirty="0"/>
              <a:t>It provides proper and easy use of the UI thread.</a:t>
            </a:r>
          </a:p>
          <a:p>
            <a:r>
              <a:rPr lang="en-GB" dirty="0"/>
              <a:t>You create a class that inherits from </a:t>
            </a:r>
            <a:r>
              <a:rPr lang="en-GB" dirty="0" err="1"/>
              <a:t>AsyncTask</a:t>
            </a:r>
            <a:r>
              <a:rPr lang="en-GB" dirty="0"/>
              <a:t> and override the </a:t>
            </a:r>
            <a:r>
              <a:rPr lang="en-GB" b="1" dirty="0" err="1"/>
              <a:t>doInBackground</a:t>
            </a:r>
            <a:r>
              <a:rPr lang="en-GB" dirty="0"/>
              <a:t> method.</a:t>
            </a:r>
          </a:p>
          <a:p>
            <a:pPr lvl="1"/>
            <a:r>
              <a:rPr lang="en-GB" dirty="0"/>
              <a:t>This method is used to execute whatever you want performed in the background.</a:t>
            </a:r>
          </a:p>
          <a:p>
            <a:r>
              <a:rPr lang="en-GB" dirty="0"/>
              <a:t>Another method you probably want to override is the </a:t>
            </a:r>
            <a:r>
              <a:rPr lang="en-GB" b="1" dirty="0" err="1"/>
              <a:t>onPostExecute</a:t>
            </a:r>
            <a:r>
              <a:rPr lang="en-GB" dirty="0"/>
              <a:t> method.</a:t>
            </a:r>
          </a:p>
          <a:p>
            <a:pPr lvl="1"/>
            <a:r>
              <a:rPr lang="en-GB" dirty="0"/>
              <a:t>This method executes after </a:t>
            </a:r>
            <a:r>
              <a:rPr lang="en-GB" dirty="0" err="1"/>
              <a:t>doInBackground</a:t>
            </a:r>
            <a:r>
              <a:rPr lang="en-GB" dirty="0"/>
              <a:t> completes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It </a:t>
            </a:r>
            <a:r>
              <a:rPr lang="en-GB" dirty="0"/>
              <a:t>r</a:t>
            </a:r>
            <a:r>
              <a:rPr lang="en-GB" dirty="0" smtClean="0"/>
              <a:t>eceives whatever </a:t>
            </a:r>
            <a:r>
              <a:rPr lang="en-GB" dirty="0" err="1" smtClean="0"/>
              <a:t>doInBackground</a:t>
            </a:r>
            <a:r>
              <a:rPr lang="en-GB" dirty="0" smtClean="0"/>
              <a:t> Returns.</a:t>
            </a:r>
            <a:endParaRPr lang="en-GB" dirty="0"/>
          </a:p>
          <a:p>
            <a:pPr lvl="1"/>
            <a:r>
              <a:rPr lang="en-GB" dirty="0"/>
              <a:t>It is run on the main thread making it safe to update the UI within it.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788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Threads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Networking tasks are good candidates for using a background task as you cannot predict how long a networking task will take.</a:t>
            </a:r>
          </a:p>
          <a:p>
            <a:r>
              <a:rPr lang="en-GB" dirty="0"/>
              <a:t>A web server, for example, may take a second or two to respond.</a:t>
            </a:r>
          </a:p>
          <a:p>
            <a:r>
              <a:rPr lang="en-GB" dirty="0"/>
              <a:t>A file download may take forever!</a:t>
            </a:r>
          </a:p>
          <a:p>
            <a:r>
              <a:rPr lang="en-GB" dirty="0"/>
              <a:t>Android </a:t>
            </a:r>
            <a:r>
              <a:rPr lang="en-GB" u="sng" dirty="0"/>
              <a:t>does not</a:t>
            </a:r>
            <a:r>
              <a:rPr lang="en-GB" dirty="0"/>
              <a:t> allow networking on the main thread and will throw a </a:t>
            </a:r>
            <a:r>
              <a:rPr lang="en-GB" i="1" dirty="0" err="1"/>
              <a:t>NetworkOnMainThread</a:t>
            </a:r>
            <a:r>
              <a:rPr lang="en-GB" i="1" dirty="0"/>
              <a:t> </a:t>
            </a:r>
            <a:r>
              <a:rPr lang="en-GB" dirty="0"/>
              <a:t>exception.</a:t>
            </a:r>
          </a:p>
        </p:txBody>
      </p:sp>
    </p:spTree>
    <p:extLst>
      <p:ext uri="{BB962C8B-B14F-4D97-AF65-F5344CB8AC3E}">
        <p14:creationId xmlns:p14="http://schemas.microsoft.com/office/powerpoint/2010/main" val="464512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 smtClean="0"/>
              <a:t>org.json</a:t>
            </a:r>
            <a:r>
              <a:rPr lang="en-GB" dirty="0" smtClean="0"/>
              <a:t> </a:t>
            </a:r>
            <a:r>
              <a:rPr lang="en-GB" dirty="0"/>
              <a:t>API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dirty="0" err="1" smtClean="0">
                <a:hlinkClick r:id="rId2"/>
              </a:rPr>
              <a:t>org.json</a:t>
            </a:r>
            <a:r>
              <a:rPr lang="en-GB" dirty="0" smtClean="0"/>
              <a:t> </a:t>
            </a:r>
            <a:r>
              <a:rPr lang="en-GB" dirty="0"/>
              <a:t>API provides Java objects corresponding to JSON text e.g. </a:t>
            </a:r>
            <a:r>
              <a:rPr lang="en-GB" dirty="0" err="1"/>
              <a:t>JSONObject</a:t>
            </a:r>
            <a:r>
              <a:rPr lang="en-GB" dirty="0"/>
              <a:t>, </a:t>
            </a:r>
            <a:r>
              <a:rPr lang="en-GB" dirty="0" err="1"/>
              <a:t>JSONArray</a:t>
            </a:r>
            <a:r>
              <a:rPr lang="en-GB" dirty="0"/>
              <a:t>, etc.</a:t>
            </a:r>
          </a:p>
          <a:p>
            <a:r>
              <a:rPr lang="en-GB" dirty="0"/>
              <a:t>In its simplest form, you can convert a string to a </a:t>
            </a:r>
            <a:r>
              <a:rPr lang="en-GB" dirty="0" err="1"/>
              <a:t>JSONObject</a:t>
            </a:r>
            <a:r>
              <a:rPr lang="en-GB" dirty="0"/>
              <a:t> as follows:</a:t>
            </a:r>
          </a:p>
          <a:p>
            <a:pPr marL="640080" lvl="2" indent="0">
              <a:buNone/>
            </a:pPr>
            <a:r>
              <a:rPr lang="en-US" altLang="en-US" sz="2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JSONObject</a:t>
            </a:r>
            <a:r>
              <a:rPr lang="en-US" altLang="en-US" sz="2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jsonObject</a:t>
            </a:r>
            <a:r>
              <a:rPr lang="en-US" altLang="en-US" sz="2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altLang="en-US" sz="24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new </a:t>
            </a:r>
            <a:r>
              <a:rPr lang="en-US" altLang="en-US" sz="2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JSONObject</a:t>
            </a:r>
            <a:r>
              <a:rPr lang="en-US" altLang="en-US" sz="2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jsonString</a:t>
            </a:r>
            <a:r>
              <a:rPr lang="en-US" altLang="en-US" sz="2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endParaRPr lang="en-GB" sz="2000" dirty="0"/>
          </a:p>
          <a:p>
            <a:r>
              <a:rPr lang="en-GB" dirty="0"/>
              <a:t>However, you must wrap this in a try {} catch {} block to catch any </a:t>
            </a:r>
            <a:r>
              <a:rPr lang="en-GB" b="1" dirty="0" err="1"/>
              <a:t>JSONException</a:t>
            </a:r>
            <a:r>
              <a:rPr lang="en-GB" dirty="0"/>
              <a:t> errors that may occur during the conversion.</a:t>
            </a:r>
          </a:p>
        </p:txBody>
      </p:sp>
    </p:spTree>
    <p:extLst>
      <p:ext uri="{BB962C8B-B14F-4D97-AF65-F5344CB8AC3E}">
        <p14:creationId xmlns:p14="http://schemas.microsoft.com/office/powerpoint/2010/main" val="1185804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JSON API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</a:t>
            </a:r>
            <a:r>
              <a:rPr lang="en-GB" dirty="0" err="1" smtClean="0"/>
              <a:t>org.json</a:t>
            </a:r>
            <a:r>
              <a:rPr lang="en-GB" dirty="0" smtClean="0"/>
              <a:t> API provides the following classes:</a:t>
            </a:r>
          </a:p>
          <a:p>
            <a:pPr lvl="1"/>
            <a:r>
              <a:rPr lang="en-GB" b="1" dirty="0" err="1" smtClean="0"/>
              <a:t>JSONObject</a:t>
            </a:r>
            <a:r>
              <a:rPr lang="en-GB" dirty="0" smtClean="0"/>
              <a:t>: A modifiable set of name/value pairs.</a:t>
            </a:r>
          </a:p>
          <a:p>
            <a:pPr lvl="1"/>
            <a:r>
              <a:rPr lang="en-GB" b="1" dirty="0" err="1" smtClean="0"/>
              <a:t>JSONArray</a:t>
            </a:r>
            <a:r>
              <a:rPr lang="en-GB" dirty="0" smtClean="0"/>
              <a:t>: A dense indexed sequence of values.</a:t>
            </a:r>
          </a:p>
          <a:p>
            <a:pPr lvl="2"/>
            <a:r>
              <a:rPr lang="en-GB" dirty="0" smtClean="0"/>
              <a:t>Array values can be a mix of </a:t>
            </a:r>
            <a:r>
              <a:rPr lang="en-GB" dirty="0" err="1" smtClean="0"/>
              <a:t>JSONObjects</a:t>
            </a:r>
            <a:r>
              <a:rPr lang="en-GB" dirty="0" smtClean="0"/>
              <a:t> and other </a:t>
            </a:r>
            <a:r>
              <a:rPr lang="en-GB" dirty="0" err="1" smtClean="0"/>
              <a:t>JSONArrays</a:t>
            </a:r>
            <a:r>
              <a:rPr lang="en-GB" dirty="0" smtClean="0"/>
              <a:t>.</a:t>
            </a:r>
          </a:p>
          <a:p>
            <a:pPr lvl="1"/>
            <a:r>
              <a:rPr lang="en-GB" b="1" dirty="0" err="1" smtClean="0"/>
              <a:t>JSONStringer</a:t>
            </a:r>
            <a:r>
              <a:rPr lang="en-GB" dirty="0" smtClean="0"/>
              <a:t>: Implements </a:t>
            </a:r>
            <a:r>
              <a:rPr lang="en-GB" dirty="0" err="1" smtClean="0"/>
              <a:t>toString</a:t>
            </a:r>
            <a:r>
              <a:rPr lang="en-GB" dirty="0" smtClean="0"/>
              <a:t>().</a:t>
            </a:r>
          </a:p>
          <a:p>
            <a:pPr lvl="2"/>
            <a:r>
              <a:rPr lang="en-GB" dirty="0" smtClean="0"/>
              <a:t>It is, however, recommended that you call .</a:t>
            </a:r>
            <a:r>
              <a:rPr lang="en-GB" dirty="0" err="1" smtClean="0"/>
              <a:t>toString</a:t>
            </a:r>
            <a:r>
              <a:rPr lang="en-GB" dirty="0" smtClean="0"/>
              <a:t>() directly on a </a:t>
            </a:r>
            <a:r>
              <a:rPr lang="en-GB" dirty="0" err="1" smtClean="0"/>
              <a:t>JSONObject</a:t>
            </a:r>
            <a:r>
              <a:rPr lang="en-GB" dirty="0" smtClean="0"/>
              <a:t> instead of using this class.</a:t>
            </a:r>
          </a:p>
          <a:p>
            <a:pPr lvl="1"/>
            <a:r>
              <a:rPr lang="en-GB" b="1" dirty="0" err="1" smtClean="0"/>
              <a:t>JSONTokener</a:t>
            </a:r>
            <a:r>
              <a:rPr lang="en-GB" dirty="0" smtClean="0"/>
              <a:t>: Parses a JSON encoded string into the corresponding object.</a:t>
            </a:r>
          </a:p>
          <a:p>
            <a:r>
              <a:rPr lang="en-GB" dirty="0" smtClean="0"/>
              <a:t>It also provides a </a:t>
            </a:r>
            <a:r>
              <a:rPr lang="en-GB" b="1" dirty="0" err="1" smtClean="0"/>
              <a:t>JSONException</a:t>
            </a:r>
            <a:r>
              <a:rPr lang="en-GB" dirty="0" smtClean="0"/>
              <a:t> that is thrown to indicate a problem with the JSON.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8316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19341</TotalTime>
  <Words>612</Words>
  <Application>Microsoft Office PowerPoint</Application>
  <PresentationFormat>On-screen Show (4:3)</PresentationFormat>
  <Paragraphs>68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Cambria</vt:lpstr>
      <vt:lpstr>Courier New</vt:lpstr>
      <vt:lpstr>Wingdings</vt:lpstr>
      <vt:lpstr>Wingdings 2</vt:lpstr>
      <vt:lpstr>Median</vt:lpstr>
      <vt:lpstr>HTTP Background Tasks</vt:lpstr>
      <vt:lpstr>Today’s Lecture</vt:lpstr>
      <vt:lpstr>Connecting to a URL</vt:lpstr>
      <vt:lpstr>Reading the URL Data</vt:lpstr>
      <vt:lpstr>Reading the URL Data</vt:lpstr>
      <vt:lpstr>Reading the URL Data</vt:lpstr>
      <vt:lpstr>Building a URL Request in Code</vt:lpstr>
      <vt:lpstr>Uri and Uri.Builder Example</vt:lpstr>
      <vt:lpstr>Working with Background Threads</vt:lpstr>
      <vt:lpstr>Background Threads</vt:lpstr>
      <vt:lpstr>The org.json API</vt:lpstr>
      <vt:lpstr>The JSON API 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2258</cp:revision>
  <cp:lastPrinted>2014-09-29T16:21:25Z</cp:lastPrinted>
  <dcterms:created xsi:type="dcterms:W3CDTF">2013-09-18T07:00:31Z</dcterms:created>
  <dcterms:modified xsi:type="dcterms:W3CDTF">2017-03-06T07:18:43Z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