
<file path=[Content_Types].xml><?xml version="1.0" encoding="utf-8"?>
<Types xmlns="http://schemas.openxmlformats.org/package/2006/content-types">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rts/chart1.xml" ContentType="application/vnd.openxmlformats-officedocument.drawingml.chart+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rts/chart2.xml" ContentType="application/vnd.openxmlformats-officedocument.drawingml.chart+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4610"/>
  </p:normalViewPr>
  <p:slideViewPr>
    <p:cSldViewPr snapToGrid="0" snapToObjects="1">
      <p:cViewPr varScale="1">
        <p:scale>
          <a:sx n="120" d="100"/>
          <a:sy n="120" d="100"/>
        </p:scale>
        <p:origin x="370" y="7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autoTitleDeleted val="1"/>
    <c:plotArea>
      <c:layout/>
      <c:lineChart>
        <c:grouping val="standard"/>
        <c:varyColors val="0"/>
        <c:ser>
          <c:idx val="0"/>
          <c:order val="0"/>
          <c:tx>
            <c:strRef>
              <c:f>Sheet1!$B$1</c:f>
              <c:strCache>
                <c:ptCount val="1"/>
                <c:pt idx="0">
                  <c:v>Students using AI</c:v>
                </c:pt>
              </c:strCache>
            </c:strRef>
          </c:tx>
          <c:spPr>
            <a:ln w="38100" cap="flat">
              <a:solidFill>
                <a:srgbClr val="3C7A9A"/>
              </a:solidFill>
              <a:prstDash val="solid"/>
              <a:round/>
            </a:ln>
            <a:effectLst/>
          </c:spPr>
          <c:marker>
            <c:symbol val="circle"/>
            <c:size val="10"/>
            <c:spPr>
              <a:solidFill>
                <a:srgbClr val="3C7A9A"/>
              </a:solidFill>
              <a:ln w="9525" cap="flat">
                <a:solidFill>
                  <a:srgbClr val="3C7A9A"/>
                </a:solidFill>
                <a:prstDash val="solid"/>
                <a:round/>
              </a:ln>
              <a:effectLst/>
            </c:spPr>
          </c:marker>
          <c:dLbls>
            <c:numFmt formatCode="0&quot;%&quot;" sourceLinked="0"/>
            <c:spPr>
              <a:noFill/>
              <a:ln>
                <a:noFill/>
              </a:ln>
              <a:effectLst/>
            </c:spPr>
            <c:txPr>
              <a:bodyPr/>
              <a:lstStyle/>
              <a:p>
                <a:pPr>
                  <a:defRPr sz="1300" b="0" i="0" u="none" strike="noStrike">
                    <a:solidFill>
                      <a:srgbClr val="22485A"/>
                    </a:solidFill>
                    <a:latin typeface="Arial"/>
                  </a:defRPr>
                </a:pPr>
                <a:endParaRPr lang="en-US"/>
              </a:p>
            </c:txPr>
            <c:dLblPos val="t"/>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Sheet1!$A$2:$A$4</c:f>
              <c:strCache>
                <c:ptCount val="3"/>
                <c:pt idx="0">
                  <c:v>2024</c:v>
                </c:pt>
                <c:pt idx="1">
                  <c:v>2025</c:v>
                </c:pt>
                <c:pt idx="2">
                  <c:v>2026</c:v>
                </c:pt>
              </c:strCache>
            </c:strRef>
          </c:cat>
          <c:val>
            <c:numRef>
              <c:f>Sheet1!$B$2:$B$4</c:f>
              <c:numCache>
                <c:formatCode>General</c:formatCode>
                <c:ptCount val="3"/>
                <c:pt idx="0">
                  <c:v>66</c:v>
                </c:pt>
                <c:pt idx="1">
                  <c:v>92</c:v>
                </c:pt>
                <c:pt idx="2">
                  <c:v>95</c:v>
                </c:pt>
              </c:numCache>
            </c:numRef>
          </c:val>
          <c:smooth val="0"/>
          <c:extLst>
            <c:ext xmlns:c16="http://schemas.microsoft.com/office/drawing/2014/chart" uri="{C3380CC4-5D6E-409C-BE32-E72D297353CC}">
              <c16:uniqueId val="{00000000-16CE-458C-9BFB-71C78D425F27}"/>
            </c:ext>
          </c:extLst>
        </c:ser>
        <c:dLbls>
          <c:dLblPos val="t"/>
          <c:showLegendKey val="0"/>
          <c:showVal val="1"/>
          <c:showCatName val="0"/>
          <c:showSerName val="0"/>
          <c:showPercent val="0"/>
          <c:showBubbleSize val="0"/>
        </c:dLbls>
        <c:marker val="1"/>
        <c:smooth val="0"/>
        <c:axId val="2094734554"/>
        <c:axId val="2094734552"/>
      </c:line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300" b="0" i="0" u="none" strike="noStrike">
                <a:solidFill>
                  <a:srgbClr val="2B3A42"/>
                </a:solidFill>
                <a:latin typeface="Arial"/>
              </a:defRPr>
            </a:pPr>
            <a:endParaRPr lang="en-US"/>
          </a:p>
        </c:txPr>
        <c:crossAx val="2094734552"/>
        <c:crosses val="autoZero"/>
        <c:auto val="1"/>
        <c:lblAlgn val="ctr"/>
        <c:lblOffset val="100"/>
        <c:noMultiLvlLbl val="1"/>
      </c:catAx>
      <c:valAx>
        <c:axId val="2094734552"/>
        <c:scaling>
          <c:orientation val="minMax"/>
          <c:max val="110"/>
          <c:min val="40"/>
        </c:scaling>
        <c:delete val="1"/>
        <c:axPos val="l"/>
        <c:numFmt formatCode="General" sourceLinked="0"/>
        <c:majorTickMark val="out"/>
        <c:minorTickMark val="none"/>
        <c:tickLblPos val="nextTo"/>
        <c:crossAx val="2094734554"/>
        <c:crosses val="autoZero"/>
        <c:crossBetween val="between"/>
      </c:valAx>
      <c:spPr>
        <a:noFill/>
        <a:ln>
          <a:noFill/>
        </a:ln>
        <a:effectLst/>
      </c:spPr>
    </c:plotArea>
    <c:plotVisOnly val="1"/>
    <c:dispBlanksAs val="span"/>
    <c:showDLblsOverMax val="1"/>
  </c:chart>
  <c:spPr>
    <a:noFill/>
    <a:ln>
      <a:noFill/>
    </a:ln>
    <a:effectLst/>
  </c:sp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1"/>
  <c:style val="2"/>
  <c:chart>
    <c:autoTitleDeleted val="1"/>
    <c:plotArea>
      <c:layout/>
      <c:barChart>
        <c:barDir val="col"/>
        <c:grouping val="clustered"/>
        <c:varyColors val="0"/>
        <c:ser>
          <c:idx val="0"/>
          <c:order val="0"/>
          <c:tx>
            <c:strRef>
              <c:f>Sheet1!$B$1</c:f>
              <c:strCache>
                <c:ptCount val="1"/>
                <c:pt idx="0">
                  <c:v>Years</c:v>
                </c:pt>
              </c:strCache>
            </c:strRef>
          </c:tx>
          <c:spPr>
            <a:solidFill>
              <a:srgbClr val="C0665A"/>
            </a:solidFill>
            <a:effectLst/>
          </c:spPr>
          <c:invertIfNegative val="0"/>
          <c:dPt>
            <c:idx val="0"/>
            <c:invertIfNegative val="0"/>
            <c:bubble3D val="0"/>
            <c:extLst>
              <c:ext xmlns:c16="http://schemas.microsoft.com/office/drawing/2014/chart" uri="{C3380CC4-5D6E-409C-BE32-E72D297353CC}">
                <c16:uniqueId val="{00000001-DFCD-40E6-A55B-17C21BF35CD7}"/>
              </c:ext>
            </c:extLst>
          </c:dPt>
          <c:dPt>
            <c:idx val="1"/>
            <c:invertIfNegative val="0"/>
            <c:bubble3D val="0"/>
            <c:extLst>
              <c:ext xmlns:c16="http://schemas.microsoft.com/office/drawing/2014/chart" uri="{C3380CC4-5D6E-409C-BE32-E72D297353CC}">
                <c16:uniqueId val="{00000003-DFCD-40E6-A55B-17C21BF35CD7}"/>
              </c:ext>
            </c:extLst>
          </c:dPt>
          <c:dPt>
            <c:idx val="2"/>
            <c:invertIfNegative val="0"/>
            <c:bubble3D val="0"/>
            <c:spPr>
              <a:solidFill>
                <a:srgbClr val="4E9A7C"/>
              </a:solidFill>
              <a:effectLst/>
            </c:spPr>
            <c:extLst>
              <c:ext xmlns:c16="http://schemas.microsoft.com/office/drawing/2014/chart" uri="{C3380CC4-5D6E-409C-BE32-E72D297353CC}">
                <c16:uniqueId val="{00000005-DFCD-40E6-A55B-17C21BF35CD7}"/>
              </c:ext>
            </c:extLst>
          </c:dPt>
          <c:dLbls>
            <c:numFmt formatCode="#,##0" sourceLinked="0"/>
            <c:spPr>
              <a:noFill/>
              <a:ln>
                <a:noFill/>
              </a:ln>
              <a:effectLst/>
            </c:spPr>
            <c:txPr>
              <a:bodyPr/>
              <a:lstStyle/>
              <a:p>
                <a:pPr>
                  <a:defRPr sz="1300" b="0" i="0" u="none" strike="noStrike">
                    <a:solidFill>
                      <a:srgbClr val="2B3A42"/>
                    </a:solidFill>
                    <a:latin typeface="Arial"/>
                  </a:defRPr>
                </a:pPr>
                <a:endParaRPr lang="en-US"/>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Sheet1!$A$2:$A$4</c:f>
              <c:strCache>
                <c:ptCount val="3"/>
                <c:pt idx="0">
                  <c:v>PA</c:v>
                </c:pt>
                <c:pt idx="1">
                  <c:v>Anthropic</c:v>
                </c:pt>
                <c:pt idx="2">
                  <c:v>UWTSD</c:v>
                </c:pt>
              </c:strCache>
            </c:strRef>
          </c:cat>
          <c:val>
            <c:numRef>
              <c:f>Sheet1!$B$2:$B$4</c:f>
              <c:numCache>
                <c:formatCode>General</c:formatCode>
                <c:ptCount val="3"/>
                <c:pt idx="0">
                  <c:v>8</c:v>
                </c:pt>
                <c:pt idx="1">
                  <c:v>15</c:v>
                </c:pt>
                <c:pt idx="2">
                  <c:v>2</c:v>
                </c:pt>
              </c:numCache>
            </c:numRef>
          </c:val>
          <c:extLst>
            <c:ext xmlns:c16="http://schemas.microsoft.com/office/drawing/2014/chart" uri="{C3380CC4-5D6E-409C-BE32-E72D297353CC}">
              <c16:uniqueId val="{00000006-DFCD-40E6-A55B-17C21BF35CD7}"/>
            </c:ext>
          </c:extLst>
        </c:ser>
        <c:dLbls>
          <c:showLegendKey val="0"/>
          <c:showVal val="1"/>
          <c:showCatName val="0"/>
          <c:showSerName val="0"/>
          <c:showPercent val="0"/>
          <c:showBubbleSize val="0"/>
        </c:dLbls>
        <c:gapWidth val="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200" b="0" i="0" u="none" strike="noStrike">
                <a:solidFill>
                  <a:srgbClr val="2B3A42"/>
                </a:solidFill>
                <a:latin typeface="Arial"/>
              </a:defRPr>
            </a:pPr>
            <a:endParaRPr lang="en-US"/>
          </a:p>
        </c:txPr>
        <c:crossAx val="2094734552"/>
        <c:crosses val="autoZero"/>
        <c:auto val="1"/>
        <c:lblAlgn val="ctr"/>
        <c:lblOffset val="100"/>
        <c:noMultiLvlLbl val="1"/>
      </c:catAx>
      <c:valAx>
        <c:axId val="2094734552"/>
        <c:scaling>
          <c:orientation val="minMax"/>
          <c:max val="18"/>
        </c:scaling>
        <c:delete val="1"/>
        <c:axPos val="l"/>
        <c:numFmt formatCode="General" sourceLinked="0"/>
        <c:majorTickMark val="out"/>
        <c:minorTickMark val="none"/>
        <c:tickLblPos val="nextTo"/>
        <c:crossAx val="2094734554"/>
        <c:crosses val="autoZero"/>
        <c:crossBetween val="between"/>
      </c:valAx>
      <c:spPr>
        <a:noFill/>
        <a:ln>
          <a:noFill/>
        </a:ln>
        <a:effectLst/>
      </c:spPr>
    </c:plotArea>
    <c:plotVisOnly val="1"/>
    <c:dispBlanksAs val="span"/>
    <c:showDLblsOverMax val="1"/>
  </c:chart>
  <c:spPr>
    <a:noFill/>
    <a:ln>
      <a:noFill/>
    </a:ln>
    <a:effectLst/>
  </c:sp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571929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Good morning, Dr Osei. I </a:t>
            </a:r>
            <a:r>
              <a:rPr lang="ro-RO" dirty="0"/>
              <a:t>a</a:t>
            </a:r>
            <a:r>
              <a:rPr lang="en-US" dirty="0"/>
              <a:t>m</a:t>
            </a:r>
            <a:r>
              <a:rPr lang="ro-RO" dirty="0"/>
              <a:t> Marian Emil Budica </a:t>
            </a:r>
            <a:r>
              <a:rPr lang="en-US" dirty="0"/>
              <a:t>, the Hiring Manager at UWTSD, and I will show how I would recruit and interview a Graduate AI Strategist.</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the UK, student use of AI rose from 66 to 95 per cent in two years, but only 38 per cent of institutions provide AI tools (Stephenson and Armstrong, 2026), and 59 in 100 workers need training by 2030 (World Economic Forum, 2025). Students are ahead of institutions, so we need this role.</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PESTLE shows that legal and technology factors matter most: the Equality Act, UK GDPR, the EU AI Act, and biased AI screening (European Union, 2024; UK Parliament, 2010).</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Issues differ by country. Skills shortages are global (World Economic Forum, 2025), the UK uses the Equality Act and the EU treats recruitment AI as high risk (European Union, 2024; UK Parliament, 2010). So I design for UK law first and offer hybrid work.</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recruitment follows an innovation strategy (Lussier and Hendon, 2018), and strategy shapes HR practice (Boxall and Purcell, 2016; Schuler and Jackson, 1987). Kodak invented digital photography but did not change in time (Lucas and Goh, 2009), and creativity needs expertise, thinking skills and motivation (Amabile, 1998), so I hire people who can change.</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Three AI Strategist adverts, from PA Consulting, Anthropic and Amazon Web Services, ask for eight to fifteen years of experience (PA Consulting, n.d.; Anthropic, n.d.; Amazon Web Services, n.d.). I borrow their ideas but reduce the experience to up to two years.</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is a permanent, full-time, hybrid role with a salary of 35 to 40 thousand pounds a year. The person leads the AI literacy strategy, manages the pilot and advises senior management (Armstrong, 2020).</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person specification covers knowledge, skills and attributes (Armstrong, 2020). Essential: a degree, AI and ethics knowledge, clear communication and creative problem-solving.</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are four programmes: an online induction, workshops, integrity clinics and staff training. The plan has four steps: needs, pilot, scale and evaluate (Armstrong, 2020).</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Graduate AI Strategist is the hub. Academics need rules and training, as fewer than half of students feel supported (Stephenson and Armstrong, 2026), and management and support services must work together.</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benefits are skills, integrity and employability. The risks are cost, UK-wide evidence (Stephenson and Armstrong, 2026) and biased tools, so I start with a pilot (Armstrong, 2020).</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My interview is fair and legal: seven questions in twenty minutes, the same questions and a score from one to five for everyone, following the Equality Act (Dessler, 2017; UK Parliament, 2010). Thank you, and now to question one.</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are my references in UWTSD Harvard style.</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 Id="rId4" Type="http://schemas.openxmlformats.org/officeDocument/2006/relationships/chart" Target="../charts/chart1.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chart" Target="../charts/chart2.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8" Type="http://schemas.openxmlformats.org/officeDocument/2006/relationships/hyperlink" Target="https://www.hepi.ac.uk/reports/student-generative-ai-survey-2026/" TargetMode="External"/><Relationship Id="rId3" Type="http://schemas.openxmlformats.org/officeDocument/2006/relationships/image" Target="../media/image1.png"/><Relationship Id="rId7" Type="http://schemas.openxmlformats.org/officeDocument/2006/relationships/hyperlink" Target="https://www.totaljobs.com/job/ai-strategist/pa-consulting-group-holdings-limited-job107640273" TargetMode="External"/><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openxmlformats.org/officeDocument/2006/relationships/hyperlink" Target="https://eur-lex.europa.eu/eli/reg/2024/1689/oj" TargetMode="External"/><Relationship Id="rId5" Type="http://schemas.openxmlformats.org/officeDocument/2006/relationships/hyperlink" Target="https://uk.indeed.com/viewjob?jk=1f1e7cfb28c0cc7e" TargetMode="External"/><Relationship Id="rId10" Type="http://schemas.openxmlformats.org/officeDocument/2006/relationships/hyperlink" Target="https://www.weforum.org/publications/the-future-of-jobs-report-2025/" TargetMode="External"/><Relationship Id="rId4" Type="http://schemas.openxmlformats.org/officeDocument/2006/relationships/hyperlink" Target="https://uk.indeed.com/q-ai-strategist-l-london-jobs.html" TargetMode="External"/><Relationship Id="rId9" Type="http://schemas.openxmlformats.org/officeDocument/2006/relationships/hyperlink" Target="https://www.legislation.gov.uk/ukpga/2010/15/contents"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7F5EF"/>
        </a:solidFill>
        <a:effectLst/>
      </p:bgPr>
    </p:bg>
    <p:spTree>
      <p:nvGrpSpPr>
        <p:cNvPr id="1" name=""/>
        <p:cNvGrpSpPr/>
        <p:nvPr/>
      </p:nvGrpSpPr>
      <p:grpSpPr>
        <a:xfrm>
          <a:off x="0" y="0"/>
          <a:ext cx="0" cy="0"/>
          <a:chOff x="0" y="0"/>
          <a:chExt cx="0" cy="0"/>
        </a:xfrm>
      </p:grpSpPr>
      <p:sp>
        <p:nvSpPr>
          <p:cNvPr id="2" name="Shape 0"/>
          <p:cNvSpPr/>
          <p:nvPr/>
        </p:nvSpPr>
        <p:spPr>
          <a:xfrm>
            <a:off x="0" y="0"/>
            <a:ext cx="5943600" cy="5143500"/>
          </a:xfrm>
          <a:prstGeom prst="rect">
            <a:avLst/>
          </a:prstGeom>
          <a:solidFill>
            <a:srgbClr val="22485A"/>
          </a:solidFill>
          <a:ln/>
        </p:spPr>
        <p:txBody>
          <a:bodyPr/>
          <a:lstStyle/>
          <a:p>
            <a:endParaRPr lang="en-GB"/>
          </a:p>
        </p:txBody>
      </p:sp>
      <p:sp>
        <p:nvSpPr>
          <p:cNvPr id="3" name="Shape 1"/>
          <p:cNvSpPr/>
          <p:nvPr/>
        </p:nvSpPr>
        <p:spPr>
          <a:xfrm>
            <a:off x="5943600" y="0"/>
            <a:ext cx="64008" cy="5143500"/>
          </a:xfrm>
          <a:prstGeom prst="rect">
            <a:avLst/>
          </a:prstGeom>
          <a:solidFill>
            <a:srgbClr val="B97A2B"/>
          </a:solidFill>
          <a:ln/>
        </p:spPr>
        <p:txBody>
          <a:bodyPr/>
          <a:lstStyle/>
          <a:p>
            <a:endParaRPr lang="en-GB"/>
          </a:p>
        </p:txBody>
      </p:sp>
      <p:sp>
        <p:nvSpPr>
          <p:cNvPr id="4" name="Shape 2"/>
          <p:cNvSpPr/>
          <p:nvPr/>
        </p:nvSpPr>
        <p:spPr>
          <a:xfrm flipV="1">
            <a:off x="2651760" y="594360"/>
            <a:ext cx="548640" cy="182880"/>
          </a:xfrm>
          <a:prstGeom prst="line">
            <a:avLst/>
          </a:prstGeom>
          <a:noFill/>
          <a:ln w="12700">
            <a:solidFill>
              <a:srgbClr val="2E6178"/>
            </a:solidFill>
            <a:prstDash val="solid"/>
          </a:ln>
        </p:spPr>
        <p:txBody>
          <a:bodyPr/>
          <a:lstStyle/>
          <a:p>
            <a:endParaRPr lang="en-GB"/>
          </a:p>
        </p:txBody>
      </p:sp>
      <p:sp>
        <p:nvSpPr>
          <p:cNvPr id="5" name="Shape 3"/>
          <p:cNvSpPr/>
          <p:nvPr/>
        </p:nvSpPr>
        <p:spPr>
          <a:xfrm>
            <a:off x="3200400" y="594360"/>
            <a:ext cx="548640" cy="320040"/>
          </a:xfrm>
          <a:prstGeom prst="line">
            <a:avLst/>
          </a:prstGeom>
          <a:noFill/>
          <a:ln w="12700">
            <a:solidFill>
              <a:srgbClr val="2E6178"/>
            </a:solidFill>
            <a:prstDash val="solid"/>
          </a:ln>
        </p:spPr>
        <p:txBody>
          <a:bodyPr/>
          <a:lstStyle/>
          <a:p>
            <a:endParaRPr lang="en-GB"/>
          </a:p>
        </p:txBody>
      </p:sp>
      <p:sp>
        <p:nvSpPr>
          <p:cNvPr id="6" name="Shape 4"/>
          <p:cNvSpPr/>
          <p:nvPr/>
        </p:nvSpPr>
        <p:spPr>
          <a:xfrm flipV="1">
            <a:off x="3749040" y="685800"/>
            <a:ext cx="548640" cy="228600"/>
          </a:xfrm>
          <a:prstGeom prst="line">
            <a:avLst/>
          </a:prstGeom>
          <a:noFill/>
          <a:ln w="12700">
            <a:solidFill>
              <a:srgbClr val="2E6178"/>
            </a:solidFill>
            <a:prstDash val="solid"/>
          </a:ln>
        </p:spPr>
        <p:txBody>
          <a:bodyPr/>
          <a:lstStyle/>
          <a:p>
            <a:endParaRPr lang="en-GB"/>
          </a:p>
        </p:txBody>
      </p:sp>
      <p:sp>
        <p:nvSpPr>
          <p:cNvPr id="7" name="Shape 5"/>
          <p:cNvSpPr/>
          <p:nvPr/>
        </p:nvSpPr>
        <p:spPr>
          <a:xfrm>
            <a:off x="4297680" y="685800"/>
            <a:ext cx="548640" cy="320040"/>
          </a:xfrm>
          <a:prstGeom prst="line">
            <a:avLst/>
          </a:prstGeom>
          <a:noFill/>
          <a:ln w="12700">
            <a:solidFill>
              <a:srgbClr val="2E6178"/>
            </a:solidFill>
            <a:prstDash val="solid"/>
          </a:ln>
        </p:spPr>
        <p:txBody>
          <a:bodyPr/>
          <a:lstStyle/>
          <a:p>
            <a:endParaRPr lang="en-GB"/>
          </a:p>
        </p:txBody>
      </p:sp>
      <p:sp>
        <p:nvSpPr>
          <p:cNvPr id="8" name="Shape 6"/>
          <p:cNvSpPr/>
          <p:nvPr/>
        </p:nvSpPr>
        <p:spPr>
          <a:xfrm flipV="1">
            <a:off x="4846320" y="731520"/>
            <a:ext cx="548640" cy="274320"/>
          </a:xfrm>
          <a:prstGeom prst="line">
            <a:avLst/>
          </a:prstGeom>
          <a:noFill/>
          <a:ln w="12700">
            <a:solidFill>
              <a:srgbClr val="2E6178"/>
            </a:solidFill>
            <a:prstDash val="solid"/>
          </a:ln>
        </p:spPr>
        <p:txBody>
          <a:bodyPr/>
          <a:lstStyle/>
          <a:p>
            <a:endParaRPr lang="en-GB"/>
          </a:p>
        </p:txBody>
      </p:sp>
      <p:sp>
        <p:nvSpPr>
          <p:cNvPr id="9" name="Shape 7"/>
          <p:cNvSpPr/>
          <p:nvPr/>
        </p:nvSpPr>
        <p:spPr>
          <a:xfrm>
            <a:off x="2615184" y="740664"/>
            <a:ext cx="73152" cy="73152"/>
          </a:xfrm>
          <a:prstGeom prst="ellipse">
            <a:avLst/>
          </a:prstGeom>
          <a:solidFill>
            <a:srgbClr val="8FBBCE"/>
          </a:solidFill>
          <a:ln w="6350">
            <a:solidFill>
              <a:srgbClr val="2E6178"/>
            </a:solidFill>
            <a:prstDash val="solid"/>
          </a:ln>
        </p:spPr>
        <p:txBody>
          <a:bodyPr/>
          <a:lstStyle/>
          <a:p>
            <a:endParaRPr lang="en-GB"/>
          </a:p>
        </p:txBody>
      </p:sp>
      <p:sp>
        <p:nvSpPr>
          <p:cNvPr id="10" name="Shape 8"/>
          <p:cNvSpPr/>
          <p:nvPr/>
        </p:nvSpPr>
        <p:spPr>
          <a:xfrm>
            <a:off x="3163824" y="557784"/>
            <a:ext cx="73152" cy="73152"/>
          </a:xfrm>
          <a:prstGeom prst="ellipse">
            <a:avLst/>
          </a:prstGeom>
          <a:solidFill>
            <a:srgbClr val="8FBBCE"/>
          </a:solidFill>
          <a:ln w="6350">
            <a:solidFill>
              <a:srgbClr val="2E6178"/>
            </a:solidFill>
            <a:prstDash val="solid"/>
          </a:ln>
        </p:spPr>
        <p:txBody>
          <a:bodyPr/>
          <a:lstStyle/>
          <a:p>
            <a:endParaRPr lang="en-GB"/>
          </a:p>
        </p:txBody>
      </p:sp>
      <p:sp>
        <p:nvSpPr>
          <p:cNvPr id="11" name="Shape 9"/>
          <p:cNvSpPr/>
          <p:nvPr/>
        </p:nvSpPr>
        <p:spPr>
          <a:xfrm>
            <a:off x="3712464" y="877824"/>
            <a:ext cx="73152" cy="73152"/>
          </a:xfrm>
          <a:prstGeom prst="ellipse">
            <a:avLst/>
          </a:prstGeom>
          <a:solidFill>
            <a:srgbClr val="8FBBCE"/>
          </a:solidFill>
          <a:ln w="6350">
            <a:solidFill>
              <a:srgbClr val="2E6178"/>
            </a:solidFill>
            <a:prstDash val="solid"/>
          </a:ln>
        </p:spPr>
        <p:txBody>
          <a:bodyPr/>
          <a:lstStyle/>
          <a:p>
            <a:endParaRPr lang="en-GB"/>
          </a:p>
        </p:txBody>
      </p:sp>
      <p:sp>
        <p:nvSpPr>
          <p:cNvPr id="12" name="Shape 10"/>
          <p:cNvSpPr/>
          <p:nvPr/>
        </p:nvSpPr>
        <p:spPr>
          <a:xfrm>
            <a:off x="4261104" y="649224"/>
            <a:ext cx="73152" cy="73152"/>
          </a:xfrm>
          <a:prstGeom prst="ellipse">
            <a:avLst/>
          </a:prstGeom>
          <a:solidFill>
            <a:srgbClr val="8FBBCE"/>
          </a:solidFill>
          <a:ln w="6350">
            <a:solidFill>
              <a:srgbClr val="2E6178"/>
            </a:solidFill>
            <a:prstDash val="solid"/>
          </a:ln>
        </p:spPr>
        <p:txBody>
          <a:bodyPr/>
          <a:lstStyle/>
          <a:p>
            <a:endParaRPr lang="en-GB"/>
          </a:p>
        </p:txBody>
      </p:sp>
      <p:sp>
        <p:nvSpPr>
          <p:cNvPr id="13" name="Shape 11"/>
          <p:cNvSpPr/>
          <p:nvPr/>
        </p:nvSpPr>
        <p:spPr>
          <a:xfrm>
            <a:off x="4809744" y="969264"/>
            <a:ext cx="73152" cy="73152"/>
          </a:xfrm>
          <a:prstGeom prst="ellipse">
            <a:avLst/>
          </a:prstGeom>
          <a:solidFill>
            <a:srgbClr val="8FBBCE"/>
          </a:solidFill>
          <a:ln w="6350">
            <a:solidFill>
              <a:srgbClr val="2E6178"/>
            </a:solidFill>
            <a:prstDash val="solid"/>
          </a:ln>
        </p:spPr>
        <p:txBody>
          <a:bodyPr/>
          <a:lstStyle/>
          <a:p>
            <a:endParaRPr lang="en-GB"/>
          </a:p>
        </p:txBody>
      </p:sp>
      <p:sp>
        <p:nvSpPr>
          <p:cNvPr id="14" name="Shape 12"/>
          <p:cNvSpPr/>
          <p:nvPr/>
        </p:nvSpPr>
        <p:spPr>
          <a:xfrm>
            <a:off x="5358384" y="694944"/>
            <a:ext cx="73152" cy="73152"/>
          </a:xfrm>
          <a:prstGeom prst="ellipse">
            <a:avLst/>
          </a:prstGeom>
          <a:solidFill>
            <a:srgbClr val="8FBBCE"/>
          </a:solidFill>
          <a:ln w="6350">
            <a:solidFill>
              <a:srgbClr val="2E6178"/>
            </a:solidFill>
            <a:prstDash val="solid"/>
          </a:ln>
        </p:spPr>
        <p:txBody>
          <a:bodyPr/>
          <a:lstStyle/>
          <a:p>
            <a:endParaRPr lang="en-GB"/>
          </a:p>
        </p:txBody>
      </p:sp>
      <p:sp>
        <p:nvSpPr>
          <p:cNvPr id="15" name="Shape 13"/>
          <p:cNvSpPr/>
          <p:nvPr/>
        </p:nvSpPr>
        <p:spPr>
          <a:xfrm flipV="1">
            <a:off x="365760" y="4709160"/>
            <a:ext cx="548640" cy="182880"/>
          </a:xfrm>
          <a:prstGeom prst="line">
            <a:avLst/>
          </a:prstGeom>
          <a:noFill/>
          <a:ln w="12700">
            <a:solidFill>
              <a:srgbClr val="2E6178"/>
            </a:solidFill>
            <a:prstDash val="solid"/>
          </a:ln>
        </p:spPr>
        <p:txBody>
          <a:bodyPr/>
          <a:lstStyle/>
          <a:p>
            <a:endParaRPr lang="en-GB"/>
          </a:p>
        </p:txBody>
      </p:sp>
      <p:sp>
        <p:nvSpPr>
          <p:cNvPr id="16" name="Shape 14"/>
          <p:cNvSpPr/>
          <p:nvPr/>
        </p:nvSpPr>
        <p:spPr>
          <a:xfrm>
            <a:off x="914400" y="4709160"/>
            <a:ext cx="548640" cy="320040"/>
          </a:xfrm>
          <a:prstGeom prst="line">
            <a:avLst/>
          </a:prstGeom>
          <a:noFill/>
          <a:ln w="12700">
            <a:solidFill>
              <a:srgbClr val="2E6178"/>
            </a:solidFill>
            <a:prstDash val="solid"/>
          </a:ln>
        </p:spPr>
        <p:txBody>
          <a:bodyPr/>
          <a:lstStyle/>
          <a:p>
            <a:endParaRPr lang="en-GB"/>
          </a:p>
        </p:txBody>
      </p:sp>
      <p:sp>
        <p:nvSpPr>
          <p:cNvPr id="17" name="Shape 15"/>
          <p:cNvSpPr/>
          <p:nvPr/>
        </p:nvSpPr>
        <p:spPr>
          <a:xfrm flipV="1">
            <a:off x="1463040" y="4800600"/>
            <a:ext cx="548640" cy="228600"/>
          </a:xfrm>
          <a:prstGeom prst="line">
            <a:avLst/>
          </a:prstGeom>
          <a:noFill/>
          <a:ln w="12700">
            <a:solidFill>
              <a:srgbClr val="2E6178"/>
            </a:solidFill>
            <a:prstDash val="solid"/>
          </a:ln>
        </p:spPr>
        <p:txBody>
          <a:bodyPr/>
          <a:lstStyle/>
          <a:p>
            <a:endParaRPr lang="en-GB"/>
          </a:p>
        </p:txBody>
      </p:sp>
      <p:sp>
        <p:nvSpPr>
          <p:cNvPr id="18" name="Shape 16"/>
          <p:cNvSpPr/>
          <p:nvPr/>
        </p:nvSpPr>
        <p:spPr>
          <a:xfrm>
            <a:off x="2011680" y="4800600"/>
            <a:ext cx="548640" cy="320040"/>
          </a:xfrm>
          <a:prstGeom prst="line">
            <a:avLst/>
          </a:prstGeom>
          <a:noFill/>
          <a:ln w="12700">
            <a:solidFill>
              <a:srgbClr val="2E6178"/>
            </a:solidFill>
            <a:prstDash val="solid"/>
          </a:ln>
        </p:spPr>
        <p:txBody>
          <a:bodyPr/>
          <a:lstStyle/>
          <a:p>
            <a:endParaRPr lang="en-GB"/>
          </a:p>
        </p:txBody>
      </p:sp>
      <p:sp>
        <p:nvSpPr>
          <p:cNvPr id="19" name="Shape 17"/>
          <p:cNvSpPr/>
          <p:nvPr/>
        </p:nvSpPr>
        <p:spPr>
          <a:xfrm flipV="1">
            <a:off x="2560320" y="4846320"/>
            <a:ext cx="548640" cy="274320"/>
          </a:xfrm>
          <a:prstGeom prst="line">
            <a:avLst/>
          </a:prstGeom>
          <a:noFill/>
          <a:ln w="12700">
            <a:solidFill>
              <a:srgbClr val="2E6178"/>
            </a:solidFill>
            <a:prstDash val="solid"/>
          </a:ln>
        </p:spPr>
        <p:txBody>
          <a:bodyPr/>
          <a:lstStyle/>
          <a:p>
            <a:endParaRPr lang="en-GB"/>
          </a:p>
        </p:txBody>
      </p:sp>
      <p:sp>
        <p:nvSpPr>
          <p:cNvPr id="20" name="Shape 18"/>
          <p:cNvSpPr/>
          <p:nvPr/>
        </p:nvSpPr>
        <p:spPr>
          <a:xfrm>
            <a:off x="329184" y="4855464"/>
            <a:ext cx="73152" cy="73152"/>
          </a:xfrm>
          <a:prstGeom prst="ellipse">
            <a:avLst/>
          </a:prstGeom>
          <a:solidFill>
            <a:srgbClr val="8FBBCE"/>
          </a:solidFill>
          <a:ln w="6350">
            <a:solidFill>
              <a:srgbClr val="2E6178"/>
            </a:solidFill>
            <a:prstDash val="solid"/>
          </a:ln>
        </p:spPr>
        <p:txBody>
          <a:bodyPr/>
          <a:lstStyle/>
          <a:p>
            <a:endParaRPr lang="en-GB"/>
          </a:p>
        </p:txBody>
      </p:sp>
      <p:sp>
        <p:nvSpPr>
          <p:cNvPr id="21" name="Shape 19"/>
          <p:cNvSpPr/>
          <p:nvPr/>
        </p:nvSpPr>
        <p:spPr>
          <a:xfrm>
            <a:off x="877824" y="4672584"/>
            <a:ext cx="73152" cy="73152"/>
          </a:xfrm>
          <a:prstGeom prst="ellipse">
            <a:avLst/>
          </a:prstGeom>
          <a:solidFill>
            <a:srgbClr val="8FBBCE"/>
          </a:solidFill>
          <a:ln w="6350">
            <a:solidFill>
              <a:srgbClr val="2E6178"/>
            </a:solidFill>
            <a:prstDash val="solid"/>
          </a:ln>
        </p:spPr>
        <p:txBody>
          <a:bodyPr/>
          <a:lstStyle/>
          <a:p>
            <a:endParaRPr lang="en-GB"/>
          </a:p>
        </p:txBody>
      </p:sp>
      <p:sp>
        <p:nvSpPr>
          <p:cNvPr id="22" name="Shape 20"/>
          <p:cNvSpPr/>
          <p:nvPr/>
        </p:nvSpPr>
        <p:spPr>
          <a:xfrm>
            <a:off x="1426464" y="4992624"/>
            <a:ext cx="73152" cy="73152"/>
          </a:xfrm>
          <a:prstGeom prst="ellipse">
            <a:avLst/>
          </a:prstGeom>
          <a:solidFill>
            <a:srgbClr val="8FBBCE"/>
          </a:solidFill>
          <a:ln w="6350">
            <a:solidFill>
              <a:srgbClr val="2E6178"/>
            </a:solidFill>
            <a:prstDash val="solid"/>
          </a:ln>
        </p:spPr>
        <p:txBody>
          <a:bodyPr/>
          <a:lstStyle/>
          <a:p>
            <a:endParaRPr lang="en-GB"/>
          </a:p>
        </p:txBody>
      </p:sp>
      <p:sp>
        <p:nvSpPr>
          <p:cNvPr id="23" name="Shape 21"/>
          <p:cNvSpPr/>
          <p:nvPr/>
        </p:nvSpPr>
        <p:spPr>
          <a:xfrm>
            <a:off x="1975104" y="4764024"/>
            <a:ext cx="73152" cy="73152"/>
          </a:xfrm>
          <a:prstGeom prst="ellipse">
            <a:avLst/>
          </a:prstGeom>
          <a:solidFill>
            <a:srgbClr val="8FBBCE"/>
          </a:solidFill>
          <a:ln w="6350">
            <a:solidFill>
              <a:srgbClr val="2E6178"/>
            </a:solidFill>
            <a:prstDash val="solid"/>
          </a:ln>
        </p:spPr>
        <p:txBody>
          <a:bodyPr/>
          <a:lstStyle/>
          <a:p>
            <a:endParaRPr lang="en-GB"/>
          </a:p>
        </p:txBody>
      </p:sp>
      <p:sp>
        <p:nvSpPr>
          <p:cNvPr id="24" name="Shape 22"/>
          <p:cNvSpPr/>
          <p:nvPr/>
        </p:nvSpPr>
        <p:spPr>
          <a:xfrm>
            <a:off x="2523744" y="5084064"/>
            <a:ext cx="73152" cy="73152"/>
          </a:xfrm>
          <a:prstGeom prst="ellipse">
            <a:avLst/>
          </a:prstGeom>
          <a:solidFill>
            <a:srgbClr val="8FBBCE"/>
          </a:solidFill>
          <a:ln w="6350">
            <a:solidFill>
              <a:srgbClr val="2E6178"/>
            </a:solidFill>
            <a:prstDash val="solid"/>
          </a:ln>
        </p:spPr>
        <p:txBody>
          <a:bodyPr/>
          <a:lstStyle/>
          <a:p>
            <a:endParaRPr lang="en-GB"/>
          </a:p>
        </p:txBody>
      </p:sp>
      <p:sp>
        <p:nvSpPr>
          <p:cNvPr id="25" name="Shape 23"/>
          <p:cNvSpPr/>
          <p:nvPr/>
        </p:nvSpPr>
        <p:spPr>
          <a:xfrm>
            <a:off x="3072384" y="4809744"/>
            <a:ext cx="73152" cy="73152"/>
          </a:xfrm>
          <a:prstGeom prst="ellipse">
            <a:avLst/>
          </a:prstGeom>
          <a:solidFill>
            <a:srgbClr val="8FBBCE"/>
          </a:solidFill>
          <a:ln w="6350">
            <a:solidFill>
              <a:srgbClr val="2E6178"/>
            </a:solidFill>
            <a:prstDash val="solid"/>
          </a:ln>
        </p:spPr>
        <p:txBody>
          <a:bodyPr/>
          <a:lstStyle/>
          <a:p>
            <a:endParaRPr lang="en-GB"/>
          </a:p>
        </p:txBody>
      </p:sp>
      <p:sp>
        <p:nvSpPr>
          <p:cNvPr id="27" name="Text 25"/>
          <p:cNvSpPr txBox="1"/>
          <p:nvPr/>
        </p:nvSpPr>
        <p:spPr>
          <a:xfrm>
            <a:off x="548640" y="1234440"/>
            <a:ext cx="5120640" cy="1188720"/>
          </a:xfrm>
          <a:prstGeom prst="rect">
            <a:avLst/>
          </a:prstGeom>
          <a:noFill/>
          <a:ln/>
        </p:spPr>
        <p:txBody>
          <a:bodyPr wrap="square" lIns="0" tIns="0" rIns="0" bIns="0" rtlCol="0" anchor="t"/>
          <a:lstStyle/>
          <a:p>
            <a:pPr marL="0" indent="0">
              <a:buNone/>
            </a:pPr>
            <a:r>
              <a:rPr lang="en-US" sz="3400" b="1" dirty="0">
                <a:solidFill>
                  <a:srgbClr val="FFFFFF"/>
                </a:solidFill>
                <a:latin typeface="Georgia" pitchFamily="34" charset="0"/>
                <a:ea typeface="Georgia" pitchFamily="34" charset="-122"/>
                <a:cs typeface="Georgia" pitchFamily="34" charset="-120"/>
              </a:rPr>
              <a:t>Academic Interview for HR Processes</a:t>
            </a:r>
            <a:endParaRPr lang="en-US" sz="3400" dirty="0"/>
          </a:p>
        </p:txBody>
      </p:sp>
      <p:sp>
        <p:nvSpPr>
          <p:cNvPr id="28" name="Text 26"/>
          <p:cNvSpPr txBox="1"/>
          <p:nvPr/>
        </p:nvSpPr>
        <p:spPr>
          <a:xfrm>
            <a:off x="548640" y="2468880"/>
            <a:ext cx="5029200" cy="640080"/>
          </a:xfrm>
          <a:prstGeom prst="rect">
            <a:avLst/>
          </a:prstGeom>
          <a:noFill/>
          <a:ln/>
        </p:spPr>
        <p:txBody>
          <a:bodyPr wrap="square" lIns="0" tIns="0" rIns="0" bIns="0" rtlCol="0" anchor="t"/>
          <a:lstStyle/>
          <a:p>
            <a:pPr marL="0" indent="0">
              <a:buNone/>
            </a:pPr>
            <a:r>
              <a:rPr lang="en-US" sz="1600" dirty="0">
                <a:solidFill>
                  <a:srgbClr val="D2E6EE"/>
                </a:solidFill>
              </a:rPr>
              <a:t>Hiring Manager Simulation: recruiting a Graduate AI Strategist at UWTSD</a:t>
            </a:r>
            <a:endParaRPr lang="en-US" sz="1600" dirty="0"/>
          </a:p>
        </p:txBody>
      </p:sp>
      <p:sp>
        <p:nvSpPr>
          <p:cNvPr id="29" name="Text 27"/>
          <p:cNvSpPr txBox="1"/>
          <p:nvPr/>
        </p:nvSpPr>
        <p:spPr>
          <a:xfrm>
            <a:off x="548640" y="3291840"/>
            <a:ext cx="5120640" cy="1005840"/>
          </a:xfrm>
          <a:prstGeom prst="rect">
            <a:avLst/>
          </a:prstGeom>
          <a:noFill/>
          <a:ln/>
        </p:spPr>
        <p:txBody>
          <a:bodyPr wrap="square" lIns="0" tIns="0" rIns="0" bIns="0" rtlCol="0" anchor="t"/>
          <a:lstStyle/>
          <a:p>
            <a:pPr marL="0" indent="0">
              <a:spcAft>
                <a:spcPts val="200"/>
              </a:spcAft>
              <a:buNone/>
            </a:pPr>
            <a:r>
              <a:rPr lang="en-US" sz="1300" dirty="0">
                <a:solidFill>
                  <a:srgbClr val="FFFFFF"/>
                </a:solidFill>
              </a:rPr>
              <a:t>Student: </a:t>
            </a:r>
            <a:r>
              <a:rPr lang="ro-RO" sz="1300" dirty="0">
                <a:solidFill>
                  <a:srgbClr val="FFFFFF"/>
                </a:solidFill>
              </a:rPr>
              <a:t>Marian Emil Budica </a:t>
            </a:r>
            <a:endParaRPr lang="en-US" sz="1300" dirty="0"/>
          </a:p>
          <a:p>
            <a:pPr marL="0" indent="0">
              <a:spcAft>
                <a:spcPts val="200"/>
              </a:spcAft>
              <a:buNone/>
            </a:pPr>
            <a:r>
              <a:rPr lang="en-US" sz="1300" dirty="0">
                <a:solidFill>
                  <a:srgbClr val="FFFFFF"/>
                </a:solidFill>
              </a:rPr>
              <a:t>Student Number: </a:t>
            </a:r>
            <a:r>
              <a:rPr lang="ro-RO" sz="1300" dirty="0">
                <a:solidFill>
                  <a:srgbClr val="FFFFFF"/>
                </a:solidFill>
              </a:rPr>
              <a:t>2312379</a:t>
            </a:r>
            <a:endParaRPr lang="en-US" sz="1300" dirty="0"/>
          </a:p>
          <a:p>
            <a:pPr marL="0" indent="0">
              <a:spcAft>
                <a:spcPts val="200"/>
              </a:spcAft>
              <a:buNone/>
            </a:pPr>
            <a:r>
              <a:rPr lang="en-US" sz="1300" dirty="0">
                <a:solidFill>
                  <a:srgbClr val="FFFFFF"/>
                </a:solidFill>
              </a:rPr>
              <a:t>Lecturers: Dr Eric Osei and Dr Trinh Nguyen</a:t>
            </a:r>
            <a:endParaRPr lang="en-US" sz="1300" dirty="0"/>
          </a:p>
          <a:p>
            <a:pPr marL="0" indent="0">
              <a:spcAft>
                <a:spcPts val="200"/>
              </a:spcAft>
              <a:buNone/>
            </a:pPr>
            <a:r>
              <a:rPr lang="ro-RO" sz="1300" dirty="0">
                <a:solidFill>
                  <a:srgbClr val="FFFFFF"/>
                </a:solidFill>
              </a:rPr>
              <a:t>Module Code:LCBB5012</a:t>
            </a:r>
            <a:endParaRPr lang="en-US" sz="1300" dirty="0"/>
          </a:p>
        </p:txBody>
      </p:sp>
      <p:pic>
        <p:nvPicPr>
          <p:cNvPr id="30" name="Image 0" descr="/home/claude/assets/logo_navy.png"/>
          <p:cNvPicPr>
            <a:picLocks noChangeAspect="1"/>
          </p:cNvPicPr>
          <p:nvPr/>
        </p:nvPicPr>
        <p:blipFill>
          <a:blip r:embed="rId3"/>
          <a:stretch>
            <a:fillRect/>
          </a:stretch>
        </p:blipFill>
        <p:spPr>
          <a:xfrm>
            <a:off x="6798564" y="502920"/>
            <a:ext cx="1554480" cy="1207922"/>
          </a:xfrm>
          <a:prstGeom prst="rect">
            <a:avLst/>
          </a:prstGeom>
        </p:spPr>
      </p:pic>
      <p:pic>
        <p:nvPicPr>
          <p:cNvPr id="31" name="Image 1" descr="/home/claude/assets/crest_t.png"/>
          <p:cNvPicPr>
            <a:picLocks noChangeAspect="1"/>
          </p:cNvPicPr>
          <p:nvPr/>
        </p:nvPicPr>
        <p:blipFill>
          <a:blip r:embed="rId4"/>
          <a:stretch>
            <a:fillRect/>
          </a:stretch>
        </p:blipFill>
        <p:spPr>
          <a:xfrm>
            <a:off x="6752844" y="2011680"/>
            <a:ext cx="1645920" cy="1753819"/>
          </a:xfrm>
          <a:prstGeom prst="rect">
            <a:avLst/>
          </a:prstGeom>
        </p:spPr>
      </p:pic>
      <p:sp>
        <p:nvSpPr>
          <p:cNvPr id="32" name="Text 28"/>
          <p:cNvSpPr txBox="1"/>
          <p:nvPr/>
        </p:nvSpPr>
        <p:spPr>
          <a:xfrm>
            <a:off x="6126480" y="4114800"/>
            <a:ext cx="2926080" cy="548640"/>
          </a:xfrm>
          <a:prstGeom prst="rect">
            <a:avLst/>
          </a:prstGeom>
          <a:noFill/>
          <a:ln/>
        </p:spPr>
        <p:txBody>
          <a:bodyPr wrap="square" lIns="0" tIns="0" rIns="0" bIns="0" rtlCol="0" anchor="t"/>
          <a:lstStyle/>
          <a:p>
            <a:pPr marL="0" indent="0" algn="ctr">
              <a:buNone/>
            </a:pPr>
            <a:r>
              <a:rPr lang="en-US" sz="1050" dirty="0">
                <a:solidFill>
                  <a:srgbClr val="5F6D76"/>
                </a:solidFill>
              </a:rPr>
              <a:t>Principles of Human Resource Management</a:t>
            </a:r>
            <a:endParaRPr lang="en-US" sz="1050" dirty="0"/>
          </a:p>
          <a:p>
            <a:pPr marL="0" indent="0" algn="ctr">
              <a:buNone/>
            </a:pPr>
            <a:r>
              <a:rPr lang="en-US" sz="1050" dirty="0">
                <a:solidFill>
                  <a:srgbClr val="5F6D76"/>
                </a:solidFill>
              </a:rPr>
              <a:t>BA (Hons) Business Management</a:t>
            </a:r>
            <a:endParaRPr lang="en-US" sz="1050" dirty="0"/>
          </a:p>
        </p:txBody>
      </p:sp>
    </p:spTree>
  </p:cSld>
  <p:clrMapOvr>
    <a:masterClrMapping/>
  </p:clrMapOvr>
  <p:transition spd="slow">
    <p:fade/>
  </p:transition>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7F5EF"/>
        </a:solidFill>
        <a:effectLst/>
      </p:bgPr>
    </p:bg>
    <p:spTree>
      <p:nvGrpSpPr>
        <p:cNvPr id="1" name=""/>
        <p:cNvGrpSpPr/>
        <p:nvPr/>
      </p:nvGrpSpPr>
      <p:grpSpPr>
        <a:xfrm>
          <a:off x="0" y="0"/>
          <a:ext cx="0" cy="0"/>
          <a:chOff x="0" y="0"/>
          <a:chExt cx="0" cy="0"/>
        </a:xfrm>
      </p:grpSpPr>
      <p:sp>
        <p:nvSpPr>
          <p:cNvPr id="2" name="Shape 0"/>
          <p:cNvSpPr/>
          <p:nvPr/>
        </p:nvSpPr>
        <p:spPr>
          <a:xfrm>
            <a:off x="0" y="0"/>
            <a:ext cx="777240" cy="5143500"/>
          </a:xfrm>
          <a:prstGeom prst="rect">
            <a:avLst/>
          </a:prstGeom>
          <a:solidFill>
            <a:srgbClr val="22485A"/>
          </a:solidFill>
          <a:ln/>
        </p:spPr>
        <p:txBody>
          <a:bodyPr/>
          <a:lstStyle/>
          <a:p>
            <a:endParaRPr lang="en-GB"/>
          </a:p>
        </p:txBody>
      </p:sp>
      <p:sp>
        <p:nvSpPr>
          <p:cNvPr id="3" name="Shape 1"/>
          <p:cNvSpPr/>
          <p:nvPr/>
        </p:nvSpPr>
        <p:spPr>
          <a:xfrm>
            <a:off x="54864" y="91440"/>
            <a:ext cx="667512" cy="566928"/>
          </a:xfrm>
          <a:prstGeom prst="roundRect">
            <a:avLst>
              <a:gd name="adj" fmla="val 9677"/>
            </a:avLst>
          </a:prstGeom>
          <a:solidFill>
            <a:srgbClr val="FFFFFF"/>
          </a:solidFill>
          <a:ln/>
        </p:spPr>
        <p:txBody>
          <a:bodyPr/>
          <a:lstStyle/>
          <a:p>
            <a:endParaRPr lang="en-GB"/>
          </a:p>
        </p:txBody>
      </p:sp>
      <p:pic>
        <p:nvPicPr>
          <p:cNvPr id="4" name="Image 0" descr="/home/claude/assets/logo_navy.png"/>
          <p:cNvPicPr>
            <a:picLocks noChangeAspect="1"/>
          </p:cNvPicPr>
          <p:nvPr/>
        </p:nvPicPr>
        <p:blipFill>
          <a:blip r:embed="rId3"/>
          <a:stretch>
            <a:fillRect/>
          </a:stretch>
        </p:blipFill>
        <p:spPr>
          <a:xfrm>
            <a:off x="91440" y="128016"/>
            <a:ext cx="594360" cy="461772"/>
          </a:xfrm>
          <a:prstGeom prst="rect">
            <a:avLst/>
          </a:prstGeom>
        </p:spPr>
      </p:pic>
      <p:sp>
        <p:nvSpPr>
          <p:cNvPr id="5" name="Shape 2"/>
          <p:cNvSpPr/>
          <p:nvPr/>
        </p:nvSpPr>
        <p:spPr>
          <a:xfrm>
            <a:off x="342900" y="1188720"/>
            <a:ext cx="91440" cy="91440"/>
          </a:xfrm>
          <a:prstGeom prst="ellipse">
            <a:avLst/>
          </a:prstGeom>
          <a:solidFill>
            <a:srgbClr val="3C7A9A"/>
          </a:solidFill>
          <a:ln w="6350">
            <a:solidFill>
              <a:srgbClr val="8FBBCE"/>
            </a:solidFill>
            <a:prstDash val="solid"/>
          </a:ln>
        </p:spPr>
        <p:txBody>
          <a:bodyPr/>
          <a:lstStyle/>
          <a:p>
            <a:endParaRPr lang="en-GB"/>
          </a:p>
        </p:txBody>
      </p:sp>
      <p:sp>
        <p:nvSpPr>
          <p:cNvPr id="6" name="Shape 3"/>
          <p:cNvSpPr/>
          <p:nvPr/>
        </p:nvSpPr>
        <p:spPr>
          <a:xfrm>
            <a:off x="342900" y="1600200"/>
            <a:ext cx="91440" cy="91440"/>
          </a:xfrm>
          <a:prstGeom prst="ellipse">
            <a:avLst/>
          </a:prstGeom>
          <a:solidFill>
            <a:srgbClr val="3C7A9A"/>
          </a:solidFill>
          <a:ln w="6350">
            <a:solidFill>
              <a:srgbClr val="8FBBCE"/>
            </a:solidFill>
            <a:prstDash val="solid"/>
          </a:ln>
        </p:spPr>
        <p:txBody>
          <a:bodyPr/>
          <a:lstStyle/>
          <a:p>
            <a:endParaRPr lang="en-GB"/>
          </a:p>
        </p:txBody>
      </p:sp>
      <p:sp>
        <p:nvSpPr>
          <p:cNvPr id="7" name="Shape 4"/>
          <p:cNvSpPr/>
          <p:nvPr/>
        </p:nvSpPr>
        <p:spPr>
          <a:xfrm>
            <a:off x="342900" y="2011680"/>
            <a:ext cx="91440" cy="91440"/>
          </a:xfrm>
          <a:prstGeom prst="ellipse">
            <a:avLst/>
          </a:prstGeom>
          <a:solidFill>
            <a:srgbClr val="3C7A9A"/>
          </a:solidFill>
          <a:ln w="6350">
            <a:solidFill>
              <a:srgbClr val="8FBBCE"/>
            </a:solidFill>
            <a:prstDash val="solid"/>
          </a:ln>
        </p:spPr>
        <p:txBody>
          <a:bodyPr/>
          <a:lstStyle/>
          <a:p>
            <a:endParaRPr lang="en-GB"/>
          </a:p>
        </p:txBody>
      </p:sp>
      <p:sp>
        <p:nvSpPr>
          <p:cNvPr id="8" name="Shape 5"/>
          <p:cNvSpPr/>
          <p:nvPr/>
        </p:nvSpPr>
        <p:spPr>
          <a:xfrm>
            <a:off x="342900" y="2423160"/>
            <a:ext cx="91440" cy="91440"/>
          </a:xfrm>
          <a:prstGeom prst="ellipse">
            <a:avLst/>
          </a:prstGeom>
          <a:solidFill>
            <a:srgbClr val="3C7A9A"/>
          </a:solidFill>
          <a:ln w="6350">
            <a:solidFill>
              <a:srgbClr val="8FBBCE"/>
            </a:solidFill>
            <a:prstDash val="solid"/>
          </a:ln>
        </p:spPr>
        <p:txBody>
          <a:bodyPr/>
          <a:lstStyle/>
          <a:p>
            <a:endParaRPr lang="en-GB"/>
          </a:p>
        </p:txBody>
      </p:sp>
      <p:sp>
        <p:nvSpPr>
          <p:cNvPr id="9" name="Shape 6"/>
          <p:cNvSpPr/>
          <p:nvPr/>
        </p:nvSpPr>
        <p:spPr>
          <a:xfrm>
            <a:off x="388620" y="1234440"/>
            <a:ext cx="0" cy="1234440"/>
          </a:xfrm>
          <a:prstGeom prst="line">
            <a:avLst/>
          </a:prstGeom>
          <a:noFill/>
          <a:ln w="12700">
            <a:solidFill>
              <a:srgbClr val="6FA0B8"/>
            </a:solidFill>
            <a:prstDash val="solid"/>
          </a:ln>
        </p:spPr>
        <p:txBody>
          <a:bodyPr/>
          <a:lstStyle/>
          <a:p>
            <a:endParaRPr lang="en-GB"/>
          </a:p>
        </p:txBody>
      </p:sp>
      <p:sp>
        <p:nvSpPr>
          <p:cNvPr id="10" name="Text 7"/>
          <p:cNvSpPr txBox="1"/>
          <p:nvPr/>
        </p:nvSpPr>
        <p:spPr>
          <a:xfrm>
            <a:off x="91440" y="4754880"/>
            <a:ext cx="594360" cy="274320"/>
          </a:xfrm>
          <a:prstGeom prst="rect">
            <a:avLst/>
          </a:prstGeom>
          <a:noFill/>
          <a:ln/>
        </p:spPr>
        <p:txBody>
          <a:bodyPr wrap="square" lIns="0" tIns="0" rIns="0" bIns="0" rtlCol="0" anchor="ctr"/>
          <a:lstStyle/>
          <a:p>
            <a:pPr marL="0" indent="0" algn="ctr">
              <a:buNone/>
            </a:pPr>
            <a:r>
              <a:rPr lang="en-US" sz="1200" b="1" dirty="0">
                <a:solidFill>
                  <a:srgbClr val="FFFFFF"/>
                </a:solidFill>
              </a:rPr>
              <a:t>2</a:t>
            </a:r>
            <a:endParaRPr lang="en-US" sz="1200" dirty="0"/>
          </a:p>
        </p:txBody>
      </p:sp>
      <p:sp>
        <p:nvSpPr>
          <p:cNvPr id="11" name="Text 8"/>
          <p:cNvSpPr txBox="1"/>
          <p:nvPr/>
        </p:nvSpPr>
        <p:spPr>
          <a:xfrm>
            <a:off x="1051560" y="109728"/>
            <a:ext cx="5486400" cy="182880"/>
          </a:xfrm>
          <a:prstGeom prst="rect">
            <a:avLst/>
          </a:prstGeom>
          <a:noFill/>
          <a:ln/>
        </p:spPr>
        <p:txBody>
          <a:bodyPr wrap="square" lIns="0" tIns="0" rIns="0" bIns="0" rtlCol="0" anchor="ctr"/>
          <a:lstStyle/>
          <a:p>
            <a:pPr marL="0" indent="0">
              <a:buNone/>
            </a:pPr>
            <a:r>
              <a:rPr lang="en-US" sz="900" b="1" kern="0" spc="300" dirty="0">
                <a:solidFill>
                  <a:srgbClr val="B97A2B"/>
                </a:solidFill>
              </a:rPr>
              <a:t>EVIDENCE</a:t>
            </a:r>
            <a:endParaRPr lang="en-US" sz="900" dirty="0"/>
          </a:p>
        </p:txBody>
      </p:sp>
      <p:sp>
        <p:nvSpPr>
          <p:cNvPr id="12" name="Text 9"/>
          <p:cNvSpPr txBox="1"/>
          <p:nvPr/>
        </p:nvSpPr>
        <p:spPr>
          <a:xfrm>
            <a:off x="1051560" y="274320"/>
            <a:ext cx="7726680" cy="502920"/>
          </a:xfrm>
          <a:prstGeom prst="rect">
            <a:avLst/>
          </a:prstGeom>
          <a:noFill/>
          <a:ln/>
        </p:spPr>
        <p:txBody>
          <a:bodyPr wrap="square" lIns="0" tIns="0" rIns="0" bIns="0" rtlCol="0" anchor="ctr"/>
          <a:lstStyle/>
          <a:p>
            <a:pPr marL="0" indent="0">
              <a:buNone/>
            </a:pPr>
            <a:r>
              <a:rPr lang="en-US" sz="2300" b="1" dirty="0">
                <a:solidFill>
                  <a:srgbClr val="22485A"/>
                </a:solidFill>
                <a:latin typeface="Georgia" pitchFamily="34" charset="0"/>
                <a:ea typeface="Georgia" pitchFamily="34" charset="-122"/>
                <a:cs typeface="Georgia" pitchFamily="34" charset="-120"/>
              </a:rPr>
              <a:t>The evidence: AI is changing study and work</a:t>
            </a:r>
            <a:endParaRPr lang="en-US" sz="2300" dirty="0"/>
          </a:p>
        </p:txBody>
      </p:sp>
      <p:sp>
        <p:nvSpPr>
          <p:cNvPr id="13" name="Shape 10"/>
          <p:cNvSpPr/>
          <p:nvPr/>
        </p:nvSpPr>
        <p:spPr>
          <a:xfrm>
            <a:off x="1051560" y="804672"/>
            <a:ext cx="640080" cy="45720"/>
          </a:xfrm>
          <a:prstGeom prst="rect">
            <a:avLst/>
          </a:prstGeom>
          <a:solidFill>
            <a:srgbClr val="4E9A7C"/>
          </a:solidFill>
          <a:ln/>
        </p:spPr>
        <p:txBody>
          <a:bodyPr/>
          <a:lstStyle/>
          <a:p>
            <a:endParaRPr lang="en-GB"/>
          </a:p>
        </p:txBody>
      </p:sp>
      <p:sp>
        <p:nvSpPr>
          <p:cNvPr id="14" name="Shape 11"/>
          <p:cNvSpPr/>
          <p:nvPr/>
        </p:nvSpPr>
        <p:spPr>
          <a:xfrm>
            <a:off x="1051560" y="1051560"/>
            <a:ext cx="4297680" cy="2880360"/>
          </a:xfrm>
          <a:prstGeom prst="roundRect">
            <a:avLst>
              <a:gd name="adj" fmla="val 2540"/>
            </a:avLst>
          </a:prstGeom>
          <a:solidFill>
            <a:srgbClr val="FFFFFF"/>
          </a:solidFill>
          <a:ln w="9525">
            <a:solidFill>
              <a:srgbClr val="E2DED2"/>
            </a:solidFill>
            <a:prstDash val="solid"/>
          </a:ln>
          <a:effectLst>
            <a:outerShdw blurRad="76200" dist="25400" dir="5400000" algn="bl" rotWithShape="0">
              <a:srgbClr val="22485A">
                <a:alpha val="10000"/>
              </a:srgbClr>
            </a:outerShdw>
          </a:effectLst>
        </p:spPr>
        <p:txBody>
          <a:bodyPr/>
          <a:lstStyle/>
          <a:p>
            <a:endParaRPr lang="en-GB"/>
          </a:p>
        </p:txBody>
      </p:sp>
      <p:sp>
        <p:nvSpPr>
          <p:cNvPr id="15" name="Shape 12"/>
          <p:cNvSpPr/>
          <p:nvPr/>
        </p:nvSpPr>
        <p:spPr>
          <a:xfrm>
            <a:off x="1161288" y="1051560"/>
            <a:ext cx="822960" cy="54864"/>
          </a:xfrm>
          <a:prstGeom prst="rect">
            <a:avLst/>
          </a:prstGeom>
          <a:solidFill>
            <a:srgbClr val="3C7A9A"/>
          </a:solidFill>
          <a:ln/>
        </p:spPr>
        <p:txBody>
          <a:bodyPr/>
          <a:lstStyle/>
          <a:p>
            <a:endParaRPr lang="en-GB"/>
          </a:p>
        </p:txBody>
      </p:sp>
      <p:sp>
        <p:nvSpPr>
          <p:cNvPr id="16" name="Text 13"/>
          <p:cNvSpPr txBox="1"/>
          <p:nvPr/>
        </p:nvSpPr>
        <p:spPr>
          <a:xfrm>
            <a:off x="1234440" y="1188720"/>
            <a:ext cx="3931920" cy="274320"/>
          </a:xfrm>
          <a:prstGeom prst="rect">
            <a:avLst/>
          </a:prstGeom>
          <a:noFill/>
          <a:ln/>
        </p:spPr>
        <p:txBody>
          <a:bodyPr wrap="square" lIns="0" tIns="0" rIns="0" bIns="0" rtlCol="0" anchor="t"/>
          <a:lstStyle/>
          <a:p>
            <a:pPr marL="0" indent="0">
              <a:buNone/>
            </a:pPr>
            <a:r>
              <a:rPr lang="en-US" sz="1400" b="1" dirty="0">
                <a:solidFill>
                  <a:srgbClr val="22485A"/>
                </a:solidFill>
                <a:latin typeface="Georgia" pitchFamily="34" charset="0"/>
                <a:ea typeface="Georgia" pitchFamily="34" charset="-122"/>
                <a:cs typeface="Georgia" pitchFamily="34" charset="-120"/>
              </a:rPr>
              <a:t>UK students using AI (%)</a:t>
            </a:r>
            <a:endParaRPr lang="en-US" sz="1400" dirty="0"/>
          </a:p>
        </p:txBody>
      </p:sp>
      <p:graphicFrame>
        <p:nvGraphicFramePr>
          <p:cNvPr id="17" name="Chart 0"/>
          <p:cNvGraphicFramePr/>
          <p:nvPr/>
        </p:nvGraphicFramePr>
        <p:xfrm>
          <a:off x="1143000" y="1554480"/>
          <a:ext cx="4114800" cy="2286000"/>
        </p:xfrm>
        <a:graphic>
          <a:graphicData uri="http://schemas.openxmlformats.org/drawingml/2006/chart">
            <c:chart xmlns:c="http://schemas.openxmlformats.org/drawingml/2006/chart" xmlns:r="http://schemas.openxmlformats.org/officeDocument/2006/relationships" r:id="rId4"/>
          </a:graphicData>
        </a:graphic>
      </p:graphicFrame>
      <p:sp>
        <p:nvSpPr>
          <p:cNvPr id="18" name="Shape 14"/>
          <p:cNvSpPr/>
          <p:nvPr/>
        </p:nvSpPr>
        <p:spPr>
          <a:xfrm>
            <a:off x="5486400" y="1051560"/>
            <a:ext cx="3291840" cy="886968"/>
          </a:xfrm>
          <a:prstGeom prst="roundRect">
            <a:avLst>
              <a:gd name="adj" fmla="val 8247"/>
            </a:avLst>
          </a:prstGeom>
          <a:solidFill>
            <a:srgbClr val="FFFFFF"/>
          </a:solidFill>
          <a:ln w="9525">
            <a:solidFill>
              <a:srgbClr val="E2DED2"/>
            </a:solidFill>
            <a:prstDash val="solid"/>
          </a:ln>
          <a:effectLst>
            <a:outerShdw blurRad="76200" dist="25400" dir="5400000" algn="bl" rotWithShape="0">
              <a:srgbClr val="22485A">
                <a:alpha val="10000"/>
              </a:srgbClr>
            </a:outerShdw>
          </a:effectLst>
        </p:spPr>
        <p:txBody>
          <a:bodyPr/>
          <a:lstStyle/>
          <a:p>
            <a:endParaRPr lang="en-GB"/>
          </a:p>
        </p:txBody>
      </p:sp>
      <p:sp>
        <p:nvSpPr>
          <p:cNvPr id="19" name="Shape 15"/>
          <p:cNvSpPr/>
          <p:nvPr/>
        </p:nvSpPr>
        <p:spPr>
          <a:xfrm>
            <a:off x="5596128" y="1051560"/>
            <a:ext cx="822960" cy="54864"/>
          </a:xfrm>
          <a:prstGeom prst="rect">
            <a:avLst/>
          </a:prstGeom>
          <a:solidFill>
            <a:srgbClr val="4E9A7C"/>
          </a:solidFill>
          <a:ln/>
        </p:spPr>
        <p:txBody>
          <a:bodyPr/>
          <a:lstStyle/>
          <a:p>
            <a:endParaRPr lang="en-GB"/>
          </a:p>
        </p:txBody>
      </p:sp>
      <p:sp>
        <p:nvSpPr>
          <p:cNvPr id="20" name="Text 16"/>
          <p:cNvSpPr txBox="1"/>
          <p:nvPr/>
        </p:nvSpPr>
        <p:spPr>
          <a:xfrm>
            <a:off x="5623560" y="1143000"/>
            <a:ext cx="1371600" cy="731520"/>
          </a:xfrm>
          <a:prstGeom prst="rect">
            <a:avLst/>
          </a:prstGeom>
          <a:noFill/>
          <a:ln/>
        </p:spPr>
        <p:txBody>
          <a:bodyPr wrap="square" lIns="0" tIns="0" rIns="0" bIns="0" rtlCol="0" anchor="ctr"/>
          <a:lstStyle/>
          <a:p>
            <a:pPr marL="0" indent="0">
              <a:buNone/>
            </a:pPr>
            <a:r>
              <a:rPr lang="en-US" sz="2200" b="1" dirty="0">
                <a:solidFill>
                  <a:srgbClr val="4E9A7C"/>
                </a:solidFill>
                <a:latin typeface="Georgia" pitchFamily="34" charset="0"/>
                <a:ea typeface="Georgia" pitchFamily="34" charset="-122"/>
                <a:cs typeface="Georgia" pitchFamily="34" charset="-120"/>
              </a:rPr>
              <a:t>38%</a:t>
            </a:r>
            <a:endParaRPr lang="en-US" sz="2200" dirty="0"/>
          </a:p>
        </p:txBody>
      </p:sp>
      <p:sp>
        <p:nvSpPr>
          <p:cNvPr id="21" name="Text 17"/>
          <p:cNvSpPr txBox="1"/>
          <p:nvPr/>
        </p:nvSpPr>
        <p:spPr>
          <a:xfrm>
            <a:off x="7040880" y="1143000"/>
            <a:ext cx="1645920" cy="731520"/>
          </a:xfrm>
          <a:prstGeom prst="rect">
            <a:avLst/>
          </a:prstGeom>
          <a:noFill/>
          <a:ln/>
        </p:spPr>
        <p:txBody>
          <a:bodyPr wrap="square" lIns="0" tIns="0" rIns="0" bIns="0" rtlCol="0" anchor="ctr"/>
          <a:lstStyle/>
          <a:p>
            <a:pPr marL="0" indent="0">
              <a:buNone/>
            </a:pPr>
            <a:r>
              <a:rPr lang="en-US" sz="1200" dirty="0">
                <a:solidFill>
                  <a:srgbClr val="2B3A42"/>
                </a:solidFill>
              </a:rPr>
              <a:t>of institutions provide AI tools</a:t>
            </a:r>
            <a:endParaRPr lang="en-US" sz="1200" dirty="0"/>
          </a:p>
        </p:txBody>
      </p:sp>
      <p:sp>
        <p:nvSpPr>
          <p:cNvPr id="22" name="Shape 18"/>
          <p:cNvSpPr/>
          <p:nvPr/>
        </p:nvSpPr>
        <p:spPr>
          <a:xfrm>
            <a:off x="5486400" y="2029968"/>
            <a:ext cx="3291840" cy="886968"/>
          </a:xfrm>
          <a:prstGeom prst="roundRect">
            <a:avLst>
              <a:gd name="adj" fmla="val 8247"/>
            </a:avLst>
          </a:prstGeom>
          <a:solidFill>
            <a:srgbClr val="FFFFFF"/>
          </a:solidFill>
          <a:ln w="9525">
            <a:solidFill>
              <a:srgbClr val="E2DED2"/>
            </a:solidFill>
            <a:prstDash val="solid"/>
          </a:ln>
          <a:effectLst>
            <a:outerShdw blurRad="76200" dist="25400" dir="5400000" algn="bl" rotWithShape="0">
              <a:srgbClr val="22485A">
                <a:alpha val="10000"/>
              </a:srgbClr>
            </a:outerShdw>
          </a:effectLst>
        </p:spPr>
        <p:txBody>
          <a:bodyPr/>
          <a:lstStyle/>
          <a:p>
            <a:endParaRPr lang="en-GB"/>
          </a:p>
        </p:txBody>
      </p:sp>
      <p:sp>
        <p:nvSpPr>
          <p:cNvPr id="23" name="Shape 19"/>
          <p:cNvSpPr/>
          <p:nvPr/>
        </p:nvSpPr>
        <p:spPr>
          <a:xfrm>
            <a:off x="5596128" y="2029968"/>
            <a:ext cx="822960" cy="54864"/>
          </a:xfrm>
          <a:prstGeom prst="rect">
            <a:avLst/>
          </a:prstGeom>
          <a:solidFill>
            <a:srgbClr val="B97A2B"/>
          </a:solidFill>
          <a:ln/>
        </p:spPr>
        <p:txBody>
          <a:bodyPr/>
          <a:lstStyle/>
          <a:p>
            <a:endParaRPr lang="en-GB"/>
          </a:p>
        </p:txBody>
      </p:sp>
      <p:sp>
        <p:nvSpPr>
          <p:cNvPr id="24" name="Text 20"/>
          <p:cNvSpPr txBox="1"/>
          <p:nvPr/>
        </p:nvSpPr>
        <p:spPr>
          <a:xfrm>
            <a:off x="5623560" y="2121408"/>
            <a:ext cx="1371600" cy="731520"/>
          </a:xfrm>
          <a:prstGeom prst="rect">
            <a:avLst/>
          </a:prstGeom>
          <a:noFill/>
          <a:ln/>
        </p:spPr>
        <p:txBody>
          <a:bodyPr wrap="square" lIns="0" tIns="0" rIns="0" bIns="0" rtlCol="0" anchor="ctr"/>
          <a:lstStyle/>
          <a:p>
            <a:pPr marL="0" indent="0">
              <a:buNone/>
            </a:pPr>
            <a:r>
              <a:rPr lang="en-US" sz="2200" b="1" dirty="0">
                <a:solidFill>
                  <a:srgbClr val="B97A2B"/>
                </a:solidFill>
                <a:latin typeface="Georgia" pitchFamily="34" charset="0"/>
                <a:ea typeface="Georgia" pitchFamily="34" charset="-122"/>
                <a:cs typeface="Georgia" pitchFamily="34" charset="-120"/>
              </a:rPr>
              <a:t>36%</a:t>
            </a:r>
            <a:endParaRPr lang="en-US" sz="2200" dirty="0"/>
          </a:p>
        </p:txBody>
      </p:sp>
      <p:sp>
        <p:nvSpPr>
          <p:cNvPr id="25" name="Text 21"/>
          <p:cNvSpPr txBox="1"/>
          <p:nvPr/>
        </p:nvSpPr>
        <p:spPr>
          <a:xfrm>
            <a:off x="7040880" y="2121408"/>
            <a:ext cx="1645920" cy="731520"/>
          </a:xfrm>
          <a:prstGeom prst="rect">
            <a:avLst/>
          </a:prstGeom>
          <a:noFill/>
          <a:ln/>
        </p:spPr>
        <p:txBody>
          <a:bodyPr wrap="square" lIns="0" tIns="0" rIns="0" bIns="0" rtlCol="0" anchor="ctr"/>
          <a:lstStyle/>
          <a:p>
            <a:pPr marL="0" indent="0">
              <a:buNone/>
            </a:pPr>
            <a:r>
              <a:rPr lang="en-US" sz="1200" dirty="0">
                <a:solidFill>
                  <a:srgbClr val="2B3A42"/>
                </a:solidFill>
              </a:rPr>
              <a:t>of students feel encouraged to use AI</a:t>
            </a:r>
            <a:endParaRPr lang="en-US" sz="1200" dirty="0"/>
          </a:p>
        </p:txBody>
      </p:sp>
      <p:sp>
        <p:nvSpPr>
          <p:cNvPr id="26" name="Shape 22"/>
          <p:cNvSpPr/>
          <p:nvPr/>
        </p:nvSpPr>
        <p:spPr>
          <a:xfrm>
            <a:off x="5486400" y="3008376"/>
            <a:ext cx="3291840" cy="886968"/>
          </a:xfrm>
          <a:prstGeom prst="roundRect">
            <a:avLst>
              <a:gd name="adj" fmla="val 8247"/>
            </a:avLst>
          </a:prstGeom>
          <a:solidFill>
            <a:srgbClr val="FFFFFF"/>
          </a:solidFill>
          <a:ln w="9525">
            <a:solidFill>
              <a:srgbClr val="E2DED2"/>
            </a:solidFill>
            <a:prstDash val="solid"/>
          </a:ln>
          <a:effectLst>
            <a:outerShdw blurRad="76200" dist="25400" dir="5400000" algn="bl" rotWithShape="0">
              <a:srgbClr val="22485A">
                <a:alpha val="10000"/>
              </a:srgbClr>
            </a:outerShdw>
          </a:effectLst>
        </p:spPr>
        <p:txBody>
          <a:bodyPr/>
          <a:lstStyle/>
          <a:p>
            <a:endParaRPr lang="en-GB"/>
          </a:p>
        </p:txBody>
      </p:sp>
      <p:sp>
        <p:nvSpPr>
          <p:cNvPr id="27" name="Shape 23"/>
          <p:cNvSpPr/>
          <p:nvPr/>
        </p:nvSpPr>
        <p:spPr>
          <a:xfrm>
            <a:off x="5596128" y="3008376"/>
            <a:ext cx="822960" cy="54864"/>
          </a:xfrm>
          <a:prstGeom prst="rect">
            <a:avLst/>
          </a:prstGeom>
          <a:solidFill>
            <a:srgbClr val="C0665A"/>
          </a:solidFill>
          <a:ln/>
        </p:spPr>
        <p:txBody>
          <a:bodyPr/>
          <a:lstStyle/>
          <a:p>
            <a:endParaRPr lang="en-GB"/>
          </a:p>
        </p:txBody>
      </p:sp>
      <p:sp>
        <p:nvSpPr>
          <p:cNvPr id="28" name="Text 24"/>
          <p:cNvSpPr txBox="1"/>
          <p:nvPr/>
        </p:nvSpPr>
        <p:spPr>
          <a:xfrm>
            <a:off x="5623560" y="3099816"/>
            <a:ext cx="1371600" cy="731520"/>
          </a:xfrm>
          <a:prstGeom prst="rect">
            <a:avLst/>
          </a:prstGeom>
          <a:noFill/>
          <a:ln/>
        </p:spPr>
        <p:txBody>
          <a:bodyPr wrap="square" lIns="0" tIns="0" rIns="0" bIns="0" rtlCol="0" anchor="ctr"/>
          <a:lstStyle/>
          <a:p>
            <a:pPr marL="0" indent="0">
              <a:buNone/>
            </a:pPr>
            <a:r>
              <a:rPr lang="en-US" sz="2200" b="1" dirty="0">
                <a:solidFill>
                  <a:srgbClr val="C0665A"/>
                </a:solidFill>
                <a:latin typeface="Georgia" pitchFamily="34" charset="0"/>
                <a:ea typeface="Georgia" pitchFamily="34" charset="-122"/>
                <a:cs typeface="Georgia" pitchFamily="34" charset="-120"/>
              </a:rPr>
              <a:t>59 / 100</a:t>
            </a:r>
            <a:endParaRPr lang="en-US" sz="2200" dirty="0"/>
          </a:p>
        </p:txBody>
      </p:sp>
      <p:sp>
        <p:nvSpPr>
          <p:cNvPr id="29" name="Text 25"/>
          <p:cNvSpPr txBox="1"/>
          <p:nvPr/>
        </p:nvSpPr>
        <p:spPr>
          <a:xfrm>
            <a:off x="7040880" y="3099816"/>
            <a:ext cx="1645920" cy="731520"/>
          </a:xfrm>
          <a:prstGeom prst="rect">
            <a:avLst/>
          </a:prstGeom>
          <a:noFill/>
          <a:ln/>
        </p:spPr>
        <p:txBody>
          <a:bodyPr wrap="square" lIns="0" tIns="0" rIns="0" bIns="0" rtlCol="0" anchor="ctr"/>
          <a:lstStyle/>
          <a:p>
            <a:pPr marL="0" indent="0">
              <a:buNone/>
            </a:pPr>
            <a:r>
              <a:rPr lang="en-US" sz="1200" dirty="0">
                <a:solidFill>
                  <a:srgbClr val="2B3A42"/>
                </a:solidFill>
              </a:rPr>
              <a:t>workers need training by 2030</a:t>
            </a:r>
            <a:endParaRPr lang="en-US" sz="1200" dirty="0"/>
          </a:p>
        </p:txBody>
      </p:sp>
      <p:sp>
        <p:nvSpPr>
          <p:cNvPr id="30" name="Shape 26"/>
          <p:cNvSpPr/>
          <p:nvPr/>
        </p:nvSpPr>
        <p:spPr>
          <a:xfrm>
            <a:off x="1051560" y="4069080"/>
            <a:ext cx="7726680" cy="566928"/>
          </a:xfrm>
          <a:prstGeom prst="roundRect">
            <a:avLst>
              <a:gd name="adj" fmla="val 12903"/>
            </a:avLst>
          </a:prstGeom>
          <a:solidFill>
            <a:srgbClr val="FFFFFF"/>
          </a:solidFill>
          <a:ln w="9525">
            <a:solidFill>
              <a:srgbClr val="E2DED2"/>
            </a:solidFill>
            <a:prstDash val="solid"/>
          </a:ln>
          <a:effectLst>
            <a:outerShdw blurRad="76200" dist="25400" dir="5400000" algn="bl" rotWithShape="0">
              <a:srgbClr val="22485A">
                <a:alpha val="10000"/>
              </a:srgbClr>
            </a:outerShdw>
          </a:effectLst>
        </p:spPr>
        <p:txBody>
          <a:bodyPr/>
          <a:lstStyle/>
          <a:p>
            <a:endParaRPr lang="en-GB"/>
          </a:p>
        </p:txBody>
      </p:sp>
      <p:sp>
        <p:nvSpPr>
          <p:cNvPr id="31" name="Shape 27"/>
          <p:cNvSpPr/>
          <p:nvPr/>
        </p:nvSpPr>
        <p:spPr>
          <a:xfrm>
            <a:off x="1161288" y="4069080"/>
            <a:ext cx="822960" cy="54864"/>
          </a:xfrm>
          <a:prstGeom prst="rect">
            <a:avLst/>
          </a:prstGeom>
          <a:solidFill>
            <a:srgbClr val="22485A"/>
          </a:solidFill>
          <a:ln/>
        </p:spPr>
        <p:txBody>
          <a:bodyPr/>
          <a:lstStyle/>
          <a:p>
            <a:endParaRPr lang="en-GB"/>
          </a:p>
        </p:txBody>
      </p:sp>
      <p:sp>
        <p:nvSpPr>
          <p:cNvPr id="32" name="Text 28"/>
          <p:cNvSpPr txBox="1"/>
          <p:nvPr/>
        </p:nvSpPr>
        <p:spPr>
          <a:xfrm>
            <a:off x="1234440" y="4069080"/>
            <a:ext cx="7360920" cy="566928"/>
          </a:xfrm>
          <a:prstGeom prst="rect">
            <a:avLst/>
          </a:prstGeom>
          <a:noFill/>
          <a:ln/>
        </p:spPr>
        <p:txBody>
          <a:bodyPr wrap="square" lIns="0" tIns="0" rIns="0" bIns="0" rtlCol="0" anchor="ctr"/>
          <a:lstStyle/>
          <a:p>
            <a:pPr marL="0" indent="0">
              <a:buNone/>
            </a:pPr>
            <a:r>
              <a:rPr lang="en-US" sz="1400" b="1" dirty="0">
                <a:solidFill>
                  <a:srgbClr val="B97A2B"/>
                </a:solidFill>
              </a:rPr>
              <a:t>Gap: </a:t>
            </a:r>
            <a:r>
              <a:rPr lang="en-US" sz="1400" dirty="0">
                <a:solidFill>
                  <a:srgbClr val="2B3A42"/>
                </a:solidFill>
              </a:rPr>
              <a:t>students are ahead of institutions, so UWTSD needs this role.</a:t>
            </a:r>
            <a:endParaRPr lang="en-US" sz="1400" dirty="0"/>
          </a:p>
        </p:txBody>
      </p:sp>
      <p:sp>
        <p:nvSpPr>
          <p:cNvPr id="33" name="Text 29"/>
          <p:cNvSpPr txBox="1"/>
          <p:nvPr/>
        </p:nvSpPr>
        <p:spPr>
          <a:xfrm>
            <a:off x="1051560" y="4727448"/>
            <a:ext cx="7406640" cy="347472"/>
          </a:xfrm>
          <a:prstGeom prst="rect">
            <a:avLst/>
          </a:prstGeom>
          <a:noFill/>
          <a:ln/>
        </p:spPr>
        <p:txBody>
          <a:bodyPr wrap="square" lIns="0" tIns="0" rIns="0" bIns="0" rtlCol="0" anchor="t"/>
          <a:lstStyle/>
          <a:p>
            <a:pPr marL="0" indent="0">
              <a:buNone/>
            </a:pPr>
            <a:r>
              <a:rPr lang="en-US" sz="900" i="1" dirty="0">
                <a:solidFill>
                  <a:srgbClr val="5F6D76"/>
                </a:solidFill>
              </a:rPr>
              <a:t>Source: (Stephenson and Armstrong, 2026; World Economic Forum, 2025).</a:t>
            </a:r>
            <a:endParaRPr lang="en-US" sz="900" dirty="0"/>
          </a:p>
        </p:txBody>
      </p:sp>
    </p:spTree>
  </p:cSld>
  <p:clrMapOvr>
    <a:masterClrMapping/>
  </p:clrMapOvr>
  <p:transition spd="med">
    <p:push/>
  </p:transition>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7F5EF"/>
        </a:solidFill>
        <a:effectLst/>
      </p:bgPr>
    </p:bg>
    <p:spTree>
      <p:nvGrpSpPr>
        <p:cNvPr id="1" name=""/>
        <p:cNvGrpSpPr/>
        <p:nvPr/>
      </p:nvGrpSpPr>
      <p:grpSpPr>
        <a:xfrm>
          <a:off x="0" y="0"/>
          <a:ext cx="0" cy="0"/>
          <a:chOff x="0" y="0"/>
          <a:chExt cx="0" cy="0"/>
        </a:xfrm>
      </p:grpSpPr>
      <p:sp>
        <p:nvSpPr>
          <p:cNvPr id="2" name="Shape 0"/>
          <p:cNvSpPr/>
          <p:nvPr/>
        </p:nvSpPr>
        <p:spPr>
          <a:xfrm>
            <a:off x="0" y="0"/>
            <a:ext cx="777240" cy="5143500"/>
          </a:xfrm>
          <a:prstGeom prst="rect">
            <a:avLst/>
          </a:prstGeom>
          <a:solidFill>
            <a:srgbClr val="22485A"/>
          </a:solidFill>
          <a:ln/>
        </p:spPr>
        <p:txBody>
          <a:bodyPr/>
          <a:lstStyle/>
          <a:p>
            <a:endParaRPr lang="en-GB"/>
          </a:p>
        </p:txBody>
      </p:sp>
      <p:sp>
        <p:nvSpPr>
          <p:cNvPr id="3" name="Shape 1"/>
          <p:cNvSpPr/>
          <p:nvPr/>
        </p:nvSpPr>
        <p:spPr>
          <a:xfrm>
            <a:off x="54864" y="91440"/>
            <a:ext cx="667512" cy="566928"/>
          </a:xfrm>
          <a:prstGeom prst="roundRect">
            <a:avLst>
              <a:gd name="adj" fmla="val 9677"/>
            </a:avLst>
          </a:prstGeom>
          <a:solidFill>
            <a:srgbClr val="FFFFFF"/>
          </a:solidFill>
          <a:ln/>
        </p:spPr>
        <p:txBody>
          <a:bodyPr/>
          <a:lstStyle/>
          <a:p>
            <a:endParaRPr lang="en-GB"/>
          </a:p>
        </p:txBody>
      </p:sp>
      <p:pic>
        <p:nvPicPr>
          <p:cNvPr id="4" name="Image 0" descr="/home/claude/assets/logo_navy.png"/>
          <p:cNvPicPr>
            <a:picLocks noChangeAspect="1"/>
          </p:cNvPicPr>
          <p:nvPr/>
        </p:nvPicPr>
        <p:blipFill>
          <a:blip r:embed="rId3"/>
          <a:stretch>
            <a:fillRect/>
          </a:stretch>
        </p:blipFill>
        <p:spPr>
          <a:xfrm>
            <a:off x="91440" y="128016"/>
            <a:ext cx="594360" cy="461772"/>
          </a:xfrm>
          <a:prstGeom prst="rect">
            <a:avLst/>
          </a:prstGeom>
        </p:spPr>
      </p:pic>
      <p:sp>
        <p:nvSpPr>
          <p:cNvPr id="5" name="Shape 2"/>
          <p:cNvSpPr/>
          <p:nvPr/>
        </p:nvSpPr>
        <p:spPr>
          <a:xfrm>
            <a:off x="342900" y="1188720"/>
            <a:ext cx="91440" cy="91440"/>
          </a:xfrm>
          <a:prstGeom prst="ellipse">
            <a:avLst/>
          </a:prstGeom>
          <a:solidFill>
            <a:srgbClr val="3C7A9A"/>
          </a:solidFill>
          <a:ln w="6350">
            <a:solidFill>
              <a:srgbClr val="8FBBCE"/>
            </a:solidFill>
            <a:prstDash val="solid"/>
          </a:ln>
        </p:spPr>
        <p:txBody>
          <a:bodyPr/>
          <a:lstStyle/>
          <a:p>
            <a:endParaRPr lang="en-GB"/>
          </a:p>
        </p:txBody>
      </p:sp>
      <p:sp>
        <p:nvSpPr>
          <p:cNvPr id="6" name="Shape 3"/>
          <p:cNvSpPr/>
          <p:nvPr/>
        </p:nvSpPr>
        <p:spPr>
          <a:xfrm>
            <a:off x="342900" y="1600200"/>
            <a:ext cx="91440" cy="91440"/>
          </a:xfrm>
          <a:prstGeom prst="ellipse">
            <a:avLst/>
          </a:prstGeom>
          <a:solidFill>
            <a:srgbClr val="3C7A9A"/>
          </a:solidFill>
          <a:ln w="6350">
            <a:solidFill>
              <a:srgbClr val="8FBBCE"/>
            </a:solidFill>
            <a:prstDash val="solid"/>
          </a:ln>
        </p:spPr>
        <p:txBody>
          <a:bodyPr/>
          <a:lstStyle/>
          <a:p>
            <a:endParaRPr lang="en-GB"/>
          </a:p>
        </p:txBody>
      </p:sp>
      <p:sp>
        <p:nvSpPr>
          <p:cNvPr id="7" name="Shape 4"/>
          <p:cNvSpPr/>
          <p:nvPr/>
        </p:nvSpPr>
        <p:spPr>
          <a:xfrm>
            <a:off x="342900" y="2011680"/>
            <a:ext cx="91440" cy="91440"/>
          </a:xfrm>
          <a:prstGeom prst="ellipse">
            <a:avLst/>
          </a:prstGeom>
          <a:solidFill>
            <a:srgbClr val="3C7A9A"/>
          </a:solidFill>
          <a:ln w="6350">
            <a:solidFill>
              <a:srgbClr val="8FBBCE"/>
            </a:solidFill>
            <a:prstDash val="solid"/>
          </a:ln>
        </p:spPr>
        <p:txBody>
          <a:bodyPr/>
          <a:lstStyle/>
          <a:p>
            <a:endParaRPr lang="en-GB"/>
          </a:p>
        </p:txBody>
      </p:sp>
      <p:sp>
        <p:nvSpPr>
          <p:cNvPr id="8" name="Shape 5"/>
          <p:cNvSpPr/>
          <p:nvPr/>
        </p:nvSpPr>
        <p:spPr>
          <a:xfrm>
            <a:off x="342900" y="2423160"/>
            <a:ext cx="91440" cy="91440"/>
          </a:xfrm>
          <a:prstGeom prst="ellipse">
            <a:avLst/>
          </a:prstGeom>
          <a:solidFill>
            <a:srgbClr val="3C7A9A"/>
          </a:solidFill>
          <a:ln w="6350">
            <a:solidFill>
              <a:srgbClr val="8FBBCE"/>
            </a:solidFill>
            <a:prstDash val="solid"/>
          </a:ln>
        </p:spPr>
        <p:txBody>
          <a:bodyPr/>
          <a:lstStyle/>
          <a:p>
            <a:endParaRPr lang="en-GB"/>
          </a:p>
        </p:txBody>
      </p:sp>
      <p:sp>
        <p:nvSpPr>
          <p:cNvPr id="9" name="Shape 6"/>
          <p:cNvSpPr/>
          <p:nvPr/>
        </p:nvSpPr>
        <p:spPr>
          <a:xfrm>
            <a:off x="388620" y="1234440"/>
            <a:ext cx="0" cy="1234440"/>
          </a:xfrm>
          <a:prstGeom prst="line">
            <a:avLst/>
          </a:prstGeom>
          <a:noFill/>
          <a:ln w="12700">
            <a:solidFill>
              <a:srgbClr val="6FA0B8"/>
            </a:solidFill>
            <a:prstDash val="solid"/>
          </a:ln>
        </p:spPr>
        <p:txBody>
          <a:bodyPr/>
          <a:lstStyle/>
          <a:p>
            <a:endParaRPr lang="en-GB"/>
          </a:p>
        </p:txBody>
      </p:sp>
      <p:sp>
        <p:nvSpPr>
          <p:cNvPr id="10" name="Text 7"/>
          <p:cNvSpPr txBox="1"/>
          <p:nvPr/>
        </p:nvSpPr>
        <p:spPr>
          <a:xfrm>
            <a:off x="91440" y="4754880"/>
            <a:ext cx="594360" cy="274320"/>
          </a:xfrm>
          <a:prstGeom prst="rect">
            <a:avLst/>
          </a:prstGeom>
          <a:noFill/>
          <a:ln/>
        </p:spPr>
        <p:txBody>
          <a:bodyPr wrap="square" lIns="0" tIns="0" rIns="0" bIns="0" rtlCol="0" anchor="ctr"/>
          <a:lstStyle/>
          <a:p>
            <a:pPr marL="0" indent="0" algn="ctr">
              <a:buNone/>
            </a:pPr>
            <a:r>
              <a:rPr lang="en-US" sz="1200" b="1" dirty="0">
                <a:solidFill>
                  <a:srgbClr val="FFFFFF"/>
                </a:solidFill>
              </a:rPr>
              <a:t>3</a:t>
            </a:r>
            <a:endParaRPr lang="en-US" sz="1200" dirty="0"/>
          </a:p>
        </p:txBody>
      </p:sp>
      <p:sp>
        <p:nvSpPr>
          <p:cNvPr id="11" name="Text 8"/>
          <p:cNvSpPr txBox="1"/>
          <p:nvPr/>
        </p:nvSpPr>
        <p:spPr>
          <a:xfrm>
            <a:off x="1051560" y="109728"/>
            <a:ext cx="5486400" cy="182880"/>
          </a:xfrm>
          <a:prstGeom prst="rect">
            <a:avLst/>
          </a:prstGeom>
          <a:noFill/>
          <a:ln/>
        </p:spPr>
        <p:txBody>
          <a:bodyPr wrap="square" lIns="0" tIns="0" rIns="0" bIns="0" rtlCol="0" anchor="ctr"/>
          <a:lstStyle/>
          <a:p>
            <a:pPr marL="0" indent="0">
              <a:buNone/>
            </a:pPr>
            <a:r>
              <a:rPr lang="en-US" sz="900" b="1" kern="0" spc="300" dirty="0">
                <a:solidFill>
                  <a:srgbClr val="B97A2B"/>
                </a:solidFill>
              </a:rPr>
              <a:t>ENVIRONMENT</a:t>
            </a:r>
            <a:endParaRPr lang="en-US" sz="900" dirty="0"/>
          </a:p>
        </p:txBody>
      </p:sp>
      <p:sp>
        <p:nvSpPr>
          <p:cNvPr id="12" name="Text 9"/>
          <p:cNvSpPr txBox="1"/>
          <p:nvPr/>
        </p:nvSpPr>
        <p:spPr>
          <a:xfrm>
            <a:off x="1051560" y="274320"/>
            <a:ext cx="7726680" cy="502920"/>
          </a:xfrm>
          <a:prstGeom prst="rect">
            <a:avLst/>
          </a:prstGeom>
          <a:noFill/>
          <a:ln/>
        </p:spPr>
        <p:txBody>
          <a:bodyPr wrap="square" lIns="0" tIns="0" rIns="0" bIns="0" rtlCol="0" anchor="ctr"/>
          <a:lstStyle/>
          <a:p>
            <a:pPr marL="0" indent="0">
              <a:buNone/>
            </a:pPr>
            <a:r>
              <a:rPr lang="en-US" sz="2300" b="1" dirty="0">
                <a:solidFill>
                  <a:srgbClr val="22485A"/>
                </a:solidFill>
                <a:latin typeface="Georgia" pitchFamily="34" charset="0"/>
                <a:ea typeface="Georgia" pitchFamily="34" charset="-122"/>
                <a:cs typeface="Georgia" pitchFamily="34" charset="-120"/>
              </a:rPr>
              <a:t>Business environment: PESTLE</a:t>
            </a:r>
            <a:endParaRPr lang="en-US" sz="2300" dirty="0"/>
          </a:p>
        </p:txBody>
      </p:sp>
      <p:sp>
        <p:nvSpPr>
          <p:cNvPr id="13" name="Shape 10"/>
          <p:cNvSpPr/>
          <p:nvPr/>
        </p:nvSpPr>
        <p:spPr>
          <a:xfrm>
            <a:off x="1051560" y="804672"/>
            <a:ext cx="640080" cy="45720"/>
          </a:xfrm>
          <a:prstGeom prst="rect">
            <a:avLst/>
          </a:prstGeom>
          <a:solidFill>
            <a:srgbClr val="4E9A7C"/>
          </a:solidFill>
          <a:ln/>
        </p:spPr>
        <p:txBody>
          <a:bodyPr/>
          <a:lstStyle/>
          <a:p>
            <a:endParaRPr lang="en-GB"/>
          </a:p>
        </p:txBody>
      </p:sp>
      <p:sp>
        <p:nvSpPr>
          <p:cNvPr id="14" name="Shape 11"/>
          <p:cNvSpPr/>
          <p:nvPr/>
        </p:nvSpPr>
        <p:spPr>
          <a:xfrm>
            <a:off x="1051560" y="1024128"/>
            <a:ext cx="7726680" cy="530352"/>
          </a:xfrm>
          <a:prstGeom prst="roundRect">
            <a:avLst>
              <a:gd name="adj" fmla="val 13793"/>
            </a:avLst>
          </a:prstGeom>
          <a:solidFill>
            <a:srgbClr val="FFFFFF"/>
          </a:solidFill>
          <a:ln w="9525">
            <a:solidFill>
              <a:srgbClr val="E2DED2"/>
            </a:solidFill>
            <a:prstDash val="solid"/>
          </a:ln>
          <a:effectLst>
            <a:outerShdw blurRad="76200" dist="25400" dir="5400000" algn="bl" rotWithShape="0">
              <a:srgbClr val="22485A">
                <a:alpha val="10000"/>
              </a:srgbClr>
            </a:outerShdw>
          </a:effectLst>
        </p:spPr>
        <p:txBody>
          <a:bodyPr/>
          <a:lstStyle/>
          <a:p>
            <a:endParaRPr lang="en-GB"/>
          </a:p>
        </p:txBody>
      </p:sp>
      <p:sp>
        <p:nvSpPr>
          <p:cNvPr id="15" name="Shape 12"/>
          <p:cNvSpPr/>
          <p:nvPr/>
        </p:nvSpPr>
        <p:spPr>
          <a:xfrm>
            <a:off x="1124712" y="1088136"/>
            <a:ext cx="402336" cy="402336"/>
          </a:xfrm>
          <a:prstGeom prst="roundRect">
            <a:avLst>
              <a:gd name="adj" fmla="val 13636"/>
            </a:avLst>
          </a:prstGeom>
          <a:solidFill>
            <a:srgbClr val="3C7A9A"/>
          </a:solidFill>
          <a:ln/>
        </p:spPr>
        <p:txBody>
          <a:bodyPr/>
          <a:lstStyle/>
          <a:p>
            <a:endParaRPr lang="en-GB"/>
          </a:p>
        </p:txBody>
      </p:sp>
      <p:sp>
        <p:nvSpPr>
          <p:cNvPr id="16" name="Text 13"/>
          <p:cNvSpPr txBox="1"/>
          <p:nvPr/>
        </p:nvSpPr>
        <p:spPr>
          <a:xfrm>
            <a:off x="1124712" y="1088136"/>
            <a:ext cx="402336" cy="402336"/>
          </a:xfrm>
          <a:prstGeom prst="rect">
            <a:avLst/>
          </a:prstGeom>
          <a:noFill/>
          <a:ln/>
        </p:spPr>
        <p:txBody>
          <a:bodyPr wrap="square" lIns="0" tIns="0" rIns="0" bIns="0" rtlCol="0" anchor="ctr"/>
          <a:lstStyle/>
          <a:p>
            <a:pPr marL="0" indent="0" algn="ctr">
              <a:buNone/>
            </a:pPr>
            <a:r>
              <a:rPr lang="en-US" sz="1600" b="1" dirty="0">
                <a:solidFill>
                  <a:srgbClr val="FFFFFF"/>
                </a:solidFill>
              </a:rPr>
              <a:t>P</a:t>
            </a:r>
            <a:endParaRPr lang="en-US" sz="1600" dirty="0"/>
          </a:p>
        </p:txBody>
      </p:sp>
      <p:sp>
        <p:nvSpPr>
          <p:cNvPr id="17" name="Text 14"/>
          <p:cNvSpPr txBox="1"/>
          <p:nvPr/>
        </p:nvSpPr>
        <p:spPr>
          <a:xfrm>
            <a:off x="1645920" y="1024128"/>
            <a:ext cx="1463040" cy="530352"/>
          </a:xfrm>
          <a:prstGeom prst="rect">
            <a:avLst/>
          </a:prstGeom>
          <a:noFill/>
          <a:ln/>
        </p:spPr>
        <p:txBody>
          <a:bodyPr wrap="square" lIns="0" tIns="0" rIns="0" bIns="0" rtlCol="0" anchor="ctr"/>
          <a:lstStyle/>
          <a:p>
            <a:pPr marL="0" indent="0">
              <a:buNone/>
            </a:pPr>
            <a:r>
              <a:rPr lang="en-US" sz="1200" b="1" dirty="0">
                <a:solidFill>
                  <a:srgbClr val="22485A"/>
                </a:solidFill>
                <a:latin typeface="Georgia" pitchFamily="34" charset="0"/>
                <a:ea typeface="Georgia" pitchFamily="34" charset="-122"/>
                <a:cs typeface="Georgia" pitchFamily="34" charset="-120"/>
              </a:rPr>
              <a:t>Political</a:t>
            </a:r>
            <a:endParaRPr lang="en-US" sz="1200" dirty="0"/>
          </a:p>
        </p:txBody>
      </p:sp>
      <p:sp>
        <p:nvSpPr>
          <p:cNvPr id="18" name="Text 15"/>
          <p:cNvSpPr txBox="1"/>
          <p:nvPr/>
        </p:nvSpPr>
        <p:spPr>
          <a:xfrm>
            <a:off x="3154680" y="1024128"/>
            <a:ext cx="4206240" cy="530352"/>
          </a:xfrm>
          <a:prstGeom prst="rect">
            <a:avLst/>
          </a:prstGeom>
          <a:noFill/>
          <a:ln/>
        </p:spPr>
        <p:txBody>
          <a:bodyPr wrap="square" lIns="0" tIns="0" rIns="0" bIns="0" rtlCol="0" anchor="ctr"/>
          <a:lstStyle/>
          <a:p>
            <a:pPr marL="0" indent="0">
              <a:buNone/>
            </a:pPr>
            <a:r>
              <a:rPr lang="en-US" sz="1250" dirty="0">
                <a:solidFill>
                  <a:srgbClr val="2B3A42"/>
                </a:solidFill>
              </a:rPr>
              <a:t>Visa rules and public priorities differ between UK and EU</a:t>
            </a:r>
            <a:endParaRPr lang="en-US" sz="1250" dirty="0"/>
          </a:p>
        </p:txBody>
      </p:sp>
      <p:sp>
        <p:nvSpPr>
          <p:cNvPr id="19" name="Shape 16"/>
          <p:cNvSpPr/>
          <p:nvPr/>
        </p:nvSpPr>
        <p:spPr>
          <a:xfrm>
            <a:off x="7543800" y="1152144"/>
            <a:ext cx="164592" cy="164592"/>
          </a:xfrm>
          <a:prstGeom prst="ellipse">
            <a:avLst/>
          </a:prstGeom>
          <a:solidFill>
            <a:srgbClr val="3C7A9A"/>
          </a:solidFill>
          <a:ln w="6350">
            <a:solidFill>
              <a:srgbClr val="E2DED2"/>
            </a:solidFill>
            <a:prstDash val="solid"/>
          </a:ln>
        </p:spPr>
        <p:txBody>
          <a:bodyPr/>
          <a:lstStyle/>
          <a:p>
            <a:endParaRPr lang="en-GB"/>
          </a:p>
        </p:txBody>
      </p:sp>
      <p:sp>
        <p:nvSpPr>
          <p:cNvPr id="20" name="Shape 17"/>
          <p:cNvSpPr/>
          <p:nvPr/>
        </p:nvSpPr>
        <p:spPr>
          <a:xfrm>
            <a:off x="7772400" y="1152144"/>
            <a:ext cx="164592" cy="164592"/>
          </a:xfrm>
          <a:prstGeom prst="ellipse">
            <a:avLst/>
          </a:prstGeom>
          <a:solidFill>
            <a:srgbClr val="3C7A9A"/>
          </a:solidFill>
          <a:ln w="6350">
            <a:solidFill>
              <a:srgbClr val="E2DED2"/>
            </a:solidFill>
            <a:prstDash val="solid"/>
          </a:ln>
        </p:spPr>
        <p:txBody>
          <a:bodyPr/>
          <a:lstStyle/>
          <a:p>
            <a:endParaRPr lang="en-GB"/>
          </a:p>
        </p:txBody>
      </p:sp>
      <p:sp>
        <p:nvSpPr>
          <p:cNvPr id="21" name="Shape 18"/>
          <p:cNvSpPr/>
          <p:nvPr/>
        </p:nvSpPr>
        <p:spPr>
          <a:xfrm>
            <a:off x="8001000" y="1152144"/>
            <a:ext cx="164592" cy="164592"/>
          </a:xfrm>
          <a:prstGeom prst="ellipse">
            <a:avLst/>
          </a:prstGeom>
          <a:solidFill>
            <a:srgbClr val="E8E4D8"/>
          </a:solidFill>
          <a:ln w="6350">
            <a:solidFill>
              <a:srgbClr val="E2DED2"/>
            </a:solidFill>
            <a:prstDash val="solid"/>
          </a:ln>
        </p:spPr>
        <p:txBody>
          <a:bodyPr/>
          <a:lstStyle/>
          <a:p>
            <a:endParaRPr lang="en-GB"/>
          </a:p>
        </p:txBody>
      </p:sp>
      <p:sp>
        <p:nvSpPr>
          <p:cNvPr id="22" name="Text 19"/>
          <p:cNvSpPr txBox="1"/>
          <p:nvPr/>
        </p:nvSpPr>
        <p:spPr>
          <a:xfrm>
            <a:off x="7543800" y="1344168"/>
            <a:ext cx="822960" cy="182880"/>
          </a:xfrm>
          <a:prstGeom prst="rect">
            <a:avLst/>
          </a:prstGeom>
          <a:noFill/>
          <a:ln/>
        </p:spPr>
        <p:txBody>
          <a:bodyPr wrap="square" lIns="0" tIns="0" rIns="0" bIns="0" rtlCol="0" anchor="t"/>
          <a:lstStyle/>
          <a:p>
            <a:pPr marL="0" indent="0">
              <a:buNone/>
            </a:pPr>
            <a:r>
              <a:rPr lang="en-US" sz="850" dirty="0">
                <a:solidFill>
                  <a:srgbClr val="5F6D76"/>
                </a:solidFill>
              </a:rPr>
              <a:t>Medium</a:t>
            </a:r>
            <a:endParaRPr lang="en-US" sz="850" dirty="0"/>
          </a:p>
        </p:txBody>
      </p:sp>
      <p:sp>
        <p:nvSpPr>
          <p:cNvPr id="23" name="Shape 20"/>
          <p:cNvSpPr/>
          <p:nvPr/>
        </p:nvSpPr>
        <p:spPr>
          <a:xfrm>
            <a:off x="1051560" y="1627632"/>
            <a:ext cx="7726680" cy="530352"/>
          </a:xfrm>
          <a:prstGeom prst="roundRect">
            <a:avLst>
              <a:gd name="adj" fmla="val 13793"/>
            </a:avLst>
          </a:prstGeom>
          <a:solidFill>
            <a:srgbClr val="FFFFFF"/>
          </a:solidFill>
          <a:ln w="9525">
            <a:solidFill>
              <a:srgbClr val="E2DED2"/>
            </a:solidFill>
            <a:prstDash val="solid"/>
          </a:ln>
          <a:effectLst>
            <a:outerShdw blurRad="76200" dist="25400" dir="5400000" algn="bl" rotWithShape="0">
              <a:srgbClr val="22485A">
                <a:alpha val="10000"/>
              </a:srgbClr>
            </a:outerShdw>
          </a:effectLst>
        </p:spPr>
        <p:txBody>
          <a:bodyPr/>
          <a:lstStyle/>
          <a:p>
            <a:endParaRPr lang="en-GB"/>
          </a:p>
        </p:txBody>
      </p:sp>
      <p:sp>
        <p:nvSpPr>
          <p:cNvPr id="24" name="Shape 21"/>
          <p:cNvSpPr/>
          <p:nvPr/>
        </p:nvSpPr>
        <p:spPr>
          <a:xfrm>
            <a:off x="1124712" y="1691640"/>
            <a:ext cx="402336" cy="402336"/>
          </a:xfrm>
          <a:prstGeom prst="roundRect">
            <a:avLst>
              <a:gd name="adj" fmla="val 13636"/>
            </a:avLst>
          </a:prstGeom>
          <a:solidFill>
            <a:srgbClr val="4E9A7C"/>
          </a:solidFill>
          <a:ln/>
        </p:spPr>
        <p:txBody>
          <a:bodyPr/>
          <a:lstStyle/>
          <a:p>
            <a:endParaRPr lang="en-GB"/>
          </a:p>
        </p:txBody>
      </p:sp>
      <p:sp>
        <p:nvSpPr>
          <p:cNvPr id="25" name="Text 22"/>
          <p:cNvSpPr txBox="1"/>
          <p:nvPr/>
        </p:nvSpPr>
        <p:spPr>
          <a:xfrm>
            <a:off x="1124712" y="1691640"/>
            <a:ext cx="402336" cy="402336"/>
          </a:xfrm>
          <a:prstGeom prst="rect">
            <a:avLst/>
          </a:prstGeom>
          <a:noFill/>
          <a:ln/>
        </p:spPr>
        <p:txBody>
          <a:bodyPr wrap="square" lIns="0" tIns="0" rIns="0" bIns="0" rtlCol="0" anchor="ctr"/>
          <a:lstStyle/>
          <a:p>
            <a:pPr marL="0" indent="0" algn="ctr">
              <a:buNone/>
            </a:pPr>
            <a:r>
              <a:rPr lang="en-US" sz="1600" b="1" dirty="0">
                <a:solidFill>
                  <a:srgbClr val="FFFFFF"/>
                </a:solidFill>
              </a:rPr>
              <a:t>E</a:t>
            </a:r>
            <a:endParaRPr lang="en-US" sz="1600" dirty="0"/>
          </a:p>
        </p:txBody>
      </p:sp>
      <p:sp>
        <p:nvSpPr>
          <p:cNvPr id="26" name="Text 23"/>
          <p:cNvSpPr txBox="1"/>
          <p:nvPr/>
        </p:nvSpPr>
        <p:spPr>
          <a:xfrm>
            <a:off x="1645920" y="1627632"/>
            <a:ext cx="1463040" cy="530352"/>
          </a:xfrm>
          <a:prstGeom prst="rect">
            <a:avLst/>
          </a:prstGeom>
          <a:noFill/>
          <a:ln/>
        </p:spPr>
        <p:txBody>
          <a:bodyPr wrap="square" lIns="0" tIns="0" rIns="0" bIns="0" rtlCol="0" anchor="ctr"/>
          <a:lstStyle/>
          <a:p>
            <a:pPr marL="0" indent="0">
              <a:buNone/>
            </a:pPr>
            <a:r>
              <a:rPr lang="en-US" sz="1200" b="1" dirty="0">
                <a:solidFill>
                  <a:srgbClr val="22485A"/>
                </a:solidFill>
                <a:latin typeface="Georgia" pitchFamily="34" charset="0"/>
                <a:ea typeface="Georgia" pitchFamily="34" charset="-122"/>
                <a:cs typeface="Georgia" pitchFamily="34" charset="-120"/>
              </a:rPr>
              <a:t>Economic</a:t>
            </a:r>
            <a:endParaRPr lang="en-US" sz="1200" dirty="0"/>
          </a:p>
        </p:txBody>
      </p:sp>
      <p:sp>
        <p:nvSpPr>
          <p:cNvPr id="27" name="Text 24"/>
          <p:cNvSpPr txBox="1"/>
          <p:nvPr/>
        </p:nvSpPr>
        <p:spPr>
          <a:xfrm>
            <a:off x="3154680" y="1627632"/>
            <a:ext cx="4206240" cy="530352"/>
          </a:xfrm>
          <a:prstGeom prst="rect">
            <a:avLst/>
          </a:prstGeom>
          <a:noFill/>
          <a:ln/>
        </p:spPr>
        <p:txBody>
          <a:bodyPr wrap="square" lIns="0" tIns="0" rIns="0" bIns="0" rtlCol="0" anchor="ctr"/>
          <a:lstStyle/>
          <a:p>
            <a:pPr marL="0" indent="0">
              <a:buNone/>
            </a:pPr>
            <a:r>
              <a:rPr lang="en-US" sz="1250" dirty="0">
                <a:solidFill>
                  <a:srgbClr val="2B3A42"/>
                </a:solidFill>
              </a:rPr>
              <a:t>Scarce AI skills raise pay</a:t>
            </a:r>
            <a:endParaRPr lang="en-US" sz="1250" dirty="0"/>
          </a:p>
        </p:txBody>
      </p:sp>
      <p:sp>
        <p:nvSpPr>
          <p:cNvPr id="28" name="Shape 25"/>
          <p:cNvSpPr/>
          <p:nvPr/>
        </p:nvSpPr>
        <p:spPr>
          <a:xfrm>
            <a:off x="7543800" y="1755648"/>
            <a:ext cx="164592" cy="164592"/>
          </a:xfrm>
          <a:prstGeom prst="ellipse">
            <a:avLst/>
          </a:prstGeom>
          <a:solidFill>
            <a:srgbClr val="4E9A7C"/>
          </a:solidFill>
          <a:ln w="6350">
            <a:solidFill>
              <a:srgbClr val="E2DED2"/>
            </a:solidFill>
            <a:prstDash val="solid"/>
          </a:ln>
        </p:spPr>
        <p:txBody>
          <a:bodyPr/>
          <a:lstStyle/>
          <a:p>
            <a:endParaRPr lang="en-GB"/>
          </a:p>
        </p:txBody>
      </p:sp>
      <p:sp>
        <p:nvSpPr>
          <p:cNvPr id="29" name="Shape 26"/>
          <p:cNvSpPr/>
          <p:nvPr/>
        </p:nvSpPr>
        <p:spPr>
          <a:xfrm>
            <a:off x="7772400" y="1755648"/>
            <a:ext cx="164592" cy="164592"/>
          </a:xfrm>
          <a:prstGeom prst="ellipse">
            <a:avLst/>
          </a:prstGeom>
          <a:solidFill>
            <a:srgbClr val="4E9A7C"/>
          </a:solidFill>
          <a:ln w="6350">
            <a:solidFill>
              <a:srgbClr val="E2DED2"/>
            </a:solidFill>
            <a:prstDash val="solid"/>
          </a:ln>
        </p:spPr>
        <p:txBody>
          <a:bodyPr/>
          <a:lstStyle/>
          <a:p>
            <a:endParaRPr lang="en-GB"/>
          </a:p>
        </p:txBody>
      </p:sp>
      <p:sp>
        <p:nvSpPr>
          <p:cNvPr id="30" name="Shape 27"/>
          <p:cNvSpPr/>
          <p:nvPr/>
        </p:nvSpPr>
        <p:spPr>
          <a:xfrm>
            <a:off x="8001000" y="1755648"/>
            <a:ext cx="164592" cy="164592"/>
          </a:xfrm>
          <a:prstGeom prst="ellipse">
            <a:avLst/>
          </a:prstGeom>
          <a:solidFill>
            <a:srgbClr val="4E9A7C"/>
          </a:solidFill>
          <a:ln w="6350">
            <a:solidFill>
              <a:srgbClr val="E2DED2"/>
            </a:solidFill>
            <a:prstDash val="solid"/>
          </a:ln>
        </p:spPr>
        <p:txBody>
          <a:bodyPr/>
          <a:lstStyle/>
          <a:p>
            <a:endParaRPr lang="en-GB"/>
          </a:p>
        </p:txBody>
      </p:sp>
      <p:sp>
        <p:nvSpPr>
          <p:cNvPr id="31" name="Text 28"/>
          <p:cNvSpPr txBox="1"/>
          <p:nvPr/>
        </p:nvSpPr>
        <p:spPr>
          <a:xfrm>
            <a:off x="7543800" y="1947672"/>
            <a:ext cx="822960" cy="182880"/>
          </a:xfrm>
          <a:prstGeom prst="rect">
            <a:avLst/>
          </a:prstGeom>
          <a:noFill/>
          <a:ln/>
        </p:spPr>
        <p:txBody>
          <a:bodyPr wrap="square" lIns="0" tIns="0" rIns="0" bIns="0" rtlCol="0" anchor="t"/>
          <a:lstStyle/>
          <a:p>
            <a:pPr marL="0" indent="0">
              <a:buNone/>
            </a:pPr>
            <a:r>
              <a:rPr lang="en-US" sz="850" dirty="0">
                <a:solidFill>
                  <a:srgbClr val="5F6D76"/>
                </a:solidFill>
              </a:rPr>
              <a:t>High</a:t>
            </a:r>
            <a:endParaRPr lang="en-US" sz="850" dirty="0"/>
          </a:p>
        </p:txBody>
      </p:sp>
      <p:sp>
        <p:nvSpPr>
          <p:cNvPr id="32" name="Shape 29"/>
          <p:cNvSpPr/>
          <p:nvPr/>
        </p:nvSpPr>
        <p:spPr>
          <a:xfrm>
            <a:off x="1051560" y="2231136"/>
            <a:ext cx="7726680" cy="530352"/>
          </a:xfrm>
          <a:prstGeom prst="roundRect">
            <a:avLst>
              <a:gd name="adj" fmla="val 13793"/>
            </a:avLst>
          </a:prstGeom>
          <a:solidFill>
            <a:srgbClr val="FFFFFF"/>
          </a:solidFill>
          <a:ln w="9525">
            <a:solidFill>
              <a:srgbClr val="E2DED2"/>
            </a:solidFill>
            <a:prstDash val="solid"/>
          </a:ln>
          <a:effectLst>
            <a:outerShdw blurRad="76200" dist="25400" dir="5400000" algn="bl" rotWithShape="0">
              <a:srgbClr val="22485A">
                <a:alpha val="10000"/>
              </a:srgbClr>
            </a:outerShdw>
          </a:effectLst>
        </p:spPr>
        <p:txBody>
          <a:bodyPr/>
          <a:lstStyle/>
          <a:p>
            <a:endParaRPr lang="en-GB"/>
          </a:p>
        </p:txBody>
      </p:sp>
      <p:sp>
        <p:nvSpPr>
          <p:cNvPr id="33" name="Shape 30"/>
          <p:cNvSpPr/>
          <p:nvPr/>
        </p:nvSpPr>
        <p:spPr>
          <a:xfrm>
            <a:off x="1124712" y="2295144"/>
            <a:ext cx="402336" cy="402336"/>
          </a:xfrm>
          <a:prstGeom prst="roundRect">
            <a:avLst>
              <a:gd name="adj" fmla="val 13636"/>
            </a:avLst>
          </a:prstGeom>
          <a:solidFill>
            <a:srgbClr val="B97A2B"/>
          </a:solidFill>
          <a:ln/>
        </p:spPr>
        <p:txBody>
          <a:bodyPr/>
          <a:lstStyle/>
          <a:p>
            <a:endParaRPr lang="en-GB"/>
          </a:p>
        </p:txBody>
      </p:sp>
      <p:sp>
        <p:nvSpPr>
          <p:cNvPr id="34" name="Text 31"/>
          <p:cNvSpPr txBox="1"/>
          <p:nvPr/>
        </p:nvSpPr>
        <p:spPr>
          <a:xfrm>
            <a:off x="1124712" y="2295144"/>
            <a:ext cx="402336" cy="402336"/>
          </a:xfrm>
          <a:prstGeom prst="rect">
            <a:avLst/>
          </a:prstGeom>
          <a:noFill/>
          <a:ln/>
        </p:spPr>
        <p:txBody>
          <a:bodyPr wrap="square" lIns="0" tIns="0" rIns="0" bIns="0" rtlCol="0" anchor="ctr"/>
          <a:lstStyle/>
          <a:p>
            <a:pPr marL="0" indent="0" algn="ctr">
              <a:buNone/>
            </a:pPr>
            <a:r>
              <a:rPr lang="en-US" sz="1600" b="1" dirty="0">
                <a:solidFill>
                  <a:srgbClr val="FFFFFF"/>
                </a:solidFill>
              </a:rPr>
              <a:t>S</a:t>
            </a:r>
            <a:endParaRPr lang="en-US" sz="1600" dirty="0"/>
          </a:p>
        </p:txBody>
      </p:sp>
      <p:sp>
        <p:nvSpPr>
          <p:cNvPr id="35" name="Text 32"/>
          <p:cNvSpPr txBox="1"/>
          <p:nvPr/>
        </p:nvSpPr>
        <p:spPr>
          <a:xfrm>
            <a:off x="1645920" y="2231136"/>
            <a:ext cx="1463040" cy="530352"/>
          </a:xfrm>
          <a:prstGeom prst="rect">
            <a:avLst/>
          </a:prstGeom>
          <a:noFill/>
          <a:ln/>
        </p:spPr>
        <p:txBody>
          <a:bodyPr wrap="square" lIns="0" tIns="0" rIns="0" bIns="0" rtlCol="0" anchor="ctr"/>
          <a:lstStyle/>
          <a:p>
            <a:pPr marL="0" indent="0">
              <a:buNone/>
            </a:pPr>
            <a:r>
              <a:rPr lang="en-US" sz="1200" b="1" dirty="0">
                <a:solidFill>
                  <a:srgbClr val="22485A"/>
                </a:solidFill>
                <a:latin typeface="Georgia" pitchFamily="34" charset="0"/>
                <a:ea typeface="Georgia" pitchFamily="34" charset="-122"/>
                <a:cs typeface="Georgia" pitchFamily="34" charset="-120"/>
              </a:rPr>
              <a:t>Social</a:t>
            </a:r>
            <a:endParaRPr lang="en-US" sz="1200" dirty="0"/>
          </a:p>
        </p:txBody>
      </p:sp>
      <p:sp>
        <p:nvSpPr>
          <p:cNvPr id="36" name="Text 33"/>
          <p:cNvSpPr txBox="1"/>
          <p:nvPr/>
        </p:nvSpPr>
        <p:spPr>
          <a:xfrm>
            <a:off x="3154680" y="2231136"/>
            <a:ext cx="4206240" cy="530352"/>
          </a:xfrm>
          <a:prstGeom prst="rect">
            <a:avLst/>
          </a:prstGeom>
          <a:noFill/>
          <a:ln/>
        </p:spPr>
        <p:txBody>
          <a:bodyPr wrap="square" lIns="0" tIns="0" rIns="0" bIns="0" rtlCol="0" anchor="ctr"/>
          <a:lstStyle/>
          <a:p>
            <a:pPr marL="0" indent="0">
              <a:buNone/>
            </a:pPr>
            <a:r>
              <a:rPr lang="en-US" sz="1250" dirty="0">
                <a:solidFill>
                  <a:srgbClr val="2B3A42"/>
                </a:solidFill>
              </a:rPr>
              <a:t>Graduates expect flexible, inclusive work</a:t>
            </a:r>
            <a:endParaRPr lang="en-US" sz="1250" dirty="0"/>
          </a:p>
        </p:txBody>
      </p:sp>
      <p:sp>
        <p:nvSpPr>
          <p:cNvPr id="37" name="Shape 34"/>
          <p:cNvSpPr/>
          <p:nvPr/>
        </p:nvSpPr>
        <p:spPr>
          <a:xfrm>
            <a:off x="7543800" y="2359152"/>
            <a:ext cx="164592" cy="164592"/>
          </a:xfrm>
          <a:prstGeom prst="ellipse">
            <a:avLst/>
          </a:prstGeom>
          <a:solidFill>
            <a:srgbClr val="B97A2B"/>
          </a:solidFill>
          <a:ln w="6350">
            <a:solidFill>
              <a:srgbClr val="E2DED2"/>
            </a:solidFill>
            <a:prstDash val="solid"/>
          </a:ln>
        </p:spPr>
        <p:txBody>
          <a:bodyPr/>
          <a:lstStyle/>
          <a:p>
            <a:endParaRPr lang="en-GB"/>
          </a:p>
        </p:txBody>
      </p:sp>
      <p:sp>
        <p:nvSpPr>
          <p:cNvPr id="38" name="Shape 35"/>
          <p:cNvSpPr/>
          <p:nvPr/>
        </p:nvSpPr>
        <p:spPr>
          <a:xfrm>
            <a:off x="7772400" y="2359152"/>
            <a:ext cx="164592" cy="164592"/>
          </a:xfrm>
          <a:prstGeom prst="ellipse">
            <a:avLst/>
          </a:prstGeom>
          <a:solidFill>
            <a:srgbClr val="B97A2B"/>
          </a:solidFill>
          <a:ln w="6350">
            <a:solidFill>
              <a:srgbClr val="E2DED2"/>
            </a:solidFill>
            <a:prstDash val="solid"/>
          </a:ln>
        </p:spPr>
        <p:txBody>
          <a:bodyPr/>
          <a:lstStyle/>
          <a:p>
            <a:endParaRPr lang="en-GB"/>
          </a:p>
        </p:txBody>
      </p:sp>
      <p:sp>
        <p:nvSpPr>
          <p:cNvPr id="39" name="Shape 36"/>
          <p:cNvSpPr/>
          <p:nvPr/>
        </p:nvSpPr>
        <p:spPr>
          <a:xfrm>
            <a:off x="8001000" y="2359152"/>
            <a:ext cx="164592" cy="164592"/>
          </a:xfrm>
          <a:prstGeom prst="ellipse">
            <a:avLst/>
          </a:prstGeom>
          <a:solidFill>
            <a:srgbClr val="E8E4D8"/>
          </a:solidFill>
          <a:ln w="6350">
            <a:solidFill>
              <a:srgbClr val="E2DED2"/>
            </a:solidFill>
            <a:prstDash val="solid"/>
          </a:ln>
        </p:spPr>
        <p:txBody>
          <a:bodyPr/>
          <a:lstStyle/>
          <a:p>
            <a:endParaRPr lang="en-GB"/>
          </a:p>
        </p:txBody>
      </p:sp>
      <p:sp>
        <p:nvSpPr>
          <p:cNvPr id="40" name="Text 37"/>
          <p:cNvSpPr txBox="1"/>
          <p:nvPr/>
        </p:nvSpPr>
        <p:spPr>
          <a:xfrm>
            <a:off x="7543800" y="2551176"/>
            <a:ext cx="822960" cy="182880"/>
          </a:xfrm>
          <a:prstGeom prst="rect">
            <a:avLst/>
          </a:prstGeom>
          <a:noFill/>
          <a:ln/>
        </p:spPr>
        <p:txBody>
          <a:bodyPr wrap="square" lIns="0" tIns="0" rIns="0" bIns="0" rtlCol="0" anchor="t"/>
          <a:lstStyle/>
          <a:p>
            <a:pPr marL="0" indent="0">
              <a:buNone/>
            </a:pPr>
            <a:r>
              <a:rPr lang="en-US" sz="850" dirty="0">
                <a:solidFill>
                  <a:srgbClr val="5F6D76"/>
                </a:solidFill>
              </a:rPr>
              <a:t>Medium</a:t>
            </a:r>
            <a:endParaRPr lang="en-US" sz="850" dirty="0"/>
          </a:p>
        </p:txBody>
      </p:sp>
      <p:sp>
        <p:nvSpPr>
          <p:cNvPr id="41" name="Shape 38"/>
          <p:cNvSpPr/>
          <p:nvPr/>
        </p:nvSpPr>
        <p:spPr>
          <a:xfrm>
            <a:off x="1051560" y="2834640"/>
            <a:ext cx="7726680" cy="530352"/>
          </a:xfrm>
          <a:prstGeom prst="roundRect">
            <a:avLst>
              <a:gd name="adj" fmla="val 13793"/>
            </a:avLst>
          </a:prstGeom>
          <a:solidFill>
            <a:srgbClr val="FFFFFF"/>
          </a:solidFill>
          <a:ln w="9525">
            <a:solidFill>
              <a:srgbClr val="E2DED2"/>
            </a:solidFill>
            <a:prstDash val="solid"/>
          </a:ln>
          <a:effectLst>
            <a:outerShdw blurRad="76200" dist="25400" dir="5400000" algn="bl" rotWithShape="0">
              <a:srgbClr val="22485A">
                <a:alpha val="10000"/>
              </a:srgbClr>
            </a:outerShdw>
          </a:effectLst>
        </p:spPr>
        <p:txBody>
          <a:bodyPr/>
          <a:lstStyle/>
          <a:p>
            <a:endParaRPr lang="en-GB"/>
          </a:p>
        </p:txBody>
      </p:sp>
      <p:sp>
        <p:nvSpPr>
          <p:cNvPr id="42" name="Shape 39"/>
          <p:cNvSpPr/>
          <p:nvPr/>
        </p:nvSpPr>
        <p:spPr>
          <a:xfrm>
            <a:off x="1124712" y="2898648"/>
            <a:ext cx="402336" cy="402336"/>
          </a:xfrm>
          <a:prstGeom prst="roundRect">
            <a:avLst>
              <a:gd name="adj" fmla="val 13636"/>
            </a:avLst>
          </a:prstGeom>
          <a:solidFill>
            <a:srgbClr val="C0665A"/>
          </a:solidFill>
          <a:ln/>
        </p:spPr>
        <p:txBody>
          <a:bodyPr/>
          <a:lstStyle/>
          <a:p>
            <a:endParaRPr lang="en-GB"/>
          </a:p>
        </p:txBody>
      </p:sp>
      <p:sp>
        <p:nvSpPr>
          <p:cNvPr id="43" name="Text 40"/>
          <p:cNvSpPr txBox="1"/>
          <p:nvPr/>
        </p:nvSpPr>
        <p:spPr>
          <a:xfrm>
            <a:off x="1124712" y="2898648"/>
            <a:ext cx="402336" cy="402336"/>
          </a:xfrm>
          <a:prstGeom prst="rect">
            <a:avLst/>
          </a:prstGeom>
          <a:noFill/>
          <a:ln/>
        </p:spPr>
        <p:txBody>
          <a:bodyPr wrap="square" lIns="0" tIns="0" rIns="0" bIns="0" rtlCol="0" anchor="ctr"/>
          <a:lstStyle/>
          <a:p>
            <a:pPr marL="0" indent="0" algn="ctr">
              <a:buNone/>
            </a:pPr>
            <a:r>
              <a:rPr lang="en-US" sz="1600" b="1" dirty="0">
                <a:solidFill>
                  <a:srgbClr val="FFFFFF"/>
                </a:solidFill>
              </a:rPr>
              <a:t>T</a:t>
            </a:r>
            <a:endParaRPr lang="en-US" sz="1600" dirty="0"/>
          </a:p>
        </p:txBody>
      </p:sp>
      <p:sp>
        <p:nvSpPr>
          <p:cNvPr id="44" name="Text 41"/>
          <p:cNvSpPr txBox="1"/>
          <p:nvPr/>
        </p:nvSpPr>
        <p:spPr>
          <a:xfrm>
            <a:off x="1645920" y="2834640"/>
            <a:ext cx="1463040" cy="530352"/>
          </a:xfrm>
          <a:prstGeom prst="rect">
            <a:avLst/>
          </a:prstGeom>
          <a:noFill/>
          <a:ln/>
        </p:spPr>
        <p:txBody>
          <a:bodyPr wrap="square" lIns="0" tIns="0" rIns="0" bIns="0" rtlCol="0" anchor="ctr"/>
          <a:lstStyle/>
          <a:p>
            <a:pPr marL="0" indent="0">
              <a:buNone/>
            </a:pPr>
            <a:r>
              <a:rPr lang="en-US" sz="1200" b="1" dirty="0">
                <a:solidFill>
                  <a:srgbClr val="22485A"/>
                </a:solidFill>
                <a:latin typeface="Georgia" pitchFamily="34" charset="0"/>
                <a:ea typeface="Georgia" pitchFamily="34" charset="-122"/>
                <a:cs typeface="Georgia" pitchFamily="34" charset="-120"/>
              </a:rPr>
              <a:t>Technological</a:t>
            </a:r>
            <a:endParaRPr lang="en-US" sz="1200" dirty="0"/>
          </a:p>
        </p:txBody>
      </p:sp>
      <p:sp>
        <p:nvSpPr>
          <p:cNvPr id="45" name="Text 42"/>
          <p:cNvSpPr txBox="1"/>
          <p:nvPr/>
        </p:nvSpPr>
        <p:spPr>
          <a:xfrm>
            <a:off x="3154680" y="2834640"/>
            <a:ext cx="4206240" cy="530352"/>
          </a:xfrm>
          <a:prstGeom prst="rect">
            <a:avLst/>
          </a:prstGeom>
          <a:noFill/>
          <a:ln/>
        </p:spPr>
        <p:txBody>
          <a:bodyPr wrap="square" lIns="0" tIns="0" rIns="0" bIns="0" rtlCol="0" anchor="ctr"/>
          <a:lstStyle/>
          <a:p>
            <a:pPr marL="0" indent="0">
              <a:buNone/>
            </a:pPr>
            <a:r>
              <a:rPr lang="en-US" sz="1250" dirty="0">
                <a:solidFill>
                  <a:srgbClr val="2B3A42"/>
                </a:solidFill>
              </a:rPr>
              <a:t>AI screening is faster but can be biased</a:t>
            </a:r>
            <a:endParaRPr lang="en-US" sz="1250" dirty="0"/>
          </a:p>
        </p:txBody>
      </p:sp>
      <p:sp>
        <p:nvSpPr>
          <p:cNvPr id="46" name="Shape 43"/>
          <p:cNvSpPr/>
          <p:nvPr/>
        </p:nvSpPr>
        <p:spPr>
          <a:xfrm>
            <a:off x="7543800" y="2962656"/>
            <a:ext cx="164592" cy="164592"/>
          </a:xfrm>
          <a:prstGeom prst="ellipse">
            <a:avLst/>
          </a:prstGeom>
          <a:solidFill>
            <a:srgbClr val="C0665A"/>
          </a:solidFill>
          <a:ln w="6350">
            <a:solidFill>
              <a:srgbClr val="E2DED2"/>
            </a:solidFill>
            <a:prstDash val="solid"/>
          </a:ln>
        </p:spPr>
        <p:txBody>
          <a:bodyPr/>
          <a:lstStyle/>
          <a:p>
            <a:endParaRPr lang="en-GB"/>
          </a:p>
        </p:txBody>
      </p:sp>
      <p:sp>
        <p:nvSpPr>
          <p:cNvPr id="47" name="Shape 44"/>
          <p:cNvSpPr/>
          <p:nvPr/>
        </p:nvSpPr>
        <p:spPr>
          <a:xfrm>
            <a:off x="7772400" y="2962656"/>
            <a:ext cx="164592" cy="164592"/>
          </a:xfrm>
          <a:prstGeom prst="ellipse">
            <a:avLst/>
          </a:prstGeom>
          <a:solidFill>
            <a:srgbClr val="C0665A"/>
          </a:solidFill>
          <a:ln w="6350">
            <a:solidFill>
              <a:srgbClr val="E2DED2"/>
            </a:solidFill>
            <a:prstDash val="solid"/>
          </a:ln>
        </p:spPr>
        <p:txBody>
          <a:bodyPr/>
          <a:lstStyle/>
          <a:p>
            <a:endParaRPr lang="en-GB"/>
          </a:p>
        </p:txBody>
      </p:sp>
      <p:sp>
        <p:nvSpPr>
          <p:cNvPr id="48" name="Shape 45"/>
          <p:cNvSpPr/>
          <p:nvPr/>
        </p:nvSpPr>
        <p:spPr>
          <a:xfrm>
            <a:off x="8001000" y="2962656"/>
            <a:ext cx="164592" cy="164592"/>
          </a:xfrm>
          <a:prstGeom prst="ellipse">
            <a:avLst/>
          </a:prstGeom>
          <a:solidFill>
            <a:srgbClr val="C0665A"/>
          </a:solidFill>
          <a:ln w="6350">
            <a:solidFill>
              <a:srgbClr val="E2DED2"/>
            </a:solidFill>
            <a:prstDash val="solid"/>
          </a:ln>
        </p:spPr>
        <p:txBody>
          <a:bodyPr/>
          <a:lstStyle/>
          <a:p>
            <a:endParaRPr lang="en-GB"/>
          </a:p>
        </p:txBody>
      </p:sp>
      <p:sp>
        <p:nvSpPr>
          <p:cNvPr id="49" name="Text 46"/>
          <p:cNvSpPr txBox="1"/>
          <p:nvPr/>
        </p:nvSpPr>
        <p:spPr>
          <a:xfrm>
            <a:off x="7543800" y="3154680"/>
            <a:ext cx="822960" cy="182880"/>
          </a:xfrm>
          <a:prstGeom prst="rect">
            <a:avLst/>
          </a:prstGeom>
          <a:noFill/>
          <a:ln/>
        </p:spPr>
        <p:txBody>
          <a:bodyPr wrap="square" lIns="0" tIns="0" rIns="0" bIns="0" rtlCol="0" anchor="t"/>
          <a:lstStyle/>
          <a:p>
            <a:pPr marL="0" indent="0">
              <a:buNone/>
            </a:pPr>
            <a:r>
              <a:rPr lang="en-US" sz="850" dirty="0">
                <a:solidFill>
                  <a:srgbClr val="5F6D76"/>
                </a:solidFill>
              </a:rPr>
              <a:t>High</a:t>
            </a:r>
            <a:endParaRPr lang="en-US" sz="850" dirty="0"/>
          </a:p>
        </p:txBody>
      </p:sp>
      <p:sp>
        <p:nvSpPr>
          <p:cNvPr id="50" name="Shape 47"/>
          <p:cNvSpPr/>
          <p:nvPr/>
        </p:nvSpPr>
        <p:spPr>
          <a:xfrm>
            <a:off x="1051560" y="3438144"/>
            <a:ext cx="7726680" cy="530352"/>
          </a:xfrm>
          <a:prstGeom prst="roundRect">
            <a:avLst>
              <a:gd name="adj" fmla="val 13793"/>
            </a:avLst>
          </a:prstGeom>
          <a:solidFill>
            <a:srgbClr val="FFFFFF"/>
          </a:solidFill>
          <a:ln w="9525">
            <a:solidFill>
              <a:srgbClr val="E2DED2"/>
            </a:solidFill>
            <a:prstDash val="solid"/>
          </a:ln>
          <a:effectLst>
            <a:outerShdw blurRad="76200" dist="25400" dir="5400000" algn="bl" rotWithShape="0">
              <a:srgbClr val="22485A">
                <a:alpha val="10000"/>
              </a:srgbClr>
            </a:outerShdw>
          </a:effectLst>
        </p:spPr>
        <p:txBody>
          <a:bodyPr/>
          <a:lstStyle/>
          <a:p>
            <a:endParaRPr lang="en-GB"/>
          </a:p>
        </p:txBody>
      </p:sp>
      <p:sp>
        <p:nvSpPr>
          <p:cNvPr id="51" name="Shape 48"/>
          <p:cNvSpPr/>
          <p:nvPr/>
        </p:nvSpPr>
        <p:spPr>
          <a:xfrm>
            <a:off x="1124712" y="3502152"/>
            <a:ext cx="402336" cy="402336"/>
          </a:xfrm>
          <a:prstGeom prst="roundRect">
            <a:avLst>
              <a:gd name="adj" fmla="val 13636"/>
            </a:avLst>
          </a:prstGeom>
          <a:solidFill>
            <a:srgbClr val="22485A"/>
          </a:solidFill>
          <a:ln/>
        </p:spPr>
        <p:txBody>
          <a:bodyPr/>
          <a:lstStyle/>
          <a:p>
            <a:endParaRPr lang="en-GB"/>
          </a:p>
        </p:txBody>
      </p:sp>
      <p:sp>
        <p:nvSpPr>
          <p:cNvPr id="52" name="Text 49"/>
          <p:cNvSpPr txBox="1"/>
          <p:nvPr/>
        </p:nvSpPr>
        <p:spPr>
          <a:xfrm>
            <a:off x="1124712" y="3502152"/>
            <a:ext cx="402336" cy="402336"/>
          </a:xfrm>
          <a:prstGeom prst="rect">
            <a:avLst/>
          </a:prstGeom>
          <a:noFill/>
          <a:ln/>
        </p:spPr>
        <p:txBody>
          <a:bodyPr wrap="square" lIns="0" tIns="0" rIns="0" bIns="0" rtlCol="0" anchor="ctr"/>
          <a:lstStyle/>
          <a:p>
            <a:pPr marL="0" indent="0" algn="ctr">
              <a:buNone/>
            </a:pPr>
            <a:r>
              <a:rPr lang="en-US" sz="1600" b="1" dirty="0">
                <a:solidFill>
                  <a:srgbClr val="FFFFFF"/>
                </a:solidFill>
              </a:rPr>
              <a:t>L</a:t>
            </a:r>
            <a:endParaRPr lang="en-US" sz="1600" dirty="0"/>
          </a:p>
        </p:txBody>
      </p:sp>
      <p:sp>
        <p:nvSpPr>
          <p:cNvPr id="53" name="Text 50"/>
          <p:cNvSpPr txBox="1"/>
          <p:nvPr/>
        </p:nvSpPr>
        <p:spPr>
          <a:xfrm>
            <a:off x="1645920" y="3438144"/>
            <a:ext cx="1463040" cy="530352"/>
          </a:xfrm>
          <a:prstGeom prst="rect">
            <a:avLst/>
          </a:prstGeom>
          <a:noFill/>
          <a:ln/>
        </p:spPr>
        <p:txBody>
          <a:bodyPr wrap="square" lIns="0" tIns="0" rIns="0" bIns="0" rtlCol="0" anchor="ctr"/>
          <a:lstStyle/>
          <a:p>
            <a:pPr marL="0" indent="0">
              <a:buNone/>
            </a:pPr>
            <a:r>
              <a:rPr lang="en-US" sz="1200" b="1" dirty="0">
                <a:solidFill>
                  <a:srgbClr val="22485A"/>
                </a:solidFill>
                <a:latin typeface="Georgia" pitchFamily="34" charset="0"/>
                <a:ea typeface="Georgia" pitchFamily="34" charset="-122"/>
                <a:cs typeface="Georgia" pitchFamily="34" charset="-120"/>
              </a:rPr>
              <a:t>Legal</a:t>
            </a:r>
            <a:endParaRPr lang="en-US" sz="1200" dirty="0"/>
          </a:p>
        </p:txBody>
      </p:sp>
      <p:sp>
        <p:nvSpPr>
          <p:cNvPr id="54" name="Text 51"/>
          <p:cNvSpPr txBox="1"/>
          <p:nvPr/>
        </p:nvSpPr>
        <p:spPr>
          <a:xfrm>
            <a:off x="3154680" y="3438144"/>
            <a:ext cx="4206240" cy="530352"/>
          </a:xfrm>
          <a:prstGeom prst="rect">
            <a:avLst/>
          </a:prstGeom>
          <a:noFill/>
          <a:ln/>
        </p:spPr>
        <p:txBody>
          <a:bodyPr wrap="square" lIns="0" tIns="0" rIns="0" bIns="0" rtlCol="0" anchor="ctr"/>
          <a:lstStyle/>
          <a:p>
            <a:pPr marL="0" indent="0">
              <a:buNone/>
            </a:pPr>
            <a:r>
              <a:rPr lang="en-US" sz="1250" dirty="0">
                <a:solidFill>
                  <a:srgbClr val="2B3A42"/>
                </a:solidFill>
              </a:rPr>
              <a:t>Equality Act, UK GDPR, EU AI Act</a:t>
            </a:r>
            <a:endParaRPr lang="en-US" sz="1250" dirty="0"/>
          </a:p>
        </p:txBody>
      </p:sp>
      <p:sp>
        <p:nvSpPr>
          <p:cNvPr id="55" name="Shape 52"/>
          <p:cNvSpPr/>
          <p:nvPr/>
        </p:nvSpPr>
        <p:spPr>
          <a:xfrm>
            <a:off x="7543800" y="3566160"/>
            <a:ext cx="164592" cy="164592"/>
          </a:xfrm>
          <a:prstGeom prst="ellipse">
            <a:avLst/>
          </a:prstGeom>
          <a:solidFill>
            <a:srgbClr val="22485A"/>
          </a:solidFill>
          <a:ln w="6350">
            <a:solidFill>
              <a:srgbClr val="E2DED2"/>
            </a:solidFill>
            <a:prstDash val="solid"/>
          </a:ln>
        </p:spPr>
        <p:txBody>
          <a:bodyPr/>
          <a:lstStyle/>
          <a:p>
            <a:endParaRPr lang="en-GB"/>
          </a:p>
        </p:txBody>
      </p:sp>
      <p:sp>
        <p:nvSpPr>
          <p:cNvPr id="56" name="Shape 53"/>
          <p:cNvSpPr/>
          <p:nvPr/>
        </p:nvSpPr>
        <p:spPr>
          <a:xfrm>
            <a:off x="7772400" y="3566160"/>
            <a:ext cx="164592" cy="164592"/>
          </a:xfrm>
          <a:prstGeom prst="ellipse">
            <a:avLst/>
          </a:prstGeom>
          <a:solidFill>
            <a:srgbClr val="22485A"/>
          </a:solidFill>
          <a:ln w="6350">
            <a:solidFill>
              <a:srgbClr val="E2DED2"/>
            </a:solidFill>
            <a:prstDash val="solid"/>
          </a:ln>
        </p:spPr>
        <p:txBody>
          <a:bodyPr/>
          <a:lstStyle/>
          <a:p>
            <a:endParaRPr lang="en-GB"/>
          </a:p>
        </p:txBody>
      </p:sp>
      <p:sp>
        <p:nvSpPr>
          <p:cNvPr id="57" name="Shape 54"/>
          <p:cNvSpPr/>
          <p:nvPr/>
        </p:nvSpPr>
        <p:spPr>
          <a:xfrm>
            <a:off x="8001000" y="3566160"/>
            <a:ext cx="164592" cy="164592"/>
          </a:xfrm>
          <a:prstGeom prst="ellipse">
            <a:avLst/>
          </a:prstGeom>
          <a:solidFill>
            <a:srgbClr val="22485A"/>
          </a:solidFill>
          <a:ln w="6350">
            <a:solidFill>
              <a:srgbClr val="E2DED2"/>
            </a:solidFill>
            <a:prstDash val="solid"/>
          </a:ln>
        </p:spPr>
        <p:txBody>
          <a:bodyPr/>
          <a:lstStyle/>
          <a:p>
            <a:endParaRPr lang="en-GB"/>
          </a:p>
        </p:txBody>
      </p:sp>
      <p:sp>
        <p:nvSpPr>
          <p:cNvPr id="58" name="Text 55"/>
          <p:cNvSpPr txBox="1"/>
          <p:nvPr/>
        </p:nvSpPr>
        <p:spPr>
          <a:xfrm>
            <a:off x="7543800" y="3758184"/>
            <a:ext cx="822960" cy="182880"/>
          </a:xfrm>
          <a:prstGeom prst="rect">
            <a:avLst/>
          </a:prstGeom>
          <a:noFill/>
          <a:ln/>
        </p:spPr>
        <p:txBody>
          <a:bodyPr wrap="square" lIns="0" tIns="0" rIns="0" bIns="0" rtlCol="0" anchor="t"/>
          <a:lstStyle/>
          <a:p>
            <a:pPr marL="0" indent="0">
              <a:buNone/>
            </a:pPr>
            <a:r>
              <a:rPr lang="en-US" sz="850" dirty="0">
                <a:solidFill>
                  <a:srgbClr val="5F6D76"/>
                </a:solidFill>
              </a:rPr>
              <a:t>High</a:t>
            </a:r>
            <a:endParaRPr lang="en-US" sz="850" dirty="0"/>
          </a:p>
        </p:txBody>
      </p:sp>
      <p:sp>
        <p:nvSpPr>
          <p:cNvPr id="59" name="Shape 56"/>
          <p:cNvSpPr/>
          <p:nvPr/>
        </p:nvSpPr>
        <p:spPr>
          <a:xfrm>
            <a:off x="1051560" y="4041648"/>
            <a:ext cx="7726680" cy="530352"/>
          </a:xfrm>
          <a:prstGeom prst="roundRect">
            <a:avLst>
              <a:gd name="adj" fmla="val 13793"/>
            </a:avLst>
          </a:prstGeom>
          <a:solidFill>
            <a:srgbClr val="FFFFFF"/>
          </a:solidFill>
          <a:ln w="9525">
            <a:solidFill>
              <a:srgbClr val="E2DED2"/>
            </a:solidFill>
            <a:prstDash val="solid"/>
          </a:ln>
          <a:effectLst>
            <a:outerShdw blurRad="76200" dist="25400" dir="5400000" algn="bl" rotWithShape="0">
              <a:srgbClr val="22485A">
                <a:alpha val="10000"/>
              </a:srgbClr>
            </a:outerShdw>
          </a:effectLst>
        </p:spPr>
        <p:txBody>
          <a:bodyPr/>
          <a:lstStyle/>
          <a:p>
            <a:endParaRPr lang="en-GB"/>
          </a:p>
        </p:txBody>
      </p:sp>
      <p:sp>
        <p:nvSpPr>
          <p:cNvPr id="60" name="Shape 57"/>
          <p:cNvSpPr/>
          <p:nvPr/>
        </p:nvSpPr>
        <p:spPr>
          <a:xfrm>
            <a:off x="1124712" y="4105656"/>
            <a:ext cx="402336" cy="402336"/>
          </a:xfrm>
          <a:prstGeom prst="roundRect">
            <a:avLst>
              <a:gd name="adj" fmla="val 13636"/>
            </a:avLst>
          </a:prstGeom>
          <a:solidFill>
            <a:srgbClr val="3C7A9A"/>
          </a:solidFill>
          <a:ln/>
        </p:spPr>
        <p:txBody>
          <a:bodyPr/>
          <a:lstStyle/>
          <a:p>
            <a:endParaRPr lang="en-GB"/>
          </a:p>
        </p:txBody>
      </p:sp>
      <p:sp>
        <p:nvSpPr>
          <p:cNvPr id="61" name="Text 58"/>
          <p:cNvSpPr txBox="1"/>
          <p:nvPr/>
        </p:nvSpPr>
        <p:spPr>
          <a:xfrm>
            <a:off x="1124712" y="4105656"/>
            <a:ext cx="402336" cy="402336"/>
          </a:xfrm>
          <a:prstGeom prst="rect">
            <a:avLst/>
          </a:prstGeom>
          <a:noFill/>
          <a:ln/>
        </p:spPr>
        <p:txBody>
          <a:bodyPr wrap="square" lIns="0" tIns="0" rIns="0" bIns="0" rtlCol="0" anchor="ctr"/>
          <a:lstStyle/>
          <a:p>
            <a:pPr marL="0" indent="0" algn="ctr">
              <a:buNone/>
            </a:pPr>
            <a:r>
              <a:rPr lang="en-US" sz="1600" b="1" dirty="0">
                <a:solidFill>
                  <a:srgbClr val="FFFFFF"/>
                </a:solidFill>
              </a:rPr>
              <a:t>E</a:t>
            </a:r>
            <a:endParaRPr lang="en-US" sz="1600" dirty="0"/>
          </a:p>
        </p:txBody>
      </p:sp>
      <p:sp>
        <p:nvSpPr>
          <p:cNvPr id="62" name="Text 59"/>
          <p:cNvSpPr txBox="1"/>
          <p:nvPr/>
        </p:nvSpPr>
        <p:spPr>
          <a:xfrm>
            <a:off x="1645920" y="4041648"/>
            <a:ext cx="1463040" cy="530352"/>
          </a:xfrm>
          <a:prstGeom prst="rect">
            <a:avLst/>
          </a:prstGeom>
          <a:noFill/>
          <a:ln/>
        </p:spPr>
        <p:txBody>
          <a:bodyPr wrap="square" lIns="0" tIns="0" rIns="0" bIns="0" rtlCol="0" anchor="ctr"/>
          <a:lstStyle/>
          <a:p>
            <a:pPr marL="0" indent="0">
              <a:buNone/>
            </a:pPr>
            <a:r>
              <a:rPr lang="en-US" sz="1200" b="1" dirty="0">
                <a:solidFill>
                  <a:srgbClr val="22485A"/>
                </a:solidFill>
                <a:latin typeface="Georgia" pitchFamily="34" charset="0"/>
                <a:ea typeface="Georgia" pitchFamily="34" charset="-122"/>
                <a:cs typeface="Georgia" pitchFamily="34" charset="-120"/>
              </a:rPr>
              <a:t>Environmental</a:t>
            </a:r>
            <a:endParaRPr lang="en-US" sz="1200" dirty="0"/>
          </a:p>
        </p:txBody>
      </p:sp>
      <p:sp>
        <p:nvSpPr>
          <p:cNvPr id="63" name="Text 60"/>
          <p:cNvSpPr txBox="1"/>
          <p:nvPr/>
        </p:nvSpPr>
        <p:spPr>
          <a:xfrm>
            <a:off x="3154680" y="4041648"/>
            <a:ext cx="4206240" cy="530352"/>
          </a:xfrm>
          <a:prstGeom prst="rect">
            <a:avLst/>
          </a:prstGeom>
          <a:noFill/>
          <a:ln/>
        </p:spPr>
        <p:txBody>
          <a:bodyPr wrap="square" lIns="0" tIns="0" rIns="0" bIns="0" rtlCol="0" anchor="ctr"/>
          <a:lstStyle/>
          <a:p>
            <a:pPr marL="0" indent="0">
              <a:buNone/>
            </a:pPr>
            <a:r>
              <a:rPr lang="en-US" sz="1250" dirty="0">
                <a:solidFill>
                  <a:srgbClr val="2B3A42"/>
                </a:solidFill>
              </a:rPr>
              <a:t>Hybrid work reduces commuting</a:t>
            </a:r>
            <a:endParaRPr lang="en-US" sz="1250" dirty="0"/>
          </a:p>
        </p:txBody>
      </p:sp>
      <p:sp>
        <p:nvSpPr>
          <p:cNvPr id="64" name="Shape 61"/>
          <p:cNvSpPr/>
          <p:nvPr/>
        </p:nvSpPr>
        <p:spPr>
          <a:xfrm>
            <a:off x="7543800" y="4169664"/>
            <a:ext cx="164592" cy="164592"/>
          </a:xfrm>
          <a:prstGeom prst="ellipse">
            <a:avLst/>
          </a:prstGeom>
          <a:solidFill>
            <a:srgbClr val="3C7A9A"/>
          </a:solidFill>
          <a:ln w="6350">
            <a:solidFill>
              <a:srgbClr val="E2DED2"/>
            </a:solidFill>
            <a:prstDash val="solid"/>
          </a:ln>
        </p:spPr>
        <p:txBody>
          <a:bodyPr/>
          <a:lstStyle/>
          <a:p>
            <a:endParaRPr lang="en-GB"/>
          </a:p>
        </p:txBody>
      </p:sp>
      <p:sp>
        <p:nvSpPr>
          <p:cNvPr id="65" name="Shape 62"/>
          <p:cNvSpPr/>
          <p:nvPr/>
        </p:nvSpPr>
        <p:spPr>
          <a:xfrm>
            <a:off x="7772400" y="4169664"/>
            <a:ext cx="164592" cy="164592"/>
          </a:xfrm>
          <a:prstGeom prst="ellipse">
            <a:avLst/>
          </a:prstGeom>
          <a:solidFill>
            <a:srgbClr val="E8E4D8"/>
          </a:solidFill>
          <a:ln w="6350">
            <a:solidFill>
              <a:srgbClr val="E2DED2"/>
            </a:solidFill>
            <a:prstDash val="solid"/>
          </a:ln>
        </p:spPr>
        <p:txBody>
          <a:bodyPr/>
          <a:lstStyle/>
          <a:p>
            <a:endParaRPr lang="en-GB"/>
          </a:p>
        </p:txBody>
      </p:sp>
      <p:sp>
        <p:nvSpPr>
          <p:cNvPr id="66" name="Shape 63"/>
          <p:cNvSpPr/>
          <p:nvPr/>
        </p:nvSpPr>
        <p:spPr>
          <a:xfrm>
            <a:off x="8001000" y="4169664"/>
            <a:ext cx="164592" cy="164592"/>
          </a:xfrm>
          <a:prstGeom prst="ellipse">
            <a:avLst/>
          </a:prstGeom>
          <a:solidFill>
            <a:srgbClr val="E8E4D8"/>
          </a:solidFill>
          <a:ln w="6350">
            <a:solidFill>
              <a:srgbClr val="E2DED2"/>
            </a:solidFill>
            <a:prstDash val="solid"/>
          </a:ln>
        </p:spPr>
        <p:txBody>
          <a:bodyPr/>
          <a:lstStyle/>
          <a:p>
            <a:endParaRPr lang="en-GB"/>
          </a:p>
        </p:txBody>
      </p:sp>
      <p:sp>
        <p:nvSpPr>
          <p:cNvPr id="67" name="Text 64"/>
          <p:cNvSpPr txBox="1"/>
          <p:nvPr/>
        </p:nvSpPr>
        <p:spPr>
          <a:xfrm>
            <a:off x="7543800" y="4361688"/>
            <a:ext cx="822960" cy="182880"/>
          </a:xfrm>
          <a:prstGeom prst="rect">
            <a:avLst/>
          </a:prstGeom>
          <a:noFill/>
          <a:ln/>
        </p:spPr>
        <p:txBody>
          <a:bodyPr wrap="square" lIns="0" tIns="0" rIns="0" bIns="0" rtlCol="0" anchor="t"/>
          <a:lstStyle/>
          <a:p>
            <a:pPr marL="0" indent="0">
              <a:buNone/>
            </a:pPr>
            <a:r>
              <a:rPr lang="en-US" sz="850" dirty="0">
                <a:solidFill>
                  <a:srgbClr val="5F6D76"/>
                </a:solidFill>
              </a:rPr>
              <a:t>Low</a:t>
            </a:r>
            <a:endParaRPr lang="en-US" sz="850" dirty="0"/>
          </a:p>
        </p:txBody>
      </p:sp>
      <p:sp>
        <p:nvSpPr>
          <p:cNvPr id="68" name="Text 65"/>
          <p:cNvSpPr txBox="1"/>
          <p:nvPr/>
        </p:nvSpPr>
        <p:spPr>
          <a:xfrm>
            <a:off x="1051560" y="4727448"/>
            <a:ext cx="7406640" cy="347472"/>
          </a:xfrm>
          <a:prstGeom prst="rect">
            <a:avLst/>
          </a:prstGeom>
          <a:noFill/>
          <a:ln/>
        </p:spPr>
        <p:txBody>
          <a:bodyPr wrap="square" lIns="0" tIns="0" rIns="0" bIns="0" rtlCol="0" anchor="t"/>
          <a:lstStyle/>
          <a:p>
            <a:pPr marL="0" indent="0">
              <a:buNone/>
            </a:pPr>
            <a:r>
              <a:rPr lang="en-US" sz="900" i="1" dirty="0">
                <a:solidFill>
                  <a:srgbClr val="5F6D76"/>
                </a:solidFill>
              </a:rPr>
              <a:t>Impact rating is my judgement. Source: (European Union, 2024; UK Parliament, 2010).</a:t>
            </a:r>
            <a:endParaRPr lang="en-US" sz="900" dirty="0"/>
          </a:p>
        </p:txBody>
      </p:sp>
    </p:spTree>
  </p:cSld>
  <p:clrMapOvr>
    <a:masterClrMapping/>
  </p:clrMapOvr>
  <p:transition spd="med">
    <p:push/>
  </p:transition>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7F5EF"/>
        </a:solidFill>
        <a:effectLst/>
      </p:bgPr>
    </p:bg>
    <p:spTree>
      <p:nvGrpSpPr>
        <p:cNvPr id="1" name=""/>
        <p:cNvGrpSpPr/>
        <p:nvPr/>
      </p:nvGrpSpPr>
      <p:grpSpPr>
        <a:xfrm>
          <a:off x="0" y="0"/>
          <a:ext cx="0" cy="0"/>
          <a:chOff x="0" y="0"/>
          <a:chExt cx="0" cy="0"/>
        </a:xfrm>
      </p:grpSpPr>
      <p:sp>
        <p:nvSpPr>
          <p:cNvPr id="2" name="Shape 0"/>
          <p:cNvSpPr/>
          <p:nvPr/>
        </p:nvSpPr>
        <p:spPr>
          <a:xfrm>
            <a:off x="0" y="0"/>
            <a:ext cx="777240" cy="5143500"/>
          </a:xfrm>
          <a:prstGeom prst="rect">
            <a:avLst/>
          </a:prstGeom>
          <a:solidFill>
            <a:srgbClr val="22485A"/>
          </a:solidFill>
          <a:ln/>
        </p:spPr>
        <p:txBody>
          <a:bodyPr/>
          <a:lstStyle/>
          <a:p>
            <a:endParaRPr lang="en-GB"/>
          </a:p>
        </p:txBody>
      </p:sp>
      <p:sp>
        <p:nvSpPr>
          <p:cNvPr id="3" name="Shape 1"/>
          <p:cNvSpPr/>
          <p:nvPr/>
        </p:nvSpPr>
        <p:spPr>
          <a:xfrm>
            <a:off x="54864" y="91440"/>
            <a:ext cx="667512" cy="566928"/>
          </a:xfrm>
          <a:prstGeom prst="roundRect">
            <a:avLst>
              <a:gd name="adj" fmla="val 9677"/>
            </a:avLst>
          </a:prstGeom>
          <a:solidFill>
            <a:srgbClr val="FFFFFF"/>
          </a:solidFill>
          <a:ln/>
        </p:spPr>
        <p:txBody>
          <a:bodyPr/>
          <a:lstStyle/>
          <a:p>
            <a:endParaRPr lang="en-GB"/>
          </a:p>
        </p:txBody>
      </p:sp>
      <p:pic>
        <p:nvPicPr>
          <p:cNvPr id="4" name="Image 0" descr="/home/claude/assets/logo_navy.png"/>
          <p:cNvPicPr>
            <a:picLocks noChangeAspect="1"/>
          </p:cNvPicPr>
          <p:nvPr/>
        </p:nvPicPr>
        <p:blipFill>
          <a:blip r:embed="rId3"/>
          <a:stretch>
            <a:fillRect/>
          </a:stretch>
        </p:blipFill>
        <p:spPr>
          <a:xfrm>
            <a:off x="91440" y="128016"/>
            <a:ext cx="594360" cy="461772"/>
          </a:xfrm>
          <a:prstGeom prst="rect">
            <a:avLst/>
          </a:prstGeom>
        </p:spPr>
      </p:pic>
      <p:sp>
        <p:nvSpPr>
          <p:cNvPr id="5" name="Shape 2"/>
          <p:cNvSpPr/>
          <p:nvPr/>
        </p:nvSpPr>
        <p:spPr>
          <a:xfrm>
            <a:off x="342900" y="1188720"/>
            <a:ext cx="91440" cy="91440"/>
          </a:xfrm>
          <a:prstGeom prst="ellipse">
            <a:avLst/>
          </a:prstGeom>
          <a:solidFill>
            <a:srgbClr val="3C7A9A"/>
          </a:solidFill>
          <a:ln w="6350">
            <a:solidFill>
              <a:srgbClr val="8FBBCE"/>
            </a:solidFill>
            <a:prstDash val="solid"/>
          </a:ln>
        </p:spPr>
        <p:txBody>
          <a:bodyPr/>
          <a:lstStyle/>
          <a:p>
            <a:endParaRPr lang="en-GB"/>
          </a:p>
        </p:txBody>
      </p:sp>
      <p:sp>
        <p:nvSpPr>
          <p:cNvPr id="6" name="Shape 3"/>
          <p:cNvSpPr/>
          <p:nvPr/>
        </p:nvSpPr>
        <p:spPr>
          <a:xfrm>
            <a:off x="342900" y="1600200"/>
            <a:ext cx="91440" cy="91440"/>
          </a:xfrm>
          <a:prstGeom prst="ellipse">
            <a:avLst/>
          </a:prstGeom>
          <a:solidFill>
            <a:srgbClr val="3C7A9A"/>
          </a:solidFill>
          <a:ln w="6350">
            <a:solidFill>
              <a:srgbClr val="8FBBCE"/>
            </a:solidFill>
            <a:prstDash val="solid"/>
          </a:ln>
        </p:spPr>
        <p:txBody>
          <a:bodyPr/>
          <a:lstStyle/>
          <a:p>
            <a:endParaRPr lang="en-GB"/>
          </a:p>
        </p:txBody>
      </p:sp>
      <p:sp>
        <p:nvSpPr>
          <p:cNvPr id="7" name="Shape 4"/>
          <p:cNvSpPr/>
          <p:nvPr/>
        </p:nvSpPr>
        <p:spPr>
          <a:xfrm>
            <a:off x="342900" y="2011680"/>
            <a:ext cx="91440" cy="91440"/>
          </a:xfrm>
          <a:prstGeom prst="ellipse">
            <a:avLst/>
          </a:prstGeom>
          <a:solidFill>
            <a:srgbClr val="3C7A9A"/>
          </a:solidFill>
          <a:ln w="6350">
            <a:solidFill>
              <a:srgbClr val="8FBBCE"/>
            </a:solidFill>
            <a:prstDash val="solid"/>
          </a:ln>
        </p:spPr>
        <p:txBody>
          <a:bodyPr/>
          <a:lstStyle/>
          <a:p>
            <a:endParaRPr lang="en-GB"/>
          </a:p>
        </p:txBody>
      </p:sp>
      <p:sp>
        <p:nvSpPr>
          <p:cNvPr id="8" name="Shape 5"/>
          <p:cNvSpPr/>
          <p:nvPr/>
        </p:nvSpPr>
        <p:spPr>
          <a:xfrm>
            <a:off x="342900" y="2423160"/>
            <a:ext cx="91440" cy="91440"/>
          </a:xfrm>
          <a:prstGeom prst="ellipse">
            <a:avLst/>
          </a:prstGeom>
          <a:solidFill>
            <a:srgbClr val="3C7A9A"/>
          </a:solidFill>
          <a:ln w="6350">
            <a:solidFill>
              <a:srgbClr val="8FBBCE"/>
            </a:solidFill>
            <a:prstDash val="solid"/>
          </a:ln>
        </p:spPr>
        <p:txBody>
          <a:bodyPr/>
          <a:lstStyle/>
          <a:p>
            <a:endParaRPr lang="en-GB"/>
          </a:p>
        </p:txBody>
      </p:sp>
      <p:sp>
        <p:nvSpPr>
          <p:cNvPr id="9" name="Shape 6"/>
          <p:cNvSpPr/>
          <p:nvPr/>
        </p:nvSpPr>
        <p:spPr>
          <a:xfrm>
            <a:off x="388620" y="1234440"/>
            <a:ext cx="0" cy="1234440"/>
          </a:xfrm>
          <a:prstGeom prst="line">
            <a:avLst/>
          </a:prstGeom>
          <a:noFill/>
          <a:ln w="12700">
            <a:solidFill>
              <a:srgbClr val="6FA0B8"/>
            </a:solidFill>
            <a:prstDash val="solid"/>
          </a:ln>
        </p:spPr>
        <p:txBody>
          <a:bodyPr/>
          <a:lstStyle/>
          <a:p>
            <a:endParaRPr lang="en-GB"/>
          </a:p>
        </p:txBody>
      </p:sp>
      <p:sp>
        <p:nvSpPr>
          <p:cNvPr id="10" name="Text 7"/>
          <p:cNvSpPr txBox="1"/>
          <p:nvPr/>
        </p:nvSpPr>
        <p:spPr>
          <a:xfrm>
            <a:off x="91440" y="4754880"/>
            <a:ext cx="594360" cy="274320"/>
          </a:xfrm>
          <a:prstGeom prst="rect">
            <a:avLst/>
          </a:prstGeom>
          <a:noFill/>
          <a:ln/>
        </p:spPr>
        <p:txBody>
          <a:bodyPr wrap="square" lIns="0" tIns="0" rIns="0" bIns="0" rtlCol="0" anchor="ctr"/>
          <a:lstStyle/>
          <a:p>
            <a:pPr marL="0" indent="0" algn="ctr">
              <a:buNone/>
            </a:pPr>
            <a:r>
              <a:rPr lang="en-US" sz="1200" b="1" dirty="0">
                <a:solidFill>
                  <a:srgbClr val="FFFFFF"/>
                </a:solidFill>
              </a:rPr>
              <a:t>4</a:t>
            </a:r>
            <a:endParaRPr lang="en-US" sz="1200" dirty="0"/>
          </a:p>
        </p:txBody>
      </p:sp>
      <p:sp>
        <p:nvSpPr>
          <p:cNvPr id="11" name="Text 8"/>
          <p:cNvSpPr txBox="1"/>
          <p:nvPr/>
        </p:nvSpPr>
        <p:spPr>
          <a:xfrm>
            <a:off x="1051560" y="109728"/>
            <a:ext cx="5486400" cy="182880"/>
          </a:xfrm>
          <a:prstGeom prst="rect">
            <a:avLst/>
          </a:prstGeom>
          <a:noFill/>
          <a:ln/>
        </p:spPr>
        <p:txBody>
          <a:bodyPr wrap="square" lIns="0" tIns="0" rIns="0" bIns="0" rtlCol="0" anchor="ctr"/>
          <a:lstStyle/>
          <a:p>
            <a:pPr marL="0" indent="0">
              <a:buNone/>
            </a:pPr>
            <a:r>
              <a:rPr lang="en-US" sz="900" b="1" kern="0" spc="300" dirty="0">
                <a:solidFill>
                  <a:srgbClr val="B97A2B"/>
                </a:solidFill>
              </a:rPr>
              <a:t>ENVIRONMENT</a:t>
            </a:r>
            <a:endParaRPr lang="en-US" sz="900" dirty="0"/>
          </a:p>
        </p:txBody>
      </p:sp>
      <p:sp>
        <p:nvSpPr>
          <p:cNvPr id="12" name="Text 9"/>
          <p:cNvSpPr txBox="1"/>
          <p:nvPr/>
        </p:nvSpPr>
        <p:spPr>
          <a:xfrm>
            <a:off x="1051560" y="274320"/>
            <a:ext cx="7726680" cy="502920"/>
          </a:xfrm>
          <a:prstGeom prst="rect">
            <a:avLst/>
          </a:prstGeom>
          <a:noFill/>
          <a:ln/>
        </p:spPr>
        <p:txBody>
          <a:bodyPr wrap="square" lIns="0" tIns="0" rIns="0" bIns="0" rtlCol="0" anchor="ctr"/>
          <a:lstStyle/>
          <a:p>
            <a:pPr marL="0" indent="0">
              <a:buNone/>
            </a:pPr>
            <a:r>
              <a:rPr lang="en-US" sz="2300" b="1" dirty="0">
                <a:solidFill>
                  <a:srgbClr val="22485A"/>
                </a:solidFill>
                <a:latin typeface="Georgia" pitchFamily="34" charset="0"/>
                <a:ea typeface="Georgia" pitchFamily="34" charset="-122"/>
                <a:cs typeface="Georgia" pitchFamily="34" charset="-120"/>
              </a:rPr>
              <a:t>Environmental issues across countries</a:t>
            </a:r>
            <a:endParaRPr lang="en-US" sz="2300" dirty="0"/>
          </a:p>
        </p:txBody>
      </p:sp>
      <p:sp>
        <p:nvSpPr>
          <p:cNvPr id="13" name="Shape 10"/>
          <p:cNvSpPr/>
          <p:nvPr/>
        </p:nvSpPr>
        <p:spPr>
          <a:xfrm>
            <a:off x="1051560" y="804672"/>
            <a:ext cx="640080" cy="45720"/>
          </a:xfrm>
          <a:prstGeom prst="rect">
            <a:avLst/>
          </a:prstGeom>
          <a:solidFill>
            <a:srgbClr val="4E9A7C"/>
          </a:solidFill>
          <a:ln/>
        </p:spPr>
        <p:txBody>
          <a:bodyPr/>
          <a:lstStyle/>
          <a:p>
            <a:endParaRPr lang="en-GB"/>
          </a:p>
        </p:txBody>
      </p:sp>
      <p:sp>
        <p:nvSpPr>
          <p:cNvPr id="14" name="Text 11"/>
          <p:cNvSpPr txBox="1"/>
          <p:nvPr/>
        </p:nvSpPr>
        <p:spPr>
          <a:xfrm>
            <a:off x="1051560" y="1005840"/>
            <a:ext cx="2286000" cy="228600"/>
          </a:xfrm>
          <a:prstGeom prst="rect">
            <a:avLst/>
          </a:prstGeom>
          <a:noFill/>
          <a:ln/>
        </p:spPr>
        <p:txBody>
          <a:bodyPr wrap="square" lIns="0" tIns="0" rIns="0" bIns="0" rtlCol="0" anchor="t"/>
          <a:lstStyle/>
          <a:p>
            <a:pPr marL="0" indent="0">
              <a:buNone/>
            </a:pPr>
            <a:r>
              <a:rPr lang="en-US" sz="900" b="1" kern="0" spc="200" dirty="0">
                <a:solidFill>
                  <a:srgbClr val="B97A2B"/>
                </a:solidFill>
              </a:rPr>
              <a:t>ISSUE</a:t>
            </a:r>
            <a:endParaRPr lang="en-US" sz="900" dirty="0"/>
          </a:p>
        </p:txBody>
      </p:sp>
      <p:sp>
        <p:nvSpPr>
          <p:cNvPr id="15" name="Text 12"/>
          <p:cNvSpPr txBox="1"/>
          <p:nvPr/>
        </p:nvSpPr>
        <p:spPr>
          <a:xfrm>
            <a:off x="4645152" y="1005840"/>
            <a:ext cx="2286000" cy="228600"/>
          </a:xfrm>
          <a:prstGeom prst="rect">
            <a:avLst/>
          </a:prstGeom>
          <a:noFill/>
          <a:ln/>
        </p:spPr>
        <p:txBody>
          <a:bodyPr wrap="square" lIns="0" tIns="0" rIns="0" bIns="0" rtlCol="0" anchor="t"/>
          <a:lstStyle/>
          <a:p>
            <a:pPr marL="0" indent="0">
              <a:buNone/>
            </a:pPr>
            <a:r>
              <a:rPr lang="en-US" sz="900" b="1" kern="0" spc="200" dirty="0">
                <a:solidFill>
                  <a:srgbClr val="B97A2B"/>
                </a:solidFill>
              </a:rPr>
              <a:t>IMPACT ON HR</a:t>
            </a:r>
            <a:endParaRPr lang="en-US" sz="900" dirty="0"/>
          </a:p>
        </p:txBody>
      </p:sp>
      <p:sp>
        <p:nvSpPr>
          <p:cNvPr id="16" name="Text 13"/>
          <p:cNvSpPr txBox="1"/>
          <p:nvPr/>
        </p:nvSpPr>
        <p:spPr>
          <a:xfrm>
            <a:off x="6784848" y="1005840"/>
            <a:ext cx="2286000" cy="228600"/>
          </a:xfrm>
          <a:prstGeom prst="rect">
            <a:avLst/>
          </a:prstGeom>
          <a:noFill/>
          <a:ln/>
        </p:spPr>
        <p:txBody>
          <a:bodyPr wrap="square" lIns="0" tIns="0" rIns="0" bIns="0" rtlCol="0" anchor="t"/>
          <a:lstStyle/>
          <a:p>
            <a:pPr marL="0" indent="0">
              <a:buNone/>
            </a:pPr>
            <a:r>
              <a:rPr lang="en-US" sz="900" b="1" kern="0" spc="200" dirty="0">
                <a:solidFill>
                  <a:srgbClr val="B97A2B"/>
                </a:solidFill>
              </a:rPr>
              <a:t>MY RESPONSE</a:t>
            </a:r>
            <a:endParaRPr lang="en-US" sz="900" dirty="0"/>
          </a:p>
        </p:txBody>
      </p:sp>
      <p:sp>
        <p:nvSpPr>
          <p:cNvPr id="17" name="Shape 14"/>
          <p:cNvSpPr/>
          <p:nvPr/>
        </p:nvSpPr>
        <p:spPr>
          <a:xfrm>
            <a:off x="1051560" y="1280160"/>
            <a:ext cx="3291840" cy="1024128"/>
          </a:xfrm>
          <a:prstGeom prst="roundRect">
            <a:avLst>
              <a:gd name="adj" fmla="val 7143"/>
            </a:avLst>
          </a:prstGeom>
          <a:solidFill>
            <a:srgbClr val="FFFFFF"/>
          </a:solidFill>
          <a:ln w="9525">
            <a:solidFill>
              <a:srgbClr val="E2DED2"/>
            </a:solidFill>
            <a:prstDash val="solid"/>
          </a:ln>
          <a:effectLst>
            <a:outerShdw blurRad="76200" dist="25400" dir="5400000" algn="bl" rotWithShape="0">
              <a:srgbClr val="22485A">
                <a:alpha val="10000"/>
              </a:srgbClr>
            </a:outerShdw>
          </a:effectLst>
        </p:spPr>
        <p:txBody>
          <a:bodyPr/>
          <a:lstStyle/>
          <a:p>
            <a:endParaRPr lang="en-GB"/>
          </a:p>
        </p:txBody>
      </p:sp>
      <p:sp>
        <p:nvSpPr>
          <p:cNvPr id="18" name="Shape 15"/>
          <p:cNvSpPr/>
          <p:nvPr/>
        </p:nvSpPr>
        <p:spPr>
          <a:xfrm>
            <a:off x="1161288" y="1280160"/>
            <a:ext cx="822960" cy="54864"/>
          </a:xfrm>
          <a:prstGeom prst="rect">
            <a:avLst/>
          </a:prstGeom>
          <a:solidFill>
            <a:srgbClr val="3C7A9A"/>
          </a:solidFill>
          <a:ln/>
        </p:spPr>
        <p:txBody>
          <a:bodyPr/>
          <a:lstStyle/>
          <a:p>
            <a:endParaRPr lang="en-GB"/>
          </a:p>
        </p:txBody>
      </p:sp>
      <p:sp>
        <p:nvSpPr>
          <p:cNvPr id="19" name="Text 16"/>
          <p:cNvSpPr txBox="1"/>
          <p:nvPr/>
        </p:nvSpPr>
        <p:spPr>
          <a:xfrm>
            <a:off x="1188720" y="1389888"/>
            <a:ext cx="3017520" cy="274320"/>
          </a:xfrm>
          <a:prstGeom prst="rect">
            <a:avLst/>
          </a:prstGeom>
          <a:noFill/>
          <a:ln/>
        </p:spPr>
        <p:txBody>
          <a:bodyPr wrap="square" lIns="0" tIns="0" rIns="0" bIns="0" rtlCol="0" anchor="t"/>
          <a:lstStyle/>
          <a:p>
            <a:pPr marL="0" indent="0">
              <a:buNone/>
            </a:pPr>
            <a:r>
              <a:rPr lang="en-US" sz="1350" b="1" dirty="0">
                <a:solidFill>
                  <a:srgbClr val="22485A"/>
                </a:solidFill>
                <a:latin typeface="Georgia" pitchFamily="34" charset="0"/>
                <a:ea typeface="Georgia" pitchFamily="34" charset="-122"/>
                <a:cs typeface="Georgia" pitchFamily="34" charset="-120"/>
              </a:rPr>
              <a:t>Skills shortage is global</a:t>
            </a:r>
            <a:endParaRPr lang="en-US" sz="1350" dirty="0"/>
          </a:p>
        </p:txBody>
      </p:sp>
      <p:sp>
        <p:nvSpPr>
          <p:cNvPr id="20" name="Text 17"/>
          <p:cNvSpPr txBox="1"/>
          <p:nvPr/>
        </p:nvSpPr>
        <p:spPr>
          <a:xfrm>
            <a:off x="1188720" y="1737360"/>
            <a:ext cx="3017520" cy="502920"/>
          </a:xfrm>
          <a:prstGeom prst="rect">
            <a:avLst/>
          </a:prstGeom>
          <a:noFill/>
          <a:ln/>
        </p:spPr>
        <p:txBody>
          <a:bodyPr wrap="square" lIns="0" tIns="0" rIns="0" bIns="0" rtlCol="0" anchor="t"/>
          <a:lstStyle/>
          <a:p>
            <a:pPr marL="0" indent="0">
              <a:buNone/>
            </a:pPr>
            <a:r>
              <a:rPr lang="en-US" sz="1200" dirty="0">
                <a:solidFill>
                  <a:srgbClr val="2B3A42"/>
                </a:solidFill>
              </a:rPr>
              <a:t>63% of employers see skills gaps as the main barrier</a:t>
            </a:r>
            <a:endParaRPr lang="en-US" sz="1200" dirty="0"/>
          </a:p>
        </p:txBody>
      </p:sp>
      <p:sp>
        <p:nvSpPr>
          <p:cNvPr id="21" name="Shape 18"/>
          <p:cNvSpPr/>
          <p:nvPr/>
        </p:nvSpPr>
        <p:spPr>
          <a:xfrm>
            <a:off x="4370832" y="1645920"/>
            <a:ext cx="237744" cy="274320"/>
          </a:xfrm>
          <a:prstGeom prst="rightArrow">
            <a:avLst/>
          </a:prstGeom>
          <a:solidFill>
            <a:srgbClr val="E2DED2"/>
          </a:solidFill>
          <a:ln/>
        </p:spPr>
        <p:txBody>
          <a:bodyPr/>
          <a:lstStyle/>
          <a:p>
            <a:endParaRPr lang="en-GB"/>
          </a:p>
        </p:txBody>
      </p:sp>
      <p:sp>
        <p:nvSpPr>
          <p:cNvPr id="22" name="Shape 19"/>
          <p:cNvSpPr/>
          <p:nvPr/>
        </p:nvSpPr>
        <p:spPr>
          <a:xfrm>
            <a:off x="4645152" y="1280160"/>
            <a:ext cx="1828800" cy="1024128"/>
          </a:xfrm>
          <a:prstGeom prst="roundRect">
            <a:avLst>
              <a:gd name="adj" fmla="val 7143"/>
            </a:avLst>
          </a:prstGeom>
          <a:solidFill>
            <a:srgbClr val="FFFFFF"/>
          </a:solidFill>
          <a:ln w="9525">
            <a:solidFill>
              <a:srgbClr val="E2DED2"/>
            </a:solidFill>
            <a:prstDash val="solid"/>
          </a:ln>
          <a:effectLst>
            <a:outerShdw blurRad="76200" dist="25400" dir="5400000" algn="bl" rotWithShape="0">
              <a:srgbClr val="22485A">
                <a:alpha val="10000"/>
              </a:srgbClr>
            </a:outerShdw>
          </a:effectLst>
        </p:spPr>
        <p:txBody>
          <a:bodyPr/>
          <a:lstStyle/>
          <a:p>
            <a:endParaRPr lang="en-GB"/>
          </a:p>
        </p:txBody>
      </p:sp>
      <p:sp>
        <p:nvSpPr>
          <p:cNvPr id="23" name="Shape 20"/>
          <p:cNvSpPr/>
          <p:nvPr/>
        </p:nvSpPr>
        <p:spPr>
          <a:xfrm>
            <a:off x="4754880" y="1280160"/>
            <a:ext cx="822960" cy="54864"/>
          </a:xfrm>
          <a:prstGeom prst="rect">
            <a:avLst/>
          </a:prstGeom>
          <a:solidFill>
            <a:srgbClr val="3C7A9A"/>
          </a:solidFill>
          <a:ln/>
        </p:spPr>
        <p:txBody>
          <a:bodyPr/>
          <a:lstStyle/>
          <a:p>
            <a:endParaRPr lang="en-GB"/>
          </a:p>
        </p:txBody>
      </p:sp>
      <p:sp>
        <p:nvSpPr>
          <p:cNvPr id="24" name="Text 21"/>
          <p:cNvSpPr txBox="1"/>
          <p:nvPr/>
        </p:nvSpPr>
        <p:spPr>
          <a:xfrm>
            <a:off x="4754880" y="1417320"/>
            <a:ext cx="1627632" cy="822960"/>
          </a:xfrm>
          <a:prstGeom prst="rect">
            <a:avLst/>
          </a:prstGeom>
          <a:noFill/>
          <a:ln/>
        </p:spPr>
        <p:txBody>
          <a:bodyPr wrap="square" lIns="0" tIns="0" rIns="0" bIns="0" rtlCol="0" anchor="ctr"/>
          <a:lstStyle/>
          <a:p>
            <a:pPr marL="0" indent="0">
              <a:buNone/>
            </a:pPr>
            <a:r>
              <a:rPr lang="en-US" sz="1200" dirty="0">
                <a:solidFill>
                  <a:srgbClr val="2B3A42"/>
                </a:solidFill>
              </a:rPr>
              <a:t>Recruitment is slow and pay rises</a:t>
            </a:r>
            <a:endParaRPr lang="en-US" sz="1200" dirty="0"/>
          </a:p>
        </p:txBody>
      </p:sp>
      <p:sp>
        <p:nvSpPr>
          <p:cNvPr id="25" name="Shape 22"/>
          <p:cNvSpPr/>
          <p:nvPr/>
        </p:nvSpPr>
        <p:spPr>
          <a:xfrm>
            <a:off x="6510528" y="1645920"/>
            <a:ext cx="237744" cy="274320"/>
          </a:xfrm>
          <a:prstGeom prst="rightArrow">
            <a:avLst/>
          </a:prstGeom>
          <a:solidFill>
            <a:srgbClr val="E2DED2"/>
          </a:solidFill>
          <a:ln/>
        </p:spPr>
        <p:txBody>
          <a:bodyPr/>
          <a:lstStyle/>
          <a:p>
            <a:endParaRPr lang="en-GB"/>
          </a:p>
        </p:txBody>
      </p:sp>
      <p:sp>
        <p:nvSpPr>
          <p:cNvPr id="26" name="Shape 23"/>
          <p:cNvSpPr/>
          <p:nvPr/>
        </p:nvSpPr>
        <p:spPr>
          <a:xfrm>
            <a:off x="6784848" y="1280160"/>
            <a:ext cx="1993392" cy="1024128"/>
          </a:xfrm>
          <a:prstGeom prst="roundRect">
            <a:avLst>
              <a:gd name="adj" fmla="val 7143"/>
            </a:avLst>
          </a:prstGeom>
          <a:solidFill>
            <a:srgbClr val="FFFFFF"/>
          </a:solidFill>
          <a:ln w="9525">
            <a:solidFill>
              <a:srgbClr val="E2DED2"/>
            </a:solidFill>
            <a:prstDash val="solid"/>
          </a:ln>
          <a:effectLst>
            <a:outerShdw blurRad="76200" dist="25400" dir="5400000" algn="bl" rotWithShape="0">
              <a:srgbClr val="22485A">
                <a:alpha val="10000"/>
              </a:srgbClr>
            </a:outerShdw>
          </a:effectLst>
        </p:spPr>
        <p:txBody>
          <a:bodyPr/>
          <a:lstStyle/>
          <a:p>
            <a:endParaRPr lang="en-GB"/>
          </a:p>
        </p:txBody>
      </p:sp>
      <p:sp>
        <p:nvSpPr>
          <p:cNvPr id="27" name="Shape 24"/>
          <p:cNvSpPr/>
          <p:nvPr/>
        </p:nvSpPr>
        <p:spPr>
          <a:xfrm>
            <a:off x="6894576" y="1280160"/>
            <a:ext cx="822960" cy="54864"/>
          </a:xfrm>
          <a:prstGeom prst="rect">
            <a:avLst/>
          </a:prstGeom>
          <a:solidFill>
            <a:srgbClr val="3C7A9A"/>
          </a:solidFill>
          <a:ln/>
        </p:spPr>
        <p:txBody>
          <a:bodyPr/>
          <a:lstStyle/>
          <a:p>
            <a:endParaRPr lang="en-GB"/>
          </a:p>
        </p:txBody>
      </p:sp>
      <p:sp>
        <p:nvSpPr>
          <p:cNvPr id="28" name="Text 25"/>
          <p:cNvSpPr txBox="1"/>
          <p:nvPr/>
        </p:nvSpPr>
        <p:spPr>
          <a:xfrm>
            <a:off x="6894576" y="1417320"/>
            <a:ext cx="1783080" cy="822960"/>
          </a:xfrm>
          <a:prstGeom prst="rect">
            <a:avLst/>
          </a:prstGeom>
          <a:noFill/>
          <a:ln/>
        </p:spPr>
        <p:txBody>
          <a:bodyPr wrap="square" lIns="0" tIns="0" rIns="0" bIns="0" rtlCol="0" anchor="ctr"/>
          <a:lstStyle/>
          <a:p>
            <a:pPr marL="0" indent="0">
              <a:buNone/>
            </a:pPr>
            <a:r>
              <a:rPr lang="en-US" sz="1200" b="1" dirty="0">
                <a:solidFill>
                  <a:srgbClr val="22485A"/>
                </a:solidFill>
              </a:rPr>
              <a:t>Grow talent: a mentored graduate</a:t>
            </a:r>
            <a:endParaRPr lang="en-US" sz="1200" dirty="0"/>
          </a:p>
        </p:txBody>
      </p:sp>
      <p:sp>
        <p:nvSpPr>
          <p:cNvPr id="29" name="Shape 26"/>
          <p:cNvSpPr/>
          <p:nvPr/>
        </p:nvSpPr>
        <p:spPr>
          <a:xfrm>
            <a:off x="1051560" y="2395728"/>
            <a:ext cx="3291840" cy="1024128"/>
          </a:xfrm>
          <a:prstGeom prst="roundRect">
            <a:avLst>
              <a:gd name="adj" fmla="val 7143"/>
            </a:avLst>
          </a:prstGeom>
          <a:solidFill>
            <a:srgbClr val="FFFFFF"/>
          </a:solidFill>
          <a:ln w="9525">
            <a:solidFill>
              <a:srgbClr val="E2DED2"/>
            </a:solidFill>
            <a:prstDash val="solid"/>
          </a:ln>
          <a:effectLst>
            <a:outerShdw blurRad="76200" dist="25400" dir="5400000" algn="bl" rotWithShape="0">
              <a:srgbClr val="22485A">
                <a:alpha val="10000"/>
              </a:srgbClr>
            </a:outerShdw>
          </a:effectLst>
        </p:spPr>
        <p:txBody>
          <a:bodyPr/>
          <a:lstStyle/>
          <a:p>
            <a:endParaRPr lang="en-GB"/>
          </a:p>
        </p:txBody>
      </p:sp>
      <p:sp>
        <p:nvSpPr>
          <p:cNvPr id="30" name="Shape 27"/>
          <p:cNvSpPr/>
          <p:nvPr/>
        </p:nvSpPr>
        <p:spPr>
          <a:xfrm>
            <a:off x="1161288" y="2395728"/>
            <a:ext cx="822960" cy="54864"/>
          </a:xfrm>
          <a:prstGeom prst="rect">
            <a:avLst/>
          </a:prstGeom>
          <a:solidFill>
            <a:srgbClr val="C0665A"/>
          </a:solidFill>
          <a:ln/>
        </p:spPr>
        <p:txBody>
          <a:bodyPr/>
          <a:lstStyle/>
          <a:p>
            <a:endParaRPr lang="en-GB"/>
          </a:p>
        </p:txBody>
      </p:sp>
      <p:sp>
        <p:nvSpPr>
          <p:cNvPr id="31" name="Text 28"/>
          <p:cNvSpPr txBox="1"/>
          <p:nvPr/>
        </p:nvSpPr>
        <p:spPr>
          <a:xfrm>
            <a:off x="1188720" y="2505456"/>
            <a:ext cx="3017520" cy="274320"/>
          </a:xfrm>
          <a:prstGeom prst="rect">
            <a:avLst/>
          </a:prstGeom>
          <a:noFill/>
          <a:ln/>
        </p:spPr>
        <p:txBody>
          <a:bodyPr wrap="square" lIns="0" tIns="0" rIns="0" bIns="0" rtlCol="0" anchor="t"/>
          <a:lstStyle/>
          <a:p>
            <a:pPr marL="0" indent="0">
              <a:buNone/>
            </a:pPr>
            <a:r>
              <a:rPr lang="en-US" sz="1350" b="1" dirty="0">
                <a:solidFill>
                  <a:srgbClr val="22485A"/>
                </a:solidFill>
                <a:latin typeface="Georgia" pitchFamily="34" charset="0"/>
                <a:ea typeface="Georgia" pitchFamily="34" charset="-122"/>
                <a:cs typeface="Georgia" pitchFamily="34" charset="-120"/>
              </a:rPr>
              <a:t>Regulation differs</a:t>
            </a:r>
            <a:endParaRPr lang="en-US" sz="1350" dirty="0"/>
          </a:p>
        </p:txBody>
      </p:sp>
      <p:sp>
        <p:nvSpPr>
          <p:cNvPr id="32" name="Text 29"/>
          <p:cNvSpPr txBox="1"/>
          <p:nvPr/>
        </p:nvSpPr>
        <p:spPr>
          <a:xfrm>
            <a:off x="1188720" y="2852928"/>
            <a:ext cx="3017520" cy="502920"/>
          </a:xfrm>
          <a:prstGeom prst="rect">
            <a:avLst/>
          </a:prstGeom>
          <a:noFill/>
          <a:ln/>
        </p:spPr>
        <p:txBody>
          <a:bodyPr wrap="square" lIns="0" tIns="0" rIns="0" bIns="0" rtlCol="0" anchor="t"/>
          <a:lstStyle/>
          <a:p>
            <a:pPr marL="0" indent="0">
              <a:buNone/>
            </a:pPr>
            <a:r>
              <a:rPr lang="en-US" sz="1200" dirty="0">
                <a:solidFill>
                  <a:srgbClr val="2B3A42"/>
                </a:solidFill>
              </a:rPr>
              <a:t>UK: Equality Act. EU: recruitment AI is high risk</a:t>
            </a:r>
            <a:endParaRPr lang="en-US" sz="1200" dirty="0"/>
          </a:p>
        </p:txBody>
      </p:sp>
      <p:sp>
        <p:nvSpPr>
          <p:cNvPr id="33" name="Shape 30"/>
          <p:cNvSpPr/>
          <p:nvPr/>
        </p:nvSpPr>
        <p:spPr>
          <a:xfrm>
            <a:off x="4370832" y="2761488"/>
            <a:ext cx="237744" cy="274320"/>
          </a:xfrm>
          <a:prstGeom prst="rightArrow">
            <a:avLst/>
          </a:prstGeom>
          <a:solidFill>
            <a:srgbClr val="E2DED2"/>
          </a:solidFill>
          <a:ln/>
        </p:spPr>
        <p:txBody>
          <a:bodyPr/>
          <a:lstStyle/>
          <a:p>
            <a:endParaRPr lang="en-GB"/>
          </a:p>
        </p:txBody>
      </p:sp>
      <p:sp>
        <p:nvSpPr>
          <p:cNvPr id="34" name="Shape 31"/>
          <p:cNvSpPr/>
          <p:nvPr/>
        </p:nvSpPr>
        <p:spPr>
          <a:xfrm>
            <a:off x="4645152" y="2395728"/>
            <a:ext cx="1828800" cy="1024128"/>
          </a:xfrm>
          <a:prstGeom prst="roundRect">
            <a:avLst>
              <a:gd name="adj" fmla="val 7143"/>
            </a:avLst>
          </a:prstGeom>
          <a:solidFill>
            <a:srgbClr val="FFFFFF"/>
          </a:solidFill>
          <a:ln w="9525">
            <a:solidFill>
              <a:srgbClr val="E2DED2"/>
            </a:solidFill>
            <a:prstDash val="solid"/>
          </a:ln>
          <a:effectLst>
            <a:outerShdw blurRad="76200" dist="25400" dir="5400000" algn="bl" rotWithShape="0">
              <a:srgbClr val="22485A">
                <a:alpha val="10000"/>
              </a:srgbClr>
            </a:outerShdw>
          </a:effectLst>
        </p:spPr>
        <p:txBody>
          <a:bodyPr/>
          <a:lstStyle/>
          <a:p>
            <a:endParaRPr lang="en-GB"/>
          </a:p>
        </p:txBody>
      </p:sp>
      <p:sp>
        <p:nvSpPr>
          <p:cNvPr id="35" name="Shape 32"/>
          <p:cNvSpPr/>
          <p:nvPr/>
        </p:nvSpPr>
        <p:spPr>
          <a:xfrm>
            <a:off x="4754880" y="2395728"/>
            <a:ext cx="822960" cy="54864"/>
          </a:xfrm>
          <a:prstGeom prst="rect">
            <a:avLst/>
          </a:prstGeom>
          <a:solidFill>
            <a:srgbClr val="C0665A"/>
          </a:solidFill>
          <a:ln/>
        </p:spPr>
        <p:txBody>
          <a:bodyPr/>
          <a:lstStyle/>
          <a:p>
            <a:endParaRPr lang="en-GB"/>
          </a:p>
        </p:txBody>
      </p:sp>
      <p:sp>
        <p:nvSpPr>
          <p:cNvPr id="36" name="Text 33"/>
          <p:cNvSpPr txBox="1"/>
          <p:nvPr/>
        </p:nvSpPr>
        <p:spPr>
          <a:xfrm>
            <a:off x="4754880" y="2532888"/>
            <a:ext cx="1627632" cy="822960"/>
          </a:xfrm>
          <a:prstGeom prst="rect">
            <a:avLst/>
          </a:prstGeom>
          <a:noFill/>
          <a:ln/>
        </p:spPr>
        <p:txBody>
          <a:bodyPr wrap="square" lIns="0" tIns="0" rIns="0" bIns="0" rtlCol="0" anchor="ctr"/>
          <a:lstStyle/>
          <a:p>
            <a:pPr marL="0" indent="0">
              <a:buNone/>
            </a:pPr>
            <a:r>
              <a:rPr lang="en-US" sz="1200" dirty="0">
                <a:solidFill>
                  <a:srgbClr val="2B3A42"/>
                </a:solidFill>
              </a:rPr>
              <a:t>Selection tools must be checked in each country</a:t>
            </a:r>
            <a:endParaRPr lang="en-US" sz="1200" dirty="0"/>
          </a:p>
        </p:txBody>
      </p:sp>
      <p:sp>
        <p:nvSpPr>
          <p:cNvPr id="37" name="Shape 34"/>
          <p:cNvSpPr/>
          <p:nvPr/>
        </p:nvSpPr>
        <p:spPr>
          <a:xfrm>
            <a:off x="6510528" y="2761488"/>
            <a:ext cx="237744" cy="274320"/>
          </a:xfrm>
          <a:prstGeom prst="rightArrow">
            <a:avLst/>
          </a:prstGeom>
          <a:solidFill>
            <a:srgbClr val="E2DED2"/>
          </a:solidFill>
          <a:ln/>
        </p:spPr>
        <p:txBody>
          <a:bodyPr/>
          <a:lstStyle/>
          <a:p>
            <a:endParaRPr lang="en-GB"/>
          </a:p>
        </p:txBody>
      </p:sp>
      <p:sp>
        <p:nvSpPr>
          <p:cNvPr id="38" name="Shape 35"/>
          <p:cNvSpPr/>
          <p:nvPr/>
        </p:nvSpPr>
        <p:spPr>
          <a:xfrm>
            <a:off x="6784848" y="2395728"/>
            <a:ext cx="1993392" cy="1024128"/>
          </a:xfrm>
          <a:prstGeom prst="roundRect">
            <a:avLst>
              <a:gd name="adj" fmla="val 7143"/>
            </a:avLst>
          </a:prstGeom>
          <a:solidFill>
            <a:srgbClr val="FFFFFF"/>
          </a:solidFill>
          <a:ln w="9525">
            <a:solidFill>
              <a:srgbClr val="E2DED2"/>
            </a:solidFill>
            <a:prstDash val="solid"/>
          </a:ln>
          <a:effectLst>
            <a:outerShdw blurRad="76200" dist="25400" dir="5400000" algn="bl" rotWithShape="0">
              <a:srgbClr val="22485A">
                <a:alpha val="10000"/>
              </a:srgbClr>
            </a:outerShdw>
          </a:effectLst>
        </p:spPr>
        <p:txBody>
          <a:bodyPr/>
          <a:lstStyle/>
          <a:p>
            <a:endParaRPr lang="en-GB"/>
          </a:p>
        </p:txBody>
      </p:sp>
      <p:sp>
        <p:nvSpPr>
          <p:cNvPr id="39" name="Shape 36"/>
          <p:cNvSpPr/>
          <p:nvPr/>
        </p:nvSpPr>
        <p:spPr>
          <a:xfrm>
            <a:off x="6894576" y="2395728"/>
            <a:ext cx="822960" cy="54864"/>
          </a:xfrm>
          <a:prstGeom prst="rect">
            <a:avLst/>
          </a:prstGeom>
          <a:solidFill>
            <a:srgbClr val="C0665A"/>
          </a:solidFill>
          <a:ln/>
        </p:spPr>
        <p:txBody>
          <a:bodyPr/>
          <a:lstStyle/>
          <a:p>
            <a:endParaRPr lang="en-GB"/>
          </a:p>
        </p:txBody>
      </p:sp>
      <p:sp>
        <p:nvSpPr>
          <p:cNvPr id="40" name="Text 37"/>
          <p:cNvSpPr txBox="1"/>
          <p:nvPr/>
        </p:nvSpPr>
        <p:spPr>
          <a:xfrm>
            <a:off x="6894576" y="2532888"/>
            <a:ext cx="1783080" cy="822960"/>
          </a:xfrm>
          <a:prstGeom prst="rect">
            <a:avLst/>
          </a:prstGeom>
          <a:noFill/>
          <a:ln/>
        </p:spPr>
        <p:txBody>
          <a:bodyPr wrap="square" lIns="0" tIns="0" rIns="0" bIns="0" rtlCol="0" anchor="ctr"/>
          <a:lstStyle/>
          <a:p>
            <a:pPr marL="0" indent="0">
              <a:buNone/>
            </a:pPr>
            <a:r>
              <a:rPr lang="en-US" sz="1200" b="1" dirty="0">
                <a:solidFill>
                  <a:srgbClr val="22485A"/>
                </a:solidFill>
              </a:rPr>
              <a:t>UK law first, EU standards second</a:t>
            </a:r>
            <a:endParaRPr lang="en-US" sz="1200" dirty="0"/>
          </a:p>
        </p:txBody>
      </p:sp>
      <p:sp>
        <p:nvSpPr>
          <p:cNvPr id="41" name="Shape 38"/>
          <p:cNvSpPr/>
          <p:nvPr/>
        </p:nvSpPr>
        <p:spPr>
          <a:xfrm>
            <a:off x="1051560" y="3511296"/>
            <a:ext cx="3291840" cy="1024128"/>
          </a:xfrm>
          <a:prstGeom prst="roundRect">
            <a:avLst>
              <a:gd name="adj" fmla="val 7143"/>
            </a:avLst>
          </a:prstGeom>
          <a:solidFill>
            <a:srgbClr val="FFFFFF"/>
          </a:solidFill>
          <a:ln w="9525">
            <a:solidFill>
              <a:srgbClr val="E2DED2"/>
            </a:solidFill>
            <a:prstDash val="solid"/>
          </a:ln>
          <a:effectLst>
            <a:outerShdw blurRad="76200" dist="25400" dir="5400000" algn="bl" rotWithShape="0">
              <a:srgbClr val="22485A">
                <a:alpha val="10000"/>
              </a:srgbClr>
            </a:outerShdw>
          </a:effectLst>
        </p:spPr>
        <p:txBody>
          <a:bodyPr/>
          <a:lstStyle/>
          <a:p>
            <a:endParaRPr lang="en-GB"/>
          </a:p>
        </p:txBody>
      </p:sp>
      <p:sp>
        <p:nvSpPr>
          <p:cNvPr id="42" name="Shape 39"/>
          <p:cNvSpPr/>
          <p:nvPr/>
        </p:nvSpPr>
        <p:spPr>
          <a:xfrm>
            <a:off x="1161288" y="3511296"/>
            <a:ext cx="822960" cy="54864"/>
          </a:xfrm>
          <a:prstGeom prst="rect">
            <a:avLst/>
          </a:prstGeom>
          <a:solidFill>
            <a:srgbClr val="4E9A7C"/>
          </a:solidFill>
          <a:ln/>
        </p:spPr>
        <p:txBody>
          <a:bodyPr/>
          <a:lstStyle/>
          <a:p>
            <a:endParaRPr lang="en-GB"/>
          </a:p>
        </p:txBody>
      </p:sp>
      <p:sp>
        <p:nvSpPr>
          <p:cNvPr id="43" name="Text 40"/>
          <p:cNvSpPr txBox="1"/>
          <p:nvPr/>
        </p:nvSpPr>
        <p:spPr>
          <a:xfrm>
            <a:off x="1188720" y="3621024"/>
            <a:ext cx="3017520" cy="274320"/>
          </a:xfrm>
          <a:prstGeom prst="rect">
            <a:avLst/>
          </a:prstGeom>
          <a:noFill/>
          <a:ln/>
        </p:spPr>
        <p:txBody>
          <a:bodyPr wrap="square" lIns="0" tIns="0" rIns="0" bIns="0" rtlCol="0" anchor="t"/>
          <a:lstStyle/>
          <a:p>
            <a:pPr marL="0" indent="0">
              <a:buNone/>
            </a:pPr>
            <a:r>
              <a:rPr lang="en-US" sz="1350" b="1" dirty="0">
                <a:solidFill>
                  <a:srgbClr val="22485A"/>
                </a:solidFill>
                <a:latin typeface="Georgia" pitchFamily="34" charset="0"/>
                <a:ea typeface="Georgia" pitchFamily="34" charset="-122"/>
                <a:cs typeface="Georgia" pitchFamily="34" charset="-120"/>
              </a:rPr>
              <a:t>Work patterns differ</a:t>
            </a:r>
            <a:endParaRPr lang="en-US" sz="1350" dirty="0"/>
          </a:p>
        </p:txBody>
      </p:sp>
      <p:sp>
        <p:nvSpPr>
          <p:cNvPr id="44" name="Text 41"/>
          <p:cNvSpPr txBox="1"/>
          <p:nvPr/>
        </p:nvSpPr>
        <p:spPr>
          <a:xfrm>
            <a:off x="1188720" y="3968496"/>
            <a:ext cx="3017520" cy="502920"/>
          </a:xfrm>
          <a:prstGeom prst="rect">
            <a:avLst/>
          </a:prstGeom>
          <a:noFill/>
          <a:ln/>
        </p:spPr>
        <p:txBody>
          <a:bodyPr wrap="square" lIns="0" tIns="0" rIns="0" bIns="0" rtlCol="0" anchor="t"/>
          <a:lstStyle/>
          <a:p>
            <a:pPr marL="0" indent="0">
              <a:buNone/>
            </a:pPr>
            <a:r>
              <a:rPr lang="en-US" sz="1200" dirty="0">
                <a:solidFill>
                  <a:srgbClr val="2B3A42"/>
                </a:solidFill>
              </a:rPr>
              <a:t>Graduates expect flexible and hybrid work</a:t>
            </a:r>
            <a:endParaRPr lang="en-US" sz="1200" dirty="0"/>
          </a:p>
        </p:txBody>
      </p:sp>
      <p:sp>
        <p:nvSpPr>
          <p:cNvPr id="45" name="Shape 42"/>
          <p:cNvSpPr/>
          <p:nvPr/>
        </p:nvSpPr>
        <p:spPr>
          <a:xfrm>
            <a:off x="4370832" y="3877056"/>
            <a:ext cx="237744" cy="274320"/>
          </a:xfrm>
          <a:prstGeom prst="rightArrow">
            <a:avLst/>
          </a:prstGeom>
          <a:solidFill>
            <a:srgbClr val="E2DED2"/>
          </a:solidFill>
          <a:ln/>
        </p:spPr>
        <p:txBody>
          <a:bodyPr/>
          <a:lstStyle/>
          <a:p>
            <a:endParaRPr lang="en-GB"/>
          </a:p>
        </p:txBody>
      </p:sp>
      <p:sp>
        <p:nvSpPr>
          <p:cNvPr id="46" name="Shape 43"/>
          <p:cNvSpPr/>
          <p:nvPr/>
        </p:nvSpPr>
        <p:spPr>
          <a:xfrm>
            <a:off x="4645152" y="3511296"/>
            <a:ext cx="1828800" cy="1024128"/>
          </a:xfrm>
          <a:prstGeom prst="roundRect">
            <a:avLst>
              <a:gd name="adj" fmla="val 7143"/>
            </a:avLst>
          </a:prstGeom>
          <a:solidFill>
            <a:srgbClr val="FFFFFF"/>
          </a:solidFill>
          <a:ln w="9525">
            <a:solidFill>
              <a:srgbClr val="E2DED2"/>
            </a:solidFill>
            <a:prstDash val="solid"/>
          </a:ln>
          <a:effectLst>
            <a:outerShdw blurRad="76200" dist="25400" dir="5400000" algn="bl" rotWithShape="0">
              <a:srgbClr val="22485A">
                <a:alpha val="10000"/>
              </a:srgbClr>
            </a:outerShdw>
          </a:effectLst>
        </p:spPr>
        <p:txBody>
          <a:bodyPr/>
          <a:lstStyle/>
          <a:p>
            <a:endParaRPr lang="en-GB"/>
          </a:p>
        </p:txBody>
      </p:sp>
      <p:sp>
        <p:nvSpPr>
          <p:cNvPr id="47" name="Shape 44"/>
          <p:cNvSpPr/>
          <p:nvPr/>
        </p:nvSpPr>
        <p:spPr>
          <a:xfrm>
            <a:off x="4754880" y="3511296"/>
            <a:ext cx="822960" cy="54864"/>
          </a:xfrm>
          <a:prstGeom prst="rect">
            <a:avLst/>
          </a:prstGeom>
          <a:solidFill>
            <a:srgbClr val="4E9A7C"/>
          </a:solidFill>
          <a:ln/>
        </p:spPr>
        <p:txBody>
          <a:bodyPr/>
          <a:lstStyle/>
          <a:p>
            <a:endParaRPr lang="en-GB"/>
          </a:p>
        </p:txBody>
      </p:sp>
      <p:sp>
        <p:nvSpPr>
          <p:cNvPr id="48" name="Text 45"/>
          <p:cNvSpPr txBox="1"/>
          <p:nvPr/>
        </p:nvSpPr>
        <p:spPr>
          <a:xfrm>
            <a:off x="4754880" y="3648456"/>
            <a:ext cx="1627632" cy="822960"/>
          </a:xfrm>
          <a:prstGeom prst="rect">
            <a:avLst/>
          </a:prstGeom>
          <a:noFill/>
          <a:ln/>
        </p:spPr>
        <p:txBody>
          <a:bodyPr wrap="square" lIns="0" tIns="0" rIns="0" bIns="0" rtlCol="0" anchor="ctr"/>
          <a:lstStyle/>
          <a:p>
            <a:pPr marL="0" indent="0">
              <a:buNone/>
            </a:pPr>
            <a:r>
              <a:rPr lang="en-US" sz="1200" dirty="0">
                <a:solidFill>
                  <a:srgbClr val="2B3A42"/>
                </a:solidFill>
              </a:rPr>
              <a:t>Job design and location</a:t>
            </a:r>
            <a:endParaRPr lang="en-US" sz="1200" dirty="0"/>
          </a:p>
        </p:txBody>
      </p:sp>
      <p:sp>
        <p:nvSpPr>
          <p:cNvPr id="49" name="Shape 46"/>
          <p:cNvSpPr/>
          <p:nvPr/>
        </p:nvSpPr>
        <p:spPr>
          <a:xfrm>
            <a:off x="6510528" y="3877056"/>
            <a:ext cx="237744" cy="274320"/>
          </a:xfrm>
          <a:prstGeom prst="rightArrow">
            <a:avLst/>
          </a:prstGeom>
          <a:solidFill>
            <a:srgbClr val="E2DED2"/>
          </a:solidFill>
          <a:ln/>
        </p:spPr>
        <p:txBody>
          <a:bodyPr/>
          <a:lstStyle/>
          <a:p>
            <a:endParaRPr lang="en-GB"/>
          </a:p>
        </p:txBody>
      </p:sp>
      <p:sp>
        <p:nvSpPr>
          <p:cNvPr id="50" name="Shape 47"/>
          <p:cNvSpPr/>
          <p:nvPr/>
        </p:nvSpPr>
        <p:spPr>
          <a:xfrm>
            <a:off x="6784848" y="3511296"/>
            <a:ext cx="1993392" cy="1024128"/>
          </a:xfrm>
          <a:prstGeom prst="roundRect">
            <a:avLst>
              <a:gd name="adj" fmla="val 7143"/>
            </a:avLst>
          </a:prstGeom>
          <a:solidFill>
            <a:srgbClr val="FFFFFF"/>
          </a:solidFill>
          <a:ln w="9525">
            <a:solidFill>
              <a:srgbClr val="E2DED2"/>
            </a:solidFill>
            <a:prstDash val="solid"/>
          </a:ln>
          <a:effectLst>
            <a:outerShdw blurRad="76200" dist="25400" dir="5400000" algn="bl" rotWithShape="0">
              <a:srgbClr val="22485A">
                <a:alpha val="10000"/>
              </a:srgbClr>
            </a:outerShdw>
          </a:effectLst>
        </p:spPr>
        <p:txBody>
          <a:bodyPr/>
          <a:lstStyle/>
          <a:p>
            <a:endParaRPr lang="en-GB"/>
          </a:p>
        </p:txBody>
      </p:sp>
      <p:sp>
        <p:nvSpPr>
          <p:cNvPr id="51" name="Shape 48"/>
          <p:cNvSpPr/>
          <p:nvPr/>
        </p:nvSpPr>
        <p:spPr>
          <a:xfrm>
            <a:off x="6894576" y="3511296"/>
            <a:ext cx="822960" cy="54864"/>
          </a:xfrm>
          <a:prstGeom prst="rect">
            <a:avLst/>
          </a:prstGeom>
          <a:solidFill>
            <a:srgbClr val="4E9A7C"/>
          </a:solidFill>
          <a:ln/>
        </p:spPr>
        <p:txBody>
          <a:bodyPr/>
          <a:lstStyle/>
          <a:p>
            <a:endParaRPr lang="en-GB"/>
          </a:p>
        </p:txBody>
      </p:sp>
      <p:sp>
        <p:nvSpPr>
          <p:cNvPr id="52" name="Text 49"/>
          <p:cNvSpPr txBox="1"/>
          <p:nvPr/>
        </p:nvSpPr>
        <p:spPr>
          <a:xfrm>
            <a:off x="6894576" y="3648456"/>
            <a:ext cx="1783080" cy="822960"/>
          </a:xfrm>
          <a:prstGeom prst="rect">
            <a:avLst/>
          </a:prstGeom>
          <a:noFill/>
          <a:ln/>
        </p:spPr>
        <p:txBody>
          <a:bodyPr wrap="square" lIns="0" tIns="0" rIns="0" bIns="0" rtlCol="0" anchor="ctr"/>
          <a:lstStyle/>
          <a:p>
            <a:pPr marL="0" indent="0">
              <a:buNone/>
            </a:pPr>
            <a:r>
              <a:rPr lang="en-US" sz="1200" b="1" dirty="0">
                <a:solidFill>
                  <a:srgbClr val="22485A"/>
                </a:solidFill>
              </a:rPr>
              <a:t>Hybrid role, 3+ days on campus</a:t>
            </a:r>
            <a:endParaRPr lang="en-US" sz="1200" dirty="0"/>
          </a:p>
        </p:txBody>
      </p:sp>
      <p:sp>
        <p:nvSpPr>
          <p:cNvPr id="53" name="Text 50"/>
          <p:cNvSpPr txBox="1"/>
          <p:nvPr/>
        </p:nvSpPr>
        <p:spPr>
          <a:xfrm>
            <a:off x="1051560" y="4727448"/>
            <a:ext cx="7406640" cy="347472"/>
          </a:xfrm>
          <a:prstGeom prst="rect">
            <a:avLst/>
          </a:prstGeom>
          <a:noFill/>
          <a:ln/>
        </p:spPr>
        <p:txBody>
          <a:bodyPr wrap="square" lIns="0" tIns="0" rIns="0" bIns="0" rtlCol="0" anchor="t"/>
          <a:lstStyle/>
          <a:p>
            <a:pPr marL="0" indent="0">
              <a:buNone/>
            </a:pPr>
            <a:r>
              <a:rPr lang="en-US" sz="900" i="1" dirty="0">
                <a:solidFill>
                  <a:srgbClr val="5F6D76"/>
                </a:solidFill>
              </a:rPr>
              <a:t>Source: (European Union, 2024; UK Parliament, 2010; World Economic Forum, 2025).</a:t>
            </a:r>
            <a:endParaRPr lang="en-US" sz="900" dirty="0"/>
          </a:p>
        </p:txBody>
      </p:sp>
    </p:spTree>
  </p:cSld>
  <p:clrMapOvr>
    <a:masterClrMapping/>
  </p:clrMapOvr>
  <p:transition spd="med">
    <p:push/>
  </p:transition>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7F5EF"/>
        </a:solidFill>
        <a:effectLst/>
      </p:bgPr>
    </p:bg>
    <p:spTree>
      <p:nvGrpSpPr>
        <p:cNvPr id="1" name=""/>
        <p:cNvGrpSpPr/>
        <p:nvPr/>
      </p:nvGrpSpPr>
      <p:grpSpPr>
        <a:xfrm>
          <a:off x="0" y="0"/>
          <a:ext cx="0" cy="0"/>
          <a:chOff x="0" y="0"/>
          <a:chExt cx="0" cy="0"/>
        </a:xfrm>
      </p:grpSpPr>
      <p:sp>
        <p:nvSpPr>
          <p:cNvPr id="2" name="Shape 0"/>
          <p:cNvSpPr/>
          <p:nvPr/>
        </p:nvSpPr>
        <p:spPr>
          <a:xfrm>
            <a:off x="0" y="0"/>
            <a:ext cx="777240" cy="5143500"/>
          </a:xfrm>
          <a:prstGeom prst="rect">
            <a:avLst/>
          </a:prstGeom>
          <a:solidFill>
            <a:srgbClr val="22485A"/>
          </a:solidFill>
          <a:ln/>
        </p:spPr>
        <p:txBody>
          <a:bodyPr/>
          <a:lstStyle/>
          <a:p>
            <a:endParaRPr lang="en-GB"/>
          </a:p>
        </p:txBody>
      </p:sp>
      <p:sp>
        <p:nvSpPr>
          <p:cNvPr id="3" name="Shape 1"/>
          <p:cNvSpPr/>
          <p:nvPr/>
        </p:nvSpPr>
        <p:spPr>
          <a:xfrm>
            <a:off x="54864" y="91440"/>
            <a:ext cx="667512" cy="566928"/>
          </a:xfrm>
          <a:prstGeom prst="roundRect">
            <a:avLst>
              <a:gd name="adj" fmla="val 9677"/>
            </a:avLst>
          </a:prstGeom>
          <a:solidFill>
            <a:srgbClr val="FFFFFF"/>
          </a:solidFill>
          <a:ln/>
        </p:spPr>
        <p:txBody>
          <a:bodyPr/>
          <a:lstStyle/>
          <a:p>
            <a:endParaRPr lang="en-GB"/>
          </a:p>
        </p:txBody>
      </p:sp>
      <p:pic>
        <p:nvPicPr>
          <p:cNvPr id="4" name="Image 0" descr="/home/claude/assets/logo_navy.png"/>
          <p:cNvPicPr>
            <a:picLocks noChangeAspect="1"/>
          </p:cNvPicPr>
          <p:nvPr/>
        </p:nvPicPr>
        <p:blipFill>
          <a:blip r:embed="rId3"/>
          <a:stretch>
            <a:fillRect/>
          </a:stretch>
        </p:blipFill>
        <p:spPr>
          <a:xfrm>
            <a:off x="91440" y="128016"/>
            <a:ext cx="594360" cy="461772"/>
          </a:xfrm>
          <a:prstGeom prst="rect">
            <a:avLst/>
          </a:prstGeom>
        </p:spPr>
      </p:pic>
      <p:sp>
        <p:nvSpPr>
          <p:cNvPr id="5" name="Shape 2"/>
          <p:cNvSpPr/>
          <p:nvPr/>
        </p:nvSpPr>
        <p:spPr>
          <a:xfrm>
            <a:off x="342900" y="1188720"/>
            <a:ext cx="91440" cy="91440"/>
          </a:xfrm>
          <a:prstGeom prst="ellipse">
            <a:avLst/>
          </a:prstGeom>
          <a:solidFill>
            <a:srgbClr val="3C7A9A"/>
          </a:solidFill>
          <a:ln w="6350">
            <a:solidFill>
              <a:srgbClr val="8FBBCE"/>
            </a:solidFill>
            <a:prstDash val="solid"/>
          </a:ln>
        </p:spPr>
        <p:txBody>
          <a:bodyPr/>
          <a:lstStyle/>
          <a:p>
            <a:endParaRPr lang="en-GB"/>
          </a:p>
        </p:txBody>
      </p:sp>
      <p:sp>
        <p:nvSpPr>
          <p:cNvPr id="6" name="Shape 3"/>
          <p:cNvSpPr/>
          <p:nvPr/>
        </p:nvSpPr>
        <p:spPr>
          <a:xfrm>
            <a:off x="342900" y="1600200"/>
            <a:ext cx="91440" cy="91440"/>
          </a:xfrm>
          <a:prstGeom prst="ellipse">
            <a:avLst/>
          </a:prstGeom>
          <a:solidFill>
            <a:srgbClr val="3C7A9A"/>
          </a:solidFill>
          <a:ln w="6350">
            <a:solidFill>
              <a:srgbClr val="8FBBCE"/>
            </a:solidFill>
            <a:prstDash val="solid"/>
          </a:ln>
        </p:spPr>
        <p:txBody>
          <a:bodyPr/>
          <a:lstStyle/>
          <a:p>
            <a:endParaRPr lang="en-GB"/>
          </a:p>
        </p:txBody>
      </p:sp>
      <p:sp>
        <p:nvSpPr>
          <p:cNvPr id="7" name="Shape 4"/>
          <p:cNvSpPr/>
          <p:nvPr/>
        </p:nvSpPr>
        <p:spPr>
          <a:xfrm>
            <a:off x="342900" y="2011680"/>
            <a:ext cx="91440" cy="91440"/>
          </a:xfrm>
          <a:prstGeom prst="ellipse">
            <a:avLst/>
          </a:prstGeom>
          <a:solidFill>
            <a:srgbClr val="3C7A9A"/>
          </a:solidFill>
          <a:ln w="6350">
            <a:solidFill>
              <a:srgbClr val="8FBBCE"/>
            </a:solidFill>
            <a:prstDash val="solid"/>
          </a:ln>
        </p:spPr>
        <p:txBody>
          <a:bodyPr/>
          <a:lstStyle/>
          <a:p>
            <a:endParaRPr lang="en-GB"/>
          </a:p>
        </p:txBody>
      </p:sp>
      <p:sp>
        <p:nvSpPr>
          <p:cNvPr id="8" name="Shape 5"/>
          <p:cNvSpPr/>
          <p:nvPr/>
        </p:nvSpPr>
        <p:spPr>
          <a:xfrm>
            <a:off x="342900" y="2423160"/>
            <a:ext cx="91440" cy="91440"/>
          </a:xfrm>
          <a:prstGeom prst="ellipse">
            <a:avLst/>
          </a:prstGeom>
          <a:solidFill>
            <a:srgbClr val="3C7A9A"/>
          </a:solidFill>
          <a:ln w="6350">
            <a:solidFill>
              <a:srgbClr val="8FBBCE"/>
            </a:solidFill>
            <a:prstDash val="solid"/>
          </a:ln>
        </p:spPr>
        <p:txBody>
          <a:bodyPr/>
          <a:lstStyle/>
          <a:p>
            <a:endParaRPr lang="en-GB"/>
          </a:p>
        </p:txBody>
      </p:sp>
      <p:sp>
        <p:nvSpPr>
          <p:cNvPr id="9" name="Shape 6"/>
          <p:cNvSpPr/>
          <p:nvPr/>
        </p:nvSpPr>
        <p:spPr>
          <a:xfrm>
            <a:off x="388620" y="1234440"/>
            <a:ext cx="0" cy="1234440"/>
          </a:xfrm>
          <a:prstGeom prst="line">
            <a:avLst/>
          </a:prstGeom>
          <a:noFill/>
          <a:ln w="12700">
            <a:solidFill>
              <a:srgbClr val="6FA0B8"/>
            </a:solidFill>
            <a:prstDash val="solid"/>
          </a:ln>
        </p:spPr>
        <p:txBody>
          <a:bodyPr/>
          <a:lstStyle/>
          <a:p>
            <a:endParaRPr lang="en-GB"/>
          </a:p>
        </p:txBody>
      </p:sp>
      <p:sp>
        <p:nvSpPr>
          <p:cNvPr id="10" name="Text 7"/>
          <p:cNvSpPr txBox="1"/>
          <p:nvPr/>
        </p:nvSpPr>
        <p:spPr>
          <a:xfrm>
            <a:off x="91440" y="4754880"/>
            <a:ext cx="594360" cy="274320"/>
          </a:xfrm>
          <a:prstGeom prst="rect">
            <a:avLst/>
          </a:prstGeom>
          <a:noFill/>
          <a:ln/>
        </p:spPr>
        <p:txBody>
          <a:bodyPr wrap="square" lIns="0" tIns="0" rIns="0" bIns="0" rtlCol="0" anchor="ctr"/>
          <a:lstStyle/>
          <a:p>
            <a:pPr marL="0" indent="0" algn="ctr">
              <a:buNone/>
            </a:pPr>
            <a:r>
              <a:rPr lang="en-US" sz="1200" b="1" dirty="0">
                <a:solidFill>
                  <a:srgbClr val="FFFFFF"/>
                </a:solidFill>
              </a:rPr>
              <a:t>5</a:t>
            </a:r>
            <a:endParaRPr lang="en-US" sz="1200" dirty="0"/>
          </a:p>
        </p:txBody>
      </p:sp>
      <p:sp>
        <p:nvSpPr>
          <p:cNvPr id="11" name="Text 8"/>
          <p:cNvSpPr txBox="1"/>
          <p:nvPr/>
        </p:nvSpPr>
        <p:spPr>
          <a:xfrm>
            <a:off x="1051560" y="109728"/>
            <a:ext cx="5486400" cy="182880"/>
          </a:xfrm>
          <a:prstGeom prst="rect">
            <a:avLst/>
          </a:prstGeom>
          <a:noFill/>
          <a:ln/>
        </p:spPr>
        <p:txBody>
          <a:bodyPr wrap="square" lIns="0" tIns="0" rIns="0" bIns="0" rtlCol="0" anchor="ctr"/>
          <a:lstStyle/>
          <a:p>
            <a:pPr marL="0" indent="0">
              <a:buNone/>
            </a:pPr>
            <a:r>
              <a:rPr lang="en-US" sz="900" b="1" kern="0" spc="300" dirty="0">
                <a:solidFill>
                  <a:srgbClr val="B97A2B"/>
                </a:solidFill>
              </a:rPr>
              <a:t>STRATEGY</a:t>
            </a:r>
            <a:endParaRPr lang="en-US" sz="900" dirty="0"/>
          </a:p>
        </p:txBody>
      </p:sp>
      <p:sp>
        <p:nvSpPr>
          <p:cNvPr id="12" name="Text 9"/>
          <p:cNvSpPr txBox="1"/>
          <p:nvPr/>
        </p:nvSpPr>
        <p:spPr>
          <a:xfrm>
            <a:off x="1051560" y="274320"/>
            <a:ext cx="7726680" cy="502920"/>
          </a:xfrm>
          <a:prstGeom prst="rect">
            <a:avLst/>
          </a:prstGeom>
          <a:noFill/>
          <a:ln/>
        </p:spPr>
        <p:txBody>
          <a:bodyPr wrap="square" lIns="0" tIns="0" rIns="0" bIns="0" rtlCol="0" anchor="ctr"/>
          <a:lstStyle/>
          <a:p>
            <a:pPr marL="0" indent="0">
              <a:buNone/>
            </a:pPr>
            <a:r>
              <a:rPr lang="en-US" sz="2300" b="1" dirty="0">
                <a:solidFill>
                  <a:srgbClr val="22485A"/>
                </a:solidFill>
                <a:latin typeface="Georgia" pitchFamily="34" charset="0"/>
                <a:ea typeface="Georgia" pitchFamily="34" charset="-122"/>
                <a:cs typeface="Georgia" pitchFamily="34" charset="-120"/>
              </a:rPr>
              <a:t>Innovation strategy model</a:t>
            </a:r>
            <a:endParaRPr lang="en-US" sz="2300" dirty="0"/>
          </a:p>
        </p:txBody>
      </p:sp>
      <p:sp>
        <p:nvSpPr>
          <p:cNvPr id="13" name="Shape 10"/>
          <p:cNvSpPr/>
          <p:nvPr/>
        </p:nvSpPr>
        <p:spPr>
          <a:xfrm>
            <a:off x="1051560" y="804672"/>
            <a:ext cx="640080" cy="45720"/>
          </a:xfrm>
          <a:prstGeom prst="rect">
            <a:avLst/>
          </a:prstGeom>
          <a:solidFill>
            <a:srgbClr val="4E9A7C"/>
          </a:solidFill>
          <a:ln/>
        </p:spPr>
        <p:txBody>
          <a:bodyPr/>
          <a:lstStyle/>
          <a:p>
            <a:endParaRPr lang="en-GB"/>
          </a:p>
        </p:txBody>
      </p:sp>
      <p:sp>
        <p:nvSpPr>
          <p:cNvPr id="14" name="Shape 11"/>
          <p:cNvSpPr/>
          <p:nvPr/>
        </p:nvSpPr>
        <p:spPr>
          <a:xfrm>
            <a:off x="1051560" y="1051560"/>
            <a:ext cx="2651760" cy="868680"/>
          </a:xfrm>
          <a:prstGeom prst="chevron">
            <a:avLst/>
          </a:prstGeom>
          <a:solidFill>
            <a:srgbClr val="3C7A9A"/>
          </a:solidFill>
          <a:ln/>
        </p:spPr>
        <p:txBody>
          <a:bodyPr/>
          <a:lstStyle/>
          <a:p>
            <a:endParaRPr lang="en-GB"/>
          </a:p>
        </p:txBody>
      </p:sp>
      <p:sp>
        <p:nvSpPr>
          <p:cNvPr id="15" name="Text 12"/>
          <p:cNvSpPr txBox="1"/>
          <p:nvPr/>
        </p:nvSpPr>
        <p:spPr>
          <a:xfrm>
            <a:off x="1463040" y="1115568"/>
            <a:ext cx="1828800" cy="320040"/>
          </a:xfrm>
          <a:prstGeom prst="rect">
            <a:avLst/>
          </a:prstGeom>
          <a:noFill/>
          <a:ln/>
        </p:spPr>
        <p:txBody>
          <a:bodyPr wrap="square" lIns="0" tIns="0" rIns="0" bIns="0" rtlCol="0" anchor="t"/>
          <a:lstStyle/>
          <a:p>
            <a:pPr marL="0" indent="0">
              <a:buNone/>
            </a:pPr>
            <a:r>
              <a:rPr lang="en-US" sz="1350" b="1" dirty="0">
                <a:solidFill>
                  <a:srgbClr val="FFFFFF"/>
                </a:solidFill>
              </a:rPr>
              <a:t>Strategy</a:t>
            </a:r>
            <a:endParaRPr lang="en-US" sz="1350" dirty="0"/>
          </a:p>
        </p:txBody>
      </p:sp>
      <p:sp>
        <p:nvSpPr>
          <p:cNvPr id="16" name="Text 13"/>
          <p:cNvSpPr txBox="1"/>
          <p:nvPr/>
        </p:nvSpPr>
        <p:spPr>
          <a:xfrm>
            <a:off x="1463040" y="1417320"/>
            <a:ext cx="1828800" cy="457200"/>
          </a:xfrm>
          <a:prstGeom prst="rect">
            <a:avLst/>
          </a:prstGeom>
          <a:noFill/>
          <a:ln/>
        </p:spPr>
        <p:txBody>
          <a:bodyPr wrap="square" lIns="0" tIns="0" rIns="0" bIns="0" rtlCol="0" anchor="t"/>
          <a:lstStyle/>
          <a:p>
            <a:pPr marL="0" indent="0">
              <a:buNone/>
            </a:pPr>
            <a:r>
              <a:rPr lang="en-US" sz="1100" dirty="0">
                <a:solidFill>
                  <a:srgbClr val="FFFFFF"/>
                </a:solidFill>
              </a:rPr>
              <a:t>Differentiate through AI literacy</a:t>
            </a:r>
            <a:endParaRPr lang="en-US" sz="1100" dirty="0"/>
          </a:p>
        </p:txBody>
      </p:sp>
      <p:sp>
        <p:nvSpPr>
          <p:cNvPr id="17" name="Shape 14"/>
          <p:cNvSpPr/>
          <p:nvPr/>
        </p:nvSpPr>
        <p:spPr>
          <a:xfrm>
            <a:off x="3657600" y="1051560"/>
            <a:ext cx="2651760" cy="868680"/>
          </a:xfrm>
          <a:prstGeom prst="chevron">
            <a:avLst/>
          </a:prstGeom>
          <a:solidFill>
            <a:srgbClr val="4E9A7C"/>
          </a:solidFill>
          <a:ln/>
        </p:spPr>
        <p:txBody>
          <a:bodyPr/>
          <a:lstStyle/>
          <a:p>
            <a:endParaRPr lang="en-GB"/>
          </a:p>
        </p:txBody>
      </p:sp>
      <p:sp>
        <p:nvSpPr>
          <p:cNvPr id="18" name="Text 15"/>
          <p:cNvSpPr txBox="1"/>
          <p:nvPr/>
        </p:nvSpPr>
        <p:spPr>
          <a:xfrm>
            <a:off x="4069080" y="1115568"/>
            <a:ext cx="1828800" cy="320040"/>
          </a:xfrm>
          <a:prstGeom prst="rect">
            <a:avLst/>
          </a:prstGeom>
          <a:noFill/>
          <a:ln/>
        </p:spPr>
        <p:txBody>
          <a:bodyPr wrap="square" lIns="0" tIns="0" rIns="0" bIns="0" rtlCol="0" anchor="t"/>
          <a:lstStyle/>
          <a:p>
            <a:pPr marL="0" indent="0">
              <a:buNone/>
            </a:pPr>
            <a:r>
              <a:rPr lang="en-US" sz="1350" b="1" dirty="0">
                <a:solidFill>
                  <a:srgbClr val="FFFFFF"/>
                </a:solidFill>
              </a:rPr>
              <a:t>HR practices</a:t>
            </a:r>
            <a:endParaRPr lang="en-US" sz="1350" dirty="0"/>
          </a:p>
        </p:txBody>
      </p:sp>
      <p:sp>
        <p:nvSpPr>
          <p:cNvPr id="19" name="Text 16"/>
          <p:cNvSpPr txBox="1"/>
          <p:nvPr/>
        </p:nvSpPr>
        <p:spPr>
          <a:xfrm>
            <a:off x="4069080" y="1417320"/>
            <a:ext cx="1828800" cy="457200"/>
          </a:xfrm>
          <a:prstGeom prst="rect">
            <a:avLst/>
          </a:prstGeom>
          <a:noFill/>
          <a:ln/>
        </p:spPr>
        <p:txBody>
          <a:bodyPr wrap="square" lIns="0" tIns="0" rIns="0" bIns="0" rtlCol="0" anchor="t"/>
          <a:lstStyle/>
          <a:p>
            <a:pPr marL="0" indent="0">
              <a:buNone/>
            </a:pPr>
            <a:r>
              <a:rPr lang="en-US" sz="1100" dirty="0">
                <a:solidFill>
                  <a:srgbClr val="FFFFFF"/>
                </a:solidFill>
              </a:rPr>
              <a:t>Five practices work together</a:t>
            </a:r>
            <a:endParaRPr lang="en-US" sz="1100" dirty="0"/>
          </a:p>
        </p:txBody>
      </p:sp>
      <p:sp>
        <p:nvSpPr>
          <p:cNvPr id="20" name="Shape 17"/>
          <p:cNvSpPr/>
          <p:nvPr/>
        </p:nvSpPr>
        <p:spPr>
          <a:xfrm>
            <a:off x="6263640" y="1051560"/>
            <a:ext cx="2651760" cy="868680"/>
          </a:xfrm>
          <a:prstGeom prst="chevron">
            <a:avLst/>
          </a:prstGeom>
          <a:solidFill>
            <a:srgbClr val="B97A2B"/>
          </a:solidFill>
          <a:ln/>
        </p:spPr>
        <p:txBody>
          <a:bodyPr/>
          <a:lstStyle/>
          <a:p>
            <a:endParaRPr lang="en-GB"/>
          </a:p>
        </p:txBody>
      </p:sp>
      <p:sp>
        <p:nvSpPr>
          <p:cNvPr id="21" name="Text 18"/>
          <p:cNvSpPr txBox="1"/>
          <p:nvPr/>
        </p:nvSpPr>
        <p:spPr>
          <a:xfrm>
            <a:off x="6675120" y="1115568"/>
            <a:ext cx="1828800" cy="320040"/>
          </a:xfrm>
          <a:prstGeom prst="rect">
            <a:avLst/>
          </a:prstGeom>
          <a:noFill/>
          <a:ln/>
        </p:spPr>
        <p:txBody>
          <a:bodyPr wrap="square" lIns="0" tIns="0" rIns="0" bIns="0" rtlCol="0" anchor="t"/>
          <a:lstStyle/>
          <a:p>
            <a:pPr marL="0" indent="0">
              <a:buNone/>
            </a:pPr>
            <a:r>
              <a:rPr lang="en-US" sz="1350" b="1" dirty="0">
                <a:solidFill>
                  <a:srgbClr val="FFFFFF"/>
                </a:solidFill>
              </a:rPr>
              <a:t>Outcome</a:t>
            </a:r>
            <a:endParaRPr lang="en-US" sz="1350" dirty="0"/>
          </a:p>
        </p:txBody>
      </p:sp>
      <p:sp>
        <p:nvSpPr>
          <p:cNvPr id="22" name="Text 19"/>
          <p:cNvSpPr txBox="1"/>
          <p:nvPr/>
        </p:nvSpPr>
        <p:spPr>
          <a:xfrm>
            <a:off x="6675120" y="1417320"/>
            <a:ext cx="1828800" cy="457200"/>
          </a:xfrm>
          <a:prstGeom prst="rect">
            <a:avLst/>
          </a:prstGeom>
          <a:noFill/>
          <a:ln/>
        </p:spPr>
        <p:txBody>
          <a:bodyPr wrap="square" lIns="0" tIns="0" rIns="0" bIns="0" rtlCol="0" anchor="t"/>
          <a:lstStyle/>
          <a:p>
            <a:pPr marL="0" indent="0">
              <a:buNone/>
            </a:pPr>
            <a:r>
              <a:rPr lang="en-US" sz="1100" dirty="0">
                <a:solidFill>
                  <a:srgbClr val="FFFFFF"/>
                </a:solidFill>
              </a:rPr>
              <a:t>Creative, adaptable graduates</a:t>
            </a:r>
            <a:endParaRPr lang="en-US" sz="1100" dirty="0"/>
          </a:p>
        </p:txBody>
      </p:sp>
      <p:sp>
        <p:nvSpPr>
          <p:cNvPr id="23" name="Shape 20"/>
          <p:cNvSpPr/>
          <p:nvPr/>
        </p:nvSpPr>
        <p:spPr>
          <a:xfrm>
            <a:off x="1051560" y="2194560"/>
            <a:ext cx="1444752" cy="1554480"/>
          </a:xfrm>
          <a:prstGeom prst="roundRect">
            <a:avLst>
              <a:gd name="adj" fmla="val 5063"/>
            </a:avLst>
          </a:prstGeom>
          <a:solidFill>
            <a:srgbClr val="FFFFFF"/>
          </a:solidFill>
          <a:ln w="9525">
            <a:solidFill>
              <a:srgbClr val="E2DED2"/>
            </a:solidFill>
            <a:prstDash val="solid"/>
          </a:ln>
          <a:effectLst>
            <a:outerShdw blurRad="76200" dist="25400" dir="5400000" algn="bl" rotWithShape="0">
              <a:srgbClr val="22485A">
                <a:alpha val="10000"/>
              </a:srgbClr>
            </a:outerShdw>
          </a:effectLst>
        </p:spPr>
        <p:txBody>
          <a:bodyPr/>
          <a:lstStyle/>
          <a:p>
            <a:endParaRPr lang="en-GB"/>
          </a:p>
        </p:txBody>
      </p:sp>
      <p:sp>
        <p:nvSpPr>
          <p:cNvPr id="24" name="Shape 21"/>
          <p:cNvSpPr/>
          <p:nvPr/>
        </p:nvSpPr>
        <p:spPr>
          <a:xfrm>
            <a:off x="1161288" y="2194560"/>
            <a:ext cx="822960" cy="54864"/>
          </a:xfrm>
          <a:prstGeom prst="rect">
            <a:avLst/>
          </a:prstGeom>
          <a:solidFill>
            <a:srgbClr val="3C7A9A"/>
          </a:solidFill>
          <a:ln/>
        </p:spPr>
        <p:txBody>
          <a:bodyPr/>
          <a:lstStyle/>
          <a:p>
            <a:endParaRPr lang="en-GB"/>
          </a:p>
        </p:txBody>
      </p:sp>
      <p:sp>
        <p:nvSpPr>
          <p:cNvPr id="25" name="Text 22"/>
          <p:cNvSpPr txBox="1"/>
          <p:nvPr/>
        </p:nvSpPr>
        <p:spPr>
          <a:xfrm>
            <a:off x="1161288" y="2377440"/>
            <a:ext cx="1234440" cy="274320"/>
          </a:xfrm>
          <a:prstGeom prst="rect">
            <a:avLst/>
          </a:prstGeom>
          <a:noFill/>
          <a:ln/>
        </p:spPr>
        <p:txBody>
          <a:bodyPr wrap="square" lIns="0" tIns="0" rIns="0" bIns="0" rtlCol="0" anchor="t"/>
          <a:lstStyle/>
          <a:p>
            <a:pPr marL="0" indent="0">
              <a:buNone/>
            </a:pPr>
            <a:r>
              <a:rPr lang="en-US" sz="1300" b="1" dirty="0">
                <a:solidFill>
                  <a:srgbClr val="22485A"/>
                </a:solidFill>
                <a:latin typeface="Georgia" pitchFamily="34" charset="0"/>
                <a:ea typeface="Georgia" pitchFamily="34" charset="-122"/>
                <a:cs typeface="Georgia" pitchFamily="34" charset="-120"/>
              </a:rPr>
              <a:t>Job design</a:t>
            </a:r>
            <a:endParaRPr lang="en-US" sz="1300" dirty="0"/>
          </a:p>
        </p:txBody>
      </p:sp>
      <p:sp>
        <p:nvSpPr>
          <p:cNvPr id="26" name="Text 23"/>
          <p:cNvSpPr txBox="1"/>
          <p:nvPr/>
        </p:nvSpPr>
        <p:spPr>
          <a:xfrm>
            <a:off x="1161288" y="2697480"/>
            <a:ext cx="1234440" cy="1005840"/>
          </a:xfrm>
          <a:prstGeom prst="rect">
            <a:avLst/>
          </a:prstGeom>
          <a:noFill/>
          <a:ln/>
        </p:spPr>
        <p:txBody>
          <a:bodyPr wrap="square" lIns="0" tIns="0" rIns="0" bIns="0" rtlCol="0" anchor="t"/>
          <a:lstStyle/>
          <a:p>
            <a:pPr marL="0" indent="0">
              <a:buNone/>
            </a:pPr>
            <a:r>
              <a:rPr lang="en-US" sz="1200" dirty="0">
                <a:solidFill>
                  <a:srgbClr val="2B3A42"/>
                </a:solidFill>
              </a:rPr>
              <a:t>Broad role: training, advice, data</a:t>
            </a:r>
            <a:endParaRPr lang="en-US" sz="1200" dirty="0"/>
          </a:p>
        </p:txBody>
      </p:sp>
      <p:sp>
        <p:nvSpPr>
          <p:cNvPr id="27" name="Shape 24"/>
          <p:cNvSpPr/>
          <p:nvPr/>
        </p:nvSpPr>
        <p:spPr>
          <a:xfrm>
            <a:off x="2606040" y="2194560"/>
            <a:ext cx="1444752" cy="1554480"/>
          </a:xfrm>
          <a:prstGeom prst="roundRect">
            <a:avLst>
              <a:gd name="adj" fmla="val 5063"/>
            </a:avLst>
          </a:prstGeom>
          <a:solidFill>
            <a:srgbClr val="FFFFFF"/>
          </a:solidFill>
          <a:ln w="9525">
            <a:solidFill>
              <a:srgbClr val="E2DED2"/>
            </a:solidFill>
            <a:prstDash val="solid"/>
          </a:ln>
          <a:effectLst>
            <a:outerShdw blurRad="76200" dist="25400" dir="5400000" algn="bl" rotWithShape="0">
              <a:srgbClr val="22485A">
                <a:alpha val="10000"/>
              </a:srgbClr>
            </a:outerShdw>
          </a:effectLst>
        </p:spPr>
        <p:txBody>
          <a:bodyPr/>
          <a:lstStyle/>
          <a:p>
            <a:endParaRPr lang="en-GB"/>
          </a:p>
        </p:txBody>
      </p:sp>
      <p:sp>
        <p:nvSpPr>
          <p:cNvPr id="28" name="Shape 25"/>
          <p:cNvSpPr/>
          <p:nvPr/>
        </p:nvSpPr>
        <p:spPr>
          <a:xfrm>
            <a:off x="2715768" y="2194560"/>
            <a:ext cx="822960" cy="54864"/>
          </a:xfrm>
          <a:prstGeom prst="rect">
            <a:avLst/>
          </a:prstGeom>
          <a:solidFill>
            <a:srgbClr val="4E9A7C"/>
          </a:solidFill>
          <a:ln/>
        </p:spPr>
        <p:txBody>
          <a:bodyPr/>
          <a:lstStyle/>
          <a:p>
            <a:endParaRPr lang="en-GB"/>
          </a:p>
        </p:txBody>
      </p:sp>
      <p:sp>
        <p:nvSpPr>
          <p:cNvPr id="29" name="Text 26"/>
          <p:cNvSpPr txBox="1"/>
          <p:nvPr/>
        </p:nvSpPr>
        <p:spPr>
          <a:xfrm>
            <a:off x="2715768" y="2377440"/>
            <a:ext cx="1234440" cy="274320"/>
          </a:xfrm>
          <a:prstGeom prst="rect">
            <a:avLst/>
          </a:prstGeom>
          <a:noFill/>
          <a:ln/>
        </p:spPr>
        <p:txBody>
          <a:bodyPr wrap="square" lIns="0" tIns="0" rIns="0" bIns="0" rtlCol="0" anchor="t"/>
          <a:lstStyle/>
          <a:p>
            <a:pPr marL="0" indent="0">
              <a:buNone/>
            </a:pPr>
            <a:r>
              <a:rPr lang="en-US" sz="1300" b="1" dirty="0">
                <a:solidFill>
                  <a:srgbClr val="22485A"/>
                </a:solidFill>
                <a:latin typeface="Georgia" pitchFamily="34" charset="0"/>
                <a:ea typeface="Georgia" pitchFamily="34" charset="-122"/>
                <a:cs typeface="Georgia" pitchFamily="34" charset="-120"/>
              </a:rPr>
              <a:t>Selection</a:t>
            </a:r>
            <a:endParaRPr lang="en-US" sz="1300" dirty="0"/>
          </a:p>
        </p:txBody>
      </p:sp>
      <p:sp>
        <p:nvSpPr>
          <p:cNvPr id="30" name="Text 27"/>
          <p:cNvSpPr txBox="1"/>
          <p:nvPr/>
        </p:nvSpPr>
        <p:spPr>
          <a:xfrm>
            <a:off x="2715768" y="2697480"/>
            <a:ext cx="1234440" cy="1005840"/>
          </a:xfrm>
          <a:prstGeom prst="rect">
            <a:avLst/>
          </a:prstGeom>
          <a:noFill/>
          <a:ln/>
        </p:spPr>
        <p:txBody>
          <a:bodyPr wrap="square" lIns="0" tIns="0" rIns="0" bIns="0" rtlCol="0" anchor="t"/>
          <a:lstStyle/>
          <a:p>
            <a:pPr marL="0" indent="0">
              <a:buNone/>
            </a:pPr>
            <a:r>
              <a:rPr lang="en-US" sz="1200" dirty="0">
                <a:solidFill>
                  <a:srgbClr val="2B3A42"/>
                </a:solidFill>
              </a:rPr>
              <a:t>Knowledge and creativity</a:t>
            </a:r>
            <a:endParaRPr lang="en-US" sz="1200" dirty="0"/>
          </a:p>
        </p:txBody>
      </p:sp>
      <p:sp>
        <p:nvSpPr>
          <p:cNvPr id="31" name="Shape 28"/>
          <p:cNvSpPr/>
          <p:nvPr/>
        </p:nvSpPr>
        <p:spPr>
          <a:xfrm>
            <a:off x="4160520" y="2194560"/>
            <a:ext cx="1444752" cy="1554480"/>
          </a:xfrm>
          <a:prstGeom prst="roundRect">
            <a:avLst>
              <a:gd name="adj" fmla="val 5063"/>
            </a:avLst>
          </a:prstGeom>
          <a:solidFill>
            <a:srgbClr val="FFFFFF"/>
          </a:solidFill>
          <a:ln w="9525">
            <a:solidFill>
              <a:srgbClr val="E2DED2"/>
            </a:solidFill>
            <a:prstDash val="solid"/>
          </a:ln>
          <a:effectLst>
            <a:outerShdw blurRad="76200" dist="25400" dir="5400000" algn="bl" rotWithShape="0">
              <a:srgbClr val="22485A">
                <a:alpha val="10000"/>
              </a:srgbClr>
            </a:outerShdw>
          </a:effectLst>
        </p:spPr>
        <p:txBody>
          <a:bodyPr/>
          <a:lstStyle/>
          <a:p>
            <a:endParaRPr lang="en-GB"/>
          </a:p>
        </p:txBody>
      </p:sp>
      <p:sp>
        <p:nvSpPr>
          <p:cNvPr id="32" name="Shape 29"/>
          <p:cNvSpPr/>
          <p:nvPr/>
        </p:nvSpPr>
        <p:spPr>
          <a:xfrm>
            <a:off x="4270248" y="2194560"/>
            <a:ext cx="822960" cy="54864"/>
          </a:xfrm>
          <a:prstGeom prst="rect">
            <a:avLst/>
          </a:prstGeom>
          <a:solidFill>
            <a:srgbClr val="B97A2B"/>
          </a:solidFill>
          <a:ln/>
        </p:spPr>
        <p:txBody>
          <a:bodyPr/>
          <a:lstStyle/>
          <a:p>
            <a:endParaRPr lang="en-GB"/>
          </a:p>
        </p:txBody>
      </p:sp>
      <p:sp>
        <p:nvSpPr>
          <p:cNvPr id="33" name="Text 30"/>
          <p:cNvSpPr txBox="1"/>
          <p:nvPr/>
        </p:nvSpPr>
        <p:spPr>
          <a:xfrm>
            <a:off x="4270248" y="2377440"/>
            <a:ext cx="1234440" cy="274320"/>
          </a:xfrm>
          <a:prstGeom prst="rect">
            <a:avLst/>
          </a:prstGeom>
          <a:noFill/>
          <a:ln/>
        </p:spPr>
        <p:txBody>
          <a:bodyPr wrap="square" lIns="0" tIns="0" rIns="0" bIns="0" rtlCol="0" anchor="t"/>
          <a:lstStyle/>
          <a:p>
            <a:pPr marL="0" indent="0">
              <a:buNone/>
            </a:pPr>
            <a:r>
              <a:rPr lang="en-US" sz="1300" b="1" dirty="0">
                <a:solidFill>
                  <a:srgbClr val="22485A"/>
                </a:solidFill>
                <a:latin typeface="Georgia" pitchFamily="34" charset="0"/>
                <a:ea typeface="Georgia" pitchFamily="34" charset="-122"/>
                <a:cs typeface="Georgia" pitchFamily="34" charset="-120"/>
              </a:rPr>
              <a:t>Training</a:t>
            </a:r>
            <a:endParaRPr lang="en-US" sz="1300" dirty="0"/>
          </a:p>
        </p:txBody>
      </p:sp>
      <p:sp>
        <p:nvSpPr>
          <p:cNvPr id="34" name="Text 31"/>
          <p:cNvSpPr txBox="1"/>
          <p:nvPr/>
        </p:nvSpPr>
        <p:spPr>
          <a:xfrm>
            <a:off x="4270248" y="2697480"/>
            <a:ext cx="1234440" cy="1005840"/>
          </a:xfrm>
          <a:prstGeom prst="rect">
            <a:avLst/>
          </a:prstGeom>
          <a:noFill/>
          <a:ln/>
        </p:spPr>
        <p:txBody>
          <a:bodyPr wrap="square" lIns="0" tIns="0" rIns="0" bIns="0" rtlCol="0" anchor="t"/>
          <a:lstStyle/>
          <a:p>
            <a:pPr marL="0" indent="0">
              <a:buNone/>
            </a:pPr>
            <a:r>
              <a:rPr lang="en-US" sz="1200" dirty="0">
                <a:solidFill>
                  <a:srgbClr val="2B3A42"/>
                </a:solidFill>
              </a:rPr>
              <a:t>Pilots, learning, mentoring</a:t>
            </a:r>
            <a:endParaRPr lang="en-US" sz="1200" dirty="0"/>
          </a:p>
        </p:txBody>
      </p:sp>
      <p:sp>
        <p:nvSpPr>
          <p:cNvPr id="35" name="Shape 32"/>
          <p:cNvSpPr/>
          <p:nvPr/>
        </p:nvSpPr>
        <p:spPr>
          <a:xfrm>
            <a:off x="5715000" y="2194560"/>
            <a:ext cx="1444752" cy="1554480"/>
          </a:xfrm>
          <a:prstGeom prst="roundRect">
            <a:avLst>
              <a:gd name="adj" fmla="val 5063"/>
            </a:avLst>
          </a:prstGeom>
          <a:solidFill>
            <a:srgbClr val="FFFFFF"/>
          </a:solidFill>
          <a:ln w="9525">
            <a:solidFill>
              <a:srgbClr val="E2DED2"/>
            </a:solidFill>
            <a:prstDash val="solid"/>
          </a:ln>
          <a:effectLst>
            <a:outerShdw blurRad="76200" dist="25400" dir="5400000" algn="bl" rotWithShape="0">
              <a:srgbClr val="22485A">
                <a:alpha val="10000"/>
              </a:srgbClr>
            </a:outerShdw>
          </a:effectLst>
        </p:spPr>
        <p:txBody>
          <a:bodyPr/>
          <a:lstStyle/>
          <a:p>
            <a:endParaRPr lang="en-GB"/>
          </a:p>
        </p:txBody>
      </p:sp>
      <p:sp>
        <p:nvSpPr>
          <p:cNvPr id="36" name="Shape 33"/>
          <p:cNvSpPr/>
          <p:nvPr/>
        </p:nvSpPr>
        <p:spPr>
          <a:xfrm>
            <a:off x="5824728" y="2194560"/>
            <a:ext cx="822960" cy="54864"/>
          </a:xfrm>
          <a:prstGeom prst="rect">
            <a:avLst/>
          </a:prstGeom>
          <a:solidFill>
            <a:srgbClr val="C0665A"/>
          </a:solidFill>
          <a:ln/>
        </p:spPr>
        <p:txBody>
          <a:bodyPr/>
          <a:lstStyle/>
          <a:p>
            <a:endParaRPr lang="en-GB"/>
          </a:p>
        </p:txBody>
      </p:sp>
      <p:sp>
        <p:nvSpPr>
          <p:cNvPr id="37" name="Text 34"/>
          <p:cNvSpPr txBox="1"/>
          <p:nvPr/>
        </p:nvSpPr>
        <p:spPr>
          <a:xfrm>
            <a:off x="5824728" y="2377440"/>
            <a:ext cx="1234440" cy="274320"/>
          </a:xfrm>
          <a:prstGeom prst="rect">
            <a:avLst/>
          </a:prstGeom>
          <a:noFill/>
          <a:ln/>
        </p:spPr>
        <p:txBody>
          <a:bodyPr wrap="square" lIns="0" tIns="0" rIns="0" bIns="0" rtlCol="0" anchor="t"/>
          <a:lstStyle/>
          <a:p>
            <a:pPr marL="0" indent="0">
              <a:buNone/>
            </a:pPr>
            <a:r>
              <a:rPr lang="en-US" sz="1300" b="1" dirty="0">
                <a:solidFill>
                  <a:srgbClr val="22485A"/>
                </a:solidFill>
                <a:latin typeface="Georgia" pitchFamily="34" charset="0"/>
                <a:ea typeface="Georgia" pitchFamily="34" charset="-122"/>
                <a:cs typeface="Georgia" pitchFamily="34" charset="-120"/>
              </a:rPr>
              <a:t>Performance</a:t>
            </a:r>
            <a:endParaRPr lang="en-US" sz="1300" dirty="0"/>
          </a:p>
        </p:txBody>
      </p:sp>
      <p:sp>
        <p:nvSpPr>
          <p:cNvPr id="38" name="Text 35"/>
          <p:cNvSpPr txBox="1"/>
          <p:nvPr/>
        </p:nvSpPr>
        <p:spPr>
          <a:xfrm>
            <a:off x="5824728" y="2697480"/>
            <a:ext cx="1234440" cy="1005840"/>
          </a:xfrm>
          <a:prstGeom prst="rect">
            <a:avLst/>
          </a:prstGeom>
          <a:noFill/>
          <a:ln/>
        </p:spPr>
        <p:txBody>
          <a:bodyPr wrap="square" lIns="0" tIns="0" rIns="0" bIns="0" rtlCol="0" anchor="t"/>
          <a:lstStyle/>
          <a:p>
            <a:pPr marL="0" indent="0">
              <a:buNone/>
            </a:pPr>
            <a:r>
              <a:rPr lang="en-US" sz="1200" dirty="0">
                <a:solidFill>
                  <a:srgbClr val="2B3A42"/>
                </a:solidFill>
              </a:rPr>
              <a:t>SMART goals; learn from tests</a:t>
            </a:r>
            <a:endParaRPr lang="en-US" sz="1200" dirty="0"/>
          </a:p>
        </p:txBody>
      </p:sp>
      <p:sp>
        <p:nvSpPr>
          <p:cNvPr id="39" name="Shape 36"/>
          <p:cNvSpPr/>
          <p:nvPr/>
        </p:nvSpPr>
        <p:spPr>
          <a:xfrm>
            <a:off x="7269480" y="2194560"/>
            <a:ext cx="1444752" cy="1554480"/>
          </a:xfrm>
          <a:prstGeom prst="roundRect">
            <a:avLst>
              <a:gd name="adj" fmla="val 5063"/>
            </a:avLst>
          </a:prstGeom>
          <a:solidFill>
            <a:srgbClr val="FFFFFF"/>
          </a:solidFill>
          <a:ln w="9525">
            <a:solidFill>
              <a:srgbClr val="E2DED2"/>
            </a:solidFill>
            <a:prstDash val="solid"/>
          </a:ln>
          <a:effectLst>
            <a:outerShdw blurRad="76200" dist="25400" dir="5400000" algn="bl" rotWithShape="0">
              <a:srgbClr val="22485A">
                <a:alpha val="10000"/>
              </a:srgbClr>
            </a:outerShdw>
          </a:effectLst>
        </p:spPr>
        <p:txBody>
          <a:bodyPr/>
          <a:lstStyle/>
          <a:p>
            <a:endParaRPr lang="en-GB"/>
          </a:p>
        </p:txBody>
      </p:sp>
      <p:sp>
        <p:nvSpPr>
          <p:cNvPr id="40" name="Shape 37"/>
          <p:cNvSpPr/>
          <p:nvPr/>
        </p:nvSpPr>
        <p:spPr>
          <a:xfrm>
            <a:off x="7379208" y="2194560"/>
            <a:ext cx="822960" cy="54864"/>
          </a:xfrm>
          <a:prstGeom prst="rect">
            <a:avLst/>
          </a:prstGeom>
          <a:solidFill>
            <a:srgbClr val="22485A"/>
          </a:solidFill>
          <a:ln/>
        </p:spPr>
        <p:txBody>
          <a:bodyPr/>
          <a:lstStyle/>
          <a:p>
            <a:endParaRPr lang="en-GB"/>
          </a:p>
        </p:txBody>
      </p:sp>
      <p:sp>
        <p:nvSpPr>
          <p:cNvPr id="41" name="Text 38"/>
          <p:cNvSpPr txBox="1"/>
          <p:nvPr/>
        </p:nvSpPr>
        <p:spPr>
          <a:xfrm>
            <a:off x="7379208" y="2377440"/>
            <a:ext cx="1234440" cy="274320"/>
          </a:xfrm>
          <a:prstGeom prst="rect">
            <a:avLst/>
          </a:prstGeom>
          <a:noFill/>
          <a:ln/>
        </p:spPr>
        <p:txBody>
          <a:bodyPr wrap="square" lIns="0" tIns="0" rIns="0" bIns="0" rtlCol="0" anchor="t"/>
          <a:lstStyle/>
          <a:p>
            <a:pPr marL="0" indent="0">
              <a:buNone/>
            </a:pPr>
            <a:r>
              <a:rPr lang="en-US" sz="1300" b="1" dirty="0">
                <a:solidFill>
                  <a:srgbClr val="22485A"/>
                </a:solidFill>
                <a:latin typeface="Georgia" pitchFamily="34" charset="0"/>
                <a:ea typeface="Georgia" pitchFamily="34" charset="-122"/>
                <a:cs typeface="Georgia" pitchFamily="34" charset="-120"/>
              </a:rPr>
              <a:t>Reward</a:t>
            </a:r>
            <a:endParaRPr lang="en-US" sz="1300" dirty="0"/>
          </a:p>
        </p:txBody>
      </p:sp>
      <p:sp>
        <p:nvSpPr>
          <p:cNvPr id="42" name="Text 39"/>
          <p:cNvSpPr txBox="1"/>
          <p:nvPr/>
        </p:nvSpPr>
        <p:spPr>
          <a:xfrm>
            <a:off x="7379208" y="2697480"/>
            <a:ext cx="1234440" cy="1005840"/>
          </a:xfrm>
          <a:prstGeom prst="rect">
            <a:avLst/>
          </a:prstGeom>
          <a:noFill/>
          <a:ln/>
        </p:spPr>
        <p:txBody>
          <a:bodyPr wrap="square" lIns="0" tIns="0" rIns="0" bIns="0" rtlCol="0" anchor="t"/>
          <a:lstStyle/>
          <a:p>
            <a:pPr marL="0" indent="0">
              <a:buNone/>
            </a:pPr>
            <a:r>
              <a:rPr lang="en-US" sz="1200" dirty="0">
                <a:solidFill>
                  <a:srgbClr val="2B3A42"/>
                </a:solidFill>
              </a:rPr>
              <a:t>Recognition for new ideas</a:t>
            </a:r>
            <a:endParaRPr lang="en-US" sz="1200" dirty="0"/>
          </a:p>
        </p:txBody>
      </p:sp>
      <p:sp>
        <p:nvSpPr>
          <p:cNvPr id="43" name="Shape 40"/>
          <p:cNvSpPr/>
          <p:nvPr/>
        </p:nvSpPr>
        <p:spPr>
          <a:xfrm>
            <a:off x="1051560" y="3886200"/>
            <a:ext cx="7726680" cy="777240"/>
          </a:xfrm>
          <a:prstGeom prst="roundRect">
            <a:avLst>
              <a:gd name="adj" fmla="val 9412"/>
            </a:avLst>
          </a:prstGeom>
          <a:solidFill>
            <a:srgbClr val="FFFFFF"/>
          </a:solidFill>
          <a:ln w="9525">
            <a:solidFill>
              <a:srgbClr val="E2DED2"/>
            </a:solidFill>
            <a:prstDash val="solid"/>
          </a:ln>
          <a:effectLst>
            <a:outerShdw blurRad="76200" dist="25400" dir="5400000" algn="bl" rotWithShape="0">
              <a:srgbClr val="22485A">
                <a:alpha val="10000"/>
              </a:srgbClr>
            </a:outerShdw>
          </a:effectLst>
        </p:spPr>
        <p:txBody>
          <a:bodyPr/>
          <a:lstStyle/>
          <a:p>
            <a:endParaRPr lang="en-GB"/>
          </a:p>
        </p:txBody>
      </p:sp>
      <p:sp>
        <p:nvSpPr>
          <p:cNvPr id="44" name="Shape 41"/>
          <p:cNvSpPr/>
          <p:nvPr/>
        </p:nvSpPr>
        <p:spPr>
          <a:xfrm>
            <a:off x="1161288" y="3886200"/>
            <a:ext cx="822960" cy="54864"/>
          </a:xfrm>
          <a:prstGeom prst="rect">
            <a:avLst/>
          </a:prstGeom>
          <a:solidFill>
            <a:srgbClr val="B97A2B"/>
          </a:solidFill>
          <a:ln/>
        </p:spPr>
        <p:txBody>
          <a:bodyPr/>
          <a:lstStyle/>
          <a:p>
            <a:endParaRPr lang="en-GB"/>
          </a:p>
        </p:txBody>
      </p:sp>
      <p:sp>
        <p:nvSpPr>
          <p:cNvPr id="45" name="Text 42"/>
          <p:cNvSpPr txBox="1"/>
          <p:nvPr/>
        </p:nvSpPr>
        <p:spPr>
          <a:xfrm>
            <a:off x="1234440" y="3886200"/>
            <a:ext cx="7360920" cy="777240"/>
          </a:xfrm>
          <a:prstGeom prst="rect">
            <a:avLst/>
          </a:prstGeom>
          <a:noFill/>
          <a:ln/>
        </p:spPr>
        <p:txBody>
          <a:bodyPr wrap="square" lIns="0" tIns="0" rIns="0" bIns="0" rtlCol="0" anchor="ctr"/>
          <a:lstStyle/>
          <a:p>
            <a:pPr marL="0" indent="0">
              <a:buNone/>
            </a:pPr>
            <a:r>
              <a:rPr lang="en-US" sz="1200" b="1" dirty="0">
                <a:solidFill>
                  <a:srgbClr val="B97A2B"/>
                </a:solidFill>
              </a:rPr>
              <a:t>Example: </a:t>
            </a:r>
            <a:r>
              <a:rPr lang="en-US" sz="1200" dirty="0">
                <a:solidFill>
                  <a:srgbClr val="2B3A42"/>
                </a:solidFill>
              </a:rPr>
              <a:t>Kodak invented digital photography but did not change in time. Creativity needs expertise, thinking skills and motivation, so I hire people who can change. Limit: innovation needs time and risk, so I start with a pilot.</a:t>
            </a:r>
            <a:endParaRPr lang="en-US" sz="1200" dirty="0"/>
          </a:p>
        </p:txBody>
      </p:sp>
      <p:sp>
        <p:nvSpPr>
          <p:cNvPr id="46" name="Text 43"/>
          <p:cNvSpPr txBox="1"/>
          <p:nvPr/>
        </p:nvSpPr>
        <p:spPr>
          <a:xfrm>
            <a:off x="1051560" y="4727448"/>
            <a:ext cx="7406640" cy="347472"/>
          </a:xfrm>
          <a:prstGeom prst="rect">
            <a:avLst/>
          </a:prstGeom>
          <a:noFill/>
          <a:ln/>
        </p:spPr>
        <p:txBody>
          <a:bodyPr wrap="square" lIns="0" tIns="0" rIns="0" bIns="0" rtlCol="0" anchor="t"/>
          <a:lstStyle/>
          <a:p>
            <a:pPr marL="0" indent="0">
              <a:buNone/>
            </a:pPr>
            <a:r>
              <a:rPr lang="en-US" sz="900" i="1" dirty="0">
                <a:solidFill>
                  <a:srgbClr val="5F6D76"/>
                </a:solidFill>
              </a:rPr>
              <a:t>Source: (Amabile, 1998; Boxall and Purcell, 2016; Lucas and Goh, 2009; Lussier and Hendon, 2018; Schuler and Jackson, 1987).</a:t>
            </a:r>
            <a:endParaRPr lang="en-US" sz="900" dirty="0"/>
          </a:p>
        </p:txBody>
      </p:sp>
    </p:spTree>
  </p:cSld>
  <p:clrMapOvr>
    <a:masterClrMapping/>
  </p:clrMapOvr>
  <p:transition spd="med">
    <p:push/>
  </p:transition>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7F5EF"/>
        </a:solidFill>
        <a:effectLst/>
      </p:bgPr>
    </p:bg>
    <p:spTree>
      <p:nvGrpSpPr>
        <p:cNvPr id="1" name=""/>
        <p:cNvGrpSpPr/>
        <p:nvPr/>
      </p:nvGrpSpPr>
      <p:grpSpPr>
        <a:xfrm>
          <a:off x="0" y="0"/>
          <a:ext cx="0" cy="0"/>
          <a:chOff x="0" y="0"/>
          <a:chExt cx="0" cy="0"/>
        </a:xfrm>
      </p:grpSpPr>
      <p:sp>
        <p:nvSpPr>
          <p:cNvPr id="2" name="Shape 0"/>
          <p:cNvSpPr/>
          <p:nvPr/>
        </p:nvSpPr>
        <p:spPr>
          <a:xfrm>
            <a:off x="0" y="0"/>
            <a:ext cx="777240" cy="5143500"/>
          </a:xfrm>
          <a:prstGeom prst="rect">
            <a:avLst/>
          </a:prstGeom>
          <a:solidFill>
            <a:srgbClr val="22485A"/>
          </a:solidFill>
          <a:ln/>
        </p:spPr>
        <p:txBody>
          <a:bodyPr/>
          <a:lstStyle/>
          <a:p>
            <a:endParaRPr lang="en-GB"/>
          </a:p>
        </p:txBody>
      </p:sp>
      <p:sp>
        <p:nvSpPr>
          <p:cNvPr id="3" name="Shape 1"/>
          <p:cNvSpPr/>
          <p:nvPr/>
        </p:nvSpPr>
        <p:spPr>
          <a:xfrm>
            <a:off x="54864" y="91440"/>
            <a:ext cx="667512" cy="566928"/>
          </a:xfrm>
          <a:prstGeom prst="roundRect">
            <a:avLst>
              <a:gd name="adj" fmla="val 9677"/>
            </a:avLst>
          </a:prstGeom>
          <a:solidFill>
            <a:srgbClr val="FFFFFF"/>
          </a:solidFill>
          <a:ln/>
        </p:spPr>
        <p:txBody>
          <a:bodyPr/>
          <a:lstStyle/>
          <a:p>
            <a:endParaRPr lang="en-GB"/>
          </a:p>
        </p:txBody>
      </p:sp>
      <p:pic>
        <p:nvPicPr>
          <p:cNvPr id="4" name="Image 0" descr="/home/claude/assets/logo_navy.png"/>
          <p:cNvPicPr>
            <a:picLocks noChangeAspect="1"/>
          </p:cNvPicPr>
          <p:nvPr/>
        </p:nvPicPr>
        <p:blipFill>
          <a:blip r:embed="rId3"/>
          <a:stretch>
            <a:fillRect/>
          </a:stretch>
        </p:blipFill>
        <p:spPr>
          <a:xfrm>
            <a:off x="91440" y="128016"/>
            <a:ext cx="594360" cy="461772"/>
          </a:xfrm>
          <a:prstGeom prst="rect">
            <a:avLst/>
          </a:prstGeom>
        </p:spPr>
      </p:pic>
      <p:sp>
        <p:nvSpPr>
          <p:cNvPr id="5" name="Shape 2"/>
          <p:cNvSpPr/>
          <p:nvPr/>
        </p:nvSpPr>
        <p:spPr>
          <a:xfrm>
            <a:off x="342900" y="1188720"/>
            <a:ext cx="91440" cy="91440"/>
          </a:xfrm>
          <a:prstGeom prst="ellipse">
            <a:avLst/>
          </a:prstGeom>
          <a:solidFill>
            <a:srgbClr val="3C7A9A"/>
          </a:solidFill>
          <a:ln w="6350">
            <a:solidFill>
              <a:srgbClr val="8FBBCE"/>
            </a:solidFill>
            <a:prstDash val="solid"/>
          </a:ln>
        </p:spPr>
        <p:txBody>
          <a:bodyPr/>
          <a:lstStyle/>
          <a:p>
            <a:endParaRPr lang="en-GB"/>
          </a:p>
        </p:txBody>
      </p:sp>
      <p:sp>
        <p:nvSpPr>
          <p:cNvPr id="6" name="Shape 3"/>
          <p:cNvSpPr/>
          <p:nvPr/>
        </p:nvSpPr>
        <p:spPr>
          <a:xfrm>
            <a:off x="342900" y="1600200"/>
            <a:ext cx="91440" cy="91440"/>
          </a:xfrm>
          <a:prstGeom prst="ellipse">
            <a:avLst/>
          </a:prstGeom>
          <a:solidFill>
            <a:srgbClr val="3C7A9A"/>
          </a:solidFill>
          <a:ln w="6350">
            <a:solidFill>
              <a:srgbClr val="8FBBCE"/>
            </a:solidFill>
            <a:prstDash val="solid"/>
          </a:ln>
        </p:spPr>
        <p:txBody>
          <a:bodyPr/>
          <a:lstStyle/>
          <a:p>
            <a:endParaRPr lang="en-GB"/>
          </a:p>
        </p:txBody>
      </p:sp>
      <p:sp>
        <p:nvSpPr>
          <p:cNvPr id="7" name="Shape 4"/>
          <p:cNvSpPr/>
          <p:nvPr/>
        </p:nvSpPr>
        <p:spPr>
          <a:xfrm>
            <a:off x="342900" y="2011680"/>
            <a:ext cx="91440" cy="91440"/>
          </a:xfrm>
          <a:prstGeom prst="ellipse">
            <a:avLst/>
          </a:prstGeom>
          <a:solidFill>
            <a:srgbClr val="3C7A9A"/>
          </a:solidFill>
          <a:ln w="6350">
            <a:solidFill>
              <a:srgbClr val="8FBBCE"/>
            </a:solidFill>
            <a:prstDash val="solid"/>
          </a:ln>
        </p:spPr>
        <p:txBody>
          <a:bodyPr/>
          <a:lstStyle/>
          <a:p>
            <a:endParaRPr lang="en-GB"/>
          </a:p>
        </p:txBody>
      </p:sp>
      <p:sp>
        <p:nvSpPr>
          <p:cNvPr id="8" name="Shape 5"/>
          <p:cNvSpPr/>
          <p:nvPr/>
        </p:nvSpPr>
        <p:spPr>
          <a:xfrm>
            <a:off x="342900" y="2423160"/>
            <a:ext cx="91440" cy="91440"/>
          </a:xfrm>
          <a:prstGeom prst="ellipse">
            <a:avLst/>
          </a:prstGeom>
          <a:solidFill>
            <a:srgbClr val="3C7A9A"/>
          </a:solidFill>
          <a:ln w="6350">
            <a:solidFill>
              <a:srgbClr val="8FBBCE"/>
            </a:solidFill>
            <a:prstDash val="solid"/>
          </a:ln>
        </p:spPr>
        <p:txBody>
          <a:bodyPr/>
          <a:lstStyle/>
          <a:p>
            <a:endParaRPr lang="en-GB"/>
          </a:p>
        </p:txBody>
      </p:sp>
      <p:sp>
        <p:nvSpPr>
          <p:cNvPr id="9" name="Shape 6"/>
          <p:cNvSpPr/>
          <p:nvPr/>
        </p:nvSpPr>
        <p:spPr>
          <a:xfrm>
            <a:off x="388620" y="1234440"/>
            <a:ext cx="0" cy="1234440"/>
          </a:xfrm>
          <a:prstGeom prst="line">
            <a:avLst/>
          </a:prstGeom>
          <a:noFill/>
          <a:ln w="12700">
            <a:solidFill>
              <a:srgbClr val="6FA0B8"/>
            </a:solidFill>
            <a:prstDash val="solid"/>
          </a:ln>
        </p:spPr>
        <p:txBody>
          <a:bodyPr/>
          <a:lstStyle/>
          <a:p>
            <a:endParaRPr lang="en-GB"/>
          </a:p>
        </p:txBody>
      </p:sp>
      <p:sp>
        <p:nvSpPr>
          <p:cNvPr id="10" name="Text 7"/>
          <p:cNvSpPr txBox="1"/>
          <p:nvPr/>
        </p:nvSpPr>
        <p:spPr>
          <a:xfrm>
            <a:off x="91440" y="4754880"/>
            <a:ext cx="594360" cy="274320"/>
          </a:xfrm>
          <a:prstGeom prst="rect">
            <a:avLst/>
          </a:prstGeom>
          <a:noFill/>
          <a:ln/>
        </p:spPr>
        <p:txBody>
          <a:bodyPr wrap="square" lIns="0" tIns="0" rIns="0" bIns="0" rtlCol="0" anchor="ctr"/>
          <a:lstStyle/>
          <a:p>
            <a:pPr marL="0" indent="0" algn="ctr">
              <a:buNone/>
            </a:pPr>
            <a:r>
              <a:rPr lang="en-US" sz="1200" b="1" dirty="0">
                <a:solidFill>
                  <a:srgbClr val="FFFFFF"/>
                </a:solidFill>
              </a:rPr>
              <a:t>6</a:t>
            </a:r>
            <a:endParaRPr lang="en-US" sz="1200" dirty="0"/>
          </a:p>
        </p:txBody>
      </p:sp>
      <p:sp>
        <p:nvSpPr>
          <p:cNvPr id="11" name="Text 8"/>
          <p:cNvSpPr txBox="1"/>
          <p:nvPr/>
        </p:nvSpPr>
        <p:spPr>
          <a:xfrm>
            <a:off x="1051560" y="109728"/>
            <a:ext cx="5486400" cy="182880"/>
          </a:xfrm>
          <a:prstGeom prst="rect">
            <a:avLst/>
          </a:prstGeom>
          <a:noFill/>
          <a:ln/>
        </p:spPr>
        <p:txBody>
          <a:bodyPr wrap="square" lIns="0" tIns="0" rIns="0" bIns="0" rtlCol="0" anchor="ctr"/>
          <a:lstStyle/>
          <a:p>
            <a:pPr marL="0" indent="0">
              <a:buNone/>
            </a:pPr>
            <a:r>
              <a:rPr lang="en-US" sz="900" b="1" kern="0" spc="300" dirty="0">
                <a:solidFill>
                  <a:srgbClr val="B97A2B"/>
                </a:solidFill>
              </a:rPr>
              <a:t>JOB ANALYSIS</a:t>
            </a:r>
            <a:endParaRPr lang="en-US" sz="900" dirty="0"/>
          </a:p>
        </p:txBody>
      </p:sp>
      <p:sp>
        <p:nvSpPr>
          <p:cNvPr id="12" name="Text 9"/>
          <p:cNvSpPr txBox="1"/>
          <p:nvPr/>
        </p:nvSpPr>
        <p:spPr>
          <a:xfrm>
            <a:off x="1051560" y="274320"/>
            <a:ext cx="7726680" cy="502920"/>
          </a:xfrm>
          <a:prstGeom prst="rect">
            <a:avLst/>
          </a:prstGeom>
          <a:noFill/>
          <a:ln/>
        </p:spPr>
        <p:txBody>
          <a:bodyPr wrap="square" lIns="0" tIns="0" rIns="0" bIns="0" rtlCol="0" anchor="ctr"/>
          <a:lstStyle/>
          <a:p>
            <a:pPr marL="0" indent="0">
              <a:buNone/>
            </a:pPr>
            <a:r>
              <a:rPr lang="en-US" sz="2300" b="1" dirty="0">
                <a:solidFill>
                  <a:srgbClr val="22485A"/>
                </a:solidFill>
                <a:latin typeface="Georgia" pitchFamily="34" charset="0"/>
                <a:ea typeface="Georgia" pitchFamily="34" charset="-122"/>
                <a:cs typeface="Georgia" pitchFamily="34" charset="-120"/>
              </a:rPr>
              <a:t>Market scan: three AI Strategist adverts</a:t>
            </a:r>
            <a:endParaRPr lang="en-US" sz="2300" dirty="0"/>
          </a:p>
        </p:txBody>
      </p:sp>
      <p:sp>
        <p:nvSpPr>
          <p:cNvPr id="13" name="Shape 10"/>
          <p:cNvSpPr/>
          <p:nvPr/>
        </p:nvSpPr>
        <p:spPr>
          <a:xfrm>
            <a:off x="1051560" y="804672"/>
            <a:ext cx="640080" cy="45720"/>
          </a:xfrm>
          <a:prstGeom prst="rect">
            <a:avLst/>
          </a:prstGeom>
          <a:solidFill>
            <a:srgbClr val="4E9A7C"/>
          </a:solidFill>
          <a:ln/>
        </p:spPr>
        <p:txBody>
          <a:bodyPr/>
          <a:lstStyle/>
          <a:p>
            <a:endParaRPr lang="en-GB"/>
          </a:p>
        </p:txBody>
      </p:sp>
      <p:graphicFrame>
        <p:nvGraphicFramePr>
          <p:cNvPr id="14" name="Table 0"/>
          <p:cNvGraphicFramePr>
            <a:graphicFrameLocks noGrp="1"/>
          </p:cNvGraphicFramePr>
          <p:nvPr>
            <p:extLst>
              <p:ext uri="{D42A27DB-BD31-4B8C-83A1-F6EECF244321}">
                <p14:modId xmlns:p14="http://schemas.microsoft.com/office/powerpoint/2010/main" val="1579011935"/>
              </p:ext>
            </p:extLst>
          </p:nvPr>
        </p:nvGraphicFramePr>
        <p:xfrm>
          <a:off x="1051560" y="1051560"/>
          <a:ext cx="4846320" cy="2468880"/>
        </p:xfrm>
        <a:graphic>
          <a:graphicData uri="http://schemas.openxmlformats.org/drawingml/2006/table">
            <a:tbl>
              <a:tblPr/>
              <a:tblGrid>
                <a:gridCol w="1828800">
                  <a:extLst>
                    <a:ext uri="{9D8B030D-6E8A-4147-A177-3AD203B41FA5}">
                      <a16:colId xmlns:a16="http://schemas.microsoft.com/office/drawing/2014/main" val="20000"/>
                    </a:ext>
                  </a:extLst>
                </a:gridCol>
                <a:gridCol w="914400">
                  <a:extLst>
                    <a:ext uri="{9D8B030D-6E8A-4147-A177-3AD203B41FA5}">
                      <a16:colId xmlns:a16="http://schemas.microsoft.com/office/drawing/2014/main" val="20001"/>
                    </a:ext>
                  </a:extLst>
                </a:gridCol>
                <a:gridCol w="914400">
                  <a:extLst>
                    <a:ext uri="{9D8B030D-6E8A-4147-A177-3AD203B41FA5}">
                      <a16:colId xmlns:a16="http://schemas.microsoft.com/office/drawing/2014/main" val="20002"/>
                    </a:ext>
                  </a:extLst>
                </a:gridCol>
                <a:gridCol w="1188720">
                  <a:extLst>
                    <a:ext uri="{9D8B030D-6E8A-4147-A177-3AD203B41FA5}">
                      <a16:colId xmlns:a16="http://schemas.microsoft.com/office/drawing/2014/main" val="20003"/>
                    </a:ext>
                  </a:extLst>
                </a:gridCol>
              </a:tblGrid>
              <a:tr h="0">
                <a:tc>
                  <a:txBody>
                    <a:bodyPr/>
                    <a:lstStyle/>
                    <a:p>
                      <a:pPr marL="0" indent="0" algn="ctr">
                        <a:buNone/>
                      </a:pPr>
                      <a:r>
                        <a:rPr lang="en-US" sz="1050" b="1" dirty="0">
                          <a:solidFill>
                            <a:srgbClr val="FFFFFF"/>
                          </a:solidFill>
                        </a:rPr>
                        <a:t>Advert asks for</a:t>
                      </a:r>
                      <a:endParaRPr lang="en-US" sz="1050" dirty="0"/>
                    </a:p>
                  </a:txBody>
                  <a:tcPr anchor="ctr">
                    <a:lnL w="9525" cap="flat" cmpd="sng" algn="ctr">
                      <a:solidFill>
                        <a:srgbClr val="E2DED2"/>
                      </a:solidFill>
                      <a:prstDash val="solid"/>
                      <a:round/>
                      <a:headEnd type="none" w="med" len="med"/>
                      <a:tailEnd type="none" w="med" len="med"/>
                    </a:lnL>
                    <a:lnR w="9525" cap="flat" cmpd="sng" algn="ctr">
                      <a:solidFill>
                        <a:srgbClr val="E2DED2"/>
                      </a:solidFill>
                      <a:prstDash val="solid"/>
                      <a:round/>
                      <a:headEnd type="none" w="med" len="med"/>
                      <a:tailEnd type="none" w="med" len="med"/>
                    </a:lnR>
                    <a:lnT w="9525" cap="flat" cmpd="sng" algn="ctr">
                      <a:solidFill>
                        <a:srgbClr val="E2DED2"/>
                      </a:solidFill>
                      <a:prstDash val="solid"/>
                      <a:round/>
                      <a:headEnd type="none" w="med" len="med"/>
                      <a:tailEnd type="none" w="med" len="med"/>
                    </a:lnT>
                    <a:lnB w="9525" cap="flat" cmpd="sng" algn="ctr">
                      <a:solidFill>
                        <a:srgbClr val="E2DED2"/>
                      </a:solidFill>
                      <a:prstDash val="solid"/>
                      <a:round/>
                      <a:headEnd type="none" w="med" len="med"/>
                      <a:tailEnd type="none" w="med" len="med"/>
                    </a:lnB>
                    <a:solidFill>
                      <a:srgbClr val="3C7A9A"/>
                    </a:solidFill>
                  </a:tcPr>
                </a:tc>
                <a:tc>
                  <a:txBody>
                    <a:bodyPr/>
                    <a:lstStyle/>
                    <a:p>
                      <a:pPr marL="0" indent="0" algn="ctr">
                        <a:buNone/>
                      </a:pPr>
                      <a:r>
                        <a:rPr lang="en-US" sz="1050" b="1" dirty="0">
                          <a:solidFill>
                            <a:srgbClr val="FFFFFF"/>
                          </a:solidFill>
                        </a:rPr>
                        <a:t>PA Consulting</a:t>
                      </a:r>
                      <a:endParaRPr lang="en-US" sz="1050" dirty="0"/>
                    </a:p>
                  </a:txBody>
                  <a:tcPr anchor="ctr">
                    <a:lnL w="9525" cap="flat" cmpd="sng" algn="ctr">
                      <a:solidFill>
                        <a:srgbClr val="E2DED2"/>
                      </a:solidFill>
                      <a:prstDash val="solid"/>
                      <a:round/>
                      <a:headEnd type="none" w="med" len="med"/>
                      <a:tailEnd type="none" w="med" len="med"/>
                    </a:lnL>
                    <a:lnR w="9525" cap="flat" cmpd="sng" algn="ctr">
                      <a:solidFill>
                        <a:srgbClr val="E2DED2"/>
                      </a:solidFill>
                      <a:prstDash val="solid"/>
                      <a:round/>
                      <a:headEnd type="none" w="med" len="med"/>
                      <a:tailEnd type="none" w="med" len="med"/>
                    </a:lnR>
                    <a:lnT w="9525" cap="flat" cmpd="sng" algn="ctr">
                      <a:solidFill>
                        <a:srgbClr val="E2DED2"/>
                      </a:solidFill>
                      <a:prstDash val="solid"/>
                      <a:round/>
                      <a:headEnd type="none" w="med" len="med"/>
                      <a:tailEnd type="none" w="med" len="med"/>
                    </a:lnT>
                    <a:lnB w="9525" cap="flat" cmpd="sng" algn="ctr">
                      <a:solidFill>
                        <a:srgbClr val="E2DED2"/>
                      </a:solidFill>
                      <a:prstDash val="solid"/>
                      <a:round/>
                      <a:headEnd type="none" w="med" len="med"/>
                      <a:tailEnd type="none" w="med" len="med"/>
                    </a:lnB>
                    <a:solidFill>
                      <a:srgbClr val="3C7A9A"/>
                    </a:solidFill>
                  </a:tcPr>
                </a:tc>
                <a:tc>
                  <a:txBody>
                    <a:bodyPr/>
                    <a:lstStyle/>
                    <a:p>
                      <a:pPr marL="0" indent="0" algn="ctr">
                        <a:buNone/>
                      </a:pPr>
                      <a:r>
                        <a:rPr lang="en-US" sz="1050" b="1" dirty="0">
                          <a:solidFill>
                            <a:srgbClr val="FFFFFF"/>
                          </a:solidFill>
                        </a:rPr>
                        <a:t>Anthropic</a:t>
                      </a:r>
                      <a:endParaRPr lang="en-US" sz="1050" dirty="0"/>
                    </a:p>
                  </a:txBody>
                  <a:tcPr anchor="ctr">
                    <a:lnL w="9525" cap="flat" cmpd="sng" algn="ctr">
                      <a:solidFill>
                        <a:srgbClr val="E2DED2"/>
                      </a:solidFill>
                      <a:prstDash val="solid"/>
                      <a:round/>
                      <a:headEnd type="none" w="med" len="med"/>
                      <a:tailEnd type="none" w="med" len="med"/>
                    </a:lnL>
                    <a:lnR w="9525" cap="flat" cmpd="sng" algn="ctr">
                      <a:solidFill>
                        <a:srgbClr val="E2DED2"/>
                      </a:solidFill>
                      <a:prstDash val="solid"/>
                      <a:round/>
                      <a:headEnd type="none" w="med" len="med"/>
                      <a:tailEnd type="none" w="med" len="med"/>
                    </a:lnR>
                    <a:lnT w="9525" cap="flat" cmpd="sng" algn="ctr">
                      <a:solidFill>
                        <a:srgbClr val="E2DED2"/>
                      </a:solidFill>
                      <a:prstDash val="solid"/>
                      <a:round/>
                      <a:headEnd type="none" w="med" len="med"/>
                      <a:tailEnd type="none" w="med" len="med"/>
                    </a:lnT>
                    <a:lnB w="9525" cap="flat" cmpd="sng" algn="ctr">
                      <a:solidFill>
                        <a:srgbClr val="E2DED2"/>
                      </a:solidFill>
                      <a:prstDash val="solid"/>
                      <a:round/>
                      <a:headEnd type="none" w="med" len="med"/>
                      <a:tailEnd type="none" w="med" len="med"/>
                    </a:lnB>
                    <a:solidFill>
                      <a:srgbClr val="3C7A9A"/>
                    </a:solidFill>
                  </a:tcPr>
                </a:tc>
                <a:tc>
                  <a:txBody>
                    <a:bodyPr/>
                    <a:lstStyle/>
                    <a:p>
                      <a:pPr marL="0" indent="0" algn="ctr">
                        <a:buNone/>
                      </a:pPr>
                      <a:r>
                        <a:rPr lang="en-US" sz="1050" b="1" dirty="0">
                          <a:solidFill>
                            <a:srgbClr val="FFFFFF"/>
                          </a:solidFill>
                        </a:rPr>
                        <a:t>Amazon Web Services</a:t>
                      </a:r>
                      <a:endParaRPr lang="en-US" sz="1050" dirty="0"/>
                    </a:p>
                  </a:txBody>
                  <a:tcPr anchor="ctr">
                    <a:lnL w="9525" cap="flat" cmpd="sng" algn="ctr">
                      <a:solidFill>
                        <a:srgbClr val="E2DED2"/>
                      </a:solidFill>
                      <a:prstDash val="solid"/>
                      <a:round/>
                      <a:headEnd type="none" w="med" len="med"/>
                      <a:tailEnd type="none" w="med" len="med"/>
                    </a:lnL>
                    <a:lnR w="9525" cap="flat" cmpd="sng" algn="ctr">
                      <a:solidFill>
                        <a:srgbClr val="E2DED2"/>
                      </a:solidFill>
                      <a:prstDash val="solid"/>
                      <a:round/>
                      <a:headEnd type="none" w="med" len="med"/>
                      <a:tailEnd type="none" w="med" len="med"/>
                    </a:lnR>
                    <a:lnT w="9525" cap="flat" cmpd="sng" algn="ctr">
                      <a:solidFill>
                        <a:srgbClr val="E2DED2"/>
                      </a:solidFill>
                      <a:prstDash val="solid"/>
                      <a:round/>
                      <a:headEnd type="none" w="med" len="med"/>
                      <a:tailEnd type="none" w="med" len="med"/>
                    </a:lnT>
                    <a:lnB w="9525" cap="flat" cmpd="sng" algn="ctr">
                      <a:solidFill>
                        <a:srgbClr val="E2DED2"/>
                      </a:solidFill>
                      <a:prstDash val="solid"/>
                      <a:round/>
                      <a:headEnd type="none" w="med" len="med"/>
                      <a:tailEnd type="none" w="med" len="med"/>
                    </a:lnB>
                    <a:solidFill>
                      <a:srgbClr val="3C7A9A"/>
                    </a:solidFill>
                  </a:tcPr>
                </a:tc>
                <a:extLst>
                  <a:ext uri="{0D108BD9-81ED-4DB2-BD59-A6C34878D82A}">
                    <a16:rowId xmlns:a16="http://schemas.microsoft.com/office/drawing/2014/main" val="10000"/>
                  </a:ext>
                </a:extLst>
              </a:tr>
              <a:tr h="0">
                <a:tc>
                  <a:txBody>
                    <a:bodyPr/>
                    <a:lstStyle/>
                    <a:p>
                      <a:pPr marL="0" indent="0" algn="l">
                        <a:buNone/>
                      </a:pPr>
                      <a:r>
                        <a:rPr lang="en-US" sz="1200" b="1" dirty="0">
                          <a:solidFill>
                            <a:srgbClr val="22485A"/>
                          </a:solidFill>
                        </a:rPr>
                        <a:t>Degree stated</a:t>
                      </a:r>
                      <a:endParaRPr lang="en-US" sz="1200" dirty="0"/>
                    </a:p>
                  </a:txBody>
                  <a:tcPr anchor="ctr">
                    <a:lnL w="9525" cap="flat" cmpd="sng" algn="ctr">
                      <a:solidFill>
                        <a:srgbClr val="E2DED2"/>
                      </a:solidFill>
                      <a:prstDash val="solid"/>
                      <a:round/>
                      <a:headEnd type="none" w="med" len="med"/>
                      <a:tailEnd type="none" w="med" len="med"/>
                    </a:lnL>
                    <a:lnR w="9525" cap="flat" cmpd="sng" algn="ctr">
                      <a:solidFill>
                        <a:srgbClr val="E2DED2"/>
                      </a:solidFill>
                      <a:prstDash val="solid"/>
                      <a:round/>
                      <a:headEnd type="none" w="med" len="med"/>
                      <a:tailEnd type="none" w="med" len="med"/>
                    </a:lnR>
                    <a:lnT w="9525" cap="flat" cmpd="sng" algn="ctr">
                      <a:solidFill>
                        <a:srgbClr val="E2DED2"/>
                      </a:solidFill>
                      <a:prstDash val="solid"/>
                      <a:round/>
                      <a:headEnd type="none" w="med" len="med"/>
                      <a:tailEnd type="none" w="med" len="med"/>
                    </a:lnT>
                    <a:lnB w="9525" cap="flat" cmpd="sng" algn="ctr">
                      <a:solidFill>
                        <a:srgbClr val="E2DED2"/>
                      </a:solidFill>
                      <a:prstDash val="solid"/>
                      <a:round/>
                      <a:headEnd type="none" w="med" len="med"/>
                      <a:tailEnd type="none" w="med" len="med"/>
                    </a:lnB>
                    <a:solidFill>
                      <a:srgbClr val="EDF1EC"/>
                    </a:solidFill>
                  </a:tcPr>
                </a:tc>
                <a:tc>
                  <a:txBody>
                    <a:bodyPr/>
                    <a:lstStyle/>
                    <a:p>
                      <a:pPr marL="0" indent="0" algn="ctr">
                        <a:buNone/>
                      </a:pPr>
                      <a:r>
                        <a:rPr lang="en-US" sz="1500" dirty="0">
                          <a:solidFill>
                            <a:srgbClr val="4E9A7C"/>
                          </a:solidFill>
                        </a:rPr>
                        <a:t>●</a:t>
                      </a:r>
                      <a:endParaRPr lang="en-US" sz="1500" dirty="0"/>
                    </a:p>
                  </a:txBody>
                  <a:tcPr anchor="ctr">
                    <a:lnL w="9525" cap="flat" cmpd="sng" algn="ctr">
                      <a:solidFill>
                        <a:srgbClr val="E2DED2"/>
                      </a:solidFill>
                      <a:prstDash val="solid"/>
                      <a:round/>
                      <a:headEnd type="none" w="med" len="med"/>
                      <a:tailEnd type="none" w="med" len="med"/>
                    </a:lnL>
                    <a:lnR w="9525" cap="flat" cmpd="sng" algn="ctr">
                      <a:solidFill>
                        <a:srgbClr val="E2DED2"/>
                      </a:solidFill>
                      <a:prstDash val="solid"/>
                      <a:round/>
                      <a:headEnd type="none" w="med" len="med"/>
                      <a:tailEnd type="none" w="med" len="med"/>
                    </a:lnR>
                    <a:lnT w="9525" cap="flat" cmpd="sng" algn="ctr">
                      <a:solidFill>
                        <a:srgbClr val="E2DED2"/>
                      </a:solidFill>
                      <a:prstDash val="solid"/>
                      <a:round/>
                      <a:headEnd type="none" w="med" len="med"/>
                      <a:tailEnd type="none" w="med" len="med"/>
                    </a:lnT>
                    <a:lnB w="9525" cap="flat" cmpd="sng" algn="ctr">
                      <a:solidFill>
                        <a:srgbClr val="E2DED2"/>
                      </a:solidFill>
                      <a:prstDash val="solid"/>
                      <a:round/>
                      <a:headEnd type="none" w="med" len="med"/>
                      <a:tailEnd type="none" w="med" len="med"/>
                    </a:lnB>
                    <a:solidFill>
                      <a:srgbClr val="FFFFFF"/>
                    </a:solidFill>
                  </a:tcPr>
                </a:tc>
                <a:tc>
                  <a:txBody>
                    <a:bodyPr/>
                    <a:lstStyle/>
                    <a:p>
                      <a:pPr marL="0" indent="0" algn="ctr">
                        <a:buNone/>
                      </a:pPr>
                      <a:r>
                        <a:rPr lang="en-US" sz="1500" dirty="0">
                          <a:solidFill>
                            <a:srgbClr val="4E9A7C"/>
                          </a:solidFill>
                        </a:rPr>
                        <a:t>●</a:t>
                      </a:r>
                      <a:endParaRPr lang="en-US" sz="1500" dirty="0"/>
                    </a:p>
                  </a:txBody>
                  <a:tcPr anchor="ctr">
                    <a:lnL w="9525" cap="flat" cmpd="sng" algn="ctr">
                      <a:solidFill>
                        <a:srgbClr val="E2DED2"/>
                      </a:solidFill>
                      <a:prstDash val="solid"/>
                      <a:round/>
                      <a:headEnd type="none" w="med" len="med"/>
                      <a:tailEnd type="none" w="med" len="med"/>
                    </a:lnL>
                    <a:lnR w="9525" cap="flat" cmpd="sng" algn="ctr">
                      <a:solidFill>
                        <a:srgbClr val="E2DED2"/>
                      </a:solidFill>
                      <a:prstDash val="solid"/>
                      <a:round/>
                      <a:headEnd type="none" w="med" len="med"/>
                      <a:tailEnd type="none" w="med" len="med"/>
                    </a:lnR>
                    <a:lnT w="9525" cap="flat" cmpd="sng" algn="ctr">
                      <a:solidFill>
                        <a:srgbClr val="E2DED2"/>
                      </a:solidFill>
                      <a:prstDash val="solid"/>
                      <a:round/>
                      <a:headEnd type="none" w="med" len="med"/>
                      <a:tailEnd type="none" w="med" len="med"/>
                    </a:lnT>
                    <a:lnB w="9525" cap="flat" cmpd="sng" algn="ctr">
                      <a:solidFill>
                        <a:srgbClr val="E2DED2"/>
                      </a:solidFill>
                      <a:prstDash val="solid"/>
                      <a:round/>
                      <a:headEnd type="none" w="med" len="med"/>
                      <a:tailEnd type="none" w="med" len="med"/>
                    </a:lnB>
                    <a:solidFill>
                      <a:srgbClr val="FFFFFF"/>
                    </a:solidFill>
                  </a:tcPr>
                </a:tc>
                <a:tc>
                  <a:txBody>
                    <a:bodyPr/>
                    <a:lstStyle/>
                    <a:p>
                      <a:pPr marL="0" indent="0" algn="ctr">
                        <a:buNone/>
                      </a:pPr>
                      <a:r>
                        <a:rPr lang="en-US" sz="1500" dirty="0">
                          <a:solidFill>
                            <a:srgbClr val="5F6D76"/>
                          </a:solidFill>
                        </a:rPr>
                        <a:t>–</a:t>
                      </a:r>
                      <a:endParaRPr lang="en-US" sz="1500" dirty="0"/>
                    </a:p>
                  </a:txBody>
                  <a:tcPr anchor="ctr">
                    <a:lnL w="9525" cap="flat" cmpd="sng" algn="ctr">
                      <a:solidFill>
                        <a:srgbClr val="E2DED2"/>
                      </a:solidFill>
                      <a:prstDash val="solid"/>
                      <a:round/>
                      <a:headEnd type="none" w="med" len="med"/>
                      <a:tailEnd type="none" w="med" len="med"/>
                    </a:lnL>
                    <a:lnR w="9525" cap="flat" cmpd="sng" algn="ctr">
                      <a:solidFill>
                        <a:srgbClr val="E2DED2"/>
                      </a:solidFill>
                      <a:prstDash val="solid"/>
                      <a:round/>
                      <a:headEnd type="none" w="med" len="med"/>
                      <a:tailEnd type="none" w="med" len="med"/>
                    </a:lnR>
                    <a:lnT w="9525" cap="flat" cmpd="sng" algn="ctr">
                      <a:solidFill>
                        <a:srgbClr val="E2DED2"/>
                      </a:solidFill>
                      <a:prstDash val="solid"/>
                      <a:round/>
                      <a:headEnd type="none" w="med" len="med"/>
                      <a:tailEnd type="none" w="med" len="med"/>
                    </a:lnT>
                    <a:lnB w="9525" cap="flat" cmpd="sng" algn="ctr">
                      <a:solidFill>
                        <a:srgbClr val="E2DED2"/>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0">
                <a:tc>
                  <a:txBody>
                    <a:bodyPr/>
                    <a:lstStyle/>
                    <a:p>
                      <a:pPr marL="0" indent="0" algn="l">
                        <a:buNone/>
                      </a:pPr>
                      <a:r>
                        <a:rPr lang="en-US" sz="1200" b="1" dirty="0">
                          <a:solidFill>
                            <a:srgbClr val="22485A"/>
                          </a:solidFill>
                        </a:rPr>
                        <a:t>Years of experience stated</a:t>
                      </a:r>
                      <a:endParaRPr lang="en-US" sz="1200" dirty="0"/>
                    </a:p>
                  </a:txBody>
                  <a:tcPr anchor="ctr">
                    <a:lnL w="9525" cap="flat" cmpd="sng" algn="ctr">
                      <a:solidFill>
                        <a:srgbClr val="E2DED2"/>
                      </a:solidFill>
                      <a:prstDash val="solid"/>
                      <a:round/>
                      <a:headEnd type="none" w="med" len="med"/>
                      <a:tailEnd type="none" w="med" len="med"/>
                    </a:lnL>
                    <a:lnR w="9525" cap="flat" cmpd="sng" algn="ctr">
                      <a:solidFill>
                        <a:srgbClr val="E2DED2"/>
                      </a:solidFill>
                      <a:prstDash val="solid"/>
                      <a:round/>
                      <a:headEnd type="none" w="med" len="med"/>
                      <a:tailEnd type="none" w="med" len="med"/>
                    </a:lnR>
                    <a:lnT w="9525" cap="flat" cmpd="sng" algn="ctr">
                      <a:solidFill>
                        <a:srgbClr val="E2DED2"/>
                      </a:solidFill>
                      <a:prstDash val="solid"/>
                      <a:round/>
                      <a:headEnd type="none" w="med" len="med"/>
                      <a:tailEnd type="none" w="med" len="med"/>
                    </a:lnT>
                    <a:lnB w="9525" cap="flat" cmpd="sng" algn="ctr">
                      <a:solidFill>
                        <a:srgbClr val="E2DED2"/>
                      </a:solidFill>
                      <a:prstDash val="solid"/>
                      <a:round/>
                      <a:headEnd type="none" w="med" len="med"/>
                      <a:tailEnd type="none" w="med" len="med"/>
                    </a:lnB>
                    <a:solidFill>
                      <a:srgbClr val="EDF1EC"/>
                    </a:solidFill>
                  </a:tcPr>
                </a:tc>
                <a:tc>
                  <a:txBody>
                    <a:bodyPr/>
                    <a:lstStyle/>
                    <a:p>
                      <a:pPr marL="0" indent="0" algn="ctr">
                        <a:buNone/>
                      </a:pPr>
                      <a:r>
                        <a:rPr lang="en-US" sz="1500" dirty="0">
                          <a:solidFill>
                            <a:srgbClr val="4E9A7C"/>
                          </a:solidFill>
                        </a:rPr>
                        <a:t>●</a:t>
                      </a:r>
                      <a:endParaRPr lang="en-US" sz="1500" dirty="0"/>
                    </a:p>
                  </a:txBody>
                  <a:tcPr anchor="ctr">
                    <a:lnL w="9525" cap="flat" cmpd="sng" algn="ctr">
                      <a:solidFill>
                        <a:srgbClr val="E2DED2"/>
                      </a:solidFill>
                      <a:prstDash val="solid"/>
                      <a:round/>
                      <a:headEnd type="none" w="med" len="med"/>
                      <a:tailEnd type="none" w="med" len="med"/>
                    </a:lnL>
                    <a:lnR w="9525" cap="flat" cmpd="sng" algn="ctr">
                      <a:solidFill>
                        <a:srgbClr val="E2DED2"/>
                      </a:solidFill>
                      <a:prstDash val="solid"/>
                      <a:round/>
                      <a:headEnd type="none" w="med" len="med"/>
                      <a:tailEnd type="none" w="med" len="med"/>
                    </a:lnR>
                    <a:lnT w="9525" cap="flat" cmpd="sng" algn="ctr">
                      <a:solidFill>
                        <a:srgbClr val="E2DED2"/>
                      </a:solidFill>
                      <a:prstDash val="solid"/>
                      <a:round/>
                      <a:headEnd type="none" w="med" len="med"/>
                      <a:tailEnd type="none" w="med" len="med"/>
                    </a:lnT>
                    <a:lnB w="9525" cap="flat" cmpd="sng" algn="ctr">
                      <a:solidFill>
                        <a:srgbClr val="E2DED2"/>
                      </a:solidFill>
                      <a:prstDash val="solid"/>
                      <a:round/>
                      <a:headEnd type="none" w="med" len="med"/>
                      <a:tailEnd type="none" w="med" len="med"/>
                    </a:lnB>
                    <a:solidFill>
                      <a:srgbClr val="FFFFFF"/>
                    </a:solidFill>
                  </a:tcPr>
                </a:tc>
                <a:tc>
                  <a:txBody>
                    <a:bodyPr/>
                    <a:lstStyle/>
                    <a:p>
                      <a:pPr marL="0" indent="0" algn="ctr">
                        <a:buNone/>
                      </a:pPr>
                      <a:r>
                        <a:rPr lang="en-US" sz="1500" dirty="0">
                          <a:solidFill>
                            <a:srgbClr val="4E9A7C"/>
                          </a:solidFill>
                        </a:rPr>
                        <a:t>●</a:t>
                      </a:r>
                      <a:endParaRPr lang="en-US" sz="1500" dirty="0"/>
                    </a:p>
                  </a:txBody>
                  <a:tcPr anchor="ctr">
                    <a:lnL w="9525" cap="flat" cmpd="sng" algn="ctr">
                      <a:solidFill>
                        <a:srgbClr val="E2DED2"/>
                      </a:solidFill>
                      <a:prstDash val="solid"/>
                      <a:round/>
                      <a:headEnd type="none" w="med" len="med"/>
                      <a:tailEnd type="none" w="med" len="med"/>
                    </a:lnL>
                    <a:lnR w="9525" cap="flat" cmpd="sng" algn="ctr">
                      <a:solidFill>
                        <a:srgbClr val="E2DED2"/>
                      </a:solidFill>
                      <a:prstDash val="solid"/>
                      <a:round/>
                      <a:headEnd type="none" w="med" len="med"/>
                      <a:tailEnd type="none" w="med" len="med"/>
                    </a:lnR>
                    <a:lnT w="9525" cap="flat" cmpd="sng" algn="ctr">
                      <a:solidFill>
                        <a:srgbClr val="E2DED2"/>
                      </a:solidFill>
                      <a:prstDash val="solid"/>
                      <a:round/>
                      <a:headEnd type="none" w="med" len="med"/>
                      <a:tailEnd type="none" w="med" len="med"/>
                    </a:lnT>
                    <a:lnB w="9525" cap="flat" cmpd="sng" algn="ctr">
                      <a:solidFill>
                        <a:srgbClr val="E2DED2"/>
                      </a:solidFill>
                      <a:prstDash val="solid"/>
                      <a:round/>
                      <a:headEnd type="none" w="med" len="med"/>
                      <a:tailEnd type="none" w="med" len="med"/>
                    </a:lnB>
                    <a:solidFill>
                      <a:srgbClr val="FFFFFF"/>
                    </a:solidFill>
                  </a:tcPr>
                </a:tc>
                <a:tc>
                  <a:txBody>
                    <a:bodyPr/>
                    <a:lstStyle/>
                    <a:p>
                      <a:pPr marL="0" indent="0" algn="ctr">
                        <a:buNone/>
                      </a:pPr>
                      <a:r>
                        <a:rPr lang="en-US" sz="1500" dirty="0">
                          <a:solidFill>
                            <a:srgbClr val="5F6D76"/>
                          </a:solidFill>
                        </a:rPr>
                        <a:t>–</a:t>
                      </a:r>
                      <a:endParaRPr lang="en-US" sz="1500" dirty="0"/>
                    </a:p>
                  </a:txBody>
                  <a:tcPr anchor="ctr">
                    <a:lnL w="9525" cap="flat" cmpd="sng" algn="ctr">
                      <a:solidFill>
                        <a:srgbClr val="E2DED2"/>
                      </a:solidFill>
                      <a:prstDash val="solid"/>
                      <a:round/>
                      <a:headEnd type="none" w="med" len="med"/>
                      <a:tailEnd type="none" w="med" len="med"/>
                    </a:lnL>
                    <a:lnR w="9525" cap="flat" cmpd="sng" algn="ctr">
                      <a:solidFill>
                        <a:srgbClr val="E2DED2"/>
                      </a:solidFill>
                      <a:prstDash val="solid"/>
                      <a:round/>
                      <a:headEnd type="none" w="med" len="med"/>
                      <a:tailEnd type="none" w="med" len="med"/>
                    </a:lnR>
                    <a:lnT w="9525" cap="flat" cmpd="sng" algn="ctr">
                      <a:solidFill>
                        <a:srgbClr val="E2DED2"/>
                      </a:solidFill>
                      <a:prstDash val="solid"/>
                      <a:round/>
                      <a:headEnd type="none" w="med" len="med"/>
                      <a:tailEnd type="none" w="med" len="med"/>
                    </a:lnT>
                    <a:lnB w="9525" cap="flat" cmpd="sng" algn="ctr">
                      <a:solidFill>
                        <a:srgbClr val="E2DED2"/>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0">
                <a:tc>
                  <a:txBody>
                    <a:bodyPr/>
                    <a:lstStyle/>
                    <a:p>
                      <a:pPr marL="0" indent="0" algn="l">
                        <a:buNone/>
                      </a:pPr>
                      <a:r>
                        <a:rPr lang="en-US" sz="1200" b="1" dirty="0">
                          <a:solidFill>
                            <a:srgbClr val="22485A"/>
                          </a:solidFill>
                        </a:rPr>
                        <a:t>Leads a team</a:t>
                      </a:r>
                      <a:endParaRPr lang="en-US" sz="1200" dirty="0"/>
                    </a:p>
                  </a:txBody>
                  <a:tcPr anchor="ctr">
                    <a:lnL w="9525" cap="flat" cmpd="sng" algn="ctr">
                      <a:solidFill>
                        <a:srgbClr val="E2DED2"/>
                      </a:solidFill>
                      <a:prstDash val="solid"/>
                      <a:round/>
                      <a:headEnd type="none" w="med" len="med"/>
                      <a:tailEnd type="none" w="med" len="med"/>
                    </a:lnL>
                    <a:lnR w="9525" cap="flat" cmpd="sng" algn="ctr">
                      <a:solidFill>
                        <a:srgbClr val="E2DED2"/>
                      </a:solidFill>
                      <a:prstDash val="solid"/>
                      <a:round/>
                      <a:headEnd type="none" w="med" len="med"/>
                      <a:tailEnd type="none" w="med" len="med"/>
                    </a:lnR>
                    <a:lnT w="9525" cap="flat" cmpd="sng" algn="ctr">
                      <a:solidFill>
                        <a:srgbClr val="E2DED2"/>
                      </a:solidFill>
                      <a:prstDash val="solid"/>
                      <a:round/>
                      <a:headEnd type="none" w="med" len="med"/>
                      <a:tailEnd type="none" w="med" len="med"/>
                    </a:lnT>
                    <a:lnB w="9525" cap="flat" cmpd="sng" algn="ctr">
                      <a:solidFill>
                        <a:srgbClr val="E2DED2"/>
                      </a:solidFill>
                      <a:prstDash val="solid"/>
                      <a:round/>
                      <a:headEnd type="none" w="med" len="med"/>
                      <a:tailEnd type="none" w="med" len="med"/>
                    </a:lnB>
                    <a:solidFill>
                      <a:srgbClr val="EDF1EC"/>
                    </a:solidFill>
                  </a:tcPr>
                </a:tc>
                <a:tc>
                  <a:txBody>
                    <a:bodyPr/>
                    <a:lstStyle/>
                    <a:p>
                      <a:pPr marL="0" indent="0" algn="ctr">
                        <a:buNone/>
                      </a:pPr>
                      <a:r>
                        <a:rPr lang="en-US" sz="1500" dirty="0">
                          <a:solidFill>
                            <a:srgbClr val="4E9A7C"/>
                          </a:solidFill>
                        </a:rPr>
                        <a:t>●</a:t>
                      </a:r>
                      <a:endParaRPr lang="en-US" sz="1500" dirty="0"/>
                    </a:p>
                  </a:txBody>
                  <a:tcPr anchor="ctr">
                    <a:lnL w="9525" cap="flat" cmpd="sng" algn="ctr">
                      <a:solidFill>
                        <a:srgbClr val="E2DED2"/>
                      </a:solidFill>
                      <a:prstDash val="solid"/>
                      <a:round/>
                      <a:headEnd type="none" w="med" len="med"/>
                      <a:tailEnd type="none" w="med" len="med"/>
                    </a:lnL>
                    <a:lnR w="9525" cap="flat" cmpd="sng" algn="ctr">
                      <a:solidFill>
                        <a:srgbClr val="E2DED2"/>
                      </a:solidFill>
                      <a:prstDash val="solid"/>
                      <a:round/>
                      <a:headEnd type="none" w="med" len="med"/>
                      <a:tailEnd type="none" w="med" len="med"/>
                    </a:lnR>
                    <a:lnT w="9525" cap="flat" cmpd="sng" algn="ctr">
                      <a:solidFill>
                        <a:srgbClr val="E2DED2"/>
                      </a:solidFill>
                      <a:prstDash val="solid"/>
                      <a:round/>
                      <a:headEnd type="none" w="med" len="med"/>
                      <a:tailEnd type="none" w="med" len="med"/>
                    </a:lnT>
                    <a:lnB w="9525" cap="flat" cmpd="sng" algn="ctr">
                      <a:solidFill>
                        <a:srgbClr val="E2DED2"/>
                      </a:solidFill>
                      <a:prstDash val="solid"/>
                      <a:round/>
                      <a:headEnd type="none" w="med" len="med"/>
                      <a:tailEnd type="none" w="med" len="med"/>
                    </a:lnB>
                    <a:solidFill>
                      <a:srgbClr val="FFFFFF"/>
                    </a:solidFill>
                  </a:tcPr>
                </a:tc>
                <a:tc>
                  <a:txBody>
                    <a:bodyPr/>
                    <a:lstStyle/>
                    <a:p>
                      <a:pPr marL="0" indent="0" algn="ctr">
                        <a:buNone/>
                      </a:pPr>
                      <a:r>
                        <a:rPr lang="en-US" sz="1500" dirty="0">
                          <a:solidFill>
                            <a:srgbClr val="5F6D76"/>
                          </a:solidFill>
                        </a:rPr>
                        <a:t>–</a:t>
                      </a:r>
                      <a:endParaRPr lang="en-US" sz="1500" dirty="0"/>
                    </a:p>
                  </a:txBody>
                  <a:tcPr anchor="ctr">
                    <a:lnL w="9525" cap="flat" cmpd="sng" algn="ctr">
                      <a:solidFill>
                        <a:srgbClr val="E2DED2"/>
                      </a:solidFill>
                      <a:prstDash val="solid"/>
                      <a:round/>
                      <a:headEnd type="none" w="med" len="med"/>
                      <a:tailEnd type="none" w="med" len="med"/>
                    </a:lnL>
                    <a:lnR w="9525" cap="flat" cmpd="sng" algn="ctr">
                      <a:solidFill>
                        <a:srgbClr val="E2DED2"/>
                      </a:solidFill>
                      <a:prstDash val="solid"/>
                      <a:round/>
                      <a:headEnd type="none" w="med" len="med"/>
                      <a:tailEnd type="none" w="med" len="med"/>
                    </a:lnR>
                    <a:lnT w="9525" cap="flat" cmpd="sng" algn="ctr">
                      <a:solidFill>
                        <a:srgbClr val="E2DED2"/>
                      </a:solidFill>
                      <a:prstDash val="solid"/>
                      <a:round/>
                      <a:headEnd type="none" w="med" len="med"/>
                      <a:tailEnd type="none" w="med" len="med"/>
                    </a:lnT>
                    <a:lnB w="9525" cap="flat" cmpd="sng" algn="ctr">
                      <a:solidFill>
                        <a:srgbClr val="E2DED2"/>
                      </a:solidFill>
                      <a:prstDash val="solid"/>
                      <a:round/>
                      <a:headEnd type="none" w="med" len="med"/>
                      <a:tailEnd type="none" w="med" len="med"/>
                    </a:lnB>
                    <a:solidFill>
                      <a:srgbClr val="FFFFFF"/>
                    </a:solidFill>
                  </a:tcPr>
                </a:tc>
                <a:tc>
                  <a:txBody>
                    <a:bodyPr/>
                    <a:lstStyle/>
                    <a:p>
                      <a:pPr marL="0" indent="0" algn="ctr">
                        <a:buNone/>
                      </a:pPr>
                      <a:r>
                        <a:rPr lang="en-US" sz="1500" dirty="0">
                          <a:solidFill>
                            <a:srgbClr val="5F6D76"/>
                          </a:solidFill>
                        </a:rPr>
                        <a:t>–</a:t>
                      </a:r>
                      <a:endParaRPr lang="en-US" sz="1500" dirty="0"/>
                    </a:p>
                  </a:txBody>
                  <a:tcPr anchor="ctr">
                    <a:lnL w="9525" cap="flat" cmpd="sng" algn="ctr">
                      <a:solidFill>
                        <a:srgbClr val="E2DED2"/>
                      </a:solidFill>
                      <a:prstDash val="solid"/>
                      <a:round/>
                      <a:headEnd type="none" w="med" len="med"/>
                      <a:tailEnd type="none" w="med" len="med"/>
                    </a:lnL>
                    <a:lnR w="9525" cap="flat" cmpd="sng" algn="ctr">
                      <a:solidFill>
                        <a:srgbClr val="E2DED2"/>
                      </a:solidFill>
                      <a:prstDash val="solid"/>
                      <a:round/>
                      <a:headEnd type="none" w="med" len="med"/>
                      <a:tailEnd type="none" w="med" len="med"/>
                    </a:lnR>
                    <a:lnT w="9525" cap="flat" cmpd="sng" algn="ctr">
                      <a:solidFill>
                        <a:srgbClr val="E2DED2"/>
                      </a:solidFill>
                      <a:prstDash val="solid"/>
                      <a:round/>
                      <a:headEnd type="none" w="med" len="med"/>
                      <a:tailEnd type="none" w="med" len="med"/>
                    </a:lnT>
                    <a:lnB w="9525" cap="flat" cmpd="sng" algn="ctr">
                      <a:solidFill>
                        <a:srgbClr val="E2DED2"/>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0">
                <a:tc>
                  <a:txBody>
                    <a:bodyPr/>
                    <a:lstStyle/>
                    <a:p>
                      <a:pPr marL="0" indent="0" algn="l">
                        <a:buNone/>
                      </a:pPr>
                      <a:r>
                        <a:rPr lang="en-US" sz="1200" b="1" dirty="0">
                          <a:solidFill>
                            <a:srgbClr val="22485A"/>
                          </a:solidFill>
                        </a:rPr>
                        <a:t>Advises senior leaders</a:t>
                      </a:r>
                      <a:endParaRPr lang="en-US" sz="1200" dirty="0"/>
                    </a:p>
                  </a:txBody>
                  <a:tcPr anchor="ctr">
                    <a:lnL w="9525" cap="flat" cmpd="sng" algn="ctr">
                      <a:solidFill>
                        <a:srgbClr val="E2DED2"/>
                      </a:solidFill>
                      <a:prstDash val="solid"/>
                      <a:round/>
                      <a:headEnd type="none" w="med" len="med"/>
                      <a:tailEnd type="none" w="med" len="med"/>
                    </a:lnL>
                    <a:lnR w="9525" cap="flat" cmpd="sng" algn="ctr">
                      <a:solidFill>
                        <a:srgbClr val="E2DED2"/>
                      </a:solidFill>
                      <a:prstDash val="solid"/>
                      <a:round/>
                      <a:headEnd type="none" w="med" len="med"/>
                      <a:tailEnd type="none" w="med" len="med"/>
                    </a:lnR>
                    <a:lnT w="9525" cap="flat" cmpd="sng" algn="ctr">
                      <a:solidFill>
                        <a:srgbClr val="E2DED2"/>
                      </a:solidFill>
                      <a:prstDash val="solid"/>
                      <a:round/>
                      <a:headEnd type="none" w="med" len="med"/>
                      <a:tailEnd type="none" w="med" len="med"/>
                    </a:lnT>
                    <a:lnB w="9525" cap="flat" cmpd="sng" algn="ctr">
                      <a:solidFill>
                        <a:srgbClr val="E2DED2"/>
                      </a:solidFill>
                      <a:prstDash val="solid"/>
                      <a:round/>
                      <a:headEnd type="none" w="med" len="med"/>
                      <a:tailEnd type="none" w="med" len="med"/>
                    </a:lnB>
                    <a:solidFill>
                      <a:srgbClr val="EDF1EC"/>
                    </a:solidFill>
                  </a:tcPr>
                </a:tc>
                <a:tc>
                  <a:txBody>
                    <a:bodyPr/>
                    <a:lstStyle/>
                    <a:p>
                      <a:pPr marL="0" indent="0" algn="ctr">
                        <a:buNone/>
                      </a:pPr>
                      <a:r>
                        <a:rPr lang="en-US" sz="1500" dirty="0">
                          <a:solidFill>
                            <a:srgbClr val="4E9A7C"/>
                          </a:solidFill>
                        </a:rPr>
                        <a:t>●</a:t>
                      </a:r>
                      <a:endParaRPr lang="en-US" sz="1500" dirty="0"/>
                    </a:p>
                  </a:txBody>
                  <a:tcPr anchor="ctr">
                    <a:lnL w="9525" cap="flat" cmpd="sng" algn="ctr">
                      <a:solidFill>
                        <a:srgbClr val="E2DED2"/>
                      </a:solidFill>
                      <a:prstDash val="solid"/>
                      <a:round/>
                      <a:headEnd type="none" w="med" len="med"/>
                      <a:tailEnd type="none" w="med" len="med"/>
                    </a:lnL>
                    <a:lnR w="9525" cap="flat" cmpd="sng" algn="ctr">
                      <a:solidFill>
                        <a:srgbClr val="E2DED2"/>
                      </a:solidFill>
                      <a:prstDash val="solid"/>
                      <a:round/>
                      <a:headEnd type="none" w="med" len="med"/>
                      <a:tailEnd type="none" w="med" len="med"/>
                    </a:lnR>
                    <a:lnT w="9525" cap="flat" cmpd="sng" algn="ctr">
                      <a:solidFill>
                        <a:srgbClr val="E2DED2"/>
                      </a:solidFill>
                      <a:prstDash val="solid"/>
                      <a:round/>
                      <a:headEnd type="none" w="med" len="med"/>
                      <a:tailEnd type="none" w="med" len="med"/>
                    </a:lnT>
                    <a:lnB w="9525" cap="flat" cmpd="sng" algn="ctr">
                      <a:solidFill>
                        <a:srgbClr val="E2DED2"/>
                      </a:solidFill>
                      <a:prstDash val="solid"/>
                      <a:round/>
                      <a:headEnd type="none" w="med" len="med"/>
                      <a:tailEnd type="none" w="med" len="med"/>
                    </a:lnB>
                    <a:solidFill>
                      <a:srgbClr val="FFFFFF"/>
                    </a:solidFill>
                  </a:tcPr>
                </a:tc>
                <a:tc>
                  <a:txBody>
                    <a:bodyPr/>
                    <a:lstStyle/>
                    <a:p>
                      <a:pPr marL="0" indent="0" algn="ctr">
                        <a:buNone/>
                      </a:pPr>
                      <a:r>
                        <a:rPr lang="en-US" sz="1500" dirty="0">
                          <a:solidFill>
                            <a:srgbClr val="4E9A7C"/>
                          </a:solidFill>
                        </a:rPr>
                        <a:t>●</a:t>
                      </a:r>
                      <a:endParaRPr lang="en-US" sz="1500" dirty="0"/>
                    </a:p>
                  </a:txBody>
                  <a:tcPr anchor="ctr">
                    <a:lnL w="9525" cap="flat" cmpd="sng" algn="ctr">
                      <a:solidFill>
                        <a:srgbClr val="E2DED2"/>
                      </a:solidFill>
                      <a:prstDash val="solid"/>
                      <a:round/>
                      <a:headEnd type="none" w="med" len="med"/>
                      <a:tailEnd type="none" w="med" len="med"/>
                    </a:lnL>
                    <a:lnR w="9525" cap="flat" cmpd="sng" algn="ctr">
                      <a:solidFill>
                        <a:srgbClr val="E2DED2"/>
                      </a:solidFill>
                      <a:prstDash val="solid"/>
                      <a:round/>
                      <a:headEnd type="none" w="med" len="med"/>
                      <a:tailEnd type="none" w="med" len="med"/>
                    </a:lnR>
                    <a:lnT w="9525" cap="flat" cmpd="sng" algn="ctr">
                      <a:solidFill>
                        <a:srgbClr val="E2DED2"/>
                      </a:solidFill>
                      <a:prstDash val="solid"/>
                      <a:round/>
                      <a:headEnd type="none" w="med" len="med"/>
                      <a:tailEnd type="none" w="med" len="med"/>
                    </a:lnT>
                    <a:lnB w="9525" cap="flat" cmpd="sng" algn="ctr">
                      <a:solidFill>
                        <a:srgbClr val="E2DED2"/>
                      </a:solidFill>
                      <a:prstDash val="solid"/>
                      <a:round/>
                      <a:headEnd type="none" w="med" len="med"/>
                      <a:tailEnd type="none" w="med" len="med"/>
                    </a:lnB>
                    <a:solidFill>
                      <a:srgbClr val="FFFFFF"/>
                    </a:solidFill>
                  </a:tcPr>
                </a:tc>
                <a:tc>
                  <a:txBody>
                    <a:bodyPr/>
                    <a:lstStyle/>
                    <a:p>
                      <a:pPr marL="0" indent="0" algn="ctr">
                        <a:buNone/>
                      </a:pPr>
                      <a:r>
                        <a:rPr lang="en-US" sz="1500" dirty="0">
                          <a:solidFill>
                            <a:srgbClr val="4E9A7C"/>
                          </a:solidFill>
                        </a:rPr>
                        <a:t>●</a:t>
                      </a:r>
                      <a:endParaRPr lang="en-US" sz="1500" dirty="0"/>
                    </a:p>
                  </a:txBody>
                  <a:tcPr anchor="ctr">
                    <a:lnL w="9525" cap="flat" cmpd="sng" algn="ctr">
                      <a:solidFill>
                        <a:srgbClr val="E2DED2"/>
                      </a:solidFill>
                      <a:prstDash val="solid"/>
                      <a:round/>
                      <a:headEnd type="none" w="med" len="med"/>
                      <a:tailEnd type="none" w="med" len="med"/>
                    </a:lnL>
                    <a:lnR w="9525" cap="flat" cmpd="sng" algn="ctr">
                      <a:solidFill>
                        <a:srgbClr val="E2DED2"/>
                      </a:solidFill>
                      <a:prstDash val="solid"/>
                      <a:round/>
                      <a:headEnd type="none" w="med" len="med"/>
                      <a:tailEnd type="none" w="med" len="med"/>
                    </a:lnR>
                    <a:lnT w="9525" cap="flat" cmpd="sng" algn="ctr">
                      <a:solidFill>
                        <a:srgbClr val="E2DED2"/>
                      </a:solidFill>
                      <a:prstDash val="solid"/>
                      <a:round/>
                      <a:headEnd type="none" w="med" len="med"/>
                      <a:tailEnd type="none" w="med" len="med"/>
                    </a:lnT>
                    <a:lnB w="9525" cap="flat" cmpd="sng" algn="ctr">
                      <a:solidFill>
                        <a:srgbClr val="E2DED2"/>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0">
                <a:tc>
                  <a:txBody>
                    <a:bodyPr/>
                    <a:lstStyle/>
                    <a:p>
                      <a:pPr marL="0" indent="0" algn="l">
                        <a:buNone/>
                      </a:pPr>
                      <a:r>
                        <a:rPr lang="en-US" sz="1200" b="1" dirty="0">
                          <a:solidFill>
                            <a:srgbClr val="22485A"/>
                          </a:solidFill>
                        </a:rPr>
                        <a:t>Runs workshops</a:t>
                      </a:r>
                      <a:endParaRPr lang="en-US" sz="1200" dirty="0"/>
                    </a:p>
                  </a:txBody>
                  <a:tcPr anchor="ctr">
                    <a:lnL w="9525" cap="flat" cmpd="sng" algn="ctr">
                      <a:solidFill>
                        <a:srgbClr val="E2DED2"/>
                      </a:solidFill>
                      <a:prstDash val="solid"/>
                      <a:round/>
                      <a:headEnd type="none" w="med" len="med"/>
                      <a:tailEnd type="none" w="med" len="med"/>
                    </a:lnL>
                    <a:lnR w="9525" cap="flat" cmpd="sng" algn="ctr">
                      <a:solidFill>
                        <a:srgbClr val="E2DED2"/>
                      </a:solidFill>
                      <a:prstDash val="solid"/>
                      <a:round/>
                      <a:headEnd type="none" w="med" len="med"/>
                      <a:tailEnd type="none" w="med" len="med"/>
                    </a:lnR>
                    <a:lnT w="9525" cap="flat" cmpd="sng" algn="ctr">
                      <a:solidFill>
                        <a:srgbClr val="E2DED2"/>
                      </a:solidFill>
                      <a:prstDash val="solid"/>
                      <a:round/>
                      <a:headEnd type="none" w="med" len="med"/>
                      <a:tailEnd type="none" w="med" len="med"/>
                    </a:lnT>
                    <a:lnB w="9525" cap="flat" cmpd="sng" algn="ctr">
                      <a:solidFill>
                        <a:srgbClr val="E2DED2"/>
                      </a:solidFill>
                      <a:prstDash val="solid"/>
                      <a:round/>
                      <a:headEnd type="none" w="med" len="med"/>
                      <a:tailEnd type="none" w="med" len="med"/>
                    </a:lnB>
                    <a:solidFill>
                      <a:srgbClr val="EDF1EC"/>
                    </a:solidFill>
                  </a:tcPr>
                </a:tc>
                <a:tc>
                  <a:txBody>
                    <a:bodyPr/>
                    <a:lstStyle/>
                    <a:p>
                      <a:pPr marL="0" indent="0" algn="ctr">
                        <a:buNone/>
                      </a:pPr>
                      <a:r>
                        <a:rPr lang="en-US" sz="1500" dirty="0">
                          <a:solidFill>
                            <a:srgbClr val="5F6D76"/>
                          </a:solidFill>
                        </a:rPr>
                        <a:t>–</a:t>
                      </a:r>
                      <a:endParaRPr lang="en-US" sz="1500" dirty="0"/>
                    </a:p>
                  </a:txBody>
                  <a:tcPr anchor="ctr">
                    <a:lnL w="9525" cap="flat" cmpd="sng" algn="ctr">
                      <a:solidFill>
                        <a:srgbClr val="E2DED2"/>
                      </a:solidFill>
                      <a:prstDash val="solid"/>
                      <a:round/>
                      <a:headEnd type="none" w="med" len="med"/>
                      <a:tailEnd type="none" w="med" len="med"/>
                    </a:lnL>
                    <a:lnR w="9525" cap="flat" cmpd="sng" algn="ctr">
                      <a:solidFill>
                        <a:srgbClr val="E2DED2"/>
                      </a:solidFill>
                      <a:prstDash val="solid"/>
                      <a:round/>
                      <a:headEnd type="none" w="med" len="med"/>
                      <a:tailEnd type="none" w="med" len="med"/>
                    </a:lnR>
                    <a:lnT w="9525" cap="flat" cmpd="sng" algn="ctr">
                      <a:solidFill>
                        <a:srgbClr val="E2DED2"/>
                      </a:solidFill>
                      <a:prstDash val="solid"/>
                      <a:round/>
                      <a:headEnd type="none" w="med" len="med"/>
                      <a:tailEnd type="none" w="med" len="med"/>
                    </a:lnT>
                    <a:lnB w="9525" cap="flat" cmpd="sng" algn="ctr">
                      <a:solidFill>
                        <a:srgbClr val="E2DED2"/>
                      </a:solidFill>
                      <a:prstDash val="solid"/>
                      <a:round/>
                      <a:headEnd type="none" w="med" len="med"/>
                      <a:tailEnd type="none" w="med" len="med"/>
                    </a:lnB>
                    <a:solidFill>
                      <a:srgbClr val="FFFFFF"/>
                    </a:solidFill>
                  </a:tcPr>
                </a:tc>
                <a:tc>
                  <a:txBody>
                    <a:bodyPr/>
                    <a:lstStyle/>
                    <a:p>
                      <a:pPr marL="0" indent="0" algn="ctr">
                        <a:buNone/>
                      </a:pPr>
                      <a:r>
                        <a:rPr lang="en-US" sz="1500" dirty="0">
                          <a:solidFill>
                            <a:srgbClr val="5F6D76"/>
                          </a:solidFill>
                        </a:rPr>
                        <a:t>–</a:t>
                      </a:r>
                      <a:endParaRPr lang="en-US" sz="1500" dirty="0"/>
                    </a:p>
                  </a:txBody>
                  <a:tcPr anchor="ctr">
                    <a:lnL w="9525" cap="flat" cmpd="sng" algn="ctr">
                      <a:solidFill>
                        <a:srgbClr val="E2DED2"/>
                      </a:solidFill>
                      <a:prstDash val="solid"/>
                      <a:round/>
                      <a:headEnd type="none" w="med" len="med"/>
                      <a:tailEnd type="none" w="med" len="med"/>
                    </a:lnL>
                    <a:lnR w="9525" cap="flat" cmpd="sng" algn="ctr">
                      <a:solidFill>
                        <a:srgbClr val="E2DED2"/>
                      </a:solidFill>
                      <a:prstDash val="solid"/>
                      <a:round/>
                      <a:headEnd type="none" w="med" len="med"/>
                      <a:tailEnd type="none" w="med" len="med"/>
                    </a:lnR>
                    <a:lnT w="9525" cap="flat" cmpd="sng" algn="ctr">
                      <a:solidFill>
                        <a:srgbClr val="E2DED2"/>
                      </a:solidFill>
                      <a:prstDash val="solid"/>
                      <a:round/>
                      <a:headEnd type="none" w="med" len="med"/>
                      <a:tailEnd type="none" w="med" len="med"/>
                    </a:lnT>
                    <a:lnB w="9525" cap="flat" cmpd="sng" algn="ctr">
                      <a:solidFill>
                        <a:srgbClr val="E2DED2"/>
                      </a:solidFill>
                      <a:prstDash val="solid"/>
                      <a:round/>
                      <a:headEnd type="none" w="med" len="med"/>
                      <a:tailEnd type="none" w="med" len="med"/>
                    </a:lnB>
                    <a:solidFill>
                      <a:srgbClr val="FFFFFF"/>
                    </a:solidFill>
                  </a:tcPr>
                </a:tc>
                <a:tc>
                  <a:txBody>
                    <a:bodyPr/>
                    <a:lstStyle/>
                    <a:p>
                      <a:pPr marL="0" indent="0" algn="ctr">
                        <a:buNone/>
                      </a:pPr>
                      <a:r>
                        <a:rPr lang="en-US" sz="1500" dirty="0">
                          <a:solidFill>
                            <a:srgbClr val="4E9A7C"/>
                          </a:solidFill>
                        </a:rPr>
                        <a:t>●</a:t>
                      </a:r>
                      <a:endParaRPr lang="en-US" sz="1500" dirty="0"/>
                    </a:p>
                  </a:txBody>
                  <a:tcPr anchor="ctr">
                    <a:lnL w="9525" cap="flat" cmpd="sng" algn="ctr">
                      <a:solidFill>
                        <a:srgbClr val="E2DED2"/>
                      </a:solidFill>
                      <a:prstDash val="solid"/>
                      <a:round/>
                      <a:headEnd type="none" w="med" len="med"/>
                      <a:tailEnd type="none" w="med" len="med"/>
                    </a:lnL>
                    <a:lnR w="9525" cap="flat" cmpd="sng" algn="ctr">
                      <a:solidFill>
                        <a:srgbClr val="E2DED2"/>
                      </a:solidFill>
                      <a:prstDash val="solid"/>
                      <a:round/>
                      <a:headEnd type="none" w="med" len="med"/>
                      <a:tailEnd type="none" w="med" len="med"/>
                    </a:lnR>
                    <a:lnT w="9525" cap="flat" cmpd="sng" algn="ctr">
                      <a:solidFill>
                        <a:srgbClr val="E2DED2"/>
                      </a:solidFill>
                      <a:prstDash val="solid"/>
                      <a:round/>
                      <a:headEnd type="none" w="med" len="med"/>
                      <a:tailEnd type="none" w="med" len="med"/>
                    </a:lnT>
                    <a:lnB w="9525" cap="flat" cmpd="sng" algn="ctr">
                      <a:solidFill>
                        <a:srgbClr val="E2DED2"/>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r h="0">
                <a:tc>
                  <a:txBody>
                    <a:bodyPr/>
                    <a:lstStyle/>
                    <a:p>
                      <a:pPr marL="0" indent="0" algn="l">
                        <a:buNone/>
                      </a:pPr>
                      <a:r>
                        <a:rPr lang="en-US" sz="1200" b="1" dirty="0">
                          <a:solidFill>
                            <a:srgbClr val="22485A"/>
                          </a:solidFill>
                        </a:rPr>
                        <a:t>Names EU regulation</a:t>
                      </a:r>
                      <a:endParaRPr lang="en-US" sz="1200" dirty="0"/>
                    </a:p>
                  </a:txBody>
                  <a:tcPr anchor="ctr">
                    <a:lnL w="9525" cap="flat" cmpd="sng" algn="ctr">
                      <a:solidFill>
                        <a:srgbClr val="E2DED2"/>
                      </a:solidFill>
                      <a:prstDash val="solid"/>
                      <a:round/>
                      <a:headEnd type="none" w="med" len="med"/>
                      <a:tailEnd type="none" w="med" len="med"/>
                    </a:lnL>
                    <a:lnR w="9525" cap="flat" cmpd="sng" algn="ctr">
                      <a:solidFill>
                        <a:srgbClr val="E2DED2"/>
                      </a:solidFill>
                      <a:prstDash val="solid"/>
                      <a:round/>
                      <a:headEnd type="none" w="med" len="med"/>
                      <a:tailEnd type="none" w="med" len="med"/>
                    </a:lnR>
                    <a:lnT w="9525" cap="flat" cmpd="sng" algn="ctr">
                      <a:solidFill>
                        <a:srgbClr val="E2DED2"/>
                      </a:solidFill>
                      <a:prstDash val="solid"/>
                      <a:round/>
                      <a:headEnd type="none" w="med" len="med"/>
                      <a:tailEnd type="none" w="med" len="med"/>
                    </a:lnT>
                    <a:lnB w="9525" cap="flat" cmpd="sng" algn="ctr">
                      <a:solidFill>
                        <a:srgbClr val="E2DED2"/>
                      </a:solidFill>
                      <a:prstDash val="solid"/>
                      <a:round/>
                      <a:headEnd type="none" w="med" len="med"/>
                      <a:tailEnd type="none" w="med" len="med"/>
                    </a:lnB>
                    <a:solidFill>
                      <a:srgbClr val="EDF1EC"/>
                    </a:solidFill>
                  </a:tcPr>
                </a:tc>
                <a:tc>
                  <a:txBody>
                    <a:bodyPr/>
                    <a:lstStyle/>
                    <a:p>
                      <a:pPr marL="0" indent="0" algn="ctr">
                        <a:buNone/>
                      </a:pPr>
                      <a:r>
                        <a:rPr lang="en-US" sz="1500" dirty="0">
                          <a:solidFill>
                            <a:srgbClr val="5F6D76"/>
                          </a:solidFill>
                        </a:rPr>
                        <a:t>–</a:t>
                      </a:r>
                      <a:endParaRPr lang="en-US" sz="1500" dirty="0"/>
                    </a:p>
                  </a:txBody>
                  <a:tcPr anchor="ctr">
                    <a:lnL w="9525" cap="flat" cmpd="sng" algn="ctr">
                      <a:solidFill>
                        <a:srgbClr val="E2DED2"/>
                      </a:solidFill>
                      <a:prstDash val="solid"/>
                      <a:round/>
                      <a:headEnd type="none" w="med" len="med"/>
                      <a:tailEnd type="none" w="med" len="med"/>
                    </a:lnL>
                    <a:lnR w="9525" cap="flat" cmpd="sng" algn="ctr">
                      <a:solidFill>
                        <a:srgbClr val="E2DED2"/>
                      </a:solidFill>
                      <a:prstDash val="solid"/>
                      <a:round/>
                      <a:headEnd type="none" w="med" len="med"/>
                      <a:tailEnd type="none" w="med" len="med"/>
                    </a:lnR>
                    <a:lnT w="9525" cap="flat" cmpd="sng" algn="ctr">
                      <a:solidFill>
                        <a:srgbClr val="E2DED2"/>
                      </a:solidFill>
                      <a:prstDash val="solid"/>
                      <a:round/>
                      <a:headEnd type="none" w="med" len="med"/>
                      <a:tailEnd type="none" w="med" len="med"/>
                    </a:lnT>
                    <a:lnB w="9525" cap="flat" cmpd="sng" algn="ctr">
                      <a:solidFill>
                        <a:srgbClr val="E2DED2"/>
                      </a:solidFill>
                      <a:prstDash val="solid"/>
                      <a:round/>
                      <a:headEnd type="none" w="med" len="med"/>
                      <a:tailEnd type="none" w="med" len="med"/>
                    </a:lnB>
                    <a:solidFill>
                      <a:srgbClr val="FFFFFF"/>
                    </a:solidFill>
                  </a:tcPr>
                </a:tc>
                <a:tc>
                  <a:txBody>
                    <a:bodyPr/>
                    <a:lstStyle/>
                    <a:p>
                      <a:pPr marL="0" indent="0" algn="ctr">
                        <a:buNone/>
                      </a:pPr>
                      <a:r>
                        <a:rPr lang="en-US" sz="1500" dirty="0">
                          <a:solidFill>
                            <a:srgbClr val="4E9A7C"/>
                          </a:solidFill>
                        </a:rPr>
                        <a:t>●</a:t>
                      </a:r>
                      <a:endParaRPr lang="en-US" sz="1500" dirty="0"/>
                    </a:p>
                  </a:txBody>
                  <a:tcPr anchor="ctr">
                    <a:lnL w="9525" cap="flat" cmpd="sng" algn="ctr">
                      <a:solidFill>
                        <a:srgbClr val="E2DED2"/>
                      </a:solidFill>
                      <a:prstDash val="solid"/>
                      <a:round/>
                      <a:headEnd type="none" w="med" len="med"/>
                      <a:tailEnd type="none" w="med" len="med"/>
                    </a:lnL>
                    <a:lnR w="9525" cap="flat" cmpd="sng" algn="ctr">
                      <a:solidFill>
                        <a:srgbClr val="E2DED2"/>
                      </a:solidFill>
                      <a:prstDash val="solid"/>
                      <a:round/>
                      <a:headEnd type="none" w="med" len="med"/>
                      <a:tailEnd type="none" w="med" len="med"/>
                    </a:lnR>
                    <a:lnT w="9525" cap="flat" cmpd="sng" algn="ctr">
                      <a:solidFill>
                        <a:srgbClr val="E2DED2"/>
                      </a:solidFill>
                      <a:prstDash val="solid"/>
                      <a:round/>
                      <a:headEnd type="none" w="med" len="med"/>
                      <a:tailEnd type="none" w="med" len="med"/>
                    </a:lnT>
                    <a:lnB w="9525" cap="flat" cmpd="sng" algn="ctr">
                      <a:solidFill>
                        <a:srgbClr val="E2DED2"/>
                      </a:solidFill>
                      <a:prstDash val="solid"/>
                      <a:round/>
                      <a:headEnd type="none" w="med" len="med"/>
                      <a:tailEnd type="none" w="med" len="med"/>
                    </a:lnB>
                    <a:solidFill>
                      <a:srgbClr val="FFFFFF"/>
                    </a:solidFill>
                  </a:tcPr>
                </a:tc>
                <a:tc>
                  <a:txBody>
                    <a:bodyPr/>
                    <a:lstStyle/>
                    <a:p>
                      <a:pPr marL="0" indent="0" algn="ctr">
                        <a:buNone/>
                      </a:pPr>
                      <a:r>
                        <a:rPr lang="en-US" sz="1500" dirty="0">
                          <a:solidFill>
                            <a:srgbClr val="5F6D76"/>
                          </a:solidFill>
                        </a:rPr>
                        <a:t>–</a:t>
                      </a:r>
                      <a:endParaRPr lang="en-US" sz="1500" dirty="0"/>
                    </a:p>
                  </a:txBody>
                  <a:tcPr anchor="ctr">
                    <a:lnL w="9525" cap="flat" cmpd="sng" algn="ctr">
                      <a:solidFill>
                        <a:srgbClr val="E2DED2"/>
                      </a:solidFill>
                      <a:prstDash val="solid"/>
                      <a:round/>
                      <a:headEnd type="none" w="med" len="med"/>
                      <a:tailEnd type="none" w="med" len="med"/>
                    </a:lnL>
                    <a:lnR w="9525" cap="flat" cmpd="sng" algn="ctr">
                      <a:solidFill>
                        <a:srgbClr val="E2DED2"/>
                      </a:solidFill>
                      <a:prstDash val="solid"/>
                      <a:round/>
                      <a:headEnd type="none" w="med" len="med"/>
                      <a:tailEnd type="none" w="med" len="med"/>
                    </a:lnR>
                    <a:lnT w="9525" cap="flat" cmpd="sng" algn="ctr">
                      <a:solidFill>
                        <a:srgbClr val="E2DED2"/>
                      </a:solidFill>
                      <a:prstDash val="solid"/>
                      <a:round/>
                      <a:headEnd type="none" w="med" len="med"/>
                      <a:tailEnd type="none" w="med" len="med"/>
                    </a:lnT>
                    <a:lnB w="9525" cap="flat" cmpd="sng" algn="ctr">
                      <a:solidFill>
                        <a:srgbClr val="E2DED2"/>
                      </a:solidFill>
                      <a:prstDash val="solid"/>
                      <a:round/>
                      <a:headEnd type="none" w="med" len="med"/>
                      <a:tailEnd type="none" w="med" len="med"/>
                    </a:lnB>
                    <a:solidFill>
                      <a:srgbClr val="FFFFFF"/>
                    </a:solidFill>
                  </a:tcPr>
                </a:tc>
                <a:extLst>
                  <a:ext uri="{0D108BD9-81ED-4DB2-BD59-A6C34878D82A}">
                    <a16:rowId xmlns:a16="http://schemas.microsoft.com/office/drawing/2014/main" val="10006"/>
                  </a:ext>
                </a:extLst>
              </a:tr>
            </a:tbl>
          </a:graphicData>
        </a:graphic>
      </p:graphicFrame>
      <p:sp>
        <p:nvSpPr>
          <p:cNvPr id="15" name="Shape 11"/>
          <p:cNvSpPr/>
          <p:nvPr/>
        </p:nvSpPr>
        <p:spPr>
          <a:xfrm>
            <a:off x="6080760" y="1051560"/>
            <a:ext cx="2697480" cy="2743200"/>
          </a:xfrm>
          <a:prstGeom prst="roundRect">
            <a:avLst>
              <a:gd name="adj" fmla="val 2712"/>
            </a:avLst>
          </a:prstGeom>
          <a:solidFill>
            <a:srgbClr val="FFFFFF"/>
          </a:solidFill>
          <a:ln w="9525">
            <a:solidFill>
              <a:srgbClr val="E2DED2"/>
            </a:solidFill>
            <a:prstDash val="solid"/>
          </a:ln>
          <a:effectLst>
            <a:outerShdw blurRad="76200" dist="25400" dir="5400000" algn="bl" rotWithShape="0">
              <a:srgbClr val="22485A">
                <a:alpha val="10000"/>
              </a:srgbClr>
            </a:outerShdw>
          </a:effectLst>
        </p:spPr>
        <p:txBody>
          <a:bodyPr/>
          <a:lstStyle/>
          <a:p>
            <a:endParaRPr lang="en-GB"/>
          </a:p>
        </p:txBody>
      </p:sp>
      <p:sp>
        <p:nvSpPr>
          <p:cNvPr id="16" name="Shape 12"/>
          <p:cNvSpPr/>
          <p:nvPr/>
        </p:nvSpPr>
        <p:spPr>
          <a:xfrm>
            <a:off x="6190488" y="1051560"/>
            <a:ext cx="822960" cy="54864"/>
          </a:xfrm>
          <a:prstGeom prst="rect">
            <a:avLst/>
          </a:prstGeom>
          <a:solidFill>
            <a:srgbClr val="C0665A"/>
          </a:solidFill>
          <a:ln/>
        </p:spPr>
        <p:txBody>
          <a:bodyPr/>
          <a:lstStyle/>
          <a:p>
            <a:endParaRPr lang="en-GB"/>
          </a:p>
        </p:txBody>
      </p:sp>
      <p:sp>
        <p:nvSpPr>
          <p:cNvPr id="17" name="Text 13"/>
          <p:cNvSpPr txBox="1"/>
          <p:nvPr/>
        </p:nvSpPr>
        <p:spPr>
          <a:xfrm>
            <a:off x="6217920" y="1188720"/>
            <a:ext cx="2468880" cy="274320"/>
          </a:xfrm>
          <a:prstGeom prst="rect">
            <a:avLst/>
          </a:prstGeom>
          <a:noFill/>
          <a:ln/>
        </p:spPr>
        <p:txBody>
          <a:bodyPr wrap="square" lIns="0" tIns="0" rIns="0" bIns="0" rtlCol="0" anchor="t"/>
          <a:lstStyle/>
          <a:p>
            <a:pPr marL="0" indent="0">
              <a:buNone/>
            </a:pPr>
            <a:r>
              <a:rPr lang="en-US" sz="1250" b="1" dirty="0">
                <a:solidFill>
                  <a:srgbClr val="22485A"/>
                </a:solidFill>
                <a:latin typeface="Georgia" pitchFamily="34" charset="0"/>
                <a:ea typeface="Georgia" pitchFamily="34" charset="-122"/>
                <a:cs typeface="Georgia" pitchFamily="34" charset="-120"/>
              </a:rPr>
              <a:t>Minimum years of experience</a:t>
            </a:r>
            <a:endParaRPr lang="en-US" sz="1250" dirty="0"/>
          </a:p>
        </p:txBody>
      </p:sp>
      <p:graphicFrame>
        <p:nvGraphicFramePr>
          <p:cNvPr id="18" name="Chart 0"/>
          <p:cNvGraphicFramePr/>
          <p:nvPr/>
        </p:nvGraphicFramePr>
        <p:xfrm>
          <a:off x="6126480" y="1508760"/>
          <a:ext cx="2606040" cy="2240280"/>
        </p:xfrm>
        <a:graphic>
          <a:graphicData uri="http://schemas.openxmlformats.org/drawingml/2006/chart">
            <c:chart xmlns:c="http://schemas.openxmlformats.org/drawingml/2006/chart" xmlns:r="http://schemas.openxmlformats.org/officeDocument/2006/relationships" r:id="rId4"/>
          </a:graphicData>
        </a:graphic>
      </p:graphicFrame>
      <p:sp>
        <p:nvSpPr>
          <p:cNvPr id="19" name="Text 14"/>
          <p:cNvSpPr txBox="1"/>
          <p:nvPr/>
        </p:nvSpPr>
        <p:spPr>
          <a:xfrm>
            <a:off x="1051560" y="3931920"/>
            <a:ext cx="7726680" cy="731520"/>
          </a:xfrm>
          <a:prstGeom prst="rect">
            <a:avLst/>
          </a:prstGeom>
          <a:noFill/>
          <a:ln/>
        </p:spPr>
        <p:txBody>
          <a:bodyPr wrap="square" lIns="0" tIns="0" rIns="0" bIns="0" rtlCol="0" anchor="t"/>
          <a:lstStyle/>
          <a:p>
            <a:pPr marL="0" indent="0">
              <a:buNone/>
            </a:pPr>
            <a:r>
              <a:rPr lang="en-US" sz="1200" dirty="0">
                <a:solidFill>
                  <a:srgbClr val="5F6D76"/>
                </a:solidFill>
              </a:rPr>
              <a:t>● stated   – not stated.  </a:t>
            </a:r>
            <a:r>
              <a:rPr lang="en-US" sz="1200" dirty="0">
                <a:solidFill>
                  <a:srgbClr val="2B3A42"/>
                </a:solidFill>
              </a:rPr>
              <a:t>AWS does not state years. UWTSD bar is my proposal (up to 2). </a:t>
            </a:r>
            <a:r>
              <a:rPr lang="en-US" sz="1200" b="1" dirty="0">
                <a:solidFill>
                  <a:srgbClr val="22485A"/>
                </a:solidFill>
              </a:rPr>
              <a:t>I borrow: </a:t>
            </a:r>
            <a:r>
              <a:rPr lang="en-US" sz="1200" dirty="0">
                <a:solidFill>
                  <a:srgbClr val="2B3A42"/>
                </a:solidFill>
              </a:rPr>
              <a:t>ROI frameworks (PA), workshops and pilots (AWS), EU rules (Anthropic).</a:t>
            </a:r>
            <a:endParaRPr lang="en-US" sz="1200" dirty="0"/>
          </a:p>
        </p:txBody>
      </p:sp>
      <p:sp>
        <p:nvSpPr>
          <p:cNvPr id="20" name="Text 15"/>
          <p:cNvSpPr txBox="1"/>
          <p:nvPr/>
        </p:nvSpPr>
        <p:spPr>
          <a:xfrm>
            <a:off x="1051560" y="4727448"/>
            <a:ext cx="7406640" cy="347472"/>
          </a:xfrm>
          <a:prstGeom prst="rect">
            <a:avLst/>
          </a:prstGeom>
          <a:noFill/>
          <a:ln/>
        </p:spPr>
        <p:txBody>
          <a:bodyPr wrap="square" lIns="0" tIns="0" rIns="0" bIns="0" rtlCol="0" anchor="t"/>
          <a:lstStyle/>
          <a:p>
            <a:pPr marL="0" indent="0">
              <a:buNone/>
            </a:pPr>
            <a:r>
              <a:rPr lang="en-US" sz="900" i="1" dirty="0">
                <a:solidFill>
                  <a:srgbClr val="5F6D76"/>
                </a:solidFill>
              </a:rPr>
              <a:t>Source: (Amazon Web Services, n.d.; Anthropic, n.d.; PA Consulting, n.d.).</a:t>
            </a:r>
            <a:endParaRPr lang="en-US" sz="900" dirty="0"/>
          </a:p>
        </p:txBody>
      </p:sp>
    </p:spTree>
  </p:cSld>
  <p:clrMapOvr>
    <a:masterClrMapping/>
  </p:clrMapOvr>
  <p:transition spd="med">
    <p:push/>
  </p:transition>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7F5EF"/>
        </a:solidFill>
        <a:effectLst/>
      </p:bgPr>
    </p:bg>
    <p:spTree>
      <p:nvGrpSpPr>
        <p:cNvPr id="1" name=""/>
        <p:cNvGrpSpPr/>
        <p:nvPr/>
      </p:nvGrpSpPr>
      <p:grpSpPr>
        <a:xfrm>
          <a:off x="0" y="0"/>
          <a:ext cx="0" cy="0"/>
          <a:chOff x="0" y="0"/>
          <a:chExt cx="0" cy="0"/>
        </a:xfrm>
      </p:grpSpPr>
      <p:sp>
        <p:nvSpPr>
          <p:cNvPr id="2" name="Shape 0"/>
          <p:cNvSpPr/>
          <p:nvPr/>
        </p:nvSpPr>
        <p:spPr>
          <a:xfrm>
            <a:off x="0" y="0"/>
            <a:ext cx="777240" cy="5143500"/>
          </a:xfrm>
          <a:prstGeom prst="rect">
            <a:avLst/>
          </a:prstGeom>
          <a:solidFill>
            <a:srgbClr val="22485A"/>
          </a:solidFill>
          <a:ln/>
        </p:spPr>
        <p:txBody>
          <a:bodyPr/>
          <a:lstStyle/>
          <a:p>
            <a:endParaRPr lang="en-GB"/>
          </a:p>
        </p:txBody>
      </p:sp>
      <p:sp>
        <p:nvSpPr>
          <p:cNvPr id="3" name="Shape 1"/>
          <p:cNvSpPr/>
          <p:nvPr/>
        </p:nvSpPr>
        <p:spPr>
          <a:xfrm>
            <a:off x="54864" y="91440"/>
            <a:ext cx="667512" cy="566928"/>
          </a:xfrm>
          <a:prstGeom prst="roundRect">
            <a:avLst>
              <a:gd name="adj" fmla="val 9677"/>
            </a:avLst>
          </a:prstGeom>
          <a:solidFill>
            <a:srgbClr val="FFFFFF"/>
          </a:solidFill>
          <a:ln/>
        </p:spPr>
        <p:txBody>
          <a:bodyPr/>
          <a:lstStyle/>
          <a:p>
            <a:endParaRPr lang="en-GB"/>
          </a:p>
        </p:txBody>
      </p:sp>
      <p:pic>
        <p:nvPicPr>
          <p:cNvPr id="4" name="Image 0" descr="/home/claude/assets/logo_navy.png"/>
          <p:cNvPicPr>
            <a:picLocks noChangeAspect="1"/>
          </p:cNvPicPr>
          <p:nvPr/>
        </p:nvPicPr>
        <p:blipFill>
          <a:blip r:embed="rId3"/>
          <a:stretch>
            <a:fillRect/>
          </a:stretch>
        </p:blipFill>
        <p:spPr>
          <a:xfrm>
            <a:off x="91440" y="128016"/>
            <a:ext cx="594360" cy="461772"/>
          </a:xfrm>
          <a:prstGeom prst="rect">
            <a:avLst/>
          </a:prstGeom>
        </p:spPr>
      </p:pic>
      <p:sp>
        <p:nvSpPr>
          <p:cNvPr id="5" name="Shape 2"/>
          <p:cNvSpPr/>
          <p:nvPr/>
        </p:nvSpPr>
        <p:spPr>
          <a:xfrm>
            <a:off x="342900" y="1188720"/>
            <a:ext cx="91440" cy="91440"/>
          </a:xfrm>
          <a:prstGeom prst="ellipse">
            <a:avLst/>
          </a:prstGeom>
          <a:solidFill>
            <a:srgbClr val="3C7A9A"/>
          </a:solidFill>
          <a:ln w="6350">
            <a:solidFill>
              <a:srgbClr val="8FBBCE"/>
            </a:solidFill>
            <a:prstDash val="solid"/>
          </a:ln>
        </p:spPr>
        <p:txBody>
          <a:bodyPr/>
          <a:lstStyle/>
          <a:p>
            <a:endParaRPr lang="en-GB"/>
          </a:p>
        </p:txBody>
      </p:sp>
      <p:sp>
        <p:nvSpPr>
          <p:cNvPr id="6" name="Shape 3"/>
          <p:cNvSpPr/>
          <p:nvPr/>
        </p:nvSpPr>
        <p:spPr>
          <a:xfrm>
            <a:off x="342900" y="1600200"/>
            <a:ext cx="91440" cy="91440"/>
          </a:xfrm>
          <a:prstGeom prst="ellipse">
            <a:avLst/>
          </a:prstGeom>
          <a:solidFill>
            <a:srgbClr val="3C7A9A"/>
          </a:solidFill>
          <a:ln w="6350">
            <a:solidFill>
              <a:srgbClr val="8FBBCE"/>
            </a:solidFill>
            <a:prstDash val="solid"/>
          </a:ln>
        </p:spPr>
        <p:txBody>
          <a:bodyPr/>
          <a:lstStyle/>
          <a:p>
            <a:endParaRPr lang="en-GB"/>
          </a:p>
        </p:txBody>
      </p:sp>
      <p:sp>
        <p:nvSpPr>
          <p:cNvPr id="7" name="Shape 4"/>
          <p:cNvSpPr/>
          <p:nvPr/>
        </p:nvSpPr>
        <p:spPr>
          <a:xfrm>
            <a:off x="342900" y="2011680"/>
            <a:ext cx="91440" cy="91440"/>
          </a:xfrm>
          <a:prstGeom prst="ellipse">
            <a:avLst/>
          </a:prstGeom>
          <a:solidFill>
            <a:srgbClr val="3C7A9A"/>
          </a:solidFill>
          <a:ln w="6350">
            <a:solidFill>
              <a:srgbClr val="8FBBCE"/>
            </a:solidFill>
            <a:prstDash val="solid"/>
          </a:ln>
        </p:spPr>
        <p:txBody>
          <a:bodyPr/>
          <a:lstStyle/>
          <a:p>
            <a:endParaRPr lang="en-GB"/>
          </a:p>
        </p:txBody>
      </p:sp>
      <p:sp>
        <p:nvSpPr>
          <p:cNvPr id="8" name="Shape 5"/>
          <p:cNvSpPr/>
          <p:nvPr/>
        </p:nvSpPr>
        <p:spPr>
          <a:xfrm>
            <a:off x="342900" y="2423160"/>
            <a:ext cx="91440" cy="91440"/>
          </a:xfrm>
          <a:prstGeom prst="ellipse">
            <a:avLst/>
          </a:prstGeom>
          <a:solidFill>
            <a:srgbClr val="3C7A9A"/>
          </a:solidFill>
          <a:ln w="6350">
            <a:solidFill>
              <a:srgbClr val="8FBBCE"/>
            </a:solidFill>
            <a:prstDash val="solid"/>
          </a:ln>
        </p:spPr>
        <p:txBody>
          <a:bodyPr/>
          <a:lstStyle/>
          <a:p>
            <a:endParaRPr lang="en-GB"/>
          </a:p>
        </p:txBody>
      </p:sp>
      <p:sp>
        <p:nvSpPr>
          <p:cNvPr id="9" name="Shape 6"/>
          <p:cNvSpPr/>
          <p:nvPr/>
        </p:nvSpPr>
        <p:spPr>
          <a:xfrm>
            <a:off x="388620" y="1234440"/>
            <a:ext cx="0" cy="1234440"/>
          </a:xfrm>
          <a:prstGeom prst="line">
            <a:avLst/>
          </a:prstGeom>
          <a:noFill/>
          <a:ln w="12700">
            <a:solidFill>
              <a:srgbClr val="6FA0B8"/>
            </a:solidFill>
            <a:prstDash val="solid"/>
          </a:ln>
        </p:spPr>
        <p:txBody>
          <a:bodyPr/>
          <a:lstStyle/>
          <a:p>
            <a:endParaRPr lang="en-GB"/>
          </a:p>
        </p:txBody>
      </p:sp>
      <p:sp>
        <p:nvSpPr>
          <p:cNvPr id="10" name="Text 7"/>
          <p:cNvSpPr txBox="1"/>
          <p:nvPr/>
        </p:nvSpPr>
        <p:spPr>
          <a:xfrm>
            <a:off x="91440" y="4754880"/>
            <a:ext cx="594360" cy="274320"/>
          </a:xfrm>
          <a:prstGeom prst="rect">
            <a:avLst/>
          </a:prstGeom>
          <a:noFill/>
          <a:ln/>
        </p:spPr>
        <p:txBody>
          <a:bodyPr wrap="square" lIns="0" tIns="0" rIns="0" bIns="0" rtlCol="0" anchor="ctr"/>
          <a:lstStyle/>
          <a:p>
            <a:pPr marL="0" indent="0" algn="ctr">
              <a:buNone/>
            </a:pPr>
            <a:r>
              <a:rPr lang="en-US" sz="1200" b="1" dirty="0">
                <a:solidFill>
                  <a:srgbClr val="FFFFFF"/>
                </a:solidFill>
              </a:rPr>
              <a:t>7</a:t>
            </a:r>
            <a:endParaRPr lang="en-US" sz="1200" dirty="0"/>
          </a:p>
        </p:txBody>
      </p:sp>
      <p:sp>
        <p:nvSpPr>
          <p:cNvPr id="11" name="Text 8"/>
          <p:cNvSpPr txBox="1"/>
          <p:nvPr/>
        </p:nvSpPr>
        <p:spPr>
          <a:xfrm>
            <a:off x="1051560" y="109728"/>
            <a:ext cx="5486400" cy="182880"/>
          </a:xfrm>
          <a:prstGeom prst="rect">
            <a:avLst/>
          </a:prstGeom>
          <a:noFill/>
          <a:ln/>
        </p:spPr>
        <p:txBody>
          <a:bodyPr wrap="square" lIns="0" tIns="0" rIns="0" bIns="0" rtlCol="0" anchor="ctr"/>
          <a:lstStyle/>
          <a:p>
            <a:pPr marL="0" indent="0">
              <a:buNone/>
            </a:pPr>
            <a:r>
              <a:rPr lang="en-US" sz="900" b="1" kern="0" spc="300" dirty="0">
                <a:solidFill>
                  <a:srgbClr val="B97A2B"/>
                </a:solidFill>
              </a:rPr>
              <a:t>RECRUITMENT DOCUMENT 1</a:t>
            </a:r>
            <a:endParaRPr lang="en-US" sz="900" dirty="0"/>
          </a:p>
        </p:txBody>
      </p:sp>
      <p:sp>
        <p:nvSpPr>
          <p:cNvPr id="12" name="Text 9"/>
          <p:cNvSpPr txBox="1"/>
          <p:nvPr/>
        </p:nvSpPr>
        <p:spPr>
          <a:xfrm>
            <a:off x="1051560" y="274320"/>
            <a:ext cx="7726680" cy="502920"/>
          </a:xfrm>
          <a:prstGeom prst="rect">
            <a:avLst/>
          </a:prstGeom>
          <a:noFill/>
          <a:ln/>
        </p:spPr>
        <p:txBody>
          <a:bodyPr wrap="square" lIns="0" tIns="0" rIns="0" bIns="0" rtlCol="0" anchor="ctr"/>
          <a:lstStyle/>
          <a:p>
            <a:pPr marL="0" indent="0">
              <a:buNone/>
            </a:pPr>
            <a:r>
              <a:rPr lang="en-US" sz="2300" b="1" dirty="0">
                <a:solidFill>
                  <a:srgbClr val="22485A"/>
                </a:solidFill>
                <a:latin typeface="Georgia" pitchFamily="34" charset="0"/>
                <a:ea typeface="Georgia" pitchFamily="34" charset="-122"/>
                <a:cs typeface="Georgia" pitchFamily="34" charset="-120"/>
              </a:rPr>
              <a:t>Job Description: Graduate AI Strategist</a:t>
            </a:r>
            <a:endParaRPr lang="en-US" sz="2300" dirty="0"/>
          </a:p>
        </p:txBody>
      </p:sp>
      <p:sp>
        <p:nvSpPr>
          <p:cNvPr id="13" name="Shape 10"/>
          <p:cNvSpPr/>
          <p:nvPr/>
        </p:nvSpPr>
        <p:spPr>
          <a:xfrm>
            <a:off x="1051560" y="804672"/>
            <a:ext cx="640080" cy="45720"/>
          </a:xfrm>
          <a:prstGeom prst="rect">
            <a:avLst/>
          </a:prstGeom>
          <a:solidFill>
            <a:srgbClr val="4E9A7C"/>
          </a:solidFill>
          <a:ln/>
        </p:spPr>
        <p:txBody>
          <a:bodyPr/>
          <a:lstStyle/>
          <a:p>
            <a:endParaRPr lang="en-GB"/>
          </a:p>
        </p:txBody>
      </p:sp>
      <p:sp>
        <p:nvSpPr>
          <p:cNvPr id="14" name="Shape 11"/>
          <p:cNvSpPr/>
          <p:nvPr/>
        </p:nvSpPr>
        <p:spPr>
          <a:xfrm>
            <a:off x="1051560" y="1005840"/>
            <a:ext cx="7726680" cy="566928"/>
          </a:xfrm>
          <a:prstGeom prst="roundRect">
            <a:avLst>
              <a:gd name="adj" fmla="val 12903"/>
            </a:avLst>
          </a:prstGeom>
          <a:solidFill>
            <a:srgbClr val="FFFFFF"/>
          </a:solidFill>
          <a:ln w="9525">
            <a:solidFill>
              <a:srgbClr val="E2DED2"/>
            </a:solidFill>
            <a:prstDash val="solid"/>
          </a:ln>
          <a:effectLst>
            <a:outerShdw blurRad="76200" dist="25400" dir="5400000" algn="bl" rotWithShape="0">
              <a:srgbClr val="22485A">
                <a:alpha val="10000"/>
              </a:srgbClr>
            </a:outerShdw>
          </a:effectLst>
        </p:spPr>
        <p:txBody>
          <a:bodyPr/>
          <a:lstStyle/>
          <a:p>
            <a:endParaRPr lang="en-GB"/>
          </a:p>
        </p:txBody>
      </p:sp>
      <p:sp>
        <p:nvSpPr>
          <p:cNvPr id="15" name="Text 12"/>
          <p:cNvSpPr txBox="1"/>
          <p:nvPr/>
        </p:nvSpPr>
        <p:spPr>
          <a:xfrm>
            <a:off x="1161288" y="1069848"/>
            <a:ext cx="7543800" cy="164592"/>
          </a:xfrm>
          <a:prstGeom prst="rect">
            <a:avLst/>
          </a:prstGeom>
          <a:noFill/>
          <a:ln/>
        </p:spPr>
        <p:txBody>
          <a:bodyPr wrap="square" lIns="0" tIns="0" rIns="0" bIns="0" rtlCol="0" anchor="t"/>
          <a:lstStyle/>
          <a:p>
            <a:pPr marL="0" indent="0">
              <a:buNone/>
            </a:pPr>
            <a:r>
              <a:rPr lang="en-US" sz="800" b="1" kern="0" spc="200" dirty="0">
                <a:solidFill>
                  <a:srgbClr val="B97A2B"/>
                </a:solidFill>
              </a:rPr>
              <a:t>JOB TITLE</a:t>
            </a:r>
            <a:endParaRPr lang="en-US" sz="800" dirty="0"/>
          </a:p>
        </p:txBody>
      </p:sp>
      <p:sp>
        <p:nvSpPr>
          <p:cNvPr id="16" name="Text 13"/>
          <p:cNvSpPr txBox="1"/>
          <p:nvPr/>
        </p:nvSpPr>
        <p:spPr>
          <a:xfrm>
            <a:off x="1161288" y="1261872"/>
            <a:ext cx="7525512" cy="292608"/>
          </a:xfrm>
          <a:prstGeom prst="rect">
            <a:avLst/>
          </a:prstGeom>
          <a:noFill/>
          <a:ln/>
        </p:spPr>
        <p:txBody>
          <a:bodyPr wrap="square" lIns="0" tIns="0" rIns="0" bIns="0" rtlCol="0" anchor="t"/>
          <a:lstStyle/>
          <a:p>
            <a:pPr marL="0" indent="0">
              <a:buNone/>
            </a:pPr>
            <a:r>
              <a:rPr lang="en-US" sz="1400" b="1" dirty="0">
                <a:solidFill>
                  <a:srgbClr val="22485A"/>
                </a:solidFill>
              </a:rPr>
              <a:t>Graduate AI Strategist (Responsible AI and Student Skills), UWTSD</a:t>
            </a:r>
            <a:endParaRPr lang="en-US" sz="1400" dirty="0"/>
          </a:p>
        </p:txBody>
      </p:sp>
      <p:sp>
        <p:nvSpPr>
          <p:cNvPr id="17" name="Shape 14"/>
          <p:cNvSpPr/>
          <p:nvPr/>
        </p:nvSpPr>
        <p:spPr>
          <a:xfrm>
            <a:off x="1051560" y="1664208"/>
            <a:ext cx="2468880" cy="594360"/>
          </a:xfrm>
          <a:prstGeom prst="roundRect">
            <a:avLst>
              <a:gd name="adj" fmla="val 12308"/>
            </a:avLst>
          </a:prstGeom>
          <a:solidFill>
            <a:srgbClr val="FFFFFF"/>
          </a:solidFill>
          <a:ln w="9525">
            <a:solidFill>
              <a:srgbClr val="E2DED2"/>
            </a:solidFill>
            <a:prstDash val="solid"/>
          </a:ln>
          <a:effectLst>
            <a:outerShdw blurRad="76200" dist="25400" dir="5400000" algn="bl" rotWithShape="0">
              <a:srgbClr val="22485A">
                <a:alpha val="10000"/>
              </a:srgbClr>
            </a:outerShdw>
          </a:effectLst>
        </p:spPr>
        <p:txBody>
          <a:bodyPr/>
          <a:lstStyle/>
          <a:p>
            <a:endParaRPr lang="en-GB"/>
          </a:p>
        </p:txBody>
      </p:sp>
      <p:sp>
        <p:nvSpPr>
          <p:cNvPr id="18" name="Text 15"/>
          <p:cNvSpPr txBox="1"/>
          <p:nvPr/>
        </p:nvSpPr>
        <p:spPr>
          <a:xfrm>
            <a:off x="1161288" y="1728216"/>
            <a:ext cx="2286000" cy="164592"/>
          </a:xfrm>
          <a:prstGeom prst="rect">
            <a:avLst/>
          </a:prstGeom>
          <a:noFill/>
          <a:ln/>
        </p:spPr>
        <p:txBody>
          <a:bodyPr wrap="square" lIns="0" tIns="0" rIns="0" bIns="0" rtlCol="0" anchor="t"/>
          <a:lstStyle/>
          <a:p>
            <a:pPr marL="0" indent="0">
              <a:buNone/>
            </a:pPr>
            <a:r>
              <a:rPr lang="en-US" sz="800" b="1" kern="0" spc="200" dirty="0">
                <a:solidFill>
                  <a:srgbClr val="B97A2B"/>
                </a:solidFill>
              </a:rPr>
              <a:t>WORKING HOURS</a:t>
            </a:r>
            <a:endParaRPr lang="en-US" sz="800" dirty="0"/>
          </a:p>
        </p:txBody>
      </p:sp>
      <p:sp>
        <p:nvSpPr>
          <p:cNvPr id="19" name="Text 16"/>
          <p:cNvSpPr txBox="1"/>
          <p:nvPr/>
        </p:nvSpPr>
        <p:spPr>
          <a:xfrm>
            <a:off x="1161288" y="1920240"/>
            <a:ext cx="2267712" cy="320040"/>
          </a:xfrm>
          <a:prstGeom prst="rect">
            <a:avLst/>
          </a:prstGeom>
          <a:noFill/>
          <a:ln/>
        </p:spPr>
        <p:txBody>
          <a:bodyPr wrap="square" lIns="0" tIns="0" rIns="0" bIns="0" rtlCol="0" anchor="t"/>
          <a:lstStyle/>
          <a:p>
            <a:pPr marL="0" indent="0">
              <a:buNone/>
            </a:pPr>
            <a:r>
              <a:rPr lang="en-US" sz="1200" b="1" dirty="0">
                <a:solidFill>
                  <a:srgbClr val="22485A"/>
                </a:solidFill>
              </a:rPr>
              <a:t>Full-time, 37.5 hours a week</a:t>
            </a:r>
            <a:endParaRPr lang="en-US" sz="1200" dirty="0"/>
          </a:p>
        </p:txBody>
      </p:sp>
      <p:sp>
        <p:nvSpPr>
          <p:cNvPr id="20" name="Shape 17"/>
          <p:cNvSpPr/>
          <p:nvPr/>
        </p:nvSpPr>
        <p:spPr>
          <a:xfrm>
            <a:off x="3685032" y="1664208"/>
            <a:ext cx="2468880" cy="594360"/>
          </a:xfrm>
          <a:prstGeom prst="roundRect">
            <a:avLst>
              <a:gd name="adj" fmla="val 12308"/>
            </a:avLst>
          </a:prstGeom>
          <a:solidFill>
            <a:srgbClr val="FFFFFF"/>
          </a:solidFill>
          <a:ln w="9525">
            <a:solidFill>
              <a:srgbClr val="E2DED2"/>
            </a:solidFill>
            <a:prstDash val="solid"/>
          </a:ln>
          <a:effectLst>
            <a:outerShdw blurRad="76200" dist="25400" dir="5400000" algn="bl" rotWithShape="0">
              <a:srgbClr val="22485A">
                <a:alpha val="10000"/>
              </a:srgbClr>
            </a:outerShdw>
          </a:effectLst>
        </p:spPr>
        <p:txBody>
          <a:bodyPr/>
          <a:lstStyle/>
          <a:p>
            <a:endParaRPr lang="en-GB"/>
          </a:p>
        </p:txBody>
      </p:sp>
      <p:sp>
        <p:nvSpPr>
          <p:cNvPr id="21" name="Text 18"/>
          <p:cNvSpPr txBox="1"/>
          <p:nvPr/>
        </p:nvSpPr>
        <p:spPr>
          <a:xfrm>
            <a:off x="3794760" y="1728216"/>
            <a:ext cx="2286000" cy="164592"/>
          </a:xfrm>
          <a:prstGeom prst="rect">
            <a:avLst/>
          </a:prstGeom>
          <a:noFill/>
          <a:ln/>
        </p:spPr>
        <p:txBody>
          <a:bodyPr wrap="square" lIns="0" tIns="0" rIns="0" bIns="0" rtlCol="0" anchor="t"/>
          <a:lstStyle/>
          <a:p>
            <a:pPr marL="0" indent="0">
              <a:buNone/>
            </a:pPr>
            <a:r>
              <a:rPr lang="en-US" sz="800" b="1" kern="0" spc="200" dirty="0">
                <a:solidFill>
                  <a:srgbClr val="B97A2B"/>
                </a:solidFill>
              </a:rPr>
              <a:t>LOCATION</a:t>
            </a:r>
            <a:endParaRPr lang="en-US" sz="800" dirty="0"/>
          </a:p>
        </p:txBody>
      </p:sp>
      <p:sp>
        <p:nvSpPr>
          <p:cNvPr id="22" name="Text 19"/>
          <p:cNvSpPr txBox="1"/>
          <p:nvPr/>
        </p:nvSpPr>
        <p:spPr>
          <a:xfrm>
            <a:off x="3794760" y="1920240"/>
            <a:ext cx="2267712" cy="320040"/>
          </a:xfrm>
          <a:prstGeom prst="rect">
            <a:avLst/>
          </a:prstGeom>
          <a:noFill/>
          <a:ln/>
        </p:spPr>
        <p:txBody>
          <a:bodyPr wrap="square" lIns="0" tIns="0" rIns="0" bIns="0" rtlCol="0" anchor="t"/>
          <a:lstStyle/>
          <a:p>
            <a:pPr marL="0" indent="0">
              <a:buNone/>
            </a:pPr>
            <a:r>
              <a:rPr lang="en-US" sz="1200" b="1" dirty="0">
                <a:solidFill>
                  <a:srgbClr val="22485A"/>
                </a:solidFill>
              </a:rPr>
              <a:t>UWTSD campus</a:t>
            </a:r>
            <a:endParaRPr lang="en-US" sz="1200" dirty="0"/>
          </a:p>
        </p:txBody>
      </p:sp>
      <p:sp>
        <p:nvSpPr>
          <p:cNvPr id="23" name="Shape 20"/>
          <p:cNvSpPr/>
          <p:nvPr/>
        </p:nvSpPr>
        <p:spPr>
          <a:xfrm>
            <a:off x="6318504" y="1664208"/>
            <a:ext cx="2459736" cy="594360"/>
          </a:xfrm>
          <a:prstGeom prst="roundRect">
            <a:avLst>
              <a:gd name="adj" fmla="val 12308"/>
            </a:avLst>
          </a:prstGeom>
          <a:solidFill>
            <a:srgbClr val="FFFFFF"/>
          </a:solidFill>
          <a:ln w="9525">
            <a:solidFill>
              <a:srgbClr val="E2DED2"/>
            </a:solidFill>
            <a:prstDash val="solid"/>
          </a:ln>
          <a:effectLst>
            <a:outerShdw blurRad="76200" dist="25400" dir="5400000" algn="bl" rotWithShape="0">
              <a:srgbClr val="22485A">
                <a:alpha val="10000"/>
              </a:srgbClr>
            </a:outerShdw>
          </a:effectLst>
        </p:spPr>
        <p:txBody>
          <a:bodyPr/>
          <a:lstStyle/>
          <a:p>
            <a:endParaRPr lang="en-GB"/>
          </a:p>
        </p:txBody>
      </p:sp>
      <p:sp>
        <p:nvSpPr>
          <p:cNvPr id="24" name="Text 21"/>
          <p:cNvSpPr txBox="1"/>
          <p:nvPr/>
        </p:nvSpPr>
        <p:spPr>
          <a:xfrm>
            <a:off x="6428232" y="1728216"/>
            <a:ext cx="2276856" cy="164592"/>
          </a:xfrm>
          <a:prstGeom prst="rect">
            <a:avLst/>
          </a:prstGeom>
          <a:noFill/>
          <a:ln/>
        </p:spPr>
        <p:txBody>
          <a:bodyPr wrap="square" lIns="0" tIns="0" rIns="0" bIns="0" rtlCol="0" anchor="t"/>
          <a:lstStyle/>
          <a:p>
            <a:pPr marL="0" indent="0">
              <a:buNone/>
            </a:pPr>
            <a:r>
              <a:rPr lang="en-US" sz="800" b="1" kern="0" spc="200" dirty="0">
                <a:solidFill>
                  <a:srgbClr val="B97A2B"/>
                </a:solidFill>
              </a:rPr>
              <a:t>NATURE OF WORK</a:t>
            </a:r>
            <a:endParaRPr lang="en-US" sz="800" dirty="0"/>
          </a:p>
        </p:txBody>
      </p:sp>
      <p:sp>
        <p:nvSpPr>
          <p:cNvPr id="25" name="Text 22"/>
          <p:cNvSpPr txBox="1"/>
          <p:nvPr/>
        </p:nvSpPr>
        <p:spPr>
          <a:xfrm>
            <a:off x="6428232" y="1920240"/>
            <a:ext cx="2258568" cy="320040"/>
          </a:xfrm>
          <a:prstGeom prst="rect">
            <a:avLst/>
          </a:prstGeom>
          <a:noFill/>
          <a:ln/>
        </p:spPr>
        <p:txBody>
          <a:bodyPr wrap="square" lIns="0" tIns="0" rIns="0" bIns="0" rtlCol="0" anchor="t"/>
          <a:lstStyle/>
          <a:p>
            <a:pPr marL="0" indent="0">
              <a:buNone/>
            </a:pPr>
            <a:r>
              <a:rPr lang="en-US" sz="1200" b="1" dirty="0">
                <a:solidFill>
                  <a:srgbClr val="22485A"/>
                </a:solidFill>
              </a:rPr>
              <a:t>Hybrid, 3+ days on campus</a:t>
            </a:r>
            <a:endParaRPr lang="en-US" sz="1200" dirty="0"/>
          </a:p>
        </p:txBody>
      </p:sp>
      <p:sp>
        <p:nvSpPr>
          <p:cNvPr id="26" name="Shape 23"/>
          <p:cNvSpPr/>
          <p:nvPr/>
        </p:nvSpPr>
        <p:spPr>
          <a:xfrm>
            <a:off x="1051560" y="2350008"/>
            <a:ext cx="2468880" cy="731520"/>
          </a:xfrm>
          <a:prstGeom prst="roundRect">
            <a:avLst>
              <a:gd name="adj" fmla="val 10000"/>
            </a:avLst>
          </a:prstGeom>
          <a:solidFill>
            <a:srgbClr val="FFFFFF"/>
          </a:solidFill>
          <a:ln w="9525">
            <a:solidFill>
              <a:srgbClr val="E2DED2"/>
            </a:solidFill>
            <a:prstDash val="solid"/>
          </a:ln>
          <a:effectLst>
            <a:outerShdw blurRad="76200" dist="25400" dir="5400000" algn="bl" rotWithShape="0">
              <a:srgbClr val="22485A">
                <a:alpha val="10000"/>
              </a:srgbClr>
            </a:outerShdw>
          </a:effectLst>
        </p:spPr>
        <p:txBody>
          <a:bodyPr/>
          <a:lstStyle/>
          <a:p>
            <a:endParaRPr lang="en-GB"/>
          </a:p>
        </p:txBody>
      </p:sp>
      <p:sp>
        <p:nvSpPr>
          <p:cNvPr id="27" name="Text 24"/>
          <p:cNvSpPr txBox="1"/>
          <p:nvPr/>
        </p:nvSpPr>
        <p:spPr>
          <a:xfrm>
            <a:off x="1161288" y="2414016"/>
            <a:ext cx="2286000" cy="164592"/>
          </a:xfrm>
          <a:prstGeom prst="rect">
            <a:avLst/>
          </a:prstGeom>
          <a:noFill/>
          <a:ln/>
        </p:spPr>
        <p:txBody>
          <a:bodyPr wrap="square" lIns="0" tIns="0" rIns="0" bIns="0" rtlCol="0" anchor="t"/>
          <a:lstStyle/>
          <a:p>
            <a:pPr marL="0" indent="0">
              <a:buNone/>
            </a:pPr>
            <a:r>
              <a:rPr lang="en-US" sz="800" b="1" kern="0" spc="200" dirty="0">
                <a:solidFill>
                  <a:srgbClr val="B97A2B"/>
                </a:solidFill>
              </a:rPr>
              <a:t>SALARY</a:t>
            </a:r>
            <a:endParaRPr lang="en-US" sz="800" dirty="0"/>
          </a:p>
        </p:txBody>
      </p:sp>
      <p:sp>
        <p:nvSpPr>
          <p:cNvPr id="28" name="Text 25"/>
          <p:cNvSpPr txBox="1"/>
          <p:nvPr/>
        </p:nvSpPr>
        <p:spPr>
          <a:xfrm>
            <a:off x="1161288" y="2606040"/>
            <a:ext cx="2267712" cy="457200"/>
          </a:xfrm>
          <a:prstGeom prst="rect">
            <a:avLst/>
          </a:prstGeom>
          <a:noFill/>
          <a:ln/>
        </p:spPr>
        <p:txBody>
          <a:bodyPr wrap="square" lIns="0" tIns="0" rIns="0" bIns="0" rtlCol="0" anchor="t"/>
          <a:lstStyle/>
          <a:p>
            <a:pPr marL="0" indent="0">
              <a:buNone/>
            </a:pPr>
            <a:r>
              <a:rPr lang="en-US" sz="1200" b="1" dirty="0">
                <a:solidFill>
                  <a:srgbClr val="22485A"/>
                </a:solidFill>
              </a:rPr>
              <a:t>Proposed £35,000–£40,000 a year</a:t>
            </a:r>
            <a:endParaRPr lang="en-US" sz="1200" dirty="0"/>
          </a:p>
        </p:txBody>
      </p:sp>
      <p:sp>
        <p:nvSpPr>
          <p:cNvPr id="29" name="Shape 26"/>
          <p:cNvSpPr/>
          <p:nvPr/>
        </p:nvSpPr>
        <p:spPr>
          <a:xfrm>
            <a:off x="3685032" y="2350008"/>
            <a:ext cx="2468880" cy="731520"/>
          </a:xfrm>
          <a:prstGeom prst="roundRect">
            <a:avLst>
              <a:gd name="adj" fmla="val 10000"/>
            </a:avLst>
          </a:prstGeom>
          <a:solidFill>
            <a:srgbClr val="FFFFFF"/>
          </a:solidFill>
          <a:ln w="9525">
            <a:solidFill>
              <a:srgbClr val="E2DED2"/>
            </a:solidFill>
            <a:prstDash val="solid"/>
          </a:ln>
          <a:effectLst>
            <a:outerShdw blurRad="76200" dist="25400" dir="5400000" algn="bl" rotWithShape="0">
              <a:srgbClr val="22485A">
                <a:alpha val="10000"/>
              </a:srgbClr>
            </a:outerShdw>
          </a:effectLst>
        </p:spPr>
        <p:txBody>
          <a:bodyPr/>
          <a:lstStyle/>
          <a:p>
            <a:endParaRPr lang="en-GB"/>
          </a:p>
        </p:txBody>
      </p:sp>
      <p:sp>
        <p:nvSpPr>
          <p:cNvPr id="30" name="Text 27"/>
          <p:cNvSpPr txBox="1"/>
          <p:nvPr/>
        </p:nvSpPr>
        <p:spPr>
          <a:xfrm>
            <a:off x="3794760" y="2414016"/>
            <a:ext cx="2286000" cy="164592"/>
          </a:xfrm>
          <a:prstGeom prst="rect">
            <a:avLst/>
          </a:prstGeom>
          <a:noFill/>
          <a:ln/>
        </p:spPr>
        <p:txBody>
          <a:bodyPr wrap="square" lIns="0" tIns="0" rIns="0" bIns="0" rtlCol="0" anchor="t"/>
          <a:lstStyle/>
          <a:p>
            <a:pPr marL="0" indent="0">
              <a:buNone/>
            </a:pPr>
            <a:r>
              <a:rPr lang="en-US" sz="800" b="1" kern="0" spc="200" dirty="0">
                <a:solidFill>
                  <a:srgbClr val="B97A2B"/>
                </a:solidFill>
              </a:rPr>
              <a:t>REPORTS TO</a:t>
            </a:r>
            <a:endParaRPr lang="en-US" sz="800" dirty="0"/>
          </a:p>
        </p:txBody>
      </p:sp>
      <p:sp>
        <p:nvSpPr>
          <p:cNvPr id="31" name="Text 28"/>
          <p:cNvSpPr txBox="1"/>
          <p:nvPr/>
        </p:nvSpPr>
        <p:spPr>
          <a:xfrm>
            <a:off x="3794760" y="2606040"/>
            <a:ext cx="2267712" cy="457200"/>
          </a:xfrm>
          <a:prstGeom prst="rect">
            <a:avLst/>
          </a:prstGeom>
          <a:noFill/>
          <a:ln/>
        </p:spPr>
        <p:txBody>
          <a:bodyPr wrap="square" lIns="0" tIns="0" rIns="0" bIns="0" rtlCol="0" anchor="t"/>
          <a:lstStyle/>
          <a:p>
            <a:pPr marL="0" indent="0">
              <a:buNone/>
            </a:pPr>
            <a:r>
              <a:rPr lang="en-US" sz="1200" b="1" dirty="0">
                <a:solidFill>
                  <a:srgbClr val="22485A"/>
                </a:solidFill>
              </a:rPr>
              <a:t>Head of Learning and Teaching</a:t>
            </a:r>
            <a:endParaRPr lang="en-US" sz="1200" dirty="0"/>
          </a:p>
        </p:txBody>
      </p:sp>
      <p:sp>
        <p:nvSpPr>
          <p:cNvPr id="32" name="Shape 29"/>
          <p:cNvSpPr/>
          <p:nvPr/>
        </p:nvSpPr>
        <p:spPr>
          <a:xfrm>
            <a:off x="6318504" y="2350008"/>
            <a:ext cx="2459736" cy="731520"/>
          </a:xfrm>
          <a:prstGeom prst="roundRect">
            <a:avLst>
              <a:gd name="adj" fmla="val 10000"/>
            </a:avLst>
          </a:prstGeom>
          <a:solidFill>
            <a:srgbClr val="FFFFFF"/>
          </a:solidFill>
          <a:ln w="9525">
            <a:solidFill>
              <a:srgbClr val="E2DED2"/>
            </a:solidFill>
            <a:prstDash val="solid"/>
          </a:ln>
          <a:effectLst>
            <a:outerShdw blurRad="76200" dist="25400" dir="5400000" algn="bl" rotWithShape="0">
              <a:srgbClr val="22485A">
                <a:alpha val="10000"/>
              </a:srgbClr>
            </a:outerShdw>
          </a:effectLst>
        </p:spPr>
        <p:txBody>
          <a:bodyPr/>
          <a:lstStyle/>
          <a:p>
            <a:endParaRPr lang="en-GB"/>
          </a:p>
        </p:txBody>
      </p:sp>
      <p:sp>
        <p:nvSpPr>
          <p:cNvPr id="33" name="Text 30"/>
          <p:cNvSpPr txBox="1"/>
          <p:nvPr/>
        </p:nvSpPr>
        <p:spPr>
          <a:xfrm>
            <a:off x="6428232" y="2414016"/>
            <a:ext cx="2276856" cy="164592"/>
          </a:xfrm>
          <a:prstGeom prst="rect">
            <a:avLst/>
          </a:prstGeom>
          <a:noFill/>
          <a:ln/>
        </p:spPr>
        <p:txBody>
          <a:bodyPr wrap="square" lIns="0" tIns="0" rIns="0" bIns="0" rtlCol="0" anchor="t"/>
          <a:lstStyle/>
          <a:p>
            <a:pPr marL="0" indent="0">
              <a:buNone/>
            </a:pPr>
            <a:r>
              <a:rPr lang="en-US" sz="800" b="1" kern="0" spc="200" dirty="0">
                <a:solidFill>
                  <a:srgbClr val="B97A2B"/>
                </a:solidFill>
              </a:rPr>
              <a:t>CONTRACT</a:t>
            </a:r>
            <a:endParaRPr lang="en-US" sz="800" dirty="0"/>
          </a:p>
        </p:txBody>
      </p:sp>
      <p:sp>
        <p:nvSpPr>
          <p:cNvPr id="34" name="Text 31"/>
          <p:cNvSpPr txBox="1"/>
          <p:nvPr/>
        </p:nvSpPr>
        <p:spPr>
          <a:xfrm>
            <a:off x="6428232" y="2606040"/>
            <a:ext cx="2258568" cy="457200"/>
          </a:xfrm>
          <a:prstGeom prst="rect">
            <a:avLst/>
          </a:prstGeom>
          <a:noFill/>
          <a:ln/>
        </p:spPr>
        <p:txBody>
          <a:bodyPr wrap="square" lIns="0" tIns="0" rIns="0" bIns="0" rtlCol="0" anchor="t"/>
          <a:lstStyle/>
          <a:p>
            <a:pPr marL="0" indent="0">
              <a:buNone/>
            </a:pPr>
            <a:r>
              <a:rPr lang="en-US" sz="1200" b="1" dirty="0">
                <a:solidFill>
                  <a:srgbClr val="22485A"/>
                </a:solidFill>
              </a:rPr>
              <a:t>Permanent; 6-month probation</a:t>
            </a:r>
            <a:endParaRPr lang="en-US" sz="1200" dirty="0"/>
          </a:p>
        </p:txBody>
      </p:sp>
      <p:sp>
        <p:nvSpPr>
          <p:cNvPr id="35" name="Shape 32"/>
          <p:cNvSpPr/>
          <p:nvPr/>
        </p:nvSpPr>
        <p:spPr>
          <a:xfrm>
            <a:off x="1051560" y="3172968"/>
            <a:ext cx="2743200" cy="1463040"/>
          </a:xfrm>
          <a:prstGeom prst="roundRect">
            <a:avLst>
              <a:gd name="adj" fmla="val 5000"/>
            </a:avLst>
          </a:prstGeom>
          <a:solidFill>
            <a:srgbClr val="FFFFFF"/>
          </a:solidFill>
          <a:ln w="9525">
            <a:solidFill>
              <a:srgbClr val="E2DED2"/>
            </a:solidFill>
            <a:prstDash val="solid"/>
          </a:ln>
          <a:effectLst>
            <a:outerShdw blurRad="76200" dist="25400" dir="5400000" algn="bl" rotWithShape="0">
              <a:srgbClr val="22485A">
                <a:alpha val="10000"/>
              </a:srgbClr>
            </a:outerShdw>
          </a:effectLst>
        </p:spPr>
        <p:txBody>
          <a:bodyPr/>
          <a:lstStyle/>
          <a:p>
            <a:endParaRPr lang="en-GB"/>
          </a:p>
        </p:txBody>
      </p:sp>
      <p:sp>
        <p:nvSpPr>
          <p:cNvPr id="36" name="Shape 33"/>
          <p:cNvSpPr/>
          <p:nvPr/>
        </p:nvSpPr>
        <p:spPr>
          <a:xfrm>
            <a:off x="1161288" y="3172968"/>
            <a:ext cx="822960" cy="54864"/>
          </a:xfrm>
          <a:prstGeom prst="rect">
            <a:avLst/>
          </a:prstGeom>
          <a:solidFill>
            <a:srgbClr val="4E9A7C"/>
          </a:solidFill>
          <a:ln/>
        </p:spPr>
        <p:txBody>
          <a:bodyPr/>
          <a:lstStyle/>
          <a:p>
            <a:endParaRPr lang="en-GB"/>
          </a:p>
        </p:txBody>
      </p:sp>
      <p:sp>
        <p:nvSpPr>
          <p:cNvPr id="37" name="Text 34"/>
          <p:cNvSpPr txBox="1"/>
          <p:nvPr/>
        </p:nvSpPr>
        <p:spPr>
          <a:xfrm>
            <a:off x="1188720" y="3291840"/>
            <a:ext cx="2468880" cy="256032"/>
          </a:xfrm>
          <a:prstGeom prst="rect">
            <a:avLst/>
          </a:prstGeom>
          <a:noFill/>
          <a:ln/>
        </p:spPr>
        <p:txBody>
          <a:bodyPr wrap="square" lIns="0" tIns="0" rIns="0" bIns="0" rtlCol="0" anchor="t"/>
          <a:lstStyle/>
          <a:p>
            <a:pPr marL="0" indent="0">
              <a:buNone/>
            </a:pPr>
            <a:r>
              <a:rPr lang="en-US" sz="1300" b="1" dirty="0">
                <a:solidFill>
                  <a:srgbClr val="22485A"/>
                </a:solidFill>
                <a:latin typeface="Georgia" pitchFamily="34" charset="0"/>
                <a:ea typeface="Georgia" pitchFamily="34" charset="-122"/>
                <a:cs typeface="Georgia" pitchFamily="34" charset="-120"/>
              </a:rPr>
              <a:t>Purpose</a:t>
            </a:r>
            <a:endParaRPr lang="en-US" sz="1300" dirty="0"/>
          </a:p>
        </p:txBody>
      </p:sp>
      <p:sp>
        <p:nvSpPr>
          <p:cNvPr id="38" name="Text 35"/>
          <p:cNvSpPr txBox="1"/>
          <p:nvPr/>
        </p:nvSpPr>
        <p:spPr>
          <a:xfrm>
            <a:off x="1188720" y="3611880"/>
            <a:ext cx="2514600" cy="1005840"/>
          </a:xfrm>
          <a:prstGeom prst="rect">
            <a:avLst/>
          </a:prstGeom>
          <a:noFill/>
          <a:ln/>
        </p:spPr>
        <p:txBody>
          <a:bodyPr wrap="square" lIns="0" tIns="0" rIns="0" bIns="0" rtlCol="0" anchor="t"/>
          <a:lstStyle/>
          <a:p>
            <a:pPr marL="0" indent="0">
              <a:buNone/>
            </a:pPr>
            <a:r>
              <a:rPr lang="en-US" sz="1200" dirty="0">
                <a:solidFill>
                  <a:srgbClr val="2B3A42"/>
                </a:solidFill>
              </a:rPr>
              <a:t>Own the AI literacy strategy for students in 2026–27 and advise senior management on institutional readiness.</a:t>
            </a:r>
            <a:endParaRPr lang="en-US" sz="1200" dirty="0"/>
          </a:p>
        </p:txBody>
      </p:sp>
      <p:sp>
        <p:nvSpPr>
          <p:cNvPr id="39" name="Shape 36"/>
          <p:cNvSpPr/>
          <p:nvPr/>
        </p:nvSpPr>
        <p:spPr>
          <a:xfrm>
            <a:off x="3931920" y="3172968"/>
            <a:ext cx="4846320" cy="1463040"/>
          </a:xfrm>
          <a:prstGeom prst="roundRect">
            <a:avLst>
              <a:gd name="adj" fmla="val 5000"/>
            </a:avLst>
          </a:prstGeom>
          <a:solidFill>
            <a:srgbClr val="FFFFFF"/>
          </a:solidFill>
          <a:ln w="9525">
            <a:solidFill>
              <a:srgbClr val="E2DED2"/>
            </a:solidFill>
            <a:prstDash val="solid"/>
          </a:ln>
          <a:effectLst>
            <a:outerShdw blurRad="76200" dist="25400" dir="5400000" algn="bl" rotWithShape="0">
              <a:srgbClr val="22485A">
                <a:alpha val="10000"/>
              </a:srgbClr>
            </a:outerShdw>
          </a:effectLst>
        </p:spPr>
        <p:txBody>
          <a:bodyPr/>
          <a:lstStyle/>
          <a:p>
            <a:endParaRPr lang="en-GB"/>
          </a:p>
        </p:txBody>
      </p:sp>
      <p:sp>
        <p:nvSpPr>
          <p:cNvPr id="40" name="Shape 37"/>
          <p:cNvSpPr/>
          <p:nvPr/>
        </p:nvSpPr>
        <p:spPr>
          <a:xfrm>
            <a:off x="4041648" y="3172968"/>
            <a:ext cx="822960" cy="54864"/>
          </a:xfrm>
          <a:prstGeom prst="rect">
            <a:avLst/>
          </a:prstGeom>
          <a:solidFill>
            <a:srgbClr val="3C7A9A"/>
          </a:solidFill>
          <a:ln/>
        </p:spPr>
        <p:txBody>
          <a:bodyPr/>
          <a:lstStyle/>
          <a:p>
            <a:endParaRPr lang="en-GB"/>
          </a:p>
        </p:txBody>
      </p:sp>
      <p:sp>
        <p:nvSpPr>
          <p:cNvPr id="41" name="Text 38"/>
          <p:cNvSpPr txBox="1"/>
          <p:nvPr/>
        </p:nvSpPr>
        <p:spPr>
          <a:xfrm>
            <a:off x="4069080" y="3291840"/>
            <a:ext cx="4572000" cy="256032"/>
          </a:xfrm>
          <a:prstGeom prst="rect">
            <a:avLst/>
          </a:prstGeom>
          <a:noFill/>
          <a:ln/>
        </p:spPr>
        <p:txBody>
          <a:bodyPr wrap="square" lIns="0" tIns="0" rIns="0" bIns="0" rtlCol="0" anchor="t"/>
          <a:lstStyle/>
          <a:p>
            <a:pPr marL="0" indent="0">
              <a:buNone/>
            </a:pPr>
            <a:r>
              <a:rPr lang="en-US" sz="1300" b="1" dirty="0">
                <a:solidFill>
                  <a:srgbClr val="22485A"/>
                </a:solidFill>
                <a:latin typeface="Georgia" pitchFamily="34" charset="0"/>
                <a:ea typeface="Georgia" pitchFamily="34" charset="-122"/>
                <a:cs typeface="Georgia" pitchFamily="34" charset="-120"/>
              </a:rPr>
              <a:t>Key duties and responsibilities</a:t>
            </a:r>
            <a:endParaRPr lang="en-US" sz="1300" dirty="0"/>
          </a:p>
        </p:txBody>
      </p:sp>
      <p:sp>
        <p:nvSpPr>
          <p:cNvPr id="42" name="Text 39"/>
          <p:cNvSpPr txBox="1"/>
          <p:nvPr/>
        </p:nvSpPr>
        <p:spPr>
          <a:xfrm>
            <a:off x="4069080" y="3611880"/>
            <a:ext cx="4617720" cy="1005840"/>
          </a:xfrm>
          <a:prstGeom prst="rect">
            <a:avLst/>
          </a:prstGeom>
          <a:noFill/>
          <a:ln/>
        </p:spPr>
        <p:txBody>
          <a:bodyPr wrap="square" lIns="0" tIns="0" rIns="0" bIns="0" rtlCol="0" anchor="t"/>
          <a:lstStyle/>
          <a:p>
            <a:pPr marL="342900" indent="-342900">
              <a:spcAft>
                <a:spcPts val="200"/>
              </a:spcAft>
              <a:buSzPct val="100000"/>
              <a:buChar char="•"/>
            </a:pPr>
            <a:r>
              <a:rPr lang="en-US" sz="1200" dirty="0">
                <a:solidFill>
                  <a:srgbClr val="2B3A42"/>
                </a:solidFill>
              </a:rPr>
              <a:t>Lead the AI literacy and ethics strategy and pilot</a:t>
            </a:r>
            <a:endParaRPr lang="en-US" sz="1200" dirty="0"/>
          </a:p>
          <a:p>
            <a:pPr marL="342900" indent="-342900">
              <a:spcAft>
                <a:spcPts val="200"/>
              </a:spcAft>
              <a:buSzPct val="100000"/>
              <a:buChar char="•"/>
            </a:pPr>
            <a:r>
              <a:rPr lang="en-US" sz="1200" dirty="0">
                <a:solidFill>
                  <a:srgbClr val="2B3A42"/>
                </a:solidFill>
              </a:rPr>
              <a:t>Manage the pilot budget; report to senior management</a:t>
            </a:r>
            <a:endParaRPr lang="en-US" sz="1200" dirty="0"/>
          </a:p>
          <a:p>
            <a:pPr marL="342900" indent="-342900">
              <a:spcAft>
                <a:spcPts val="200"/>
              </a:spcAft>
              <a:buSzPct val="100000"/>
              <a:buChar char="•"/>
            </a:pPr>
            <a:r>
              <a:rPr lang="en-US" sz="1200" dirty="0">
                <a:solidFill>
                  <a:srgbClr val="2B3A42"/>
                </a:solidFill>
              </a:rPr>
              <a:t>Run workshops; coach staff and student ambassadors</a:t>
            </a:r>
            <a:endParaRPr lang="en-US" sz="1200" dirty="0"/>
          </a:p>
          <a:p>
            <a:pPr marL="342900" indent="-342900">
              <a:spcAft>
                <a:spcPts val="200"/>
              </a:spcAft>
              <a:buSzPct val="100000"/>
              <a:buChar char="•"/>
            </a:pPr>
            <a:r>
              <a:rPr lang="en-US" sz="1200" dirty="0">
                <a:solidFill>
                  <a:srgbClr val="2B3A42"/>
                </a:solidFill>
              </a:rPr>
              <a:t>Advise on UK/EU regulation and data protection</a:t>
            </a:r>
            <a:endParaRPr lang="en-US" sz="1200" dirty="0"/>
          </a:p>
        </p:txBody>
      </p:sp>
      <p:sp>
        <p:nvSpPr>
          <p:cNvPr id="43" name="Text 40"/>
          <p:cNvSpPr txBox="1"/>
          <p:nvPr/>
        </p:nvSpPr>
        <p:spPr>
          <a:xfrm>
            <a:off x="1051560" y="4727448"/>
            <a:ext cx="7406640" cy="347472"/>
          </a:xfrm>
          <a:prstGeom prst="rect">
            <a:avLst/>
          </a:prstGeom>
          <a:noFill/>
          <a:ln/>
        </p:spPr>
        <p:txBody>
          <a:bodyPr wrap="square" lIns="0" tIns="0" rIns="0" bIns="0" rtlCol="0" anchor="t"/>
          <a:lstStyle/>
          <a:p>
            <a:pPr marL="0" indent="0">
              <a:buNone/>
            </a:pPr>
            <a:r>
              <a:rPr lang="en-US" sz="900" i="1" dirty="0">
                <a:solidFill>
                  <a:srgbClr val="5F6D76"/>
                </a:solidFill>
              </a:rPr>
              <a:t>Source: (Armstrong, 2020).</a:t>
            </a:r>
            <a:endParaRPr lang="en-US" sz="900" dirty="0"/>
          </a:p>
        </p:txBody>
      </p:sp>
    </p:spTree>
  </p:cSld>
  <p:clrMapOvr>
    <a:masterClrMapping/>
  </p:clrMapOvr>
  <p:transition spd="med">
    <p:push/>
  </p:transition>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7F5EF"/>
        </a:solidFill>
        <a:effectLst/>
      </p:bgPr>
    </p:bg>
    <p:spTree>
      <p:nvGrpSpPr>
        <p:cNvPr id="1" name=""/>
        <p:cNvGrpSpPr/>
        <p:nvPr/>
      </p:nvGrpSpPr>
      <p:grpSpPr>
        <a:xfrm>
          <a:off x="0" y="0"/>
          <a:ext cx="0" cy="0"/>
          <a:chOff x="0" y="0"/>
          <a:chExt cx="0" cy="0"/>
        </a:xfrm>
      </p:grpSpPr>
      <p:sp>
        <p:nvSpPr>
          <p:cNvPr id="2" name="Shape 0"/>
          <p:cNvSpPr/>
          <p:nvPr/>
        </p:nvSpPr>
        <p:spPr>
          <a:xfrm>
            <a:off x="0" y="0"/>
            <a:ext cx="777240" cy="5143500"/>
          </a:xfrm>
          <a:prstGeom prst="rect">
            <a:avLst/>
          </a:prstGeom>
          <a:solidFill>
            <a:srgbClr val="22485A"/>
          </a:solidFill>
          <a:ln/>
        </p:spPr>
        <p:txBody>
          <a:bodyPr/>
          <a:lstStyle/>
          <a:p>
            <a:endParaRPr lang="en-GB"/>
          </a:p>
        </p:txBody>
      </p:sp>
      <p:sp>
        <p:nvSpPr>
          <p:cNvPr id="3" name="Shape 1"/>
          <p:cNvSpPr/>
          <p:nvPr/>
        </p:nvSpPr>
        <p:spPr>
          <a:xfrm>
            <a:off x="54864" y="91440"/>
            <a:ext cx="667512" cy="566928"/>
          </a:xfrm>
          <a:prstGeom prst="roundRect">
            <a:avLst>
              <a:gd name="adj" fmla="val 9677"/>
            </a:avLst>
          </a:prstGeom>
          <a:solidFill>
            <a:srgbClr val="FFFFFF"/>
          </a:solidFill>
          <a:ln/>
        </p:spPr>
        <p:txBody>
          <a:bodyPr/>
          <a:lstStyle/>
          <a:p>
            <a:endParaRPr lang="en-GB"/>
          </a:p>
        </p:txBody>
      </p:sp>
      <p:pic>
        <p:nvPicPr>
          <p:cNvPr id="4" name="Image 0" descr="/home/claude/assets/logo_navy.png"/>
          <p:cNvPicPr>
            <a:picLocks noChangeAspect="1"/>
          </p:cNvPicPr>
          <p:nvPr/>
        </p:nvPicPr>
        <p:blipFill>
          <a:blip r:embed="rId3"/>
          <a:stretch>
            <a:fillRect/>
          </a:stretch>
        </p:blipFill>
        <p:spPr>
          <a:xfrm>
            <a:off x="91440" y="128016"/>
            <a:ext cx="594360" cy="461772"/>
          </a:xfrm>
          <a:prstGeom prst="rect">
            <a:avLst/>
          </a:prstGeom>
        </p:spPr>
      </p:pic>
      <p:sp>
        <p:nvSpPr>
          <p:cNvPr id="5" name="Shape 2"/>
          <p:cNvSpPr/>
          <p:nvPr/>
        </p:nvSpPr>
        <p:spPr>
          <a:xfrm>
            <a:off x="342900" y="1188720"/>
            <a:ext cx="91440" cy="91440"/>
          </a:xfrm>
          <a:prstGeom prst="ellipse">
            <a:avLst/>
          </a:prstGeom>
          <a:solidFill>
            <a:srgbClr val="3C7A9A"/>
          </a:solidFill>
          <a:ln w="6350">
            <a:solidFill>
              <a:srgbClr val="8FBBCE"/>
            </a:solidFill>
            <a:prstDash val="solid"/>
          </a:ln>
        </p:spPr>
        <p:txBody>
          <a:bodyPr/>
          <a:lstStyle/>
          <a:p>
            <a:endParaRPr lang="en-GB"/>
          </a:p>
        </p:txBody>
      </p:sp>
      <p:sp>
        <p:nvSpPr>
          <p:cNvPr id="6" name="Shape 3"/>
          <p:cNvSpPr/>
          <p:nvPr/>
        </p:nvSpPr>
        <p:spPr>
          <a:xfrm>
            <a:off x="342900" y="1600200"/>
            <a:ext cx="91440" cy="91440"/>
          </a:xfrm>
          <a:prstGeom prst="ellipse">
            <a:avLst/>
          </a:prstGeom>
          <a:solidFill>
            <a:srgbClr val="3C7A9A"/>
          </a:solidFill>
          <a:ln w="6350">
            <a:solidFill>
              <a:srgbClr val="8FBBCE"/>
            </a:solidFill>
            <a:prstDash val="solid"/>
          </a:ln>
        </p:spPr>
        <p:txBody>
          <a:bodyPr/>
          <a:lstStyle/>
          <a:p>
            <a:endParaRPr lang="en-GB"/>
          </a:p>
        </p:txBody>
      </p:sp>
      <p:sp>
        <p:nvSpPr>
          <p:cNvPr id="7" name="Shape 4"/>
          <p:cNvSpPr/>
          <p:nvPr/>
        </p:nvSpPr>
        <p:spPr>
          <a:xfrm>
            <a:off x="342900" y="2011680"/>
            <a:ext cx="91440" cy="91440"/>
          </a:xfrm>
          <a:prstGeom prst="ellipse">
            <a:avLst/>
          </a:prstGeom>
          <a:solidFill>
            <a:srgbClr val="3C7A9A"/>
          </a:solidFill>
          <a:ln w="6350">
            <a:solidFill>
              <a:srgbClr val="8FBBCE"/>
            </a:solidFill>
            <a:prstDash val="solid"/>
          </a:ln>
        </p:spPr>
        <p:txBody>
          <a:bodyPr/>
          <a:lstStyle/>
          <a:p>
            <a:endParaRPr lang="en-GB"/>
          </a:p>
        </p:txBody>
      </p:sp>
      <p:sp>
        <p:nvSpPr>
          <p:cNvPr id="8" name="Shape 5"/>
          <p:cNvSpPr/>
          <p:nvPr/>
        </p:nvSpPr>
        <p:spPr>
          <a:xfrm>
            <a:off x="342900" y="2423160"/>
            <a:ext cx="91440" cy="91440"/>
          </a:xfrm>
          <a:prstGeom prst="ellipse">
            <a:avLst/>
          </a:prstGeom>
          <a:solidFill>
            <a:srgbClr val="3C7A9A"/>
          </a:solidFill>
          <a:ln w="6350">
            <a:solidFill>
              <a:srgbClr val="8FBBCE"/>
            </a:solidFill>
            <a:prstDash val="solid"/>
          </a:ln>
        </p:spPr>
        <p:txBody>
          <a:bodyPr/>
          <a:lstStyle/>
          <a:p>
            <a:endParaRPr lang="en-GB"/>
          </a:p>
        </p:txBody>
      </p:sp>
      <p:sp>
        <p:nvSpPr>
          <p:cNvPr id="9" name="Shape 6"/>
          <p:cNvSpPr/>
          <p:nvPr/>
        </p:nvSpPr>
        <p:spPr>
          <a:xfrm>
            <a:off x="388620" y="1234440"/>
            <a:ext cx="0" cy="1234440"/>
          </a:xfrm>
          <a:prstGeom prst="line">
            <a:avLst/>
          </a:prstGeom>
          <a:noFill/>
          <a:ln w="12700">
            <a:solidFill>
              <a:srgbClr val="6FA0B8"/>
            </a:solidFill>
            <a:prstDash val="solid"/>
          </a:ln>
        </p:spPr>
        <p:txBody>
          <a:bodyPr/>
          <a:lstStyle/>
          <a:p>
            <a:endParaRPr lang="en-GB"/>
          </a:p>
        </p:txBody>
      </p:sp>
      <p:sp>
        <p:nvSpPr>
          <p:cNvPr id="10" name="Text 7"/>
          <p:cNvSpPr txBox="1"/>
          <p:nvPr/>
        </p:nvSpPr>
        <p:spPr>
          <a:xfrm>
            <a:off x="91440" y="4754880"/>
            <a:ext cx="594360" cy="274320"/>
          </a:xfrm>
          <a:prstGeom prst="rect">
            <a:avLst/>
          </a:prstGeom>
          <a:noFill/>
          <a:ln/>
        </p:spPr>
        <p:txBody>
          <a:bodyPr wrap="square" lIns="0" tIns="0" rIns="0" bIns="0" rtlCol="0" anchor="ctr"/>
          <a:lstStyle/>
          <a:p>
            <a:pPr marL="0" indent="0" algn="ctr">
              <a:buNone/>
            </a:pPr>
            <a:r>
              <a:rPr lang="en-US" sz="1200" b="1" dirty="0">
                <a:solidFill>
                  <a:srgbClr val="FFFFFF"/>
                </a:solidFill>
              </a:rPr>
              <a:t>8</a:t>
            </a:r>
            <a:endParaRPr lang="en-US" sz="1200" dirty="0"/>
          </a:p>
        </p:txBody>
      </p:sp>
      <p:sp>
        <p:nvSpPr>
          <p:cNvPr id="11" name="Text 8"/>
          <p:cNvSpPr txBox="1"/>
          <p:nvPr/>
        </p:nvSpPr>
        <p:spPr>
          <a:xfrm>
            <a:off x="1051560" y="109728"/>
            <a:ext cx="5486400" cy="182880"/>
          </a:xfrm>
          <a:prstGeom prst="rect">
            <a:avLst/>
          </a:prstGeom>
          <a:noFill/>
          <a:ln/>
        </p:spPr>
        <p:txBody>
          <a:bodyPr wrap="square" lIns="0" tIns="0" rIns="0" bIns="0" rtlCol="0" anchor="ctr"/>
          <a:lstStyle/>
          <a:p>
            <a:pPr marL="0" indent="0">
              <a:buNone/>
            </a:pPr>
            <a:r>
              <a:rPr lang="en-US" sz="900" b="1" kern="0" spc="300" dirty="0">
                <a:solidFill>
                  <a:srgbClr val="B97A2B"/>
                </a:solidFill>
              </a:rPr>
              <a:t>RECRUITMENT DOCUMENT 2</a:t>
            </a:r>
            <a:endParaRPr lang="en-US" sz="900" dirty="0"/>
          </a:p>
        </p:txBody>
      </p:sp>
      <p:sp>
        <p:nvSpPr>
          <p:cNvPr id="12" name="Text 9"/>
          <p:cNvSpPr txBox="1"/>
          <p:nvPr/>
        </p:nvSpPr>
        <p:spPr>
          <a:xfrm>
            <a:off x="1051560" y="274320"/>
            <a:ext cx="7726680" cy="502920"/>
          </a:xfrm>
          <a:prstGeom prst="rect">
            <a:avLst/>
          </a:prstGeom>
          <a:noFill/>
          <a:ln/>
        </p:spPr>
        <p:txBody>
          <a:bodyPr wrap="square" lIns="0" tIns="0" rIns="0" bIns="0" rtlCol="0" anchor="ctr"/>
          <a:lstStyle/>
          <a:p>
            <a:pPr marL="0" indent="0">
              <a:buNone/>
            </a:pPr>
            <a:r>
              <a:rPr lang="en-US" sz="2300" b="1" dirty="0">
                <a:solidFill>
                  <a:srgbClr val="22485A"/>
                </a:solidFill>
                <a:latin typeface="Georgia" pitchFamily="34" charset="0"/>
                <a:ea typeface="Georgia" pitchFamily="34" charset="-122"/>
                <a:cs typeface="Georgia" pitchFamily="34" charset="-120"/>
              </a:rPr>
              <a:t>Person Specification</a:t>
            </a:r>
            <a:endParaRPr lang="en-US" sz="2300" dirty="0"/>
          </a:p>
        </p:txBody>
      </p:sp>
      <p:sp>
        <p:nvSpPr>
          <p:cNvPr id="13" name="Shape 10"/>
          <p:cNvSpPr/>
          <p:nvPr/>
        </p:nvSpPr>
        <p:spPr>
          <a:xfrm>
            <a:off x="1051560" y="804672"/>
            <a:ext cx="640080" cy="45720"/>
          </a:xfrm>
          <a:prstGeom prst="rect">
            <a:avLst/>
          </a:prstGeom>
          <a:solidFill>
            <a:srgbClr val="4E9A7C"/>
          </a:solidFill>
          <a:ln/>
        </p:spPr>
        <p:txBody>
          <a:bodyPr/>
          <a:lstStyle/>
          <a:p>
            <a:endParaRPr lang="en-GB"/>
          </a:p>
        </p:txBody>
      </p:sp>
      <p:sp>
        <p:nvSpPr>
          <p:cNvPr id="14" name="Shape 11"/>
          <p:cNvSpPr/>
          <p:nvPr/>
        </p:nvSpPr>
        <p:spPr>
          <a:xfrm>
            <a:off x="1051560" y="1051560"/>
            <a:ext cx="2468880" cy="3200400"/>
          </a:xfrm>
          <a:prstGeom prst="roundRect">
            <a:avLst>
              <a:gd name="adj" fmla="val 2963"/>
            </a:avLst>
          </a:prstGeom>
          <a:solidFill>
            <a:srgbClr val="FFFFFF"/>
          </a:solidFill>
          <a:ln w="9525">
            <a:solidFill>
              <a:srgbClr val="E2DED2"/>
            </a:solidFill>
            <a:prstDash val="solid"/>
          </a:ln>
          <a:effectLst>
            <a:outerShdw blurRad="76200" dist="25400" dir="5400000" algn="bl" rotWithShape="0">
              <a:srgbClr val="22485A">
                <a:alpha val="10000"/>
              </a:srgbClr>
            </a:outerShdw>
          </a:effectLst>
        </p:spPr>
        <p:txBody>
          <a:bodyPr/>
          <a:lstStyle/>
          <a:p>
            <a:endParaRPr lang="en-GB"/>
          </a:p>
        </p:txBody>
      </p:sp>
      <p:sp>
        <p:nvSpPr>
          <p:cNvPr id="15" name="Shape 12"/>
          <p:cNvSpPr/>
          <p:nvPr/>
        </p:nvSpPr>
        <p:spPr>
          <a:xfrm>
            <a:off x="1051560" y="1051560"/>
            <a:ext cx="2468880" cy="411480"/>
          </a:xfrm>
          <a:prstGeom prst="rect">
            <a:avLst/>
          </a:prstGeom>
          <a:solidFill>
            <a:srgbClr val="3C7A9A"/>
          </a:solidFill>
          <a:ln/>
        </p:spPr>
        <p:txBody>
          <a:bodyPr/>
          <a:lstStyle/>
          <a:p>
            <a:endParaRPr lang="en-GB"/>
          </a:p>
        </p:txBody>
      </p:sp>
      <p:sp>
        <p:nvSpPr>
          <p:cNvPr id="16" name="Text 13"/>
          <p:cNvSpPr txBox="1"/>
          <p:nvPr/>
        </p:nvSpPr>
        <p:spPr>
          <a:xfrm>
            <a:off x="1188720" y="1051560"/>
            <a:ext cx="2194560" cy="411480"/>
          </a:xfrm>
          <a:prstGeom prst="rect">
            <a:avLst/>
          </a:prstGeom>
          <a:noFill/>
          <a:ln/>
        </p:spPr>
        <p:txBody>
          <a:bodyPr wrap="square" lIns="0" tIns="0" rIns="0" bIns="0" rtlCol="0" anchor="ctr"/>
          <a:lstStyle/>
          <a:p>
            <a:pPr marL="0" indent="0">
              <a:buNone/>
            </a:pPr>
            <a:r>
              <a:rPr lang="en-US" sz="1400" b="1" dirty="0">
                <a:solidFill>
                  <a:srgbClr val="FFFFFF"/>
                </a:solidFill>
                <a:latin typeface="Georgia" pitchFamily="34" charset="0"/>
                <a:ea typeface="Georgia" pitchFamily="34" charset="-122"/>
                <a:cs typeface="Georgia" pitchFamily="34" charset="-120"/>
              </a:rPr>
              <a:t>Knowledge</a:t>
            </a:r>
            <a:endParaRPr lang="en-US" sz="1400" dirty="0"/>
          </a:p>
        </p:txBody>
      </p:sp>
      <p:sp>
        <p:nvSpPr>
          <p:cNvPr id="17" name="Shape 14"/>
          <p:cNvSpPr/>
          <p:nvPr/>
        </p:nvSpPr>
        <p:spPr>
          <a:xfrm>
            <a:off x="1188720" y="1636776"/>
            <a:ext cx="310896" cy="310896"/>
          </a:xfrm>
          <a:prstGeom prst="ellipse">
            <a:avLst/>
          </a:prstGeom>
          <a:solidFill>
            <a:srgbClr val="3C7A9A"/>
          </a:solidFill>
          <a:ln/>
        </p:spPr>
        <p:txBody>
          <a:bodyPr/>
          <a:lstStyle/>
          <a:p>
            <a:endParaRPr lang="en-GB"/>
          </a:p>
        </p:txBody>
      </p:sp>
      <p:sp>
        <p:nvSpPr>
          <p:cNvPr id="18" name="Text 15"/>
          <p:cNvSpPr txBox="1"/>
          <p:nvPr/>
        </p:nvSpPr>
        <p:spPr>
          <a:xfrm>
            <a:off x="1188720" y="1636776"/>
            <a:ext cx="310896" cy="310896"/>
          </a:xfrm>
          <a:prstGeom prst="rect">
            <a:avLst/>
          </a:prstGeom>
          <a:noFill/>
          <a:ln/>
        </p:spPr>
        <p:txBody>
          <a:bodyPr wrap="square" lIns="0" tIns="0" rIns="0" bIns="0" rtlCol="0" anchor="ctr"/>
          <a:lstStyle/>
          <a:p>
            <a:pPr marL="0" indent="0" algn="ctr">
              <a:buNone/>
            </a:pPr>
            <a:r>
              <a:rPr lang="en-US" sz="1100" b="1" dirty="0">
                <a:solidFill>
                  <a:srgbClr val="FFFFFF"/>
                </a:solidFill>
              </a:rPr>
              <a:t>E</a:t>
            </a:r>
            <a:endParaRPr lang="en-US" sz="1100" dirty="0"/>
          </a:p>
        </p:txBody>
      </p:sp>
      <p:sp>
        <p:nvSpPr>
          <p:cNvPr id="19" name="Text 16"/>
          <p:cNvSpPr txBox="1"/>
          <p:nvPr/>
        </p:nvSpPr>
        <p:spPr>
          <a:xfrm>
            <a:off x="1600200" y="1600200"/>
            <a:ext cx="1828800" cy="384048"/>
          </a:xfrm>
          <a:prstGeom prst="rect">
            <a:avLst/>
          </a:prstGeom>
          <a:noFill/>
          <a:ln/>
        </p:spPr>
        <p:txBody>
          <a:bodyPr wrap="square" lIns="0" tIns="0" rIns="0" bIns="0" rtlCol="0" anchor="ctr"/>
          <a:lstStyle/>
          <a:p>
            <a:pPr marL="0" indent="0">
              <a:buNone/>
            </a:pPr>
            <a:r>
              <a:rPr lang="en-US" sz="1200" dirty="0">
                <a:solidFill>
                  <a:srgbClr val="2B3A42"/>
                </a:solidFill>
              </a:rPr>
              <a:t>Degree; 1–2 years’ placement or work</a:t>
            </a:r>
            <a:endParaRPr lang="en-US" sz="1200" dirty="0"/>
          </a:p>
        </p:txBody>
      </p:sp>
      <p:sp>
        <p:nvSpPr>
          <p:cNvPr id="20" name="Shape 17"/>
          <p:cNvSpPr/>
          <p:nvPr/>
        </p:nvSpPr>
        <p:spPr>
          <a:xfrm>
            <a:off x="1188720" y="2148840"/>
            <a:ext cx="310896" cy="310896"/>
          </a:xfrm>
          <a:prstGeom prst="ellipse">
            <a:avLst/>
          </a:prstGeom>
          <a:solidFill>
            <a:srgbClr val="3C7A9A"/>
          </a:solidFill>
          <a:ln/>
        </p:spPr>
        <p:txBody>
          <a:bodyPr/>
          <a:lstStyle/>
          <a:p>
            <a:endParaRPr lang="en-GB"/>
          </a:p>
        </p:txBody>
      </p:sp>
      <p:sp>
        <p:nvSpPr>
          <p:cNvPr id="21" name="Text 18"/>
          <p:cNvSpPr txBox="1"/>
          <p:nvPr/>
        </p:nvSpPr>
        <p:spPr>
          <a:xfrm>
            <a:off x="1188720" y="2148840"/>
            <a:ext cx="310896" cy="310896"/>
          </a:xfrm>
          <a:prstGeom prst="rect">
            <a:avLst/>
          </a:prstGeom>
          <a:noFill/>
          <a:ln/>
        </p:spPr>
        <p:txBody>
          <a:bodyPr wrap="square" lIns="0" tIns="0" rIns="0" bIns="0" rtlCol="0" anchor="ctr"/>
          <a:lstStyle/>
          <a:p>
            <a:pPr marL="0" indent="0" algn="ctr">
              <a:buNone/>
            </a:pPr>
            <a:r>
              <a:rPr lang="en-US" sz="1100" b="1" dirty="0">
                <a:solidFill>
                  <a:srgbClr val="FFFFFF"/>
                </a:solidFill>
              </a:rPr>
              <a:t>E</a:t>
            </a:r>
            <a:endParaRPr lang="en-US" sz="1100" dirty="0"/>
          </a:p>
        </p:txBody>
      </p:sp>
      <p:sp>
        <p:nvSpPr>
          <p:cNvPr id="22" name="Text 19"/>
          <p:cNvSpPr txBox="1"/>
          <p:nvPr/>
        </p:nvSpPr>
        <p:spPr>
          <a:xfrm>
            <a:off x="1600200" y="2112264"/>
            <a:ext cx="1828800" cy="384048"/>
          </a:xfrm>
          <a:prstGeom prst="rect">
            <a:avLst/>
          </a:prstGeom>
          <a:noFill/>
          <a:ln/>
        </p:spPr>
        <p:txBody>
          <a:bodyPr wrap="square" lIns="0" tIns="0" rIns="0" bIns="0" rtlCol="0" anchor="ctr"/>
          <a:lstStyle/>
          <a:p>
            <a:pPr marL="0" indent="0">
              <a:buNone/>
            </a:pPr>
            <a:r>
              <a:rPr lang="en-US" sz="1200" dirty="0">
                <a:solidFill>
                  <a:srgbClr val="2B3A42"/>
                </a:solidFill>
              </a:rPr>
              <a:t>AI tools, limits and ethics</a:t>
            </a:r>
            <a:endParaRPr lang="en-US" sz="1200" dirty="0"/>
          </a:p>
        </p:txBody>
      </p:sp>
      <p:sp>
        <p:nvSpPr>
          <p:cNvPr id="23" name="Shape 20"/>
          <p:cNvSpPr/>
          <p:nvPr/>
        </p:nvSpPr>
        <p:spPr>
          <a:xfrm>
            <a:off x="1188720" y="2660904"/>
            <a:ext cx="310896" cy="310896"/>
          </a:xfrm>
          <a:prstGeom prst="ellipse">
            <a:avLst/>
          </a:prstGeom>
          <a:solidFill>
            <a:srgbClr val="3C7A9A"/>
          </a:solidFill>
          <a:ln/>
        </p:spPr>
        <p:txBody>
          <a:bodyPr/>
          <a:lstStyle/>
          <a:p>
            <a:endParaRPr lang="en-GB"/>
          </a:p>
        </p:txBody>
      </p:sp>
      <p:sp>
        <p:nvSpPr>
          <p:cNvPr id="24" name="Text 21"/>
          <p:cNvSpPr txBox="1"/>
          <p:nvPr/>
        </p:nvSpPr>
        <p:spPr>
          <a:xfrm>
            <a:off x="1188720" y="2660904"/>
            <a:ext cx="310896" cy="310896"/>
          </a:xfrm>
          <a:prstGeom prst="rect">
            <a:avLst/>
          </a:prstGeom>
          <a:noFill/>
          <a:ln/>
        </p:spPr>
        <p:txBody>
          <a:bodyPr wrap="square" lIns="0" tIns="0" rIns="0" bIns="0" rtlCol="0" anchor="ctr"/>
          <a:lstStyle/>
          <a:p>
            <a:pPr marL="0" indent="0" algn="ctr">
              <a:buNone/>
            </a:pPr>
            <a:r>
              <a:rPr lang="en-US" sz="1100" b="1" dirty="0">
                <a:solidFill>
                  <a:srgbClr val="FFFFFF"/>
                </a:solidFill>
              </a:rPr>
              <a:t>E</a:t>
            </a:r>
            <a:endParaRPr lang="en-US" sz="1100" dirty="0"/>
          </a:p>
        </p:txBody>
      </p:sp>
      <p:sp>
        <p:nvSpPr>
          <p:cNvPr id="25" name="Text 22"/>
          <p:cNvSpPr txBox="1"/>
          <p:nvPr/>
        </p:nvSpPr>
        <p:spPr>
          <a:xfrm>
            <a:off x="1600200" y="2624328"/>
            <a:ext cx="1828800" cy="384048"/>
          </a:xfrm>
          <a:prstGeom prst="rect">
            <a:avLst/>
          </a:prstGeom>
          <a:noFill/>
          <a:ln/>
        </p:spPr>
        <p:txBody>
          <a:bodyPr wrap="square" lIns="0" tIns="0" rIns="0" bIns="0" rtlCol="0" anchor="ctr"/>
          <a:lstStyle/>
          <a:p>
            <a:pPr marL="0" indent="0">
              <a:buNone/>
            </a:pPr>
            <a:r>
              <a:rPr lang="en-US" sz="1200" dirty="0">
                <a:solidFill>
                  <a:srgbClr val="2B3A42"/>
                </a:solidFill>
              </a:rPr>
              <a:t>UK GDPR basics</a:t>
            </a:r>
            <a:endParaRPr lang="en-US" sz="1200" dirty="0"/>
          </a:p>
        </p:txBody>
      </p:sp>
      <p:sp>
        <p:nvSpPr>
          <p:cNvPr id="26" name="Shape 23"/>
          <p:cNvSpPr/>
          <p:nvPr/>
        </p:nvSpPr>
        <p:spPr>
          <a:xfrm>
            <a:off x="1188720" y="3172968"/>
            <a:ext cx="310896" cy="310896"/>
          </a:xfrm>
          <a:prstGeom prst="ellipse">
            <a:avLst/>
          </a:prstGeom>
          <a:solidFill>
            <a:srgbClr val="9AA6AD"/>
          </a:solidFill>
          <a:ln/>
        </p:spPr>
        <p:txBody>
          <a:bodyPr/>
          <a:lstStyle/>
          <a:p>
            <a:endParaRPr lang="en-GB"/>
          </a:p>
        </p:txBody>
      </p:sp>
      <p:sp>
        <p:nvSpPr>
          <p:cNvPr id="27" name="Text 24"/>
          <p:cNvSpPr txBox="1"/>
          <p:nvPr/>
        </p:nvSpPr>
        <p:spPr>
          <a:xfrm>
            <a:off x="1188720" y="3172968"/>
            <a:ext cx="310896" cy="310896"/>
          </a:xfrm>
          <a:prstGeom prst="rect">
            <a:avLst/>
          </a:prstGeom>
          <a:noFill/>
          <a:ln/>
        </p:spPr>
        <p:txBody>
          <a:bodyPr wrap="square" lIns="0" tIns="0" rIns="0" bIns="0" rtlCol="0" anchor="ctr"/>
          <a:lstStyle/>
          <a:p>
            <a:pPr marL="0" indent="0" algn="ctr">
              <a:buNone/>
            </a:pPr>
            <a:r>
              <a:rPr lang="en-US" sz="1100" b="1" dirty="0">
                <a:solidFill>
                  <a:srgbClr val="FFFFFF"/>
                </a:solidFill>
              </a:rPr>
              <a:t>D</a:t>
            </a:r>
            <a:endParaRPr lang="en-US" sz="1100" dirty="0"/>
          </a:p>
        </p:txBody>
      </p:sp>
      <p:sp>
        <p:nvSpPr>
          <p:cNvPr id="28" name="Text 25"/>
          <p:cNvSpPr txBox="1"/>
          <p:nvPr/>
        </p:nvSpPr>
        <p:spPr>
          <a:xfrm>
            <a:off x="1600200" y="3136392"/>
            <a:ext cx="1828800" cy="384048"/>
          </a:xfrm>
          <a:prstGeom prst="rect">
            <a:avLst/>
          </a:prstGeom>
          <a:noFill/>
          <a:ln/>
        </p:spPr>
        <p:txBody>
          <a:bodyPr wrap="square" lIns="0" tIns="0" rIns="0" bIns="0" rtlCol="0" anchor="ctr"/>
          <a:lstStyle/>
          <a:p>
            <a:pPr marL="0" indent="0">
              <a:buNone/>
            </a:pPr>
            <a:r>
              <a:rPr lang="en-US" sz="1200" dirty="0">
                <a:solidFill>
                  <a:srgbClr val="2B3A42"/>
                </a:solidFill>
              </a:rPr>
              <a:t>EU AI Act</a:t>
            </a:r>
            <a:endParaRPr lang="en-US" sz="1200" dirty="0"/>
          </a:p>
        </p:txBody>
      </p:sp>
      <p:sp>
        <p:nvSpPr>
          <p:cNvPr id="29" name="Shape 26"/>
          <p:cNvSpPr/>
          <p:nvPr/>
        </p:nvSpPr>
        <p:spPr>
          <a:xfrm>
            <a:off x="1188720" y="3685032"/>
            <a:ext cx="310896" cy="310896"/>
          </a:xfrm>
          <a:prstGeom prst="ellipse">
            <a:avLst/>
          </a:prstGeom>
          <a:solidFill>
            <a:srgbClr val="9AA6AD"/>
          </a:solidFill>
          <a:ln/>
        </p:spPr>
        <p:txBody>
          <a:bodyPr/>
          <a:lstStyle/>
          <a:p>
            <a:endParaRPr lang="en-GB"/>
          </a:p>
        </p:txBody>
      </p:sp>
      <p:sp>
        <p:nvSpPr>
          <p:cNvPr id="30" name="Text 27"/>
          <p:cNvSpPr txBox="1"/>
          <p:nvPr/>
        </p:nvSpPr>
        <p:spPr>
          <a:xfrm>
            <a:off x="1188720" y="3685032"/>
            <a:ext cx="310896" cy="310896"/>
          </a:xfrm>
          <a:prstGeom prst="rect">
            <a:avLst/>
          </a:prstGeom>
          <a:noFill/>
          <a:ln/>
        </p:spPr>
        <p:txBody>
          <a:bodyPr wrap="square" lIns="0" tIns="0" rIns="0" bIns="0" rtlCol="0" anchor="ctr"/>
          <a:lstStyle/>
          <a:p>
            <a:pPr marL="0" indent="0" algn="ctr">
              <a:buNone/>
            </a:pPr>
            <a:r>
              <a:rPr lang="en-US" sz="1100" b="1" dirty="0">
                <a:solidFill>
                  <a:srgbClr val="FFFFFF"/>
                </a:solidFill>
              </a:rPr>
              <a:t>D</a:t>
            </a:r>
            <a:endParaRPr lang="en-US" sz="1100" dirty="0"/>
          </a:p>
        </p:txBody>
      </p:sp>
      <p:sp>
        <p:nvSpPr>
          <p:cNvPr id="31" name="Text 28"/>
          <p:cNvSpPr txBox="1"/>
          <p:nvPr/>
        </p:nvSpPr>
        <p:spPr>
          <a:xfrm>
            <a:off x="1600200" y="3648456"/>
            <a:ext cx="1828800" cy="384048"/>
          </a:xfrm>
          <a:prstGeom prst="rect">
            <a:avLst/>
          </a:prstGeom>
          <a:noFill/>
          <a:ln/>
        </p:spPr>
        <p:txBody>
          <a:bodyPr wrap="square" lIns="0" tIns="0" rIns="0" bIns="0" rtlCol="0" anchor="ctr"/>
          <a:lstStyle/>
          <a:p>
            <a:pPr marL="0" indent="0">
              <a:buNone/>
            </a:pPr>
            <a:r>
              <a:rPr lang="en-US" sz="1200" dirty="0">
                <a:solidFill>
                  <a:srgbClr val="2B3A42"/>
                </a:solidFill>
              </a:rPr>
              <a:t>Python or SQL</a:t>
            </a:r>
            <a:endParaRPr lang="en-US" sz="1200" dirty="0"/>
          </a:p>
        </p:txBody>
      </p:sp>
      <p:sp>
        <p:nvSpPr>
          <p:cNvPr id="32" name="Shape 29"/>
          <p:cNvSpPr/>
          <p:nvPr/>
        </p:nvSpPr>
        <p:spPr>
          <a:xfrm>
            <a:off x="3657600" y="1051560"/>
            <a:ext cx="2468880" cy="3200400"/>
          </a:xfrm>
          <a:prstGeom prst="roundRect">
            <a:avLst>
              <a:gd name="adj" fmla="val 2963"/>
            </a:avLst>
          </a:prstGeom>
          <a:solidFill>
            <a:srgbClr val="FFFFFF"/>
          </a:solidFill>
          <a:ln w="9525">
            <a:solidFill>
              <a:srgbClr val="E2DED2"/>
            </a:solidFill>
            <a:prstDash val="solid"/>
          </a:ln>
          <a:effectLst>
            <a:outerShdw blurRad="76200" dist="25400" dir="5400000" algn="bl" rotWithShape="0">
              <a:srgbClr val="22485A">
                <a:alpha val="10000"/>
              </a:srgbClr>
            </a:outerShdw>
          </a:effectLst>
        </p:spPr>
        <p:txBody>
          <a:bodyPr/>
          <a:lstStyle/>
          <a:p>
            <a:endParaRPr lang="en-GB"/>
          </a:p>
        </p:txBody>
      </p:sp>
      <p:sp>
        <p:nvSpPr>
          <p:cNvPr id="33" name="Shape 30"/>
          <p:cNvSpPr/>
          <p:nvPr/>
        </p:nvSpPr>
        <p:spPr>
          <a:xfrm>
            <a:off x="3657600" y="1051560"/>
            <a:ext cx="2468880" cy="411480"/>
          </a:xfrm>
          <a:prstGeom prst="rect">
            <a:avLst/>
          </a:prstGeom>
          <a:solidFill>
            <a:srgbClr val="4E9A7C"/>
          </a:solidFill>
          <a:ln/>
        </p:spPr>
        <p:txBody>
          <a:bodyPr/>
          <a:lstStyle/>
          <a:p>
            <a:endParaRPr lang="en-GB"/>
          </a:p>
        </p:txBody>
      </p:sp>
      <p:sp>
        <p:nvSpPr>
          <p:cNvPr id="34" name="Text 31"/>
          <p:cNvSpPr txBox="1"/>
          <p:nvPr/>
        </p:nvSpPr>
        <p:spPr>
          <a:xfrm>
            <a:off x="3794760" y="1051560"/>
            <a:ext cx="2194560" cy="411480"/>
          </a:xfrm>
          <a:prstGeom prst="rect">
            <a:avLst/>
          </a:prstGeom>
          <a:noFill/>
          <a:ln/>
        </p:spPr>
        <p:txBody>
          <a:bodyPr wrap="square" lIns="0" tIns="0" rIns="0" bIns="0" rtlCol="0" anchor="ctr"/>
          <a:lstStyle/>
          <a:p>
            <a:pPr marL="0" indent="0">
              <a:buNone/>
            </a:pPr>
            <a:r>
              <a:rPr lang="en-US" sz="1400" b="1" dirty="0">
                <a:solidFill>
                  <a:srgbClr val="FFFFFF"/>
                </a:solidFill>
                <a:latin typeface="Georgia" pitchFamily="34" charset="0"/>
                <a:ea typeface="Georgia" pitchFamily="34" charset="-122"/>
                <a:cs typeface="Georgia" pitchFamily="34" charset="-120"/>
              </a:rPr>
              <a:t>Skills</a:t>
            </a:r>
            <a:endParaRPr lang="en-US" sz="1400" dirty="0"/>
          </a:p>
        </p:txBody>
      </p:sp>
      <p:sp>
        <p:nvSpPr>
          <p:cNvPr id="35" name="Shape 32"/>
          <p:cNvSpPr/>
          <p:nvPr/>
        </p:nvSpPr>
        <p:spPr>
          <a:xfrm>
            <a:off x="3794760" y="1636776"/>
            <a:ext cx="310896" cy="310896"/>
          </a:xfrm>
          <a:prstGeom prst="ellipse">
            <a:avLst/>
          </a:prstGeom>
          <a:solidFill>
            <a:srgbClr val="4E9A7C"/>
          </a:solidFill>
          <a:ln/>
        </p:spPr>
        <p:txBody>
          <a:bodyPr/>
          <a:lstStyle/>
          <a:p>
            <a:endParaRPr lang="en-GB"/>
          </a:p>
        </p:txBody>
      </p:sp>
      <p:sp>
        <p:nvSpPr>
          <p:cNvPr id="36" name="Text 33"/>
          <p:cNvSpPr txBox="1"/>
          <p:nvPr/>
        </p:nvSpPr>
        <p:spPr>
          <a:xfrm>
            <a:off x="3794760" y="1636776"/>
            <a:ext cx="310896" cy="310896"/>
          </a:xfrm>
          <a:prstGeom prst="rect">
            <a:avLst/>
          </a:prstGeom>
          <a:noFill/>
          <a:ln/>
        </p:spPr>
        <p:txBody>
          <a:bodyPr wrap="square" lIns="0" tIns="0" rIns="0" bIns="0" rtlCol="0" anchor="ctr"/>
          <a:lstStyle/>
          <a:p>
            <a:pPr marL="0" indent="0" algn="ctr">
              <a:buNone/>
            </a:pPr>
            <a:r>
              <a:rPr lang="en-US" sz="1100" b="1" dirty="0">
                <a:solidFill>
                  <a:srgbClr val="FFFFFF"/>
                </a:solidFill>
              </a:rPr>
              <a:t>E</a:t>
            </a:r>
            <a:endParaRPr lang="en-US" sz="1100" dirty="0"/>
          </a:p>
        </p:txBody>
      </p:sp>
      <p:sp>
        <p:nvSpPr>
          <p:cNvPr id="37" name="Text 34"/>
          <p:cNvSpPr txBox="1"/>
          <p:nvPr/>
        </p:nvSpPr>
        <p:spPr>
          <a:xfrm>
            <a:off x="4206240" y="1600200"/>
            <a:ext cx="1828800" cy="384048"/>
          </a:xfrm>
          <a:prstGeom prst="rect">
            <a:avLst/>
          </a:prstGeom>
          <a:noFill/>
          <a:ln/>
        </p:spPr>
        <p:txBody>
          <a:bodyPr wrap="square" lIns="0" tIns="0" rIns="0" bIns="0" rtlCol="0" anchor="ctr"/>
          <a:lstStyle/>
          <a:p>
            <a:pPr marL="0" indent="0">
              <a:buNone/>
            </a:pPr>
            <a:r>
              <a:rPr lang="en-US" sz="1200" dirty="0">
                <a:solidFill>
                  <a:srgbClr val="2B3A42"/>
                </a:solidFill>
              </a:rPr>
              <a:t>Clear communication</a:t>
            </a:r>
            <a:endParaRPr lang="en-US" sz="1200" dirty="0"/>
          </a:p>
        </p:txBody>
      </p:sp>
      <p:sp>
        <p:nvSpPr>
          <p:cNvPr id="38" name="Shape 35"/>
          <p:cNvSpPr/>
          <p:nvPr/>
        </p:nvSpPr>
        <p:spPr>
          <a:xfrm>
            <a:off x="3794760" y="2148840"/>
            <a:ext cx="310896" cy="310896"/>
          </a:xfrm>
          <a:prstGeom prst="ellipse">
            <a:avLst/>
          </a:prstGeom>
          <a:solidFill>
            <a:srgbClr val="4E9A7C"/>
          </a:solidFill>
          <a:ln/>
        </p:spPr>
        <p:txBody>
          <a:bodyPr/>
          <a:lstStyle/>
          <a:p>
            <a:endParaRPr lang="en-GB"/>
          </a:p>
        </p:txBody>
      </p:sp>
      <p:sp>
        <p:nvSpPr>
          <p:cNvPr id="39" name="Text 36"/>
          <p:cNvSpPr txBox="1"/>
          <p:nvPr/>
        </p:nvSpPr>
        <p:spPr>
          <a:xfrm>
            <a:off x="3794760" y="2148840"/>
            <a:ext cx="310896" cy="310896"/>
          </a:xfrm>
          <a:prstGeom prst="rect">
            <a:avLst/>
          </a:prstGeom>
          <a:noFill/>
          <a:ln/>
        </p:spPr>
        <p:txBody>
          <a:bodyPr wrap="square" lIns="0" tIns="0" rIns="0" bIns="0" rtlCol="0" anchor="ctr"/>
          <a:lstStyle/>
          <a:p>
            <a:pPr marL="0" indent="0" algn="ctr">
              <a:buNone/>
            </a:pPr>
            <a:r>
              <a:rPr lang="en-US" sz="1100" b="1" dirty="0">
                <a:solidFill>
                  <a:srgbClr val="FFFFFF"/>
                </a:solidFill>
              </a:rPr>
              <a:t>E</a:t>
            </a:r>
            <a:endParaRPr lang="en-US" sz="1100" dirty="0"/>
          </a:p>
        </p:txBody>
      </p:sp>
      <p:sp>
        <p:nvSpPr>
          <p:cNvPr id="40" name="Text 37"/>
          <p:cNvSpPr txBox="1"/>
          <p:nvPr/>
        </p:nvSpPr>
        <p:spPr>
          <a:xfrm>
            <a:off x="4206240" y="2112264"/>
            <a:ext cx="1828800" cy="384048"/>
          </a:xfrm>
          <a:prstGeom prst="rect">
            <a:avLst/>
          </a:prstGeom>
          <a:noFill/>
          <a:ln/>
        </p:spPr>
        <p:txBody>
          <a:bodyPr wrap="square" lIns="0" tIns="0" rIns="0" bIns="0" rtlCol="0" anchor="ctr"/>
          <a:lstStyle/>
          <a:p>
            <a:pPr marL="0" indent="0">
              <a:buNone/>
            </a:pPr>
            <a:r>
              <a:rPr lang="en-US" sz="1200" dirty="0">
                <a:solidFill>
                  <a:srgbClr val="2B3A42"/>
                </a:solidFill>
              </a:rPr>
              <a:t>Creative problem-solving</a:t>
            </a:r>
            <a:endParaRPr lang="en-US" sz="1200" dirty="0"/>
          </a:p>
        </p:txBody>
      </p:sp>
      <p:sp>
        <p:nvSpPr>
          <p:cNvPr id="41" name="Shape 38"/>
          <p:cNvSpPr/>
          <p:nvPr/>
        </p:nvSpPr>
        <p:spPr>
          <a:xfrm>
            <a:off x="3794760" y="2660904"/>
            <a:ext cx="310896" cy="310896"/>
          </a:xfrm>
          <a:prstGeom prst="ellipse">
            <a:avLst/>
          </a:prstGeom>
          <a:solidFill>
            <a:srgbClr val="4E9A7C"/>
          </a:solidFill>
          <a:ln/>
        </p:spPr>
        <p:txBody>
          <a:bodyPr/>
          <a:lstStyle/>
          <a:p>
            <a:endParaRPr lang="en-GB"/>
          </a:p>
        </p:txBody>
      </p:sp>
      <p:sp>
        <p:nvSpPr>
          <p:cNvPr id="42" name="Text 39"/>
          <p:cNvSpPr txBox="1"/>
          <p:nvPr/>
        </p:nvSpPr>
        <p:spPr>
          <a:xfrm>
            <a:off x="3794760" y="2660904"/>
            <a:ext cx="310896" cy="310896"/>
          </a:xfrm>
          <a:prstGeom prst="rect">
            <a:avLst/>
          </a:prstGeom>
          <a:noFill/>
          <a:ln/>
        </p:spPr>
        <p:txBody>
          <a:bodyPr wrap="square" lIns="0" tIns="0" rIns="0" bIns="0" rtlCol="0" anchor="ctr"/>
          <a:lstStyle/>
          <a:p>
            <a:pPr marL="0" indent="0" algn="ctr">
              <a:buNone/>
            </a:pPr>
            <a:r>
              <a:rPr lang="en-US" sz="1100" b="1" dirty="0">
                <a:solidFill>
                  <a:srgbClr val="FFFFFF"/>
                </a:solidFill>
              </a:rPr>
              <a:t>E</a:t>
            </a:r>
            <a:endParaRPr lang="en-US" sz="1100" dirty="0"/>
          </a:p>
        </p:txBody>
      </p:sp>
      <p:sp>
        <p:nvSpPr>
          <p:cNvPr id="43" name="Text 40"/>
          <p:cNvSpPr txBox="1"/>
          <p:nvPr/>
        </p:nvSpPr>
        <p:spPr>
          <a:xfrm>
            <a:off x="4206240" y="2624328"/>
            <a:ext cx="1828800" cy="384048"/>
          </a:xfrm>
          <a:prstGeom prst="rect">
            <a:avLst/>
          </a:prstGeom>
          <a:noFill/>
          <a:ln/>
        </p:spPr>
        <p:txBody>
          <a:bodyPr wrap="square" lIns="0" tIns="0" rIns="0" bIns="0" rtlCol="0" anchor="ctr"/>
          <a:lstStyle/>
          <a:p>
            <a:pPr marL="0" indent="0">
              <a:buNone/>
            </a:pPr>
            <a:r>
              <a:rPr lang="en-US" sz="1200" dirty="0">
                <a:solidFill>
                  <a:srgbClr val="2B3A42"/>
                </a:solidFill>
              </a:rPr>
              <a:t>Project and budget planning</a:t>
            </a:r>
            <a:endParaRPr lang="en-US" sz="1200" dirty="0"/>
          </a:p>
        </p:txBody>
      </p:sp>
      <p:sp>
        <p:nvSpPr>
          <p:cNvPr id="44" name="Shape 41"/>
          <p:cNvSpPr/>
          <p:nvPr/>
        </p:nvSpPr>
        <p:spPr>
          <a:xfrm>
            <a:off x="3794760" y="3172968"/>
            <a:ext cx="310896" cy="310896"/>
          </a:xfrm>
          <a:prstGeom prst="ellipse">
            <a:avLst/>
          </a:prstGeom>
          <a:solidFill>
            <a:srgbClr val="9AA6AD"/>
          </a:solidFill>
          <a:ln/>
        </p:spPr>
        <p:txBody>
          <a:bodyPr/>
          <a:lstStyle/>
          <a:p>
            <a:endParaRPr lang="en-GB"/>
          </a:p>
        </p:txBody>
      </p:sp>
      <p:sp>
        <p:nvSpPr>
          <p:cNvPr id="45" name="Text 42"/>
          <p:cNvSpPr txBox="1"/>
          <p:nvPr/>
        </p:nvSpPr>
        <p:spPr>
          <a:xfrm>
            <a:off x="3794760" y="3172968"/>
            <a:ext cx="310896" cy="310896"/>
          </a:xfrm>
          <a:prstGeom prst="rect">
            <a:avLst/>
          </a:prstGeom>
          <a:noFill/>
          <a:ln/>
        </p:spPr>
        <p:txBody>
          <a:bodyPr wrap="square" lIns="0" tIns="0" rIns="0" bIns="0" rtlCol="0" anchor="ctr"/>
          <a:lstStyle/>
          <a:p>
            <a:pPr marL="0" indent="0" algn="ctr">
              <a:buNone/>
            </a:pPr>
            <a:r>
              <a:rPr lang="en-US" sz="1100" b="1" dirty="0">
                <a:solidFill>
                  <a:srgbClr val="FFFFFF"/>
                </a:solidFill>
              </a:rPr>
              <a:t>D</a:t>
            </a:r>
            <a:endParaRPr lang="en-US" sz="1100" dirty="0"/>
          </a:p>
        </p:txBody>
      </p:sp>
      <p:sp>
        <p:nvSpPr>
          <p:cNvPr id="46" name="Text 43"/>
          <p:cNvSpPr txBox="1"/>
          <p:nvPr/>
        </p:nvSpPr>
        <p:spPr>
          <a:xfrm>
            <a:off x="4206240" y="3136392"/>
            <a:ext cx="1828800" cy="384048"/>
          </a:xfrm>
          <a:prstGeom prst="rect">
            <a:avLst/>
          </a:prstGeom>
          <a:noFill/>
          <a:ln/>
        </p:spPr>
        <p:txBody>
          <a:bodyPr wrap="square" lIns="0" tIns="0" rIns="0" bIns="0" rtlCol="0" anchor="ctr"/>
          <a:lstStyle/>
          <a:p>
            <a:pPr marL="0" indent="0">
              <a:buNone/>
            </a:pPr>
            <a:r>
              <a:rPr lang="en-US" sz="1200" dirty="0">
                <a:solidFill>
                  <a:srgbClr val="2B3A42"/>
                </a:solidFill>
              </a:rPr>
              <a:t>Welsh or another language</a:t>
            </a:r>
            <a:endParaRPr lang="en-US" sz="1200" dirty="0"/>
          </a:p>
        </p:txBody>
      </p:sp>
      <p:sp>
        <p:nvSpPr>
          <p:cNvPr id="47" name="Shape 44"/>
          <p:cNvSpPr/>
          <p:nvPr/>
        </p:nvSpPr>
        <p:spPr>
          <a:xfrm>
            <a:off x="3794760" y="3685032"/>
            <a:ext cx="310896" cy="310896"/>
          </a:xfrm>
          <a:prstGeom prst="ellipse">
            <a:avLst/>
          </a:prstGeom>
          <a:solidFill>
            <a:srgbClr val="9AA6AD"/>
          </a:solidFill>
          <a:ln/>
        </p:spPr>
        <p:txBody>
          <a:bodyPr/>
          <a:lstStyle/>
          <a:p>
            <a:endParaRPr lang="en-GB"/>
          </a:p>
        </p:txBody>
      </p:sp>
      <p:sp>
        <p:nvSpPr>
          <p:cNvPr id="48" name="Text 45"/>
          <p:cNvSpPr txBox="1"/>
          <p:nvPr/>
        </p:nvSpPr>
        <p:spPr>
          <a:xfrm>
            <a:off x="3794760" y="3685032"/>
            <a:ext cx="310896" cy="310896"/>
          </a:xfrm>
          <a:prstGeom prst="rect">
            <a:avLst/>
          </a:prstGeom>
          <a:noFill/>
          <a:ln/>
        </p:spPr>
        <p:txBody>
          <a:bodyPr wrap="square" lIns="0" tIns="0" rIns="0" bIns="0" rtlCol="0" anchor="ctr"/>
          <a:lstStyle/>
          <a:p>
            <a:pPr marL="0" indent="0" algn="ctr">
              <a:buNone/>
            </a:pPr>
            <a:r>
              <a:rPr lang="en-US" sz="1100" b="1" dirty="0">
                <a:solidFill>
                  <a:srgbClr val="FFFFFF"/>
                </a:solidFill>
              </a:rPr>
              <a:t>D</a:t>
            </a:r>
            <a:endParaRPr lang="en-US" sz="1100" dirty="0"/>
          </a:p>
        </p:txBody>
      </p:sp>
      <p:sp>
        <p:nvSpPr>
          <p:cNvPr id="49" name="Text 46"/>
          <p:cNvSpPr txBox="1"/>
          <p:nvPr/>
        </p:nvSpPr>
        <p:spPr>
          <a:xfrm>
            <a:off x="4206240" y="3648456"/>
            <a:ext cx="1828800" cy="384048"/>
          </a:xfrm>
          <a:prstGeom prst="rect">
            <a:avLst/>
          </a:prstGeom>
          <a:noFill/>
          <a:ln/>
        </p:spPr>
        <p:txBody>
          <a:bodyPr wrap="square" lIns="0" tIns="0" rIns="0" bIns="0" rtlCol="0" anchor="ctr"/>
          <a:lstStyle/>
          <a:p>
            <a:pPr marL="0" indent="0">
              <a:buNone/>
            </a:pPr>
            <a:r>
              <a:rPr lang="en-US" sz="1200" dirty="0">
                <a:solidFill>
                  <a:srgbClr val="2B3A42"/>
                </a:solidFill>
              </a:rPr>
              <a:t>Data analysis</a:t>
            </a:r>
            <a:endParaRPr lang="en-US" sz="1200" dirty="0"/>
          </a:p>
        </p:txBody>
      </p:sp>
      <p:sp>
        <p:nvSpPr>
          <p:cNvPr id="50" name="Shape 47"/>
          <p:cNvSpPr/>
          <p:nvPr/>
        </p:nvSpPr>
        <p:spPr>
          <a:xfrm>
            <a:off x="6263640" y="1051560"/>
            <a:ext cx="2468880" cy="3200400"/>
          </a:xfrm>
          <a:prstGeom prst="roundRect">
            <a:avLst>
              <a:gd name="adj" fmla="val 2963"/>
            </a:avLst>
          </a:prstGeom>
          <a:solidFill>
            <a:srgbClr val="FFFFFF"/>
          </a:solidFill>
          <a:ln w="9525">
            <a:solidFill>
              <a:srgbClr val="E2DED2"/>
            </a:solidFill>
            <a:prstDash val="solid"/>
          </a:ln>
          <a:effectLst>
            <a:outerShdw blurRad="76200" dist="25400" dir="5400000" algn="bl" rotWithShape="0">
              <a:srgbClr val="22485A">
                <a:alpha val="10000"/>
              </a:srgbClr>
            </a:outerShdw>
          </a:effectLst>
        </p:spPr>
        <p:txBody>
          <a:bodyPr/>
          <a:lstStyle/>
          <a:p>
            <a:endParaRPr lang="en-GB"/>
          </a:p>
        </p:txBody>
      </p:sp>
      <p:sp>
        <p:nvSpPr>
          <p:cNvPr id="51" name="Shape 48"/>
          <p:cNvSpPr/>
          <p:nvPr/>
        </p:nvSpPr>
        <p:spPr>
          <a:xfrm>
            <a:off x="6263640" y="1051560"/>
            <a:ext cx="2468880" cy="411480"/>
          </a:xfrm>
          <a:prstGeom prst="rect">
            <a:avLst/>
          </a:prstGeom>
          <a:solidFill>
            <a:srgbClr val="B97A2B"/>
          </a:solidFill>
          <a:ln/>
        </p:spPr>
        <p:txBody>
          <a:bodyPr/>
          <a:lstStyle/>
          <a:p>
            <a:endParaRPr lang="en-GB"/>
          </a:p>
        </p:txBody>
      </p:sp>
      <p:sp>
        <p:nvSpPr>
          <p:cNvPr id="52" name="Text 49"/>
          <p:cNvSpPr txBox="1"/>
          <p:nvPr/>
        </p:nvSpPr>
        <p:spPr>
          <a:xfrm>
            <a:off x="6400800" y="1051560"/>
            <a:ext cx="2194560" cy="411480"/>
          </a:xfrm>
          <a:prstGeom prst="rect">
            <a:avLst/>
          </a:prstGeom>
          <a:noFill/>
          <a:ln/>
        </p:spPr>
        <p:txBody>
          <a:bodyPr wrap="square" lIns="0" tIns="0" rIns="0" bIns="0" rtlCol="0" anchor="ctr"/>
          <a:lstStyle/>
          <a:p>
            <a:pPr marL="0" indent="0">
              <a:buNone/>
            </a:pPr>
            <a:r>
              <a:rPr lang="en-US" sz="1400" b="1" dirty="0">
                <a:solidFill>
                  <a:srgbClr val="FFFFFF"/>
                </a:solidFill>
                <a:latin typeface="Georgia" pitchFamily="34" charset="0"/>
                <a:ea typeface="Georgia" pitchFamily="34" charset="-122"/>
                <a:cs typeface="Georgia" pitchFamily="34" charset="-120"/>
              </a:rPr>
              <a:t>Attributes</a:t>
            </a:r>
            <a:endParaRPr lang="en-US" sz="1400" dirty="0"/>
          </a:p>
        </p:txBody>
      </p:sp>
      <p:sp>
        <p:nvSpPr>
          <p:cNvPr id="53" name="Shape 50"/>
          <p:cNvSpPr/>
          <p:nvPr/>
        </p:nvSpPr>
        <p:spPr>
          <a:xfrm>
            <a:off x="6400800" y="1636776"/>
            <a:ext cx="310896" cy="310896"/>
          </a:xfrm>
          <a:prstGeom prst="ellipse">
            <a:avLst/>
          </a:prstGeom>
          <a:solidFill>
            <a:srgbClr val="B97A2B"/>
          </a:solidFill>
          <a:ln/>
        </p:spPr>
        <p:txBody>
          <a:bodyPr/>
          <a:lstStyle/>
          <a:p>
            <a:endParaRPr lang="en-GB"/>
          </a:p>
        </p:txBody>
      </p:sp>
      <p:sp>
        <p:nvSpPr>
          <p:cNvPr id="54" name="Text 51"/>
          <p:cNvSpPr txBox="1"/>
          <p:nvPr/>
        </p:nvSpPr>
        <p:spPr>
          <a:xfrm>
            <a:off x="6400800" y="1636776"/>
            <a:ext cx="310896" cy="310896"/>
          </a:xfrm>
          <a:prstGeom prst="rect">
            <a:avLst/>
          </a:prstGeom>
          <a:noFill/>
          <a:ln/>
        </p:spPr>
        <p:txBody>
          <a:bodyPr wrap="square" lIns="0" tIns="0" rIns="0" bIns="0" rtlCol="0" anchor="ctr"/>
          <a:lstStyle/>
          <a:p>
            <a:pPr marL="0" indent="0" algn="ctr">
              <a:buNone/>
            </a:pPr>
            <a:r>
              <a:rPr lang="en-US" sz="1100" b="1" dirty="0">
                <a:solidFill>
                  <a:srgbClr val="FFFFFF"/>
                </a:solidFill>
              </a:rPr>
              <a:t>E</a:t>
            </a:r>
            <a:endParaRPr lang="en-US" sz="1100" dirty="0"/>
          </a:p>
        </p:txBody>
      </p:sp>
      <p:sp>
        <p:nvSpPr>
          <p:cNvPr id="55" name="Text 52"/>
          <p:cNvSpPr txBox="1"/>
          <p:nvPr/>
        </p:nvSpPr>
        <p:spPr>
          <a:xfrm>
            <a:off x="6812280" y="1600200"/>
            <a:ext cx="1828800" cy="384048"/>
          </a:xfrm>
          <a:prstGeom prst="rect">
            <a:avLst/>
          </a:prstGeom>
          <a:noFill/>
          <a:ln/>
        </p:spPr>
        <p:txBody>
          <a:bodyPr wrap="square" lIns="0" tIns="0" rIns="0" bIns="0" rtlCol="0" anchor="ctr"/>
          <a:lstStyle/>
          <a:p>
            <a:pPr marL="0" indent="0">
              <a:buNone/>
            </a:pPr>
            <a:r>
              <a:rPr lang="en-US" sz="1200" dirty="0">
                <a:solidFill>
                  <a:srgbClr val="2B3A42"/>
                </a:solidFill>
              </a:rPr>
              <a:t>Curious and flexible</a:t>
            </a:r>
            <a:endParaRPr lang="en-US" sz="1200" dirty="0"/>
          </a:p>
        </p:txBody>
      </p:sp>
      <p:sp>
        <p:nvSpPr>
          <p:cNvPr id="56" name="Shape 53"/>
          <p:cNvSpPr/>
          <p:nvPr/>
        </p:nvSpPr>
        <p:spPr>
          <a:xfrm>
            <a:off x="6400800" y="2148840"/>
            <a:ext cx="310896" cy="310896"/>
          </a:xfrm>
          <a:prstGeom prst="ellipse">
            <a:avLst/>
          </a:prstGeom>
          <a:solidFill>
            <a:srgbClr val="B97A2B"/>
          </a:solidFill>
          <a:ln/>
        </p:spPr>
        <p:txBody>
          <a:bodyPr/>
          <a:lstStyle/>
          <a:p>
            <a:endParaRPr lang="en-GB"/>
          </a:p>
        </p:txBody>
      </p:sp>
      <p:sp>
        <p:nvSpPr>
          <p:cNvPr id="57" name="Text 54"/>
          <p:cNvSpPr txBox="1"/>
          <p:nvPr/>
        </p:nvSpPr>
        <p:spPr>
          <a:xfrm>
            <a:off x="6400800" y="2148840"/>
            <a:ext cx="310896" cy="310896"/>
          </a:xfrm>
          <a:prstGeom prst="rect">
            <a:avLst/>
          </a:prstGeom>
          <a:noFill/>
          <a:ln/>
        </p:spPr>
        <p:txBody>
          <a:bodyPr wrap="square" lIns="0" tIns="0" rIns="0" bIns="0" rtlCol="0" anchor="ctr"/>
          <a:lstStyle/>
          <a:p>
            <a:pPr marL="0" indent="0" algn="ctr">
              <a:buNone/>
            </a:pPr>
            <a:r>
              <a:rPr lang="en-US" sz="1100" b="1" dirty="0">
                <a:solidFill>
                  <a:srgbClr val="FFFFFF"/>
                </a:solidFill>
              </a:rPr>
              <a:t>E</a:t>
            </a:r>
            <a:endParaRPr lang="en-US" sz="1100" dirty="0"/>
          </a:p>
        </p:txBody>
      </p:sp>
      <p:sp>
        <p:nvSpPr>
          <p:cNvPr id="58" name="Text 55"/>
          <p:cNvSpPr txBox="1"/>
          <p:nvPr/>
        </p:nvSpPr>
        <p:spPr>
          <a:xfrm>
            <a:off x="6812280" y="2112264"/>
            <a:ext cx="1828800" cy="384048"/>
          </a:xfrm>
          <a:prstGeom prst="rect">
            <a:avLst/>
          </a:prstGeom>
          <a:noFill/>
          <a:ln/>
        </p:spPr>
        <p:txBody>
          <a:bodyPr wrap="square" lIns="0" tIns="0" rIns="0" bIns="0" rtlCol="0" anchor="ctr"/>
          <a:lstStyle/>
          <a:p>
            <a:pPr marL="0" indent="0">
              <a:buNone/>
            </a:pPr>
            <a:r>
              <a:rPr lang="en-US" sz="1200" dirty="0">
                <a:solidFill>
                  <a:srgbClr val="2B3A42"/>
                </a:solidFill>
              </a:rPr>
              <a:t>Ethical and honest</a:t>
            </a:r>
            <a:endParaRPr lang="en-US" sz="1200" dirty="0"/>
          </a:p>
        </p:txBody>
      </p:sp>
      <p:sp>
        <p:nvSpPr>
          <p:cNvPr id="59" name="Shape 56"/>
          <p:cNvSpPr/>
          <p:nvPr/>
        </p:nvSpPr>
        <p:spPr>
          <a:xfrm>
            <a:off x="6400800" y="2660904"/>
            <a:ext cx="310896" cy="310896"/>
          </a:xfrm>
          <a:prstGeom prst="ellipse">
            <a:avLst/>
          </a:prstGeom>
          <a:solidFill>
            <a:srgbClr val="B97A2B"/>
          </a:solidFill>
          <a:ln/>
        </p:spPr>
        <p:txBody>
          <a:bodyPr/>
          <a:lstStyle/>
          <a:p>
            <a:endParaRPr lang="en-GB"/>
          </a:p>
        </p:txBody>
      </p:sp>
      <p:sp>
        <p:nvSpPr>
          <p:cNvPr id="60" name="Text 57"/>
          <p:cNvSpPr txBox="1"/>
          <p:nvPr/>
        </p:nvSpPr>
        <p:spPr>
          <a:xfrm>
            <a:off x="6400800" y="2660904"/>
            <a:ext cx="310896" cy="310896"/>
          </a:xfrm>
          <a:prstGeom prst="rect">
            <a:avLst/>
          </a:prstGeom>
          <a:noFill/>
          <a:ln/>
        </p:spPr>
        <p:txBody>
          <a:bodyPr wrap="square" lIns="0" tIns="0" rIns="0" bIns="0" rtlCol="0" anchor="ctr"/>
          <a:lstStyle/>
          <a:p>
            <a:pPr marL="0" indent="0" algn="ctr">
              <a:buNone/>
            </a:pPr>
            <a:r>
              <a:rPr lang="en-US" sz="1100" b="1" dirty="0">
                <a:solidFill>
                  <a:srgbClr val="FFFFFF"/>
                </a:solidFill>
              </a:rPr>
              <a:t>E</a:t>
            </a:r>
            <a:endParaRPr lang="en-US" sz="1100" dirty="0"/>
          </a:p>
        </p:txBody>
      </p:sp>
      <p:sp>
        <p:nvSpPr>
          <p:cNvPr id="61" name="Text 58"/>
          <p:cNvSpPr txBox="1"/>
          <p:nvPr/>
        </p:nvSpPr>
        <p:spPr>
          <a:xfrm>
            <a:off x="6812280" y="2624328"/>
            <a:ext cx="1828800" cy="384048"/>
          </a:xfrm>
          <a:prstGeom prst="rect">
            <a:avLst/>
          </a:prstGeom>
          <a:noFill/>
          <a:ln/>
        </p:spPr>
        <p:txBody>
          <a:bodyPr wrap="square" lIns="0" tIns="0" rIns="0" bIns="0" rtlCol="0" anchor="ctr"/>
          <a:lstStyle/>
          <a:p>
            <a:pPr marL="0" indent="0">
              <a:buNone/>
            </a:pPr>
            <a:r>
              <a:rPr lang="en-US" sz="1200" dirty="0">
                <a:solidFill>
                  <a:srgbClr val="2B3A42"/>
                </a:solidFill>
              </a:rPr>
              <a:t>Confident with senior staff</a:t>
            </a:r>
            <a:endParaRPr lang="en-US" sz="1200" dirty="0"/>
          </a:p>
        </p:txBody>
      </p:sp>
      <p:sp>
        <p:nvSpPr>
          <p:cNvPr id="62" name="Shape 59"/>
          <p:cNvSpPr/>
          <p:nvPr/>
        </p:nvSpPr>
        <p:spPr>
          <a:xfrm>
            <a:off x="6400800" y="3172968"/>
            <a:ext cx="310896" cy="310896"/>
          </a:xfrm>
          <a:prstGeom prst="ellipse">
            <a:avLst/>
          </a:prstGeom>
          <a:solidFill>
            <a:srgbClr val="9AA6AD"/>
          </a:solidFill>
          <a:ln/>
        </p:spPr>
        <p:txBody>
          <a:bodyPr/>
          <a:lstStyle/>
          <a:p>
            <a:endParaRPr lang="en-GB"/>
          </a:p>
        </p:txBody>
      </p:sp>
      <p:sp>
        <p:nvSpPr>
          <p:cNvPr id="63" name="Text 60"/>
          <p:cNvSpPr txBox="1"/>
          <p:nvPr/>
        </p:nvSpPr>
        <p:spPr>
          <a:xfrm>
            <a:off x="6400800" y="3172968"/>
            <a:ext cx="310896" cy="310896"/>
          </a:xfrm>
          <a:prstGeom prst="rect">
            <a:avLst/>
          </a:prstGeom>
          <a:noFill/>
          <a:ln/>
        </p:spPr>
        <p:txBody>
          <a:bodyPr wrap="square" lIns="0" tIns="0" rIns="0" bIns="0" rtlCol="0" anchor="ctr"/>
          <a:lstStyle/>
          <a:p>
            <a:pPr marL="0" indent="0" algn="ctr">
              <a:buNone/>
            </a:pPr>
            <a:r>
              <a:rPr lang="en-US" sz="1100" b="1" dirty="0">
                <a:solidFill>
                  <a:srgbClr val="FFFFFF"/>
                </a:solidFill>
              </a:rPr>
              <a:t>D</a:t>
            </a:r>
            <a:endParaRPr lang="en-US" sz="1100" dirty="0"/>
          </a:p>
        </p:txBody>
      </p:sp>
      <p:sp>
        <p:nvSpPr>
          <p:cNvPr id="64" name="Text 61"/>
          <p:cNvSpPr txBox="1"/>
          <p:nvPr/>
        </p:nvSpPr>
        <p:spPr>
          <a:xfrm>
            <a:off x="6812280" y="3136392"/>
            <a:ext cx="1828800" cy="384048"/>
          </a:xfrm>
          <a:prstGeom prst="rect">
            <a:avLst/>
          </a:prstGeom>
          <a:noFill/>
          <a:ln/>
        </p:spPr>
        <p:txBody>
          <a:bodyPr wrap="square" lIns="0" tIns="0" rIns="0" bIns="0" rtlCol="0" anchor="ctr"/>
          <a:lstStyle/>
          <a:p>
            <a:pPr marL="0" indent="0">
              <a:buNone/>
            </a:pPr>
            <a:r>
              <a:rPr lang="en-US" sz="1200" dirty="0">
                <a:solidFill>
                  <a:srgbClr val="2B3A42"/>
                </a:solidFill>
              </a:rPr>
              <a:t>Collaborative</a:t>
            </a:r>
            <a:endParaRPr lang="en-US" sz="1200" dirty="0"/>
          </a:p>
        </p:txBody>
      </p:sp>
      <p:sp>
        <p:nvSpPr>
          <p:cNvPr id="65" name="Shape 62"/>
          <p:cNvSpPr/>
          <p:nvPr/>
        </p:nvSpPr>
        <p:spPr>
          <a:xfrm>
            <a:off x="6400800" y="3685032"/>
            <a:ext cx="310896" cy="310896"/>
          </a:xfrm>
          <a:prstGeom prst="ellipse">
            <a:avLst/>
          </a:prstGeom>
          <a:solidFill>
            <a:srgbClr val="9AA6AD"/>
          </a:solidFill>
          <a:ln/>
        </p:spPr>
        <p:txBody>
          <a:bodyPr/>
          <a:lstStyle/>
          <a:p>
            <a:endParaRPr lang="en-GB"/>
          </a:p>
        </p:txBody>
      </p:sp>
      <p:sp>
        <p:nvSpPr>
          <p:cNvPr id="66" name="Text 63"/>
          <p:cNvSpPr txBox="1"/>
          <p:nvPr/>
        </p:nvSpPr>
        <p:spPr>
          <a:xfrm>
            <a:off x="6400800" y="3685032"/>
            <a:ext cx="310896" cy="310896"/>
          </a:xfrm>
          <a:prstGeom prst="rect">
            <a:avLst/>
          </a:prstGeom>
          <a:noFill/>
          <a:ln/>
        </p:spPr>
        <p:txBody>
          <a:bodyPr wrap="square" lIns="0" tIns="0" rIns="0" bIns="0" rtlCol="0" anchor="ctr"/>
          <a:lstStyle/>
          <a:p>
            <a:pPr marL="0" indent="0" algn="ctr">
              <a:buNone/>
            </a:pPr>
            <a:r>
              <a:rPr lang="en-US" sz="1100" b="1" dirty="0">
                <a:solidFill>
                  <a:srgbClr val="FFFFFF"/>
                </a:solidFill>
              </a:rPr>
              <a:t>D</a:t>
            </a:r>
            <a:endParaRPr lang="en-US" sz="1100" dirty="0"/>
          </a:p>
        </p:txBody>
      </p:sp>
      <p:sp>
        <p:nvSpPr>
          <p:cNvPr id="67" name="Text 64"/>
          <p:cNvSpPr txBox="1"/>
          <p:nvPr/>
        </p:nvSpPr>
        <p:spPr>
          <a:xfrm>
            <a:off x="6812280" y="3648456"/>
            <a:ext cx="1828800" cy="384048"/>
          </a:xfrm>
          <a:prstGeom prst="rect">
            <a:avLst/>
          </a:prstGeom>
          <a:noFill/>
          <a:ln/>
        </p:spPr>
        <p:txBody>
          <a:bodyPr wrap="square" lIns="0" tIns="0" rIns="0" bIns="0" rtlCol="0" anchor="ctr"/>
          <a:lstStyle/>
          <a:p>
            <a:pPr marL="0" indent="0">
              <a:buNone/>
            </a:pPr>
            <a:r>
              <a:rPr lang="en-US" sz="1200" dirty="0">
                <a:solidFill>
                  <a:srgbClr val="2B3A42"/>
                </a:solidFill>
              </a:rPr>
              <a:t>Confident presenter</a:t>
            </a:r>
            <a:endParaRPr lang="en-US" sz="1200" dirty="0"/>
          </a:p>
        </p:txBody>
      </p:sp>
      <p:sp>
        <p:nvSpPr>
          <p:cNvPr id="68" name="Text 65"/>
          <p:cNvSpPr txBox="1"/>
          <p:nvPr/>
        </p:nvSpPr>
        <p:spPr>
          <a:xfrm>
            <a:off x="1051560" y="4343400"/>
            <a:ext cx="7726680" cy="274320"/>
          </a:xfrm>
          <a:prstGeom prst="rect">
            <a:avLst/>
          </a:prstGeom>
          <a:noFill/>
          <a:ln/>
        </p:spPr>
        <p:txBody>
          <a:bodyPr wrap="square" lIns="0" tIns="0" rIns="0" bIns="0" rtlCol="0" anchor="t"/>
          <a:lstStyle/>
          <a:p>
            <a:pPr marL="0" indent="0">
              <a:buNone/>
            </a:pPr>
            <a:r>
              <a:rPr lang="en-US" sz="1200" b="1" dirty="0">
                <a:solidFill>
                  <a:srgbClr val="22485A"/>
                </a:solidFill>
              </a:rPr>
              <a:t>E = essential   D = desirable</a:t>
            </a:r>
            <a:endParaRPr lang="en-US" sz="1200" dirty="0"/>
          </a:p>
        </p:txBody>
      </p:sp>
      <p:sp>
        <p:nvSpPr>
          <p:cNvPr id="69" name="Text 66"/>
          <p:cNvSpPr txBox="1"/>
          <p:nvPr/>
        </p:nvSpPr>
        <p:spPr>
          <a:xfrm>
            <a:off x="1051560" y="4727448"/>
            <a:ext cx="7406640" cy="347472"/>
          </a:xfrm>
          <a:prstGeom prst="rect">
            <a:avLst/>
          </a:prstGeom>
          <a:noFill/>
          <a:ln/>
        </p:spPr>
        <p:txBody>
          <a:bodyPr wrap="square" lIns="0" tIns="0" rIns="0" bIns="0" rtlCol="0" anchor="t"/>
          <a:lstStyle/>
          <a:p>
            <a:pPr marL="0" indent="0">
              <a:buNone/>
            </a:pPr>
            <a:r>
              <a:rPr lang="en-US" sz="900" i="1" dirty="0">
                <a:solidFill>
                  <a:srgbClr val="5F6D76"/>
                </a:solidFill>
              </a:rPr>
              <a:t>Source: (Armstrong, 2020).</a:t>
            </a:r>
            <a:endParaRPr lang="en-US" sz="900" dirty="0"/>
          </a:p>
        </p:txBody>
      </p:sp>
    </p:spTree>
  </p:cSld>
  <p:clrMapOvr>
    <a:masterClrMapping/>
  </p:clrMapOvr>
  <p:transition spd="med">
    <p:push/>
  </p:transition>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7F5EF"/>
        </a:solidFill>
        <a:effectLst/>
      </p:bgPr>
    </p:bg>
    <p:spTree>
      <p:nvGrpSpPr>
        <p:cNvPr id="1" name=""/>
        <p:cNvGrpSpPr/>
        <p:nvPr/>
      </p:nvGrpSpPr>
      <p:grpSpPr>
        <a:xfrm>
          <a:off x="0" y="0"/>
          <a:ext cx="0" cy="0"/>
          <a:chOff x="0" y="0"/>
          <a:chExt cx="0" cy="0"/>
        </a:xfrm>
      </p:grpSpPr>
      <p:sp>
        <p:nvSpPr>
          <p:cNvPr id="2" name="Shape 0"/>
          <p:cNvSpPr/>
          <p:nvPr/>
        </p:nvSpPr>
        <p:spPr>
          <a:xfrm>
            <a:off x="0" y="0"/>
            <a:ext cx="777240" cy="5143500"/>
          </a:xfrm>
          <a:prstGeom prst="rect">
            <a:avLst/>
          </a:prstGeom>
          <a:solidFill>
            <a:srgbClr val="22485A"/>
          </a:solidFill>
          <a:ln/>
        </p:spPr>
        <p:txBody>
          <a:bodyPr/>
          <a:lstStyle/>
          <a:p>
            <a:endParaRPr lang="en-GB"/>
          </a:p>
        </p:txBody>
      </p:sp>
      <p:sp>
        <p:nvSpPr>
          <p:cNvPr id="3" name="Shape 1"/>
          <p:cNvSpPr/>
          <p:nvPr/>
        </p:nvSpPr>
        <p:spPr>
          <a:xfrm>
            <a:off x="54864" y="91440"/>
            <a:ext cx="667512" cy="566928"/>
          </a:xfrm>
          <a:prstGeom prst="roundRect">
            <a:avLst>
              <a:gd name="adj" fmla="val 9677"/>
            </a:avLst>
          </a:prstGeom>
          <a:solidFill>
            <a:srgbClr val="FFFFFF"/>
          </a:solidFill>
          <a:ln/>
        </p:spPr>
        <p:txBody>
          <a:bodyPr/>
          <a:lstStyle/>
          <a:p>
            <a:endParaRPr lang="en-GB"/>
          </a:p>
        </p:txBody>
      </p:sp>
      <p:pic>
        <p:nvPicPr>
          <p:cNvPr id="4" name="Image 0" descr="/home/claude/assets/logo_navy.png"/>
          <p:cNvPicPr>
            <a:picLocks noChangeAspect="1"/>
          </p:cNvPicPr>
          <p:nvPr/>
        </p:nvPicPr>
        <p:blipFill>
          <a:blip r:embed="rId3"/>
          <a:stretch>
            <a:fillRect/>
          </a:stretch>
        </p:blipFill>
        <p:spPr>
          <a:xfrm>
            <a:off x="91440" y="128016"/>
            <a:ext cx="594360" cy="461772"/>
          </a:xfrm>
          <a:prstGeom prst="rect">
            <a:avLst/>
          </a:prstGeom>
        </p:spPr>
      </p:pic>
      <p:sp>
        <p:nvSpPr>
          <p:cNvPr id="5" name="Shape 2"/>
          <p:cNvSpPr/>
          <p:nvPr/>
        </p:nvSpPr>
        <p:spPr>
          <a:xfrm>
            <a:off x="342900" y="1188720"/>
            <a:ext cx="91440" cy="91440"/>
          </a:xfrm>
          <a:prstGeom prst="ellipse">
            <a:avLst/>
          </a:prstGeom>
          <a:solidFill>
            <a:srgbClr val="3C7A9A"/>
          </a:solidFill>
          <a:ln w="6350">
            <a:solidFill>
              <a:srgbClr val="8FBBCE"/>
            </a:solidFill>
            <a:prstDash val="solid"/>
          </a:ln>
        </p:spPr>
        <p:txBody>
          <a:bodyPr/>
          <a:lstStyle/>
          <a:p>
            <a:endParaRPr lang="en-GB"/>
          </a:p>
        </p:txBody>
      </p:sp>
      <p:sp>
        <p:nvSpPr>
          <p:cNvPr id="6" name="Shape 3"/>
          <p:cNvSpPr/>
          <p:nvPr/>
        </p:nvSpPr>
        <p:spPr>
          <a:xfrm>
            <a:off x="342900" y="1600200"/>
            <a:ext cx="91440" cy="91440"/>
          </a:xfrm>
          <a:prstGeom prst="ellipse">
            <a:avLst/>
          </a:prstGeom>
          <a:solidFill>
            <a:srgbClr val="3C7A9A"/>
          </a:solidFill>
          <a:ln w="6350">
            <a:solidFill>
              <a:srgbClr val="8FBBCE"/>
            </a:solidFill>
            <a:prstDash val="solid"/>
          </a:ln>
        </p:spPr>
        <p:txBody>
          <a:bodyPr/>
          <a:lstStyle/>
          <a:p>
            <a:endParaRPr lang="en-GB"/>
          </a:p>
        </p:txBody>
      </p:sp>
      <p:sp>
        <p:nvSpPr>
          <p:cNvPr id="7" name="Shape 4"/>
          <p:cNvSpPr/>
          <p:nvPr/>
        </p:nvSpPr>
        <p:spPr>
          <a:xfrm>
            <a:off x="342900" y="2011680"/>
            <a:ext cx="91440" cy="91440"/>
          </a:xfrm>
          <a:prstGeom prst="ellipse">
            <a:avLst/>
          </a:prstGeom>
          <a:solidFill>
            <a:srgbClr val="3C7A9A"/>
          </a:solidFill>
          <a:ln w="6350">
            <a:solidFill>
              <a:srgbClr val="8FBBCE"/>
            </a:solidFill>
            <a:prstDash val="solid"/>
          </a:ln>
        </p:spPr>
        <p:txBody>
          <a:bodyPr/>
          <a:lstStyle/>
          <a:p>
            <a:endParaRPr lang="en-GB"/>
          </a:p>
        </p:txBody>
      </p:sp>
      <p:sp>
        <p:nvSpPr>
          <p:cNvPr id="8" name="Shape 5"/>
          <p:cNvSpPr/>
          <p:nvPr/>
        </p:nvSpPr>
        <p:spPr>
          <a:xfrm>
            <a:off x="342900" y="2423160"/>
            <a:ext cx="91440" cy="91440"/>
          </a:xfrm>
          <a:prstGeom prst="ellipse">
            <a:avLst/>
          </a:prstGeom>
          <a:solidFill>
            <a:srgbClr val="3C7A9A"/>
          </a:solidFill>
          <a:ln w="6350">
            <a:solidFill>
              <a:srgbClr val="8FBBCE"/>
            </a:solidFill>
            <a:prstDash val="solid"/>
          </a:ln>
        </p:spPr>
        <p:txBody>
          <a:bodyPr/>
          <a:lstStyle/>
          <a:p>
            <a:endParaRPr lang="en-GB"/>
          </a:p>
        </p:txBody>
      </p:sp>
      <p:sp>
        <p:nvSpPr>
          <p:cNvPr id="9" name="Shape 6"/>
          <p:cNvSpPr/>
          <p:nvPr/>
        </p:nvSpPr>
        <p:spPr>
          <a:xfrm>
            <a:off x="388620" y="1234440"/>
            <a:ext cx="0" cy="1234440"/>
          </a:xfrm>
          <a:prstGeom prst="line">
            <a:avLst/>
          </a:prstGeom>
          <a:noFill/>
          <a:ln w="12700">
            <a:solidFill>
              <a:srgbClr val="6FA0B8"/>
            </a:solidFill>
            <a:prstDash val="solid"/>
          </a:ln>
        </p:spPr>
        <p:txBody>
          <a:bodyPr/>
          <a:lstStyle/>
          <a:p>
            <a:endParaRPr lang="en-GB"/>
          </a:p>
        </p:txBody>
      </p:sp>
      <p:sp>
        <p:nvSpPr>
          <p:cNvPr id="10" name="Text 7"/>
          <p:cNvSpPr txBox="1"/>
          <p:nvPr/>
        </p:nvSpPr>
        <p:spPr>
          <a:xfrm>
            <a:off x="91440" y="4754880"/>
            <a:ext cx="594360" cy="274320"/>
          </a:xfrm>
          <a:prstGeom prst="rect">
            <a:avLst/>
          </a:prstGeom>
          <a:noFill/>
          <a:ln/>
        </p:spPr>
        <p:txBody>
          <a:bodyPr wrap="square" lIns="0" tIns="0" rIns="0" bIns="0" rtlCol="0" anchor="ctr"/>
          <a:lstStyle/>
          <a:p>
            <a:pPr marL="0" indent="0" algn="ctr">
              <a:buNone/>
            </a:pPr>
            <a:r>
              <a:rPr lang="en-US" sz="1200" b="1" dirty="0">
                <a:solidFill>
                  <a:srgbClr val="FFFFFF"/>
                </a:solidFill>
              </a:rPr>
              <a:t>9</a:t>
            </a:r>
            <a:endParaRPr lang="en-US" sz="1200" dirty="0"/>
          </a:p>
        </p:txBody>
      </p:sp>
      <p:sp>
        <p:nvSpPr>
          <p:cNvPr id="11" name="Text 8"/>
          <p:cNvSpPr txBox="1"/>
          <p:nvPr/>
        </p:nvSpPr>
        <p:spPr>
          <a:xfrm>
            <a:off x="1051560" y="109728"/>
            <a:ext cx="5486400" cy="182880"/>
          </a:xfrm>
          <a:prstGeom prst="rect">
            <a:avLst/>
          </a:prstGeom>
          <a:noFill/>
          <a:ln/>
        </p:spPr>
        <p:txBody>
          <a:bodyPr wrap="square" lIns="0" tIns="0" rIns="0" bIns="0" rtlCol="0" anchor="ctr"/>
          <a:lstStyle/>
          <a:p>
            <a:pPr marL="0" indent="0">
              <a:buNone/>
            </a:pPr>
            <a:r>
              <a:rPr lang="en-US" sz="900" b="1" kern="0" spc="300" dirty="0">
                <a:solidFill>
                  <a:srgbClr val="B97A2B"/>
                </a:solidFill>
              </a:rPr>
              <a:t>RECOMMENDATION 1</a:t>
            </a:r>
            <a:endParaRPr lang="en-US" sz="900" dirty="0"/>
          </a:p>
        </p:txBody>
      </p:sp>
      <p:sp>
        <p:nvSpPr>
          <p:cNvPr id="12" name="Text 9"/>
          <p:cNvSpPr txBox="1"/>
          <p:nvPr/>
        </p:nvSpPr>
        <p:spPr>
          <a:xfrm>
            <a:off x="1051560" y="274320"/>
            <a:ext cx="7726680" cy="502920"/>
          </a:xfrm>
          <a:prstGeom prst="rect">
            <a:avLst/>
          </a:prstGeom>
          <a:noFill/>
          <a:ln/>
        </p:spPr>
        <p:txBody>
          <a:bodyPr wrap="square" lIns="0" tIns="0" rIns="0" bIns="0" rtlCol="0" anchor="ctr"/>
          <a:lstStyle/>
          <a:p>
            <a:pPr marL="0" indent="0">
              <a:buNone/>
            </a:pPr>
            <a:r>
              <a:rPr lang="en-US" sz="2300" b="1" dirty="0">
                <a:solidFill>
                  <a:srgbClr val="22485A"/>
                </a:solidFill>
                <a:latin typeface="Georgia" pitchFamily="34" charset="0"/>
                <a:ea typeface="Georgia" pitchFamily="34" charset="-122"/>
                <a:cs typeface="Georgia" pitchFamily="34" charset="-120"/>
              </a:rPr>
              <a:t>AI literacy training and plan</a:t>
            </a:r>
            <a:endParaRPr lang="en-US" sz="2300" dirty="0"/>
          </a:p>
        </p:txBody>
      </p:sp>
      <p:sp>
        <p:nvSpPr>
          <p:cNvPr id="13" name="Shape 10"/>
          <p:cNvSpPr/>
          <p:nvPr/>
        </p:nvSpPr>
        <p:spPr>
          <a:xfrm>
            <a:off x="1051560" y="804672"/>
            <a:ext cx="640080" cy="45720"/>
          </a:xfrm>
          <a:prstGeom prst="rect">
            <a:avLst/>
          </a:prstGeom>
          <a:solidFill>
            <a:srgbClr val="4E9A7C"/>
          </a:solidFill>
          <a:ln/>
        </p:spPr>
        <p:txBody>
          <a:bodyPr/>
          <a:lstStyle/>
          <a:p>
            <a:endParaRPr lang="en-GB"/>
          </a:p>
        </p:txBody>
      </p:sp>
      <p:sp>
        <p:nvSpPr>
          <p:cNvPr id="14" name="Shape 11"/>
          <p:cNvSpPr/>
          <p:nvPr/>
        </p:nvSpPr>
        <p:spPr>
          <a:xfrm>
            <a:off x="1051560" y="1024128"/>
            <a:ext cx="3794760" cy="1481328"/>
          </a:xfrm>
          <a:prstGeom prst="roundRect">
            <a:avLst>
              <a:gd name="adj" fmla="val 4938"/>
            </a:avLst>
          </a:prstGeom>
          <a:solidFill>
            <a:srgbClr val="FFFFFF"/>
          </a:solidFill>
          <a:ln w="9525">
            <a:solidFill>
              <a:srgbClr val="E2DED2"/>
            </a:solidFill>
            <a:prstDash val="solid"/>
          </a:ln>
          <a:effectLst>
            <a:outerShdw blurRad="76200" dist="25400" dir="5400000" algn="bl" rotWithShape="0">
              <a:srgbClr val="22485A">
                <a:alpha val="10000"/>
              </a:srgbClr>
            </a:outerShdw>
          </a:effectLst>
        </p:spPr>
        <p:txBody>
          <a:bodyPr/>
          <a:lstStyle/>
          <a:p>
            <a:endParaRPr lang="en-GB"/>
          </a:p>
        </p:txBody>
      </p:sp>
      <p:sp>
        <p:nvSpPr>
          <p:cNvPr id="15" name="Shape 12"/>
          <p:cNvSpPr/>
          <p:nvPr/>
        </p:nvSpPr>
        <p:spPr>
          <a:xfrm>
            <a:off x="1161288" y="1024128"/>
            <a:ext cx="822960" cy="54864"/>
          </a:xfrm>
          <a:prstGeom prst="rect">
            <a:avLst/>
          </a:prstGeom>
          <a:solidFill>
            <a:srgbClr val="3C7A9A"/>
          </a:solidFill>
          <a:ln/>
        </p:spPr>
        <p:txBody>
          <a:bodyPr/>
          <a:lstStyle/>
          <a:p>
            <a:endParaRPr lang="en-GB"/>
          </a:p>
        </p:txBody>
      </p:sp>
      <p:sp>
        <p:nvSpPr>
          <p:cNvPr id="16" name="Shape 13"/>
          <p:cNvSpPr/>
          <p:nvPr/>
        </p:nvSpPr>
        <p:spPr>
          <a:xfrm>
            <a:off x="1216152" y="1207008"/>
            <a:ext cx="457200" cy="457200"/>
          </a:xfrm>
          <a:prstGeom prst="ellipse">
            <a:avLst/>
          </a:prstGeom>
          <a:solidFill>
            <a:srgbClr val="3C7A9A"/>
          </a:solidFill>
          <a:ln/>
        </p:spPr>
        <p:txBody>
          <a:bodyPr/>
          <a:lstStyle/>
          <a:p>
            <a:endParaRPr lang="en-GB"/>
          </a:p>
        </p:txBody>
      </p:sp>
      <p:sp>
        <p:nvSpPr>
          <p:cNvPr id="17" name="Text 14"/>
          <p:cNvSpPr txBox="1"/>
          <p:nvPr/>
        </p:nvSpPr>
        <p:spPr>
          <a:xfrm>
            <a:off x="1216152" y="1207008"/>
            <a:ext cx="457200" cy="457200"/>
          </a:xfrm>
          <a:prstGeom prst="rect">
            <a:avLst/>
          </a:prstGeom>
          <a:noFill/>
          <a:ln/>
        </p:spPr>
        <p:txBody>
          <a:bodyPr wrap="square" lIns="0" tIns="0" rIns="0" bIns="0" rtlCol="0" anchor="ctr"/>
          <a:lstStyle/>
          <a:p>
            <a:pPr marL="0" indent="0" algn="ctr">
              <a:buNone/>
            </a:pPr>
            <a:r>
              <a:rPr lang="en-US" sz="1500" b="1" dirty="0">
                <a:solidFill>
                  <a:srgbClr val="FFFFFF"/>
                </a:solidFill>
              </a:rPr>
              <a:t>1</a:t>
            </a:r>
            <a:endParaRPr lang="en-US" sz="1500" dirty="0"/>
          </a:p>
        </p:txBody>
      </p:sp>
      <p:sp>
        <p:nvSpPr>
          <p:cNvPr id="18" name="Text 15"/>
          <p:cNvSpPr txBox="1"/>
          <p:nvPr/>
        </p:nvSpPr>
        <p:spPr>
          <a:xfrm>
            <a:off x="1783080" y="1161288"/>
            <a:ext cx="2926080" cy="274320"/>
          </a:xfrm>
          <a:prstGeom prst="rect">
            <a:avLst/>
          </a:prstGeom>
          <a:noFill/>
          <a:ln/>
        </p:spPr>
        <p:txBody>
          <a:bodyPr wrap="square" lIns="0" tIns="0" rIns="0" bIns="0" rtlCol="0" anchor="t"/>
          <a:lstStyle/>
          <a:p>
            <a:pPr marL="0" indent="0">
              <a:buNone/>
            </a:pPr>
            <a:r>
              <a:rPr lang="en-US" sz="1450" b="1" dirty="0">
                <a:solidFill>
                  <a:srgbClr val="22485A"/>
                </a:solidFill>
                <a:latin typeface="Georgia" pitchFamily="34" charset="0"/>
                <a:ea typeface="Georgia" pitchFamily="34" charset="-122"/>
                <a:cs typeface="Georgia" pitchFamily="34" charset="-120"/>
              </a:rPr>
              <a:t>AI Essentials</a:t>
            </a:r>
            <a:endParaRPr lang="en-US" sz="1450" dirty="0"/>
          </a:p>
        </p:txBody>
      </p:sp>
      <p:sp>
        <p:nvSpPr>
          <p:cNvPr id="19" name="Text 16"/>
          <p:cNvSpPr txBox="1"/>
          <p:nvPr/>
        </p:nvSpPr>
        <p:spPr>
          <a:xfrm>
            <a:off x="1783080" y="1444752"/>
            <a:ext cx="2926080" cy="228600"/>
          </a:xfrm>
          <a:prstGeom prst="rect">
            <a:avLst/>
          </a:prstGeom>
          <a:noFill/>
          <a:ln/>
        </p:spPr>
        <p:txBody>
          <a:bodyPr wrap="square" lIns="0" tIns="0" rIns="0" bIns="0" rtlCol="0" anchor="t"/>
          <a:lstStyle/>
          <a:p>
            <a:pPr marL="0" indent="0">
              <a:buNone/>
            </a:pPr>
            <a:r>
              <a:rPr lang="en-US" sz="1050" dirty="0">
                <a:solidFill>
                  <a:srgbClr val="5F6D76"/>
                </a:solidFill>
              </a:rPr>
              <a:t>All new students · welcome week</a:t>
            </a:r>
            <a:endParaRPr lang="en-US" sz="1050" dirty="0"/>
          </a:p>
        </p:txBody>
      </p:sp>
      <p:sp>
        <p:nvSpPr>
          <p:cNvPr id="20" name="Text 17"/>
          <p:cNvSpPr txBox="1"/>
          <p:nvPr/>
        </p:nvSpPr>
        <p:spPr>
          <a:xfrm>
            <a:off x="1234440" y="1755648"/>
            <a:ext cx="3474720" cy="457200"/>
          </a:xfrm>
          <a:prstGeom prst="rect">
            <a:avLst/>
          </a:prstGeom>
          <a:noFill/>
          <a:ln/>
        </p:spPr>
        <p:txBody>
          <a:bodyPr wrap="square" lIns="0" tIns="0" rIns="0" bIns="0" rtlCol="0" anchor="t"/>
          <a:lstStyle/>
          <a:p>
            <a:pPr marL="0" indent="0">
              <a:buNone/>
            </a:pPr>
            <a:r>
              <a:rPr lang="en-US" sz="1150" dirty="0">
                <a:solidFill>
                  <a:srgbClr val="2B3A42"/>
                </a:solidFill>
              </a:rPr>
              <a:t>Online unit (2 hours): AI basics, bias, privacy, integrity</a:t>
            </a:r>
            <a:endParaRPr lang="en-US" sz="1150" dirty="0"/>
          </a:p>
        </p:txBody>
      </p:sp>
      <p:sp>
        <p:nvSpPr>
          <p:cNvPr id="21" name="Shape 18"/>
          <p:cNvSpPr/>
          <p:nvPr/>
        </p:nvSpPr>
        <p:spPr>
          <a:xfrm>
            <a:off x="1234440" y="2176272"/>
            <a:ext cx="2194560" cy="256032"/>
          </a:xfrm>
          <a:prstGeom prst="roundRect">
            <a:avLst>
              <a:gd name="adj" fmla="val 50000"/>
            </a:avLst>
          </a:prstGeom>
          <a:solidFill>
            <a:srgbClr val="EDF1EC"/>
          </a:solidFill>
          <a:ln/>
        </p:spPr>
        <p:txBody>
          <a:bodyPr/>
          <a:lstStyle/>
          <a:p>
            <a:endParaRPr lang="en-GB"/>
          </a:p>
        </p:txBody>
      </p:sp>
      <p:sp>
        <p:nvSpPr>
          <p:cNvPr id="22" name="Text 19"/>
          <p:cNvSpPr txBox="1"/>
          <p:nvPr/>
        </p:nvSpPr>
        <p:spPr>
          <a:xfrm>
            <a:off x="1234440" y="2176272"/>
            <a:ext cx="2194560" cy="256032"/>
          </a:xfrm>
          <a:prstGeom prst="rect">
            <a:avLst/>
          </a:prstGeom>
          <a:noFill/>
          <a:ln/>
        </p:spPr>
        <p:txBody>
          <a:bodyPr wrap="square" lIns="0" tIns="0" rIns="0" bIns="0" rtlCol="0" anchor="ctr"/>
          <a:lstStyle/>
          <a:p>
            <a:pPr marL="0" indent="0" algn="ctr">
              <a:buNone/>
            </a:pPr>
            <a:r>
              <a:rPr lang="en-US" sz="1050" b="1" dirty="0">
                <a:solidFill>
                  <a:srgbClr val="3C7A9A"/>
                </a:solidFill>
              </a:rPr>
              <a:t>Target: 90% completion</a:t>
            </a:r>
            <a:endParaRPr lang="en-US" sz="1050" dirty="0"/>
          </a:p>
        </p:txBody>
      </p:sp>
      <p:sp>
        <p:nvSpPr>
          <p:cNvPr id="23" name="Shape 20"/>
          <p:cNvSpPr/>
          <p:nvPr/>
        </p:nvSpPr>
        <p:spPr>
          <a:xfrm>
            <a:off x="4983480" y="1024128"/>
            <a:ext cx="3794760" cy="1481328"/>
          </a:xfrm>
          <a:prstGeom prst="roundRect">
            <a:avLst>
              <a:gd name="adj" fmla="val 4938"/>
            </a:avLst>
          </a:prstGeom>
          <a:solidFill>
            <a:srgbClr val="FFFFFF"/>
          </a:solidFill>
          <a:ln w="9525">
            <a:solidFill>
              <a:srgbClr val="E2DED2"/>
            </a:solidFill>
            <a:prstDash val="solid"/>
          </a:ln>
          <a:effectLst>
            <a:outerShdw blurRad="76200" dist="25400" dir="5400000" algn="bl" rotWithShape="0">
              <a:srgbClr val="22485A">
                <a:alpha val="10000"/>
              </a:srgbClr>
            </a:outerShdw>
          </a:effectLst>
        </p:spPr>
        <p:txBody>
          <a:bodyPr/>
          <a:lstStyle/>
          <a:p>
            <a:endParaRPr lang="en-GB"/>
          </a:p>
        </p:txBody>
      </p:sp>
      <p:sp>
        <p:nvSpPr>
          <p:cNvPr id="24" name="Shape 21"/>
          <p:cNvSpPr/>
          <p:nvPr/>
        </p:nvSpPr>
        <p:spPr>
          <a:xfrm>
            <a:off x="5093208" y="1024128"/>
            <a:ext cx="822960" cy="54864"/>
          </a:xfrm>
          <a:prstGeom prst="rect">
            <a:avLst/>
          </a:prstGeom>
          <a:solidFill>
            <a:srgbClr val="4E9A7C"/>
          </a:solidFill>
          <a:ln/>
        </p:spPr>
        <p:txBody>
          <a:bodyPr/>
          <a:lstStyle/>
          <a:p>
            <a:endParaRPr lang="en-GB"/>
          </a:p>
        </p:txBody>
      </p:sp>
      <p:sp>
        <p:nvSpPr>
          <p:cNvPr id="25" name="Shape 22"/>
          <p:cNvSpPr/>
          <p:nvPr/>
        </p:nvSpPr>
        <p:spPr>
          <a:xfrm>
            <a:off x="5148072" y="1207008"/>
            <a:ext cx="457200" cy="457200"/>
          </a:xfrm>
          <a:prstGeom prst="ellipse">
            <a:avLst/>
          </a:prstGeom>
          <a:solidFill>
            <a:srgbClr val="4E9A7C"/>
          </a:solidFill>
          <a:ln/>
        </p:spPr>
        <p:txBody>
          <a:bodyPr/>
          <a:lstStyle/>
          <a:p>
            <a:endParaRPr lang="en-GB"/>
          </a:p>
        </p:txBody>
      </p:sp>
      <p:sp>
        <p:nvSpPr>
          <p:cNvPr id="26" name="Text 23"/>
          <p:cNvSpPr txBox="1"/>
          <p:nvPr/>
        </p:nvSpPr>
        <p:spPr>
          <a:xfrm>
            <a:off x="5148072" y="1207008"/>
            <a:ext cx="457200" cy="457200"/>
          </a:xfrm>
          <a:prstGeom prst="rect">
            <a:avLst/>
          </a:prstGeom>
          <a:noFill/>
          <a:ln/>
        </p:spPr>
        <p:txBody>
          <a:bodyPr wrap="square" lIns="0" tIns="0" rIns="0" bIns="0" rtlCol="0" anchor="ctr"/>
          <a:lstStyle/>
          <a:p>
            <a:pPr marL="0" indent="0" algn="ctr">
              <a:buNone/>
            </a:pPr>
            <a:r>
              <a:rPr lang="en-US" sz="1500" b="1" dirty="0">
                <a:solidFill>
                  <a:srgbClr val="FFFFFF"/>
                </a:solidFill>
              </a:rPr>
              <a:t>2</a:t>
            </a:r>
            <a:endParaRPr lang="en-US" sz="1500" dirty="0"/>
          </a:p>
        </p:txBody>
      </p:sp>
      <p:sp>
        <p:nvSpPr>
          <p:cNvPr id="27" name="Text 24"/>
          <p:cNvSpPr txBox="1"/>
          <p:nvPr/>
        </p:nvSpPr>
        <p:spPr>
          <a:xfrm>
            <a:off x="5715000" y="1161288"/>
            <a:ext cx="2926080" cy="274320"/>
          </a:xfrm>
          <a:prstGeom prst="rect">
            <a:avLst/>
          </a:prstGeom>
          <a:noFill/>
          <a:ln/>
        </p:spPr>
        <p:txBody>
          <a:bodyPr wrap="square" lIns="0" tIns="0" rIns="0" bIns="0" rtlCol="0" anchor="t"/>
          <a:lstStyle/>
          <a:p>
            <a:pPr marL="0" indent="0">
              <a:buNone/>
            </a:pPr>
            <a:r>
              <a:rPr lang="en-US" sz="1450" b="1" dirty="0">
                <a:solidFill>
                  <a:srgbClr val="22485A"/>
                </a:solidFill>
                <a:latin typeface="Georgia" pitchFamily="34" charset="0"/>
                <a:ea typeface="Georgia" pitchFamily="34" charset="-122"/>
                <a:cs typeface="Georgia" pitchFamily="34" charset="-120"/>
              </a:rPr>
              <a:t>Subject workshops</a:t>
            </a:r>
            <a:endParaRPr lang="en-US" sz="1450" dirty="0"/>
          </a:p>
        </p:txBody>
      </p:sp>
      <p:sp>
        <p:nvSpPr>
          <p:cNvPr id="28" name="Text 25"/>
          <p:cNvSpPr txBox="1"/>
          <p:nvPr/>
        </p:nvSpPr>
        <p:spPr>
          <a:xfrm>
            <a:off x="5715000" y="1444752"/>
            <a:ext cx="2926080" cy="228600"/>
          </a:xfrm>
          <a:prstGeom prst="rect">
            <a:avLst/>
          </a:prstGeom>
          <a:noFill/>
          <a:ln/>
        </p:spPr>
        <p:txBody>
          <a:bodyPr wrap="square" lIns="0" tIns="0" rIns="0" bIns="0" rtlCol="0" anchor="t"/>
          <a:lstStyle/>
          <a:p>
            <a:pPr marL="0" indent="0">
              <a:buNone/>
            </a:pPr>
            <a:r>
              <a:rPr lang="en-US" sz="1050" dirty="0">
                <a:solidFill>
                  <a:srgbClr val="5F6D76"/>
                </a:solidFill>
              </a:rPr>
              <a:t>Years 1–3 · twice a year</a:t>
            </a:r>
            <a:endParaRPr lang="en-US" sz="1050" dirty="0"/>
          </a:p>
        </p:txBody>
      </p:sp>
      <p:sp>
        <p:nvSpPr>
          <p:cNvPr id="29" name="Text 26"/>
          <p:cNvSpPr txBox="1"/>
          <p:nvPr/>
        </p:nvSpPr>
        <p:spPr>
          <a:xfrm>
            <a:off x="5166360" y="1755648"/>
            <a:ext cx="3474720" cy="457200"/>
          </a:xfrm>
          <a:prstGeom prst="rect">
            <a:avLst/>
          </a:prstGeom>
          <a:noFill/>
          <a:ln/>
        </p:spPr>
        <p:txBody>
          <a:bodyPr wrap="square" lIns="0" tIns="0" rIns="0" bIns="0" rtlCol="0" anchor="t"/>
          <a:lstStyle/>
          <a:p>
            <a:pPr marL="0" indent="0">
              <a:buNone/>
            </a:pPr>
            <a:r>
              <a:rPr lang="en-US" sz="1150" dirty="0">
                <a:solidFill>
                  <a:srgbClr val="2B3A42"/>
                </a:solidFill>
              </a:rPr>
              <a:t>Hands-on with library and learner developers</a:t>
            </a:r>
            <a:endParaRPr lang="en-US" sz="1150" dirty="0"/>
          </a:p>
        </p:txBody>
      </p:sp>
      <p:sp>
        <p:nvSpPr>
          <p:cNvPr id="30" name="Shape 27"/>
          <p:cNvSpPr/>
          <p:nvPr/>
        </p:nvSpPr>
        <p:spPr>
          <a:xfrm>
            <a:off x="5166360" y="2176272"/>
            <a:ext cx="2194560" cy="256032"/>
          </a:xfrm>
          <a:prstGeom prst="roundRect">
            <a:avLst>
              <a:gd name="adj" fmla="val 50000"/>
            </a:avLst>
          </a:prstGeom>
          <a:solidFill>
            <a:srgbClr val="EDF1EC"/>
          </a:solidFill>
          <a:ln/>
        </p:spPr>
        <p:txBody>
          <a:bodyPr/>
          <a:lstStyle/>
          <a:p>
            <a:endParaRPr lang="en-GB"/>
          </a:p>
        </p:txBody>
      </p:sp>
      <p:sp>
        <p:nvSpPr>
          <p:cNvPr id="31" name="Text 28"/>
          <p:cNvSpPr txBox="1"/>
          <p:nvPr/>
        </p:nvSpPr>
        <p:spPr>
          <a:xfrm>
            <a:off x="5166360" y="2176272"/>
            <a:ext cx="2194560" cy="256032"/>
          </a:xfrm>
          <a:prstGeom prst="rect">
            <a:avLst/>
          </a:prstGeom>
          <a:noFill/>
          <a:ln/>
        </p:spPr>
        <p:txBody>
          <a:bodyPr wrap="square" lIns="0" tIns="0" rIns="0" bIns="0" rtlCol="0" anchor="ctr"/>
          <a:lstStyle/>
          <a:p>
            <a:pPr marL="0" indent="0" algn="ctr">
              <a:buNone/>
            </a:pPr>
            <a:r>
              <a:rPr lang="en-US" sz="1050" b="1" dirty="0">
                <a:solidFill>
                  <a:srgbClr val="4E9A7C"/>
                </a:solidFill>
              </a:rPr>
              <a:t>Target: Learning check pass</a:t>
            </a:r>
            <a:endParaRPr lang="en-US" sz="1050" dirty="0"/>
          </a:p>
        </p:txBody>
      </p:sp>
      <p:sp>
        <p:nvSpPr>
          <p:cNvPr id="32" name="Shape 29"/>
          <p:cNvSpPr/>
          <p:nvPr/>
        </p:nvSpPr>
        <p:spPr>
          <a:xfrm>
            <a:off x="1051560" y="2596896"/>
            <a:ext cx="3794760" cy="1481328"/>
          </a:xfrm>
          <a:prstGeom prst="roundRect">
            <a:avLst>
              <a:gd name="adj" fmla="val 4938"/>
            </a:avLst>
          </a:prstGeom>
          <a:solidFill>
            <a:srgbClr val="FFFFFF"/>
          </a:solidFill>
          <a:ln w="9525">
            <a:solidFill>
              <a:srgbClr val="E2DED2"/>
            </a:solidFill>
            <a:prstDash val="solid"/>
          </a:ln>
          <a:effectLst>
            <a:outerShdw blurRad="76200" dist="25400" dir="5400000" algn="bl" rotWithShape="0">
              <a:srgbClr val="22485A">
                <a:alpha val="10000"/>
              </a:srgbClr>
            </a:outerShdw>
          </a:effectLst>
        </p:spPr>
        <p:txBody>
          <a:bodyPr/>
          <a:lstStyle/>
          <a:p>
            <a:endParaRPr lang="en-GB"/>
          </a:p>
        </p:txBody>
      </p:sp>
      <p:sp>
        <p:nvSpPr>
          <p:cNvPr id="33" name="Shape 30"/>
          <p:cNvSpPr/>
          <p:nvPr/>
        </p:nvSpPr>
        <p:spPr>
          <a:xfrm>
            <a:off x="1161288" y="2596896"/>
            <a:ext cx="822960" cy="54864"/>
          </a:xfrm>
          <a:prstGeom prst="rect">
            <a:avLst/>
          </a:prstGeom>
          <a:solidFill>
            <a:srgbClr val="B97A2B"/>
          </a:solidFill>
          <a:ln/>
        </p:spPr>
        <p:txBody>
          <a:bodyPr/>
          <a:lstStyle/>
          <a:p>
            <a:endParaRPr lang="en-GB"/>
          </a:p>
        </p:txBody>
      </p:sp>
      <p:sp>
        <p:nvSpPr>
          <p:cNvPr id="34" name="Shape 31"/>
          <p:cNvSpPr/>
          <p:nvPr/>
        </p:nvSpPr>
        <p:spPr>
          <a:xfrm>
            <a:off x="1216152" y="2779776"/>
            <a:ext cx="457200" cy="457200"/>
          </a:xfrm>
          <a:prstGeom prst="ellipse">
            <a:avLst/>
          </a:prstGeom>
          <a:solidFill>
            <a:srgbClr val="B97A2B"/>
          </a:solidFill>
          <a:ln/>
        </p:spPr>
        <p:txBody>
          <a:bodyPr/>
          <a:lstStyle/>
          <a:p>
            <a:endParaRPr lang="en-GB"/>
          </a:p>
        </p:txBody>
      </p:sp>
      <p:sp>
        <p:nvSpPr>
          <p:cNvPr id="35" name="Text 32"/>
          <p:cNvSpPr txBox="1"/>
          <p:nvPr/>
        </p:nvSpPr>
        <p:spPr>
          <a:xfrm>
            <a:off x="1216152" y="2779776"/>
            <a:ext cx="457200" cy="457200"/>
          </a:xfrm>
          <a:prstGeom prst="rect">
            <a:avLst/>
          </a:prstGeom>
          <a:noFill/>
          <a:ln/>
        </p:spPr>
        <p:txBody>
          <a:bodyPr wrap="square" lIns="0" tIns="0" rIns="0" bIns="0" rtlCol="0" anchor="ctr"/>
          <a:lstStyle/>
          <a:p>
            <a:pPr marL="0" indent="0" algn="ctr">
              <a:buNone/>
            </a:pPr>
            <a:r>
              <a:rPr lang="en-US" sz="1500" b="1" dirty="0">
                <a:solidFill>
                  <a:srgbClr val="FFFFFF"/>
                </a:solidFill>
              </a:rPr>
              <a:t>3</a:t>
            </a:r>
            <a:endParaRPr lang="en-US" sz="1500" dirty="0"/>
          </a:p>
        </p:txBody>
      </p:sp>
      <p:sp>
        <p:nvSpPr>
          <p:cNvPr id="36" name="Text 33"/>
          <p:cNvSpPr txBox="1"/>
          <p:nvPr/>
        </p:nvSpPr>
        <p:spPr>
          <a:xfrm>
            <a:off x="1783080" y="2734056"/>
            <a:ext cx="2926080" cy="274320"/>
          </a:xfrm>
          <a:prstGeom prst="rect">
            <a:avLst/>
          </a:prstGeom>
          <a:noFill/>
          <a:ln/>
        </p:spPr>
        <p:txBody>
          <a:bodyPr wrap="square" lIns="0" tIns="0" rIns="0" bIns="0" rtlCol="0" anchor="t"/>
          <a:lstStyle/>
          <a:p>
            <a:pPr marL="0" indent="0">
              <a:buNone/>
            </a:pPr>
            <a:r>
              <a:rPr lang="en-US" sz="1450" b="1" dirty="0">
                <a:solidFill>
                  <a:srgbClr val="22485A"/>
                </a:solidFill>
                <a:latin typeface="Georgia" pitchFamily="34" charset="0"/>
                <a:ea typeface="Georgia" pitchFamily="34" charset="-122"/>
                <a:cs typeface="Georgia" pitchFamily="34" charset="-120"/>
              </a:rPr>
              <a:t>Integrity clinics</a:t>
            </a:r>
            <a:endParaRPr lang="en-US" sz="1450" dirty="0"/>
          </a:p>
        </p:txBody>
      </p:sp>
      <p:sp>
        <p:nvSpPr>
          <p:cNvPr id="37" name="Text 34"/>
          <p:cNvSpPr txBox="1"/>
          <p:nvPr/>
        </p:nvSpPr>
        <p:spPr>
          <a:xfrm>
            <a:off x="1783080" y="3017520"/>
            <a:ext cx="2926080" cy="228600"/>
          </a:xfrm>
          <a:prstGeom prst="rect">
            <a:avLst/>
          </a:prstGeom>
          <a:noFill/>
          <a:ln/>
        </p:spPr>
        <p:txBody>
          <a:bodyPr wrap="square" lIns="0" tIns="0" rIns="0" bIns="0" rtlCol="0" anchor="t"/>
          <a:lstStyle/>
          <a:p>
            <a:pPr marL="0" indent="0">
              <a:buNone/>
            </a:pPr>
            <a:r>
              <a:rPr lang="en-US" sz="1050" dirty="0">
                <a:solidFill>
                  <a:srgbClr val="5F6D76"/>
                </a:solidFill>
              </a:rPr>
              <a:t>Students and staff · weekly</a:t>
            </a:r>
            <a:endParaRPr lang="en-US" sz="1050" dirty="0"/>
          </a:p>
        </p:txBody>
      </p:sp>
      <p:sp>
        <p:nvSpPr>
          <p:cNvPr id="38" name="Text 35"/>
          <p:cNvSpPr txBox="1"/>
          <p:nvPr/>
        </p:nvSpPr>
        <p:spPr>
          <a:xfrm>
            <a:off x="1234440" y="3328416"/>
            <a:ext cx="3474720" cy="457200"/>
          </a:xfrm>
          <a:prstGeom prst="rect">
            <a:avLst/>
          </a:prstGeom>
          <a:noFill/>
          <a:ln/>
        </p:spPr>
        <p:txBody>
          <a:bodyPr wrap="square" lIns="0" tIns="0" rIns="0" bIns="0" rtlCol="0" anchor="t"/>
          <a:lstStyle/>
          <a:p>
            <a:pPr marL="0" indent="0">
              <a:buNone/>
            </a:pPr>
            <a:r>
              <a:rPr lang="en-US" sz="1150" dirty="0">
                <a:solidFill>
                  <a:srgbClr val="2B3A42"/>
                </a:solidFill>
              </a:rPr>
              <a:t>Drop-in help on acceptable AI use and citing AI</a:t>
            </a:r>
            <a:endParaRPr lang="en-US" sz="1150" dirty="0"/>
          </a:p>
        </p:txBody>
      </p:sp>
      <p:sp>
        <p:nvSpPr>
          <p:cNvPr id="39" name="Shape 36"/>
          <p:cNvSpPr/>
          <p:nvPr/>
        </p:nvSpPr>
        <p:spPr>
          <a:xfrm>
            <a:off x="1234440" y="3749040"/>
            <a:ext cx="2194560" cy="256032"/>
          </a:xfrm>
          <a:prstGeom prst="roundRect">
            <a:avLst>
              <a:gd name="adj" fmla="val 50000"/>
            </a:avLst>
          </a:prstGeom>
          <a:solidFill>
            <a:srgbClr val="EDF1EC"/>
          </a:solidFill>
          <a:ln/>
        </p:spPr>
        <p:txBody>
          <a:bodyPr/>
          <a:lstStyle/>
          <a:p>
            <a:endParaRPr lang="en-GB"/>
          </a:p>
        </p:txBody>
      </p:sp>
      <p:sp>
        <p:nvSpPr>
          <p:cNvPr id="40" name="Text 37"/>
          <p:cNvSpPr txBox="1"/>
          <p:nvPr/>
        </p:nvSpPr>
        <p:spPr>
          <a:xfrm>
            <a:off x="1234440" y="3749040"/>
            <a:ext cx="2194560" cy="256032"/>
          </a:xfrm>
          <a:prstGeom prst="rect">
            <a:avLst/>
          </a:prstGeom>
          <a:noFill/>
          <a:ln/>
        </p:spPr>
        <p:txBody>
          <a:bodyPr wrap="square" lIns="0" tIns="0" rIns="0" bIns="0" rtlCol="0" anchor="ctr"/>
          <a:lstStyle/>
          <a:p>
            <a:pPr marL="0" indent="0" algn="ctr">
              <a:buNone/>
            </a:pPr>
            <a:r>
              <a:rPr lang="en-US" sz="1050" b="1" dirty="0">
                <a:solidFill>
                  <a:srgbClr val="B97A2B"/>
                </a:solidFill>
              </a:rPr>
              <a:t>Target: Fewer misconduct cases</a:t>
            </a:r>
            <a:endParaRPr lang="en-US" sz="1050" dirty="0"/>
          </a:p>
        </p:txBody>
      </p:sp>
      <p:sp>
        <p:nvSpPr>
          <p:cNvPr id="41" name="Shape 38"/>
          <p:cNvSpPr/>
          <p:nvPr/>
        </p:nvSpPr>
        <p:spPr>
          <a:xfrm>
            <a:off x="4983480" y="2596896"/>
            <a:ext cx="3794760" cy="1481328"/>
          </a:xfrm>
          <a:prstGeom prst="roundRect">
            <a:avLst>
              <a:gd name="adj" fmla="val 4938"/>
            </a:avLst>
          </a:prstGeom>
          <a:solidFill>
            <a:srgbClr val="FFFFFF"/>
          </a:solidFill>
          <a:ln w="9525">
            <a:solidFill>
              <a:srgbClr val="E2DED2"/>
            </a:solidFill>
            <a:prstDash val="solid"/>
          </a:ln>
          <a:effectLst>
            <a:outerShdw blurRad="76200" dist="25400" dir="5400000" algn="bl" rotWithShape="0">
              <a:srgbClr val="22485A">
                <a:alpha val="10000"/>
              </a:srgbClr>
            </a:outerShdw>
          </a:effectLst>
        </p:spPr>
        <p:txBody>
          <a:bodyPr/>
          <a:lstStyle/>
          <a:p>
            <a:endParaRPr lang="en-GB"/>
          </a:p>
        </p:txBody>
      </p:sp>
      <p:sp>
        <p:nvSpPr>
          <p:cNvPr id="42" name="Shape 39"/>
          <p:cNvSpPr/>
          <p:nvPr/>
        </p:nvSpPr>
        <p:spPr>
          <a:xfrm>
            <a:off x="5093208" y="2596896"/>
            <a:ext cx="822960" cy="54864"/>
          </a:xfrm>
          <a:prstGeom prst="rect">
            <a:avLst/>
          </a:prstGeom>
          <a:solidFill>
            <a:srgbClr val="C0665A"/>
          </a:solidFill>
          <a:ln/>
        </p:spPr>
        <p:txBody>
          <a:bodyPr/>
          <a:lstStyle/>
          <a:p>
            <a:endParaRPr lang="en-GB"/>
          </a:p>
        </p:txBody>
      </p:sp>
      <p:sp>
        <p:nvSpPr>
          <p:cNvPr id="43" name="Shape 40"/>
          <p:cNvSpPr/>
          <p:nvPr/>
        </p:nvSpPr>
        <p:spPr>
          <a:xfrm>
            <a:off x="5148072" y="2779776"/>
            <a:ext cx="457200" cy="457200"/>
          </a:xfrm>
          <a:prstGeom prst="ellipse">
            <a:avLst/>
          </a:prstGeom>
          <a:solidFill>
            <a:srgbClr val="C0665A"/>
          </a:solidFill>
          <a:ln/>
        </p:spPr>
        <p:txBody>
          <a:bodyPr/>
          <a:lstStyle/>
          <a:p>
            <a:endParaRPr lang="en-GB"/>
          </a:p>
        </p:txBody>
      </p:sp>
      <p:sp>
        <p:nvSpPr>
          <p:cNvPr id="44" name="Text 41"/>
          <p:cNvSpPr txBox="1"/>
          <p:nvPr/>
        </p:nvSpPr>
        <p:spPr>
          <a:xfrm>
            <a:off x="5148072" y="2779776"/>
            <a:ext cx="457200" cy="457200"/>
          </a:xfrm>
          <a:prstGeom prst="rect">
            <a:avLst/>
          </a:prstGeom>
          <a:noFill/>
          <a:ln/>
        </p:spPr>
        <p:txBody>
          <a:bodyPr wrap="square" lIns="0" tIns="0" rIns="0" bIns="0" rtlCol="0" anchor="ctr"/>
          <a:lstStyle/>
          <a:p>
            <a:pPr marL="0" indent="0" algn="ctr">
              <a:buNone/>
            </a:pPr>
            <a:r>
              <a:rPr lang="en-US" sz="1500" b="1" dirty="0">
                <a:solidFill>
                  <a:srgbClr val="FFFFFF"/>
                </a:solidFill>
              </a:rPr>
              <a:t>4</a:t>
            </a:r>
            <a:endParaRPr lang="en-US" sz="1500" dirty="0"/>
          </a:p>
        </p:txBody>
      </p:sp>
      <p:sp>
        <p:nvSpPr>
          <p:cNvPr id="45" name="Text 42"/>
          <p:cNvSpPr txBox="1"/>
          <p:nvPr/>
        </p:nvSpPr>
        <p:spPr>
          <a:xfrm>
            <a:off x="5715000" y="2734056"/>
            <a:ext cx="2926080" cy="274320"/>
          </a:xfrm>
          <a:prstGeom prst="rect">
            <a:avLst/>
          </a:prstGeom>
          <a:noFill/>
          <a:ln/>
        </p:spPr>
        <p:txBody>
          <a:bodyPr wrap="square" lIns="0" tIns="0" rIns="0" bIns="0" rtlCol="0" anchor="t"/>
          <a:lstStyle/>
          <a:p>
            <a:pPr marL="0" indent="0">
              <a:buNone/>
            </a:pPr>
            <a:r>
              <a:rPr lang="en-US" sz="1450" b="1" dirty="0">
                <a:solidFill>
                  <a:srgbClr val="22485A"/>
                </a:solidFill>
                <a:latin typeface="Georgia" pitchFamily="34" charset="0"/>
                <a:ea typeface="Georgia" pitchFamily="34" charset="-122"/>
                <a:cs typeface="Georgia" pitchFamily="34" charset="-120"/>
              </a:rPr>
              <a:t>Staff AI confidence</a:t>
            </a:r>
            <a:endParaRPr lang="en-US" sz="1450" dirty="0"/>
          </a:p>
        </p:txBody>
      </p:sp>
      <p:sp>
        <p:nvSpPr>
          <p:cNvPr id="46" name="Text 43"/>
          <p:cNvSpPr txBox="1"/>
          <p:nvPr/>
        </p:nvSpPr>
        <p:spPr>
          <a:xfrm>
            <a:off x="5715000" y="3017520"/>
            <a:ext cx="2926080" cy="228600"/>
          </a:xfrm>
          <a:prstGeom prst="rect">
            <a:avLst/>
          </a:prstGeom>
          <a:noFill/>
          <a:ln/>
        </p:spPr>
        <p:txBody>
          <a:bodyPr wrap="square" lIns="0" tIns="0" rIns="0" bIns="0" rtlCol="0" anchor="t"/>
          <a:lstStyle/>
          <a:p>
            <a:pPr marL="0" indent="0">
              <a:buNone/>
            </a:pPr>
            <a:r>
              <a:rPr lang="en-US" sz="1050" dirty="0">
                <a:solidFill>
                  <a:srgbClr val="5F6D76"/>
                </a:solidFill>
              </a:rPr>
              <a:t>Academics and support staff</a:t>
            </a:r>
            <a:endParaRPr lang="en-US" sz="1050" dirty="0"/>
          </a:p>
        </p:txBody>
      </p:sp>
      <p:sp>
        <p:nvSpPr>
          <p:cNvPr id="47" name="Text 44"/>
          <p:cNvSpPr txBox="1"/>
          <p:nvPr/>
        </p:nvSpPr>
        <p:spPr>
          <a:xfrm>
            <a:off x="5166360" y="3328416"/>
            <a:ext cx="3474720" cy="457200"/>
          </a:xfrm>
          <a:prstGeom prst="rect">
            <a:avLst/>
          </a:prstGeom>
          <a:noFill/>
          <a:ln/>
        </p:spPr>
        <p:txBody>
          <a:bodyPr wrap="square" lIns="0" tIns="0" rIns="0" bIns="0" rtlCol="0" anchor="t"/>
          <a:lstStyle/>
          <a:p>
            <a:pPr marL="0" indent="0">
              <a:buNone/>
            </a:pPr>
            <a:r>
              <a:rPr lang="en-US" sz="1150" dirty="0">
                <a:solidFill>
                  <a:srgbClr val="2B3A42"/>
                </a:solidFill>
              </a:rPr>
              <a:t>Short workshops (3 hours a term) and AI-use guidance</a:t>
            </a:r>
            <a:endParaRPr lang="en-US" sz="1150" dirty="0"/>
          </a:p>
        </p:txBody>
      </p:sp>
      <p:sp>
        <p:nvSpPr>
          <p:cNvPr id="48" name="Shape 45"/>
          <p:cNvSpPr/>
          <p:nvPr/>
        </p:nvSpPr>
        <p:spPr>
          <a:xfrm>
            <a:off x="5166360" y="3749040"/>
            <a:ext cx="2194560" cy="256032"/>
          </a:xfrm>
          <a:prstGeom prst="roundRect">
            <a:avLst>
              <a:gd name="adj" fmla="val 50000"/>
            </a:avLst>
          </a:prstGeom>
          <a:solidFill>
            <a:srgbClr val="EDF1EC"/>
          </a:solidFill>
          <a:ln/>
        </p:spPr>
        <p:txBody>
          <a:bodyPr/>
          <a:lstStyle/>
          <a:p>
            <a:endParaRPr lang="en-GB"/>
          </a:p>
        </p:txBody>
      </p:sp>
      <p:sp>
        <p:nvSpPr>
          <p:cNvPr id="49" name="Text 46"/>
          <p:cNvSpPr txBox="1"/>
          <p:nvPr/>
        </p:nvSpPr>
        <p:spPr>
          <a:xfrm>
            <a:off x="5166360" y="3749040"/>
            <a:ext cx="2194560" cy="256032"/>
          </a:xfrm>
          <a:prstGeom prst="rect">
            <a:avLst/>
          </a:prstGeom>
          <a:noFill/>
          <a:ln/>
        </p:spPr>
        <p:txBody>
          <a:bodyPr wrap="square" lIns="0" tIns="0" rIns="0" bIns="0" rtlCol="0" anchor="ctr"/>
          <a:lstStyle/>
          <a:p>
            <a:pPr marL="0" indent="0" algn="ctr">
              <a:buNone/>
            </a:pPr>
            <a:r>
              <a:rPr lang="en-US" sz="1050" b="1" dirty="0">
                <a:solidFill>
                  <a:srgbClr val="C0665A"/>
                </a:solidFill>
              </a:rPr>
              <a:t>Target: Staff confidence up</a:t>
            </a:r>
            <a:endParaRPr lang="en-US" sz="1050" dirty="0"/>
          </a:p>
        </p:txBody>
      </p:sp>
      <p:sp>
        <p:nvSpPr>
          <p:cNvPr id="50" name="Shape 47"/>
          <p:cNvSpPr/>
          <p:nvPr/>
        </p:nvSpPr>
        <p:spPr>
          <a:xfrm>
            <a:off x="1051560" y="4206240"/>
            <a:ext cx="7726680" cy="457200"/>
          </a:xfrm>
          <a:prstGeom prst="roundRect">
            <a:avLst>
              <a:gd name="adj" fmla="val 16000"/>
            </a:avLst>
          </a:prstGeom>
          <a:solidFill>
            <a:srgbClr val="FFFFFF"/>
          </a:solidFill>
          <a:ln w="9525">
            <a:solidFill>
              <a:srgbClr val="E2DED2"/>
            </a:solidFill>
            <a:prstDash val="solid"/>
          </a:ln>
          <a:effectLst>
            <a:outerShdw blurRad="76200" dist="25400" dir="5400000" algn="bl" rotWithShape="0">
              <a:srgbClr val="22485A">
                <a:alpha val="10000"/>
              </a:srgbClr>
            </a:outerShdw>
          </a:effectLst>
        </p:spPr>
        <p:txBody>
          <a:bodyPr/>
          <a:lstStyle/>
          <a:p>
            <a:endParaRPr lang="en-GB"/>
          </a:p>
        </p:txBody>
      </p:sp>
      <p:sp>
        <p:nvSpPr>
          <p:cNvPr id="51" name="Shape 48"/>
          <p:cNvSpPr/>
          <p:nvPr/>
        </p:nvSpPr>
        <p:spPr>
          <a:xfrm>
            <a:off x="1161288" y="4206240"/>
            <a:ext cx="822960" cy="54864"/>
          </a:xfrm>
          <a:prstGeom prst="rect">
            <a:avLst/>
          </a:prstGeom>
          <a:solidFill>
            <a:srgbClr val="22485A"/>
          </a:solidFill>
          <a:ln/>
        </p:spPr>
        <p:txBody>
          <a:bodyPr/>
          <a:lstStyle/>
          <a:p>
            <a:endParaRPr lang="en-GB"/>
          </a:p>
        </p:txBody>
      </p:sp>
      <p:sp>
        <p:nvSpPr>
          <p:cNvPr id="52" name="Text 49"/>
          <p:cNvSpPr txBox="1"/>
          <p:nvPr/>
        </p:nvSpPr>
        <p:spPr>
          <a:xfrm>
            <a:off x="1234440" y="4206240"/>
            <a:ext cx="7360920" cy="457200"/>
          </a:xfrm>
          <a:prstGeom prst="rect">
            <a:avLst/>
          </a:prstGeom>
          <a:noFill/>
          <a:ln/>
        </p:spPr>
        <p:txBody>
          <a:bodyPr wrap="square" lIns="0" tIns="0" rIns="0" bIns="0" rtlCol="0" anchor="ctr"/>
          <a:lstStyle/>
          <a:p>
            <a:pPr marL="0" indent="0">
              <a:buNone/>
            </a:pPr>
            <a:r>
              <a:rPr lang="en-US" sz="1200" b="1" dirty="0">
                <a:solidFill>
                  <a:srgbClr val="B97A2B"/>
                </a:solidFill>
              </a:rPr>
              <a:t>12-month plan: </a:t>
            </a:r>
            <a:r>
              <a:rPr lang="en-US" sz="1200" dirty="0">
                <a:solidFill>
                  <a:srgbClr val="2B3A42"/>
                </a:solidFill>
              </a:rPr>
              <a:t>months 1–3 needs and rules  →  4–6 pilot  →  7–9 scale  →  10–12 evaluate</a:t>
            </a:r>
            <a:endParaRPr lang="en-US" sz="1200" dirty="0"/>
          </a:p>
        </p:txBody>
      </p:sp>
      <p:sp>
        <p:nvSpPr>
          <p:cNvPr id="53" name="Text 50"/>
          <p:cNvSpPr txBox="1"/>
          <p:nvPr/>
        </p:nvSpPr>
        <p:spPr>
          <a:xfrm>
            <a:off x="1051560" y="4727448"/>
            <a:ext cx="7406640" cy="347472"/>
          </a:xfrm>
          <a:prstGeom prst="rect">
            <a:avLst/>
          </a:prstGeom>
          <a:noFill/>
          <a:ln/>
        </p:spPr>
        <p:txBody>
          <a:bodyPr wrap="square" lIns="0" tIns="0" rIns="0" bIns="0" rtlCol="0" anchor="t"/>
          <a:lstStyle/>
          <a:p>
            <a:pPr marL="0" indent="0">
              <a:buNone/>
            </a:pPr>
            <a:r>
              <a:rPr lang="en-US" sz="900" i="1" dirty="0">
                <a:solidFill>
                  <a:srgbClr val="5F6D76"/>
                </a:solidFill>
              </a:rPr>
              <a:t>Targets and plan are my proposals. Source: (Armstrong, 2020).</a:t>
            </a:r>
            <a:endParaRPr lang="en-US" sz="900" dirty="0"/>
          </a:p>
        </p:txBody>
      </p:sp>
    </p:spTree>
  </p:cSld>
  <p:clrMapOvr>
    <a:masterClrMapping/>
  </p:clrMapOvr>
  <p:transition spd="med">
    <p:push/>
  </p:transition>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7F5EF"/>
        </a:solidFill>
        <a:effectLst/>
      </p:bgPr>
    </p:bg>
    <p:spTree>
      <p:nvGrpSpPr>
        <p:cNvPr id="1" name=""/>
        <p:cNvGrpSpPr/>
        <p:nvPr/>
      </p:nvGrpSpPr>
      <p:grpSpPr>
        <a:xfrm>
          <a:off x="0" y="0"/>
          <a:ext cx="0" cy="0"/>
          <a:chOff x="0" y="0"/>
          <a:chExt cx="0" cy="0"/>
        </a:xfrm>
      </p:grpSpPr>
      <p:sp>
        <p:nvSpPr>
          <p:cNvPr id="2" name="Shape 0"/>
          <p:cNvSpPr/>
          <p:nvPr/>
        </p:nvSpPr>
        <p:spPr>
          <a:xfrm>
            <a:off x="0" y="0"/>
            <a:ext cx="777240" cy="5143500"/>
          </a:xfrm>
          <a:prstGeom prst="rect">
            <a:avLst/>
          </a:prstGeom>
          <a:solidFill>
            <a:srgbClr val="22485A"/>
          </a:solidFill>
          <a:ln/>
        </p:spPr>
        <p:txBody>
          <a:bodyPr/>
          <a:lstStyle/>
          <a:p>
            <a:endParaRPr lang="en-GB"/>
          </a:p>
        </p:txBody>
      </p:sp>
      <p:sp>
        <p:nvSpPr>
          <p:cNvPr id="3" name="Shape 1"/>
          <p:cNvSpPr/>
          <p:nvPr/>
        </p:nvSpPr>
        <p:spPr>
          <a:xfrm>
            <a:off x="54864" y="91440"/>
            <a:ext cx="667512" cy="566928"/>
          </a:xfrm>
          <a:prstGeom prst="roundRect">
            <a:avLst>
              <a:gd name="adj" fmla="val 9677"/>
            </a:avLst>
          </a:prstGeom>
          <a:solidFill>
            <a:srgbClr val="FFFFFF"/>
          </a:solidFill>
          <a:ln/>
        </p:spPr>
        <p:txBody>
          <a:bodyPr/>
          <a:lstStyle/>
          <a:p>
            <a:endParaRPr lang="en-GB"/>
          </a:p>
        </p:txBody>
      </p:sp>
      <p:pic>
        <p:nvPicPr>
          <p:cNvPr id="4" name="Image 0" descr="/home/claude/assets/logo_navy.png"/>
          <p:cNvPicPr>
            <a:picLocks noChangeAspect="1"/>
          </p:cNvPicPr>
          <p:nvPr/>
        </p:nvPicPr>
        <p:blipFill>
          <a:blip r:embed="rId3"/>
          <a:stretch>
            <a:fillRect/>
          </a:stretch>
        </p:blipFill>
        <p:spPr>
          <a:xfrm>
            <a:off x="91440" y="128016"/>
            <a:ext cx="594360" cy="461772"/>
          </a:xfrm>
          <a:prstGeom prst="rect">
            <a:avLst/>
          </a:prstGeom>
        </p:spPr>
      </p:pic>
      <p:sp>
        <p:nvSpPr>
          <p:cNvPr id="5" name="Shape 2"/>
          <p:cNvSpPr/>
          <p:nvPr/>
        </p:nvSpPr>
        <p:spPr>
          <a:xfrm>
            <a:off x="342900" y="1188720"/>
            <a:ext cx="91440" cy="91440"/>
          </a:xfrm>
          <a:prstGeom prst="ellipse">
            <a:avLst/>
          </a:prstGeom>
          <a:solidFill>
            <a:srgbClr val="3C7A9A"/>
          </a:solidFill>
          <a:ln w="6350">
            <a:solidFill>
              <a:srgbClr val="8FBBCE"/>
            </a:solidFill>
            <a:prstDash val="solid"/>
          </a:ln>
        </p:spPr>
        <p:txBody>
          <a:bodyPr/>
          <a:lstStyle/>
          <a:p>
            <a:endParaRPr lang="en-GB"/>
          </a:p>
        </p:txBody>
      </p:sp>
      <p:sp>
        <p:nvSpPr>
          <p:cNvPr id="6" name="Shape 3"/>
          <p:cNvSpPr/>
          <p:nvPr/>
        </p:nvSpPr>
        <p:spPr>
          <a:xfrm>
            <a:off x="342900" y="1600200"/>
            <a:ext cx="91440" cy="91440"/>
          </a:xfrm>
          <a:prstGeom prst="ellipse">
            <a:avLst/>
          </a:prstGeom>
          <a:solidFill>
            <a:srgbClr val="3C7A9A"/>
          </a:solidFill>
          <a:ln w="6350">
            <a:solidFill>
              <a:srgbClr val="8FBBCE"/>
            </a:solidFill>
            <a:prstDash val="solid"/>
          </a:ln>
        </p:spPr>
        <p:txBody>
          <a:bodyPr/>
          <a:lstStyle/>
          <a:p>
            <a:endParaRPr lang="en-GB"/>
          </a:p>
        </p:txBody>
      </p:sp>
      <p:sp>
        <p:nvSpPr>
          <p:cNvPr id="7" name="Shape 4"/>
          <p:cNvSpPr/>
          <p:nvPr/>
        </p:nvSpPr>
        <p:spPr>
          <a:xfrm>
            <a:off x="342900" y="2011680"/>
            <a:ext cx="91440" cy="91440"/>
          </a:xfrm>
          <a:prstGeom prst="ellipse">
            <a:avLst/>
          </a:prstGeom>
          <a:solidFill>
            <a:srgbClr val="3C7A9A"/>
          </a:solidFill>
          <a:ln w="6350">
            <a:solidFill>
              <a:srgbClr val="8FBBCE"/>
            </a:solidFill>
            <a:prstDash val="solid"/>
          </a:ln>
        </p:spPr>
        <p:txBody>
          <a:bodyPr/>
          <a:lstStyle/>
          <a:p>
            <a:endParaRPr lang="en-GB"/>
          </a:p>
        </p:txBody>
      </p:sp>
      <p:sp>
        <p:nvSpPr>
          <p:cNvPr id="8" name="Shape 5"/>
          <p:cNvSpPr/>
          <p:nvPr/>
        </p:nvSpPr>
        <p:spPr>
          <a:xfrm>
            <a:off x="342900" y="2423160"/>
            <a:ext cx="91440" cy="91440"/>
          </a:xfrm>
          <a:prstGeom prst="ellipse">
            <a:avLst/>
          </a:prstGeom>
          <a:solidFill>
            <a:srgbClr val="3C7A9A"/>
          </a:solidFill>
          <a:ln w="6350">
            <a:solidFill>
              <a:srgbClr val="8FBBCE"/>
            </a:solidFill>
            <a:prstDash val="solid"/>
          </a:ln>
        </p:spPr>
        <p:txBody>
          <a:bodyPr/>
          <a:lstStyle/>
          <a:p>
            <a:endParaRPr lang="en-GB"/>
          </a:p>
        </p:txBody>
      </p:sp>
      <p:sp>
        <p:nvSpPr>
          <p:cNvPr id="9" name="Shape 6"/>
          <p:cNvSpPr/>
          <p:nvPr/>
        </p:nvSpPr>
        <p:spPr>
          <a:xfrm>
            <a:off x="388620" y="1234440"/>
            <a:ext cx="0" cy="1234440"/>
          </a:xfrm>
          <a:prstGeom prst="line">
            <a:avLst/>
          </a:prstGeom>
          <a:noFill/>
          <a:ln w="12700">
            <a:solidFill>
              <a:srgbClr val="6FA0B8"/>
            </a:solidFill>
            <a:prstDash val="solid"/>
          </a:ln>
        </p:spPr>
        <p:txBody>
          <a:bodyPr/>
          <a:lstStyle/>
          <a:p>
            <a:endParaRPr lang="en-GB"/>
          </a:p>
        </p:txBody>
      </p:sp>
      <p:sp>
        <p:nvSpPr>
          <p:cNvPr id="10" name="Text 7"/>
          <p:cNvSpPr txBox="1"/>
          <p:nvPr/>
        </p:nvSpPr>
        <p:spPr>
          <a:xfrm>
            <a:off x="91440" y="4754880"/>
            <a:ext cx="594360" cy="274320"/>
          </a:xfrm>
          <a:prstGeom prst="rect">
            <a:avLst/>
          </a:prstGeom>
          <a:noFill/>
          <a:ln/>
        </p:spPr>
        <p:txBody>
          <a:bodyPr wrap="square" lIns="0" tIns="0" rIns="0" bIns="0" rtlCol="0" anchor="ctr"/>
          <a:lstStyle/>
          <a:p>
            <a:pPr marL="0" indent="0" algn="ctr">
              <a:buNone/>
            </a:pPr>
            <a:r>
              <a:rPr lang="en-US" sz="1200" b="1" dirty="0">
                <a:solidFill>
                  <a:srgbClr val="FFFFFF"/>
                </a:solidFill>
              </a:rPr>
              <a:t>10</a:t>
            </a:r>
            <a:endParaRPr lang="en-US" sz="1200" dirty="0"/>
          </a:p>
        </p:txBody>
      </p:sp>
      <p:sp>
        <p:nvSpPr>
          <p:cNvPr id="11" name="Text 8"/>
          <p:cNvSpPr txBox="1"/>
          <p:nvPr/>
        </p:nvSpPr>
        <p:spPr>
          <a:xfrm>
            <a:off x="1051560" y="109728"/>
            <a:ext cx="5486400" cy="182880"/>
          </a:xfrm>
          <a:prstGeom prst="rect">
            <a:avLst/>
          </a:prstGeom>
          <a:noFill/>
          <a:ln/>
        </p:spPr>
        <p:txBody>
          <a:bodyPr wrap="square" lIns="0" tIns="0" rIns="0" bIns="0" rtlCol="0" anchor="ctr"/>
          <a:lstStyle/>
          <a:p>
            <a:pPr marL="0" indent="0">
              <a:buNone/>
            </a:pPr>
            <a:r>
              <a:rPr lang="en-US" sz="900" b="1" kern="0" spc="300" dirty="0">
                <a:solidFill>
                  <a:srgbClr val="B97A2B"/>
                </a:solidFill>
              </a:rPr>
              <a:t>RECOMMENDATION 2</a:t>
            </a:r>
            <a:endParaRPr lang="en-US" sz="900" dirty="0"/>
          </a:p>
        </p:txBody>
      </p:sp>
      <p:sp>
        <p:nvSpPr>
          <p:cNvPr id="12" name="Text 9"/>
          <p:cNvSpPr txBox="1"/>
          <p:nvPr/>
        </p:nvSpPr>
        <p:spPr>
          <a:xfrm>
            <a:off x="1051560" y="274320"/>
            <a:ext cx="7726680" cy="502920"/>
          </a:xfrm>
          <a:prstGeom prst="rect">
            <a:avLst/>
          </a:prstGeom>
          <a:noFill/>
          <a:ln/>
        </p:spPr>
        <p:txBody>
          <a:bodyPr wrap="square" lIns="0" tIns="0" rIns="0" bIns="0" rtlCol="0" anchor="ctr"/>
          <a:lstStyle/>
          <a:p>
            <a:pPr marL="0" indent="0">
              <a:buNone/>
            </a:pPr>
            <a:r>
              <a:rPr lang="en-US" sz="2300" b="1" dirty="0">
                <a:solidFill>
                  <a:srgbClr val="22485A"/>
                </a:solidFill>
                <a:latin typeface="Georgia" pitchFamily="34" charset="0"/>
                <a:ea typeface="Georgia" pitchFamily="34" charset="-122"/>
                <a:cs typeface="Georgia" pitchFamily="34" charset="-120"/>
              </a:rPr>
              <a:t>Institutional readiness</a:t>
            </a:r>
            <a:endParaRPr lang="en-US" sz="2300" dirty="0"/>
          </a:p>
        </p:txBody>
      </p:sp>
      <p:sp>
        <p:nvSpPr>
          <p:cNvPr id="13" name="Shape 10"/>
          <p:cNvSpPr/>
          <p:nvPr/>
        </p:nvSpPr>
        <p:spPr>
          <a:xfrm>
            <a:off x="1051560" y="804672"/>
            <a:ext cx="640080" cy="45720"/>
          </a:xfrm>
          <a:prstGeom prst="rect">
            <a:avLst/>
          </a:prstGeom>
          <a:solidFill>
            <a:srgbClr val="4E9A7C"/>
          </a:solidFill>
          <a:ln/>
        </p:spPr>
        <p:txBody>
          <a:bodyPr/>
          <a:lstStyle/>
          <a:p>
            <a:endParaRPr lang="en-GB"/>
          </a:p>
        </p:txBody>
      </p:sp>
      <p:sp>
        <p:nvSpPr>
          <p:cNvPr id="14" name="Shape 11"/>
          <p:cNvSpPr/>
          <p:nvPr/>
        </p:nvSpPr>
        <p:spPr>
          <a:xfrm>
            <a:off x="3703320" y="2148840"/>
            <a:ext cx="1216152" cy="685800"/>
          </a:xfrm>
          <a:prstGeom prst="line">
            <a:avLst/>
          </a:prstGeom>
          <a:noFill/>
          <a:ln w="25400">
            <a:solidFill>
              <a:srgbClr val="C9C5B6"/>
            </a:solidFill>
            <a:prstDash val="solid"/>
          </a:ln>
        </p:spPr>
        <p:txBody>
          <a:bodyPr/>
          <a:lstStyle/>
          <a:p>
            <a:endParaRPr lang="en-GB"/>
          </a:p>
        </p:txBody>
      </p:sp>
      <p:sp>
        <p:nvSpPr>
          <p:cNvPr id="15" name="Shape 12"/>
          <p:cNvSpPr/>
          <p:nvPr/>
        </p:nvSpPr>
        <p:spPr>
          <a:xfrm flipV="1">
            <a:off x="4919472" y="2148840"/>
            <a:ext cx="1207008" cy="685800"/>
          </a:xfrm>
          <a:prstGeom prst="line">
            <a:avLst/>
          </a:prstGeom>
          <a:noFill/>
          <a:ln w="25400">
            <a:solidFill>
              <a:srgbClr val="C9C5B6"/>
            </a:solidFill>
            <a:prstDash val="solid"/>
          </a:ln>
        </p:spPr>
        <p:txBody>
          <a:bodyPr/>
          <a:lstStyle/>
          <a:p>
            <a:endParaRPr lang="en-GB"/>
          </a:p>
        </p:txBody>
      </p:sp>
      <p:sp>
        <p:nvSpPr>
          <p:cNvPr id="16" name="Shape 13"/>
          <p:cNvSpPr/>
          <p:nvPr/>
        </p:nvSpPr>
        <p:spPr>
          <a:xfrm flipV="1">
            <a:off x="3703320" y="2834640"/>
            <a:ext cx="1216152" cy="594360"/>
          </a:xfrm>
          <a:prstGeom prst="line">
            <a:avLst/>
          </a:prstGeom>
          <a:noFill/>
          <a:ln w="25400">
            <a:solidFill>
              <a:srgbClr val="C9C5B6"/>
            </a:solidFill>
            <a:prstDash val="solid"/>
          </a:ln>
        </p:spPr>
        <p:txBody>
          <a:bodyPr/>
          <a:lstStyle/>
          <a:p>
            <a:endParaRPr lang="en-GB"/>
          </a:p>
        </p:txBody>
      </p:sp>
      <p:sp>
        <p:nvSpPr>
          <p:cNvPr id="17" name="Shape 14"/>
          <p:cNvSpPr/>
          <p:nvPr/>
        </p:nvSpPr>
        <p:spPr>
          <a:xfrm>
            <a:off x="4919472" y="2834640"/>
            <a:ext cx="1207008" cy="594360"/>
          </a:xfrm>
          <a:prstGeom prst="line">
            <a:avLst/>
          </a:prstGeom>
          <a:noFill/>
          <a:ln w="25400">
            <a:solidFill>
              <a:srgbClr val="C9C5B6"/>
            </a:solidFill>
            <a:prstDash val="solid"/>
          </a:ln>
        </p:spPr>
        <p:txBody>
          <a:bodyPr/>
          <a:lstStyle/>
          <a:p>
            <a:endParaRPr lang="en-GB"/>
          </a:p>
        </p:txBody>
      </p:sp>
      <p:sp>
        <p:nvSpPr>
          <p:cNvPr id="18" name="Shape 15"/>
          <p:cNvSpPr/>
          <p:nvPr/>
        </p:nvSpPr>
        <p:spPr>
          <a:xfrm>
            <a:off x="3867912" y="2240280"/>
            <a:ext cx="2103120" cy="1188720"/>
          </a:xfrm>
          <a:prstGeom prst="ellipse">
            <a:avLst/>
          </a:prstGeom>
          <a:solidFill>
            <a:srgbClr val="22485A"/>
          </a:solidFill>
          <a:ln/>
          <a:effectLst>
            <a:outerShdw blurRad="76200" dist="25400" dir="5400000" algn="bl" rotWithShape="0">
              <a:srgbClr val="22485A">
                <a:alpha val="10000"/>
              </a:srgbClr>
            </a:outerShdw>
          </a:effectLst>
        </p:spPr>
        <p:txBody>
          <a:bodyPr/>
          <a:lstStyle/>
          <a:p>
            <a:endParaRPr lang="en-GB"/>
          </a:p>
        </p:txBody>
      </p:sp>
      <p:sp>
        <p:nvSpPr>
          <p:cNvPr id="19" name="Text 16"/>
          <p:cNvSpPr txBox="1"/>
          <p:nvPr/>
        </p:nvSpPr>
        <p:spPr>
          <a:xfrm>
            <a:off x="4005072" y="2286000"/>
            <a:ext cx="1828800" cy="1097280"/>
          </a:xfrm>
          <a:prstGeom prst="rect">
            <a:avLst/>
          </a:prstGeom>
          <a:noFill/>
          <a:ln/>
        </p:spPr>
        <p:txBody>
          <a:bodyPr wrap="square" lIns="0" tIns="0" rIns="0" bIns="0" rtlCol="0" anchor="ctr"/>
          <a:lstStyle/>
          <a:p>
            <a:pPr marL="0" indent="0" algn="ctr">
              <a:buNone/>
            </a:pPr>
            <a:r>
              <a:rPr lang="en-US" sz="1450" b="1" dirty="0">
                <a:solidFill>
                  <a:srgbClr val="FFFFFF"/>
                </a:solidFill>
                <a:latin typeface="Georgia" pitchFamily="34" charset="0"/>
                <a:ea typeface="Georgia" pitchFamily="34" charset="-122"/>
                <a:cs typeface="Georgia" pitchFamily="34" charset="-120"/>
              </a:rPr>
              <a:t>Graduate AI Strategist</a:t>
            </a:r>
            <a:endParaRPr lang="en-US" sz="1450" dirty="0"/>
          </a:p>
        </p:txBody>
      </p:sp>
      <p:sp>
        <p:nvSpPr>
          <p:cNvPr id="20" name="Shape 17"/>
          <p:cNvSpPr/>
          <p:nvPr/>
        </p:nvSpPr>
        <p:spPr>
          <a:xfrm>
            <a:off x="1051560" y="1051560"/>
            <a:ext cx="2651760" cy="1097280"/>
          </a:xfrm>
          <a:prstGeom prst="roundRect">
            <a:avLst>
              <a:gd name="adj" fmla="val 6667"/>
            </a:avLst>
          </a:prstGeom>
          <a:solidFill>
            <a:srgbClr val="FFFFFF"/>
          </a:solidFill>
          <a:ln w="9525">
            <a:solidFill>
              <a:srgbClr val="E2DED2"/>
            </a:solidFill>
            <a:prstDash val="solid"/>
          </a:ln>
          <a:effectLst>
            <a:outerShdw blurRad="76200" dist="25400" dir="5400000" algn="bl" rotWithShape="0">
              <a:srgbClr val="22485A">
                <a:alpha val="10000"/>
              </a:srgbClr>
            </a:outerShdw>
          </a:effectLst>
        </p:spPr>
        <p:txBody>
          <a:bodyPr/>
          <a:lstStyle/>
          <a:p>
            <a:endParaRPr lang="en-GB"/>
          </a:p>
        </p:txBody>
      </p:sp>
      <p:sp>
        <p:nvSpPr>
          <p:cNvPr id="21" name="Shape 18"/>
          <p:cNvSpPr/>
          <p:nvPr/>
        </p:nvSpPr>
        <p:spPr>
          <a:xfrm>
            <a:off x="1161288" y="1051560"/>
            <a:ext cx="822960" cy="54864"/>
          </a:xfrm>
          <a:prstGeom prst="rect">
            <a:avLst/>
          </a:prstGeom>
          <a:solidFill>
            <a:srgbClr val="3C7A9A"/>
          </a:solidFill>
          <a:ln/>
        </p:spPr>
        <p:txBody>
          <a:bodyPr/>
          <a:lstStyle/>
          <a:p>
            <a:endParaRPr lang="en-GB"/>
          </a:p>
        </p:txBody>
      </p:sp>
      <p:sp>
        <p:nvSpPr>
          <p:cNvPr id="22" name="Text 19"/>
          <p:cNvSpPr txBox="1"/>
          <p:nvPr/>
        </p:nvSpPr>
        <p:spPr>
          <a:xfrm>
            <a:off x="1188720" y="1188720"/>
            <a:ext cx="2377440" cy="274320"/>
          </a:xfrm>
          <a:prstGeom prst="rect">
            <a:avLst/>
          </a:prstGeom>
          <a:noFill/>
          <a:ln/>
        </p:spPr>
        <p:txBody>
          <a:bodyPr wrap="square" lIns="0" tIns="0" rIns="0" bIns="0" rtlCol="0" anchor="t"/>
          <a:lstStyle/>
          <a:p>
            <a:pPr marL="0" indent="0">
              <a:buNone/>
            </a:pPr>
            <a:r>
              <a:rPr lang="en-US" sz="1250" b="1" dirty="0">
                <a:solidFill>
                  <a:srgbClr val="22485A"/>
                </a:solidFill>
                <a:latin typeface="Georgia" pitchFamily="34" charset="0"/>
                <a:ea typeface="Georgia" pitchFamily="34" charset="-122"/>
                <a:cs typeface="Georgia" pitchFamily="34" charset="-120"/>
              </a:rPr>
              <a:t>Academic staff</a:t>
            </a:r>
            <a:endParaRPr lang="en-US" sz="1250" dirty="0"/>
          </a:p>
        </p:txBody>
      </p:sp>
      <p:sp>
        <p:nvSpPr>
          <p:cNvPr id="23" name="Text 20"/>
          <p:cNvSpPr txBox="1"/>
          <p:nvPr/>
        </p:nvSpPr>
        <p:spPr>
          <a:xfrm>
            <a:off x="1188720" y="1508760"/>
            <a:ext cx="2423160" cy="594360"/>
          </a:xfrm>
          <a:prstGeom prst="rect">
            <a:avLst/>
          </a:prstGeom>
          <a:noFill/>
          <a:ln/>
        </p:spPr>
        <p:txBody>
          <a:bodyPr wrap="square" lIns="0" tIns="0" rIns="0" bIns="0" rtlCol="0" anchor="t"/>
          <a:lstStyle/>
          <a:p>
            <a:pPr marL="0" indent="0">
              <a:buNone/>
            </a:pPr>
            <a:r>
              <a:rPr lang="en-US" sz="1150" dirty="0">
                <a:solidFill>
                  <a:srgbClr val="2B3A42"/>
                </a:solidFill>
              </a:rPr>
              <a:t>Clear AI-use rules for each assessment; staff training</a:t>
            </a:r>
            <a:endParaRPr lang="en-US" sz="1150" dirty="0"/>
          </a:p>
        </p:txBody>
      </p:sp>
      <p:sp>
        <p:nvSpPr>
          <p:cNvPr id="24" name="Shape 21"/>
          <p:cNvSpPr/>
          <p:nvPr/>
        </p:nvSpPr>
        <p:spPr>
          <a:xfrm>
            <a:off x="6126480" y="1051560"/>
            <a:ext cx="2651760" cy="1097280"/>
          </a:xfrm>
          <a:prstGeom prst="roundRect">
            <a:avLst>
              <a:gd name="adj" fmla="val 6667"/>
            </a:avLst>
          </a:prstGeom>
          <a:solidFill>
            <a:srgbClr val="FFFFFF"/>
          </a:solidFill>
          <a:ln w="9525">
            <a:solidFill>
              <a:srgbClr val="E2DED2"/>
            </a:solidFill>
            <a:prstDash val="solid"/>
          </a:ln>
          <a:effectLst>
            <a:outerShdw blurRad="76200" dist="25400" dir="5400000" algn="bl" rotWithShape="0">
              <a:srgbClr val="22485A">
                <a:alpha val="10000"/>
              </a:srgbClr>
            </a:outerShdw>
          </a:effectLst>
        </p:spPr>
        <p:txBody>
          <a:bodyPr/>
          <a:lstStyle/>
          <a:p>
            <a:endParaRPr lang="en-GB"/>
          </a:p>
        </p:txBody>
      </p:sp>
      <p:sp>
        <p:nvSpPr>
          <p:cNvPr id="25" name="Shape 22"/>
          <p:cNvSpPr/>
          <p:nvPr/>
        </p:nvSpPr>
        <p:spPr>
          <a:xfrm>
            <a:off x="6236208" y="1051560"/>
            <a:ext cx="822960" cy="54864"/>
          </a:xfrm>
          <a:prstGeom prst="rect">
            <a:avLst/>
          </a:prstGeom>
          <a:solidFill>
            <a:srgbClr val="4E9A7C"/>
          </a:solidFill>
          <a:ln/>
        </p:spPr>
        <p:txBody>
          <a:bodyPr/>
          <a:lstStyle/>
          <a:p>
            <a:endParaRPr lang="en-GB"/>
          </a:p>
        </p:txBody>
      </p:sp>
      <p:sp>
        <p:nvSpPr>
          <p:cNvPr id="26" name="Text 23"/>
          <p:cNvSpPr txBox="1"/>
          <p:nvPr/>
        </p:nvSpPr>
        <p:spPr>
          <a:xfrm>
            <a:off x="6263640" y="1188720"/>
            <a:ext cx="2377440" cy="274320"/>
          </a:xfrm>
          <a:prstGeom prst="rect">
            <a:avLst/>
          </a:prstGeom>
          <a:noFill/>
          <a:ln/>
        </p:spPr>
        <p:txBody>
          <a:bodyPr wrap="square" lIns="0" tIns="0" rIns="0" bIns="0" rtlCol="0" anchor="t"/>
          <a:lstStyle/>
          <a:p>
            <a:pPr marL="0" indent="0">
              <a:buNone/>
            </a:pPr>
            <a:r>
              <a:rPr lang="en-US" sz="1250" b="1" dirty="0">
                <a:solidFill>
                  <a:srgbClr val="22485A"/>
                </a:solidFill>
                <a:latin typeface="Georgia" pitchFamily="34" charset="0"/>
                <a:ea typeface="Georgia" pitchFamily="34" charset="-122"/>
                <a:cs typeface="Georgia" pitchFamily="34" charset="-120"/>
              </a:rPr>
              <a:t>Management</a:t>
            </a:r>
            <a:endParaRPr lang="en-US" sz="1250" dirty="0"/>
          </a:p>
        </p:txBody>
      </p:sp>
      <p:sp>
        <p:nvSpPr>
          <p:cNvPr id="27" name="Text 24"/>
          <p:cNvSpPr txBox="1"/>
          <p:nvPr/>
        </p:nvSpPr>
        <p:spPr>
          <a:xfrm>
            <a:off x="6263640" y="1508760"/>
            <a:ext cx="2423160" cy="594360"/>
          </a:xfrm>
          <a:prstGeom prst="rect">
            <a:avLst/>
          </a:prstGeom>
          <a:noFill/>
          <a:ln/>
        </p:spPr>
        <p:txBody>
          <a:bodyPr wrap="square" lIns="0" tIns="0" rIns="0" bIns="0" rtlCol="0" anchor="t"/>
          <a:lstStyle/>
          <a:p>
            <a:pPr marL="0" indent="0">
              <a:buNone/>
            </a:pPr>
            <a:r>
              <a:rPr lang="en-US" sz="1150" dirty="0">
                <a:solidFill>
                  <a:srgbClr val="2B3A42"/>
                </a:solidFill>
              </a:rPr>
              <a:t>One AI and ethics policy; resources</a:t>
            </a:r>
            <a:endParaRPr lang="en-US" sz="1150" dirty="0"/>
          </a:p>
        </p:txBody>
      </p:sp>
      <p:sp>
        <p:nvSpPr>
          <p:cNvPr id="28" name="Shape 25"/>
          <p:cNvSpPr/>
          <p:nvPr/>
        </p:nvSpPr>
        <p:spPr>
          <a:xfrm>
            <a:off x="1051560" y="3429000"/>
            <a:ext cx="2651760" cy="1097280"/>
          </a:xfrm>
          <a:prstGeom prst="roundRect">
            <a:avLst>
              <a:gd name="adj" fmla="val 6667"/>
            </a:avLst>
          </a:prstGeom>
          <a:solidFill>
            <a:srgbClr val="FFFFFF"/>
          </a:solidFill>
          <a:ln w="9525">
            <a:solidFill>
              <a:srgbClr val="E2DED2"/>
            </a:solidFill>
            <a:prstDash val="solid"/>
          </a:ln>
          <a:effectLst>
            <a:outerShdw blurRad="76200" dist="25400" dir="5400000" algn="bl" rotWithShape="0">
              <a:srgbClr val="22485A">
                <a:alpha val="10000"/>
              </a:srgbClr>
            </a:outerShdw>
          </a:effectLst>
        </p:spPr>
        <p:txBody>
          <a:bodyPr/>
          <a:lstStyle/>
          <a:p>
            <a:endParaRPr lang="en-GB"/>
          </a:p>
        </p:txBody>
      </p:sp>
      <p:sp>
        <p:nvSpPr>
          <p:cNvPr id="29" name="Shape 26"/>
          <p:cNvSpPr/>
          <p:nvPr/>
        </p:nvSpPr>
        <p:spPr>
          <a:xfrm>
            <a:off x="1161288" y="3429000"/>
            <a:ext cx="822960" cy="54864"/>
          </a:xfrm>
          <a:prstGeom prst="rect">
            <a:avLst/>
          </a:prstGeom>
          <a:solidFill>
            <a:srgbClr val="B97A2B"/>
          </a:solidFill>
          <a:ln/>
        </p:spPr>
        <p:txBody>
          <a:bodyPr/>
          <a:lstStyle/>
          <a:p>
            <a:endParaRPr lang="en-GB"/>
          </a:p>
        </p:txBody>
      </p:sp>
      <p:sp>
        <p:nvSpPr>
          <p:cNvPr id="30" name="Text 27"/>
          <p:cNvSpPr txBox="1"/>
          <p:nvPr/>
        </p:nvSpPr>
        <p:spPr>
          <a:xfrm>
            <a:off x="1188720" y="3566160"/>
            <a:ext cx="2377440" cy="274320"/>
          </a:xfrm>
          <a:prstGeom prst="rect">
            <a:avLst/>
          </a:prstGeom>
          <a:noFill/>
          <a:ln/>
        </p:spPr>
        <p:txBody>
          <a:bodyPr wrap="square" lIns="0" tIns="0" rIns="0" bIns="0" rtlCol="0" anchor="t"/>
          <a:lstStyle/>
          <a:p>
            <a:pPr marL="0" indent="0">
              <a:buNone/>
            </a:pPr>
            <a:r>
              <a:rPr lang="en-US" sz="1250" b="1" dirty="0">
                <a:solidFill>
                  <a:srgbClr val="22485A"/>
                </a:solidFill>
                <a:latin typeface="Georgia" pitchFamily="34" charset="0"/>
                <a:ea typeface="Georgia" pitchFamily="34" charset="-122"/>
                <a:cs typeface="Georgia" pitchFamily="34" charset="-120"/>
              </a:rPr>
              <a:t>Support services</a:t>
            </a:r>
            <a:endParaRPr lang="en-US" sz="1250" dirty="0"/>
          </a:p>
        </p:txBody>
      </p:sp>
      <p:sp>
        <p:nvSpPr>
          <p:cNvPr id="31" name="Text 28"/>
          <p:cNvSpPr txBox="1"/>
          <p:nvPr/>
        </p:nvSpPr>
        <p:spPr>
          <a:xfrm>
            <a:off x="1188720" y="3886200"/>
            <a:ext cx="2423160" cy="594360"/>
          </a:xfrm>
          <a:prstGeom prst="rect">
            <a:avLst/>
          </a:prstGeom>
          <a:noFill/>
          <a:ln/>
        </p:spPr>
        <p:txBody>
          <a:bodyPr wrap="square" lIns="0" tIns="0" rIns="0" bIns="0" rtlCol="0" anchor="t"/>
          <a:lstStyle/>
          <a:p>
            <a:pPr marL="0" indent="0">
              <a:buNone/>
            </a:pPr>
            <a:r>
              <a:rPr lang="en-US" sz="1150" dirty="0">
                <a:solidFill>
                  <a:srgbClr val="2B3A42"/>
                </a:solidFill>
              </a:rPr>
              <a:t>Learner developers, library, careers: study skills and checking AI output</a:t>
            </a:r>
            <a:endParaRPr lang="en-US" sz="1150" dirty="0"/>
          </a:p>
        </p:txBody>
      </p:sp>
      <p:sp>
        <p:nvSpPr>
          <p:cNvPr id="32" name="Shape 29"/>
          <p:cNvSpPr/>
          <p:nvPr/>
        </p:nvSpPr>
        <p:spPr>
          <a:xfrm>
            <a:off x="6126480" y="3429000"/>
            <a:ext cx="2651760" cy="1097280"/>
          </a:xfrm>
          <a:prstGeom prst="roundRect">
            <a:avLst>
              <a:gd name="adj" fmla="val 6667"/>
            </a:avLst>
          </a:prstGeom>
          <a:solidFill>
            <a:srgbClr val="FFFFFF"/>
          </a:solidFill>
          <a:ln w="9525">
            <a:solidFill>
              <a:srgbClr val="E2DED2"/>
            </a:solidFill>
            <a:prstDash val="solid"/>
          </a:ln>
          <a:effectLst>
            <a:outerShdw blurRad="76200" dist="25400" dir="5400000" algn="bl" rotWithShape="0">
              <a:srgbClr val="22485A">
                <a:alpha val="10000"/>
              </a:srgbClr>
            </a:outerShdw>
          </a:effectLst>
        </p:spPr>
        <p:txBody>
          <a:bodyPr/>
          <a:lstStyle/>
          <a:p>
            <a:endParaRPr lang="en-GB"/>
          </a:p>
        </p:txBody>
      </p:sp>
      <p:sp>
        <p:nvSpPr>
          <p:cNvPr id="33" name="Shape 30"/>
          <p:cNvSpPr/>
          <p:nvPr/>
        </p:nvSpPr>
        <p:spPr>
          <a:xfrm>
            <a:off x="6236208" y="3429000"/>
            <a:ext cx="822960" cy="54864"/>
          </a:xfrm>
          <a:prstGeom prst="rect">
            <a:avLst/>
          </a:prstGeom>
          <a:solidFill>
            <a:srgbClr val="C0665A"/>
          </a:solidFill>
          <a:ln/>
        </p:spPr>
        <p:txBody>
          <a:bodyPr/>
          <a:lstStyle/>
          <a:p>
            <a:endParaRPr lang="en-GB"/>
          </a:p>
        </p:txBody>
      </p:sp>
      <p:sp>
        <p:nvSpPr>
          <p:cNvPr id="34" name="Text 31"/>
          <p:cNvSpPr txBox="1"/>
          <p:nvPr/>
        </p:nvSpPr>
        <p:spPr>
          <a:xfrm>
            <a:off x="6263640" y="3566160"/>
            <a:ext cx="2377440" cy="274320"/>
          </a:xfrm>
          <a:prstGeom prst="rect">
            <a:avLst/>
          </a:prstGeom>
          <a:noFill/>
          <a:ln/>
        </p:spPr>
        <p:txBody>
          <a:bodyPr wrap="square" lIns="0" tIns="0" rIns="0" bIns="0" rtlCol="0" anchor="t"/>
          <a:lstStyle/>
          <a:p>
            <a:pPr marL="0" indent="0">
              <a:buNone/>
            </a:pPr>
            <a:r>
              <a:rPr lang="en-US" sz="1250" b="1" dirty="0">
                <a:solidFill>
                  <a:srgbClr val="22485A"/>
                </a:solidFill>
                <a:latin typeface="Georgia" pitchFamily="34" charset="0"/>
                <a:ea typeface="Georgia" pitchFamily="34" charset="-122"/>
                <a:cs typeface="Georgia" pitchFamily="34" charset="-120"/>
              </a:rPr>
              <a:t>Equal access</a:t>
            </a:r>
            <a:endParaRPr lang="en-US" sz="1250" dirty="0"/>
          </a:p>
        </p:txBody>
      </p:sp>
      <p:sp>
        <p:nvSpPr>
          <p:cNvPr id="35" name="Text 32"/>
          <p:cNvSpPr txBox="1"/>
          <p:nvPr/>
        </p:nvSpPr>
        <p:spPr>
          <a:xfrm>
            <a:off x="6263640" y="3886200"/>
            <a:ext cx="2423160" cy="594360"/>
          </a:xfrm>
          <a:prstGeom prst="rect">
            <a:avLst/>
          </a:prstGeom>
          <a:noFill/>
          <a:ln/>
        </p:spPr>
        <p:txBody>
          <a:bodyPr wrap="square" lIns="0" tIns="0" rIns="0" bIns="0" rtlCol="0" anchor="t"/>
          <a:lstStyle/>
          <a:p>
            <a:pPr marL="0" indent="0">
              <a:buNone/>
            </a:pPr>
            <a:r>
              <a:rPr lang="en-US" sz="1150" dirty="0">
                <a:solidFill>
                  <a:srgbClr val="2B3A42"/>
                </a:solidFill>
              </a:rPr>
              <a:t>Same AI tools and help for every student</a:t>
            </a:r>
            <a:endParaRPr lang="en-US" sz="1150" dirty="0"/>
          </a:p>
        </p:txBody>
      </p:sp>
      <p:sp>
        <p:nvSpPr>
          <p:cNvPr id="36" name="Text 33"/>
          <p:cNvSpPr txBox="1"/>
          <p:nvPr/>
        </p:nvSpPr>
        <p:spPr>
          <a:xfrm>
            <a:off x="3794760" y="3611880"/>
            <a:ext cx="2240280" cy="548640"/>
          </a:xfrm>
          <a:prstGeom prst="rect">
            <a:avLst/>
          </a:prstGeom>
          <a:noFill/>
          <a:ln/>
        </p:spPr>
        <p:txBody>
          <a:bodyPr wrap="square" lIns="0" tIns="0" rIns="0" bIns="0" rtlCol="0" anchor="t"/>
          <a:lstStyle/>
          <a:p>
            <a:pPr marL="0" indent="0" algn="ctr">
              <a:buNone/>
            </a:pPr>
            <a:r>
              <a:rPr lang="en-US" sz="1000" i="1" dirty="0">
                <a:solidFill>
                  <a:srgbClr val="5F6D76"/>
                </a:solidFill>
              </a:rPr>
              <a:t>Fewer than half of students feel supported by staff</a:t>
            </a:r>
            <a:endParaRPr lang="en-US" sz="1000" dirty="0"/>
          </a:p>
        </p:txBody>
      </p:sp>
      <p:sp>
        <p:nvSpPr>
          <p:cNvPr id="37" name="Text 34"/>
          <p:cNvSpPr txBox="1"/>
          <p:nvPr/>
        </p:nvSpPr>
        <p:spPr>
          <a:xfrm>
            <a:off x="1051560" y="4727448"/>
            <a:ext cx="7406640" cy="347472"/>
          </a:xfrm>
          <a:prstGeom prst="rect">
            <a:avLst/>
          </a:prstGeom>
          <a:noFill/>
          <a:ln/>
        </p:spPr>
        <p:txBody>
          <a:bodyPr wrap="square" lIns="0" tIns="0" rIns="0" bIns="0" rtlCol="0" anchor="t"/>
          <a:lstStyle/>
          <a:p>
            <a:pPr marL="0" indent="0">
              <a:buNone/>
            </a:pPr>
            <a:r>
              <a:rPr lang="en-US" sz="900" i="1" dirty="0">
                <a:solidFill>
                  <a:srgbClr val="5F6D76"/>
                </a:solidFill>
              </a:rPr>
              <a:t>Source: (Stephenson and Armstrong, 2026).</a:t>
            </a:r>
            <a:endParaRPr lang="en-US" sz="900" dirty="0"/>
          </a:p>
        </p:txBody>
      </p:sp>
    </p:spTree>
  </p:cSld>
  <p:clrMapOvr>
    <a:masterClrMapping/>
  </p:clrMapOvr>
  <p:transition spd="med">
    <p:push/>
  </p:transition>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7F5EF"/>
        </a:solidFill>
        <a:effectLst/>
      </p:bgPr>
    </p:bg>
    <p:spTree>
      <p:nvGrpSpPr>
        <p:cNvPr id="1" name=""/>
        <p:cNvGrpSpPr/>
        <p:nvPr/>
      </p:nvGrpSpPr>
      <p:grpSpPr>
        <a:xfrm>
          <a:off x="0" y="0"/>
          <a:ext cx="0" cy="0"/>
          <a:chOff x="0" y="0"/>
          <a:chExt cx="0" cy="0"/>
        </a:xfrm>
      </p:grpSpPr>
      <p:sp>
        <p:nvSpPr>
          <p:cNvPr id="2" name="Shape 0"/>
          <p:cNvSpPr/>
          <p:nvPr/>
        </p:nvSpPr>
        <p:spPr>
          <a:xfrm>
            <a:off x="0" y="0"/>
            <a:ext cx="777240" cy="5143500"/>
          </a:xfrm>
          <a:prstGeom prst="rect">
            <a:avLst/>
          </a:prstGeom>
          <a:solidFill>
            <a:srgbClr val="22485A"/>
          </a:solidFill>
          <a:ln/>
        </p:spPr>
        <p:txBody>
          <a:bodyPr/>
          <a:lstStyle/>
          <a:p>
            <a:endParaRPr lang="en-GB"/>
          </a:p>
        </p:txBody>
      </p:sp>
      <p:sp>
        <p:nvSpPr>
          <p:cNvPr id="3" name="Shape 1"/>
          <p:cNvSpPr/>
          <p:nvPr/>
        </p:nvSpPr>
        <p:spPr>
          <a:xfrm>
            <a:off x="54864" y="91440"/>
            <a:ext cx="667512" cy="566928"/>
          </a:xfrm>
          <a:prstGeom prst="roundRect">
            <a:avLst>
              <a:gd name="adj" fmla="val 9677"/>
            </a:avLst>
          </a:prstGeom>
          <a:solidFill>
            <a:srgbClr val="FFFFFF"/>
          </a:solidFill>
          <a:ln/>
        </p:spPr>
        <p:txBody>
          <a:bodyPr/>
          <a:lstStyle/>
          <a:p>
            <a:endParaRPr lang="en-GB"/>
          </a:p>
        </p:txBody>
      </p:sp>
      <p:pic>
        <p:nvPicPr>
          <p:cNvPr id="4" name="Image 0" descr="/home/claude/assets/logo_navy.png"/>
          <p:cNvPicPr>
            <a:picLocks noChangeAspect="1"/>
          </p:cNvPicPr>
          <p:nvPr/>
        </p:nvPicPr>
        <p:blipFill>
          <a:blip r:embed="rId3"/>
          <a:stretch>
            <a:fillRect/>
          </a:stretch>
        </p:blipFill>
        <p:spPr>
          <a:xfrm>
            <a:off x="91440" y="128016"/>
            <a:ext cx="594360" cy="461772"/>
          </a:xfrm>
          <a:prstGeom prst="rect">
            <a:avLst/>
          </a:prstGeom>
        </p:spPr>
      </p:pic>
      <p:sp>
        <p:nvSpPr>
          <p:cNvPr id="5" name="Shape 2"/>
          <p:cNvSpPr/>
          <p:nvPr/>
        </p:nvSpPr>
        <p:spPr>
          <a:xfrm>
            <a:off x="342900" y="1188720"/>
            <a:ext cx="91440" cy="91440"/>
          </a:xfrm>
          <a:prstGeom prst="ellipse">
            <a:avLst/>
          </a:prstGeom>
          <a:solidFill>
            <a:srgbClr val="3C7A9A"/>
          </a:solidFill>
          <a:ln w="6350">
            <a:solidFill>
              <a:srgbClr val="8FBBCE"/>
            </a:solidFill>
            <a:prstDash val="solid"/>
          </a:ln>
        </p:spPr>
        <p:txBody>
          <a:bodyPr/>
          <a:lstStyle/>
          <a:p>
            <a:endParaRPr lang="en-GB"/>
          </a:p>
        </p:txBody>
      </p:sp>
      <p:sp>
        <p:nvSpPr>
          <p:cNvPr id="6" name="Shape 3"/>
          <p:cNvSpPr/>
          <p:nvPr/>
        </p:nvSpPr>
        <p:spPr>
          <a:xfrm>
            <a:off x="342900" y="1600200"/>
            <a:ext cx="91440" cy="91440"/>
          </a:xfrm>
          <a:prstGeom prst="ellipse">
            <a:avLst/>
          </a:prstGeom>
          <a:solidFill>
            <a:srgbClr val="3C7A9A"/>
          </a:solidFill>
          <a:ln w="6350">
            <a:solidFill>
              <a:srgbClr val="8FBBCE"/>
            </a:solidFill>
            <a:prstDash val="solid"/>
          </a:ln>
        </p:spPr>
        <p:txBody>
          <a:bodyPr/>
          <a:lstStyle/>
          <a:p>
            <a:endParaRPr lang="en-GB"/>
          </a:p>
        </p:txBody>
      </p:sp>
      <p:sp>
        <p:nvSpPr>
          <p:cNvPr id="7" name="Shape 4"/>
          <p:cNvSpPr/>
          <p:nvPr/>
        </p:nvSpPr>
        <p:spPr>
          <a:xfrm>
            <a:off x="342900" y="2011680"/>
            <a:ext cx="91440" cy="91440"/>
          </a:xfrm>
          <a:prstGeom prst="ellipse">
            <a:avLst/>
          </a:prstGeom>
          <a:solidFill>
            <a:srgbClr val="3C7A9A"/>
          </a:solidFill>
          <a:ln w="6350">
            <a:solidFill>
              <a:srgbClr val="8FBBCE"/>
            </a:solidFill>
            <a:prstDash val="solid"/>
          </a:ln>
        </p:spPr>
        <p:txBody>
          <a:bodyPr/>
          <a:lstStyle/>
          <a:p>
            <a:endParaRPr lang="en-GB"/>
          </a:p>
        </p:txBody>
      </p:sp>
      <p:sp>
        <p:nvSpPr>
          <p:cNvPr id="8" name="Shape 5"/>
          <p:cNvSpPr/>
          <p:nvPr/>
        </p:nvSpPr>
        <p:spPr>
          <a:xfrm>
            <a:off x="342900" y="2423160"/>
            <a:ext cx="91440" cy="91440"/>
          </a:xfrm>
          <a:prstGeom prst="ellipse">
            <a:avLst/>
          </a:prstGeom>
          <a:solidFill>
            <a:srgbClr val="3C7A9A"/>
          </a:solidFill>
          <a:ln w="6350">
            <a:solidFill>
              <a:srgbClr val="8FBBCE"/>
            </a:solidFill>
            <a:prstDash val="solid"/>
          </a:ln>
        </p:spPr>
        <p:txBody>
          <a:bodyPr/>
          <a:lstStyle/>
          <a:p>
            <a:endParaRPr lang="en-GB"/>
          </a:p>
        </p:txBody>
      </p:sp>
      <p:sp>
        <p:nvSpPr>
          <p:cNvPr id="9" name="Shape 6"/>
          <p:cNvSpPr/>
          <p:nvPr/>
        </p:nvSpPr>
        <p:spPr>
          <a:xfrm>
            <a:off x="388620" y="1234440"/>
            <a:ext cx="0" cy="1234440"/>
          </a:xfrm>
          <a:prstGeom prst="line">
            <a:avLst/>
          </a:prstGeom>
          <a:noFill/>
          <a:ln w="12700">
            <a:solidFill>
              <a:srgbClr val="6FA0B8"/>
            </a:solidFill>
            <a:prstDash val="solid"/>
          </a:ln>
        </p:spPr>
        <p:txBody>
          <a:bodyPr/>
          <a:lstStyle/>
          <a:p>
            <a:endParaRPr lang="en-GB"/>
          </a:p>
        </p:txBody>
      </p:sp>
      <p:sp>
        <p:nvSpPr>
          <p:cNvPr id="10" name="Text 7"/>
          <p:cNvSpPr txBox="1"/>
          <p:nvPr/>
        </p:nvSpPr>
        <p:spPr>
          <a:xfrm>
            <a:off x="91440" y="4754880"/>
            <a:ext cx="594360" cy="274320"/>
          </a:xfrm>
          <a:prstGeom prst="rect">
            <a:avLst/>
          </a:prstGeom>
          <a:noFill/>
          <a:ln/>
        </p:spPr>
        <p:txBody>
          <a:bodyPr wrap="square" lIns="0" tIns="0" rIns="0" bIns="0" rtlCol="0" anchor="ctr"/>
          <a:lstStyle/>
          <a:p>
            <a:pPr marL="0" indent="0" algn="ctr">
              <a:buNone/>
            </a:pPr>
            <a:r>
              <a:rPr lang="en-US" sz="1200" b="1" dirty="0">
                <a:solidFill>
                  <a:srgbClr val="FFFFFF"/>
                </a:solidFill>
              </a:rPr>
              <a:t>11</a:t>
            </a:r>
            <a:endParaRPr lang="en-US" sz="1200" dirty="0"/>
          </a:p>
        </p:txBody>
      </p:sp>
      <p:sp>
        <p:nvSpPr>
          <p:cNvPr id="11" name="Text 8"/>
          <p:cNvSpPr txBox="1"/>
          <p:nvPr/>
        </p:nvSpPr>
        <p:spPr>
          <a:xfrm>
            <a:off x="1051560" y="109728"/>
            <a:ext cx="5486400" cy="182880"/>
          </a:xfrm>
          <a:prstGeom prst="rect">
            <a:avLst/>
          </a:prstGeom>
          <a:noFill/>
          <a:ln/>
        </p:spPr>
        <p:txBody>
          <a:bodyPr wrap="square" lIns="0" tIns="0" rIns="0" bIns="0" rtlCol="0" anchor="ctr"/>
          <a:lstStyle/>
          <a:p>
            <a:pPr marL="0" indent="0">
              <a:buNone/>
            </a:pPr>
            <a:r>
              <a:rPr lang="en-US" sz="900" b="1" kern="0" spc="300" dirty="0">
                <a:solidFill>
                  <a:srgbClr val="B97A2B"/>
                </a:solidFill>
              </a:rPr>
              <a:t>CRITICAL VIEW</a:t>
            </a:r>
            <a:endParaRPr lang="en-US" sz="900" dirty="0"/>
          </a:p>
        </p:txBody>
      </p:sp>
      <p:sp>
        <p:nvSpPr>
          <p:cNvPr id="12" name="Text 9"/>
          <p:cNvSpPr txBox="1"/>
          <p:nvPr/>
        </p:nvSpPr>
        <p:spPr>
          <a:xfrm>
            <a:off x="1051560" y="274320"/>
            <a:ext cx="7726680" cy="502920"/>
          </a:xfrm>
          <a:prstGeom prst="rect">
            <a:avLst/>
          </a:prstGeom>
          <a:noFill/>
          <a:ln/>
        </p:spPr>
        <p:txBody>
          <a:bodyPr wrap="square" lIns="0" tIns="0" rIns="0" bIns="0" rtlCol="0" anchor="ctr"/>
          <a:lstStyle/>
          <a:p>
            <a:pPr marL="0" indent="0">
              <a:buNone/>
            </a:pPr>
            <a:r>
              <a:rPr lang="en-US" sz="2300" b="1" dirty="0">
                <a:solidFill>
                  <a:srgbClr val="22485A"/>
                </a:solidFill>
                <a:latin typeface="Georgia" pitchFamily="34" charset="0"/>
                <a:ea typeface="Georgia" pitchFamily="34" charset="-122"/>
                <a:cs typeface="Georgia" pitchFamily="34" charset="-120"/>
              </a:rPr>
              <a:t>Critical evaluation: at what cost?</a:t>
            </a:r>
            <a:endParaRPr lang="en-US" sz="2300" dirty="0"/>
          </a:p>
        </p:txBody>
      </p:sp>
      <p:sp>
        <p:nvSpPr>
          <p:cNvPr id="13" name="Shape 10"/>
          <p:cNvSpPr/>
          <p:nvPr/>
        </p:nvSpPr>
        <p:spPr>
          <a:xfrm>
            <a:off x="1051560" y="804672"/>
            <a:ext cx="640080" cy="45720"/>
          </a:xfrm>
          <a:prstGeom prst="rect">
            <a:avLst/>
          </a:prstGeom>
          <a:solidFill>
            <a:srgbClr val="4E9A7C"/>
          </a:solidFill>
          <a:ln/>
        </p:spPr>
        <p:txBody>
          <a:bodyPr/>
          <a:lstStyle/>
          <a:p>
            <a:endParaRPr lang="en-GB"/>
          </a:p>
        </p:txBody>
      </p:sp>
      <p:sp>
        <p:nvSpPr>
          <p:cNvPr id="14" name="Shape 11"/>
          <p:cNvSpPr/>
          <p:nvPr/>
        </p:nvSpPr>
        <p:spPr>
          <a:xfrm>
            <a:off x="1051560" y="1097280"/>
            <a:ext cx="3520440" cy="2468880"/>
          </a:xfrm>
          <a:prstGeom prst="roundRect">
            <a:avLst>
              <a:gd name="adj" fmla="val 2963"/>
            </a:avLst>
          </a:prstGeom>
          <a:solidFill>
            <a:srgbClr val="FFFFFF"/>
          </a:solidFill>
          <a:ln w="9525">
            <a:solidFill>
              <a:srgbClr val="E2DED2"/>
            </a:solidFill>
            <a:prstDash val="solid"/>
          </a:ln>
          <a:effectLst>
            <a:outerShdw blurRad="76200" dist="25400" dir="5400000" algn="bl" rotWithShape="0">
              <a:srgbClr val="22485A">
                <a:alpha val="10000"/>
              </a:srgbClr>
            </a:outerShdw>
          </a:effectLst>
        </p:spPr>
        <p:txBody>
          <a:bodyPr/>
          <a:lstStyle/>
          <a:p>
            <a:endParaRPr lang="en-GB"/>
          </a:p>
        </p:txBody>
      </p:sp>
      <p:sp>
        <p:nvSpPr>
          <p:cNvPr id="15" name="Shape 12"/>
          <p:cNvSpPr/>
          <p:nvPr/>
        </p:nvSpPr>
        <p:spPr>
          <a:xfrm>
            <a:off x="1161288" y="1097280"/>
            <a:ext cx="822960" cy="54864"/>
          </a:xfrm>
          <a:prstGeom prst="rect">
            <a:avLst/>
          </a:prstGeom>
          <a:solidFill>
            <a:srgbClr val="4E9A7C"/>
          </a:solidFill>
          <a:ln/>
        </p:spPr>
        <p:txBody>
          <a:bodyPr/>
          <a:lstStyle/>
          <a:p>
            <a:endParaRPr lang="en-GB"/>
          </a:p>
        </p:txBody>
      </p:sp>
      <p:sp>
        <p:nvSpPr>
          <p:cNvPr id="16" name="Text 13"/>
          <p:cNvSpPr txBox="1"/>
          <p:nvPr/>
        </p:nvSpPr>
        <p:spPr>
          <a:xfrm>
            <a:off x="1234440" y="1234440"/>
            <a:ext cx="3108960" cy="274320"/>
          </a:xfrm>
          <a:prstGeom prst="rect">
            <a:avLst/>
          </a:prstGeom>
          <a:noFill/>
          <a:ln/>
        </p:spPr>
        <p:txBody>
          <a:bodyPr wrap="square" lIns="0" tIns="0" rIns="0" bIns="0" rtlCol="0" anchor="t"/>
          <a:lstStyle/>
          <a:p>
            <a:pPr marL="0" indent="0">
              <a:buNone/>
            </a:pPr>
            <a:r>
              <a:rPr lang="en-US" sz="1500" b="1" dirty="0">
                <a:solidFill>
                  <a:srgbClr val="4E9A7C"/>
                </a:solidFill>
                <a:latin typeface="Georgia" pitchFamily="34" charset="0"/>
                <a:ea typeface="Georgia" pitchFamily="34" charset="-122"/>
                <a:cs typeface="Georgia" pitchFamily="34" charset="-120"/>
              </a:rPr>
              <a:t>Benefits</a:t>
            </a:r>
            <a:endParaRPr lang="en-US" sz="1500" dirty="0"/>
          </a:p>
        </p:txBody>
      </p:sp>
      <p:sp>
        <p:nvSpPr>
          <p:cNvPr id="17" name="Text 14"/>
          <p:cNvSpPr txBox="1"/>
          <p:nvPr/>
        </p:nvSpPr>
        <p:spPr>
          <a:xfrm>
            <a:off x="1234440" y="1691640"/>
            <a:ext cx="3200400" cy="1828800"/>
          </a:xfrm>
          <a:prstGeom prst="rect">
            <a:avLst/>
          </a:prstGeom>
          <a:noFill/>
          <a:ln/>
        </p:spPr>
        <p:txBody>
          <a:bodyPr wrap="square" lIns="0" tIns="0" rIns="0" bIns="0" rtlCol="0" anchor="t"/>
          <a:lstStyle/>
          <a:p>
            <a:pPr marL="342900" indent="-342900">
              <a:spcAft>
                <a:spcPts val="1000"/>
              </a:spcAft>
              <a:buSzPct val="100000"/>
              <a:buChar char="•"/>
            </a:pPr>
            <a:r>
              <a:rPr lang="en-US" sz="1500" dirty="0">
                <a:solidFill>
                  <a:srgbClr val="2B3A42"/>
                </a:solidFill>
              </a:rPr>
              <a:t>AI skills and academic integrity</a:t>
            </a:r>
            <a:endParaRPr lang="en-US" sz="1500" dirty="0"/>
          </a:p>
          <a:p>
            <a:pPr marL="342900" indent="-342900">
              <a:spcAft>
                <a:spcPts val="1000"/>
              </a:spcAft>
              <a:buSzPct val="100000"/>
              <a:buChar char="•"/>
            </a:pPr>
            <a:r>
              <a:rPr lang="en-US" sz="1500" dirty="0">
                <a:solidFill>
                  <a:srgbClr val="2B3A42"/>
                </a:solidFill>
              </a:rPr>
              <a:t>Better employability</a:t>
            </a:r>
            <a:endParaRPr lang="en-US" sz="1500" dirty="0"/>
          </a:p>
          <a:p>
            <a:pPr marL="342900" indent="-342900">
              <a:spcAft>
                <a:spcPts val="1000"/>
              </a:spcAft>
              <a:buSzPct val="100000"/>
              <a:buChar char="•"/>
            </a:pPr>
            <a:r>
              <a:rPr lang="en-US" sz="1500" dirty="0">
                <a:solidFill>
                  <a:srgbClr val="2B3A42"/>
                </a:solidFill>
              </a:rPr>
              <a:t>Lower cost than a senior hire</a:t>
            </a:r>
            <a:endParaRPr lang="en-US" sz="1500" dirty="0"/>
          </a:p>
        </p:txBody>
      </p:sp>
      <p:sp>
        <p:nvSpPr>
          <p:cNvPr id="18" name="Shape 15"/>
          <p:cNvSpPr/>
          <p:nvPr/>
        </p:nvSpPr>
        <p:spPr>
          <a:xfrm>
            <a:off x="5257800" y="1097280"/>
            <a:ext cx="3520440" cy="2468880"/>
          </a:xfrm>
          <a:prstGeom prst="roundRect">
            <a:avLst>
              <a:gd name="adj" fmla="val 2963"/>
            </a:avLst>
          </a:prstGeom>
          <a:solidFill>
            <a:srgbClr val="FFFFFF"/>
          </a:solidFill>
          <a:ln w="9525">
            <a:solidFill>
              <a:srgbClr val="E2DED2"/>
            </a:solidFill>
            <a:prstDash val="solid"/>
          </a:ln>
          <a:effectLst>
            <a:outerShdw blurRad="76200" dist="25400" dir="5400000" algn="bl" rotWithShape="0">
              <a:srgbClr val="22485A">
                <a:alpha val="10000"/>
              </a:srgbClr>
            </a:outerShdw>
          </a:effectLst>
        </p:spPr>
        <p:txBody>
          <a:bodyPr/>
          <a:lstStyle/>
          <a:p>
            <a:endParaRPr lang="en-GB"/>
          </a:p>
        </p:txBody>
      </p:sp>
      <p:sp>
        <p:nvSpPr>
          <p:cNvPr id="19" name="Shape 16"/>
          <p:cNvSpPr/>
          <p:nvPr/>
        </p:nvSpPr>
        <p:spPr>
          <a:xfrm>
            <a:off x="5367528" y="1097280"/>
            <a:ext cx="822960" cy="54864"/>
          </a:xfrm>
          <a:prstGeom prst="rect">
            <a:avLst/>
          </a:prstGeom>
          <a:solidFill>
            <a:srgbClr val="C0665A"/>
          </a:solidFill>
          <a:ln/>
        </p:spPr>
        <p:txBody>
          <a:bodyPr/>
          <a:lstStyle/>
          <a:p>
            <a:endParaRPr lang="en-GB"/>
          </a:p>
        </p:txBody>
      </p:sp>
      <p:sp>
        <p:nvSpPr>
          <p:cNvPr id="20" name="Text 17"/>
          <p:cNvSpPr txBox="1"/>
          <p:nvPr/>
        </p:nvSpPr>
        <p:spPr>
          <a:xfrm>
            <a:off x="5440680" y="1234440"/>
            <a:ext cx="3108960" cy="274320"/>
          </a:xfrm>
          <a:prstGeom prst="rect">
            <a:avLst/>
          </a:prstGeom>
          <a:noFill/>
          <a:ln/>
        </p:spPr>
        <p:txBody>
          <a:bodyPr wrap="square" lIns="0" tIns="0" rIns="0" bIns="0" rtlCol="0" anchor="t"/>
          <a:lstStyle/>
          <a:p>
            <a:pPr marL="0" indent="0">
              <a:buNone/>
            </a:pPr>
            <a:r>
              <a:rPr lang="en-US" sz="1500" b="1" dirty="0">
                <a:solidFill>
                  <a:srgbClr val="C0665A"/>
                </a:solidFill>
                <a:latin typeface="Georgia" pitchFamily="34" charset="0"/>
                <a:ea typeface="Georgia" pitchFamily="34" charset="-122"/>
                <a:cs typeface="Georgia" pitchFamily="34" charset="-120"/>
              </a:rPr>
              <a:t>Costs and risks</a:t>
            </a:r>
            <a:endParaRPr lang="en-US" sz="1500" dirty="0"/>
          </a:p>
        </p:txBody>
      </p:sp>
      <p:sp>
        <p:nvSpPr>
          <p:cNvPr id="21" name="Text 18"/>
          <p:cNvSpPr txBox="1"/>
          <p:nvPr/>
        </p:nvSpPr>
        <p:spPr>
          <a:xfrm>
            <a:off x="5440680" y="1691640"/>
            <a:ext cx="3200400" cy="1828800"/>
          </a:xfrm>
          <a:prstGeom prst="rect">
            <a:avLst/>
          </a:prstGeom>
          <a:noFill/>
          <a:ln/>
        </p:spPr>
        <p:txBody>
          <a:bodyPr wrap="square" lIns="0" tIns="0" rIns="0" bIns="0" rtlCol="0" anchor="t"/>
          <a:lstStyle/>
          <a:p>
            <a:pPr marL="342900" indent="-342900">
              <a:spcAft>
                <a:spcPts val="1000"/>
              </a:spcAft>
              <a:buSzPct val="100000"/>
              <a:buChar char="•"/>
            </a:pPr>
            <a:r>
              <a:rPr lang="en-US" sz="1500" dirty="0">
                <a:solidFill>
                  <a:srgbClr val="2B3A42"/>
                </a:solidFill>
              </a:rPr>
              <a:t>One salary plus training time</a:t>
            </a:r>
            <a:endParaRPr lang="en-US" sz="1500" dirty="0"/>
          </a:p>
          <a:p>
            <a:pPr marL="342900" indent="-342900">
              <a:spcAft>
                <a:spcPts val="1000"/>
              </a:spcAft>
              <a:buSzPct val="100000"/>
              <a:buChar char="•"/>
            </a:pPr>
            <a:r>
              <a:rPr lang="en-US" sz="1500" dirty="0">
                <a:solidFill>
                  <a:srgbClr val="2B3A42"/>
                </a:solidFill>
              </a:rPr>
              <a:t>Evidence is UK-wide, not UWTSD</a:t>
            </a:r>
            <a:endParaRPr lang="en-US" sz="1500" dirty="0"/>
          </a:p>
          <a:p>
            <a:pPr marL="342900" indent="-342900">
              <a:spcAft>
                <a:spcPts val="1000"/>
              </a:spcAft>
              <a:buSzPct val="100000"/>
              <a:buChar char="•"/>
            </a:pPr>
            <a:r>
              <a:rPr lang="en-US" sz="1500" dirty="0">
                <a:solidFill>
                  <a:srgbClr val="2B3A42"/>
                </a:solidFill>
              </a:rPr>
              <a:t>AI tools can be biased</a:t>
            </a:r>
            <a:endParaRPr lang="en-US" sz="1500" dirty="0"/>
          </a:p>
        </p:txBody>
      </p:sp>
      <p:sp>
        <p:nvSpPr>
          <p:cNvPr id="22" name="Shape 19"/>
          <p:cNvSpPr/>
          <p:nvPr/>
        </p:nvSpPr>
        <p:spPr>
          <a:xfrm>
            <a:off x="4590288" y="2148840"/>
            <a:ext cx="640080" cy="640080"/>
          </a:xfrm>
          <a:prstGeom prst="ellipse">
            <a:avLst/>
          </a:prstGeom>
          <a:solidFill>
            <a:srgbClr val="22485A"/>
          </a:solidFill>
          <a:ln/>
        </p:spPr>
        <p:txBody>
          <a:bodyPr/>
          <a:lstStyle/>
          <a:p>
            <a:endParaRPr lang="en-GB"/>
          </a:p>
        </p:txBody>
      </p:sp>
      <p:sp>
        <p:nvSpPr>
          <p:cNvPr id="23" name="Text 20"/>
          <p:cNvSpPr txBox="1"/>
          <p:nvPr/>
        </p:nvSpPr>
        <p:spPr>
          <a:xfrm>
            <a:off x="4590288" y="2148840"/>
            <a:ext cx="640080" cy="640080"/>
          </a:xfrm>
          <a:prstGeom prst="rect">
            <a:avLst/>
          </a:prstGeom>
          <a:noFill/>
          <a:ln/>
        </p:spPr>
        <p:txBody>
          <a:bodyPr wrap="square" lIns="0" tIns="0" rIns="0" bIns="0" rtlCol="0" anchor="ctr"/>
          <a:lstStyle/>
          <a:p>
            <a:pPr marL="0" indent="0" algn="ctr">
              <a:buNone/>
            </a:pPr>
            <a:r>
              <a:rPr lang="en-US" sz="1400" b="1" dirty="0">
                <a:solidFill>
                  <a:srgbClr val="FFFFFF"/>
                </a:solidFill>
              </a:rPr>
              <a:t>vs</a:t>
            </a:r>
            <a:endParaRPr lang="en-US" sz="1400" dirty="0"/>
          </a:p>
        </p:txBody>
      </p:sp>
      <p:sp>
        <p:nvSpPr>
          <p:cNvPr id="24" name="Shape 21"/>
          <p:cNvSpPr/>
          <p:nvPr/>
        </p:nvSpPr>
        <p:spPr>
          <a:xfrm>
            <a:off x="1051560" y="3703320"/>
            <a:ext cx="7726680" cy="914400"/>
          </a:xfrm>
          <a:prstGeom prst="roundRect">
            <a:avLst>
              <a:gd name="adj" fmla="val 8000"/>
            </a:avLst>
          </a:prstGeom>
          <a:solidFill>
            <a:srgbClr val="FFFFFF"/>
          </a:solidFill>
          <a:ln w="9525">
            <a:solidFill>
              <a:srgbClr val="E2DED2"/>
            </a:solidFill>
            <a:prstDash val="solid"/>
          </a:ln>
          <a:effectLst>
            <a:outerShdw blurRad="76200" dist="25400" dir="5400000" algn="bl" rotWithShape="0">
              <a:srgbClr val="22485A">
                <a:alpha val="10000"/>
              </a:srgbClr>
            </a:outerShdw>
          </a:effectLst>
        </p:spPr>
        <p:txBody>
          <a:bodyPr/>
          <a:lstStyle/>
          <a:p>
            <a:endParaRPr lang="en-GB"/>
          </a:p>
        </p:txBody>
      </p:sp>
      <p:sp>
        <p:nvSpPr>
          <p:cNvPr id="25" name="Shape 22"/>
          <p:cNvSpPr/>
          <p:nvPr/>
        </p:nvSpPr>
        <p:spPr>
          <a:xfrm>
            <a:off x="1161288" y="3703320"/>
            <a:ext cx="822960" cy="54864"/>
          </a:xfrm>
          <a:prstGeom prst="rect">
            <a:avLst/>
          </a:prstGeom>
          <a:solidFill>
            <a:srgbClr val="B97A2B"/>
          </a:solidFill>
          <a:ln/>
        </p:spPr>
        <p:txBody>
          <a:bodyPr/>
          <a:lstStyle/>
          <a:p>
            <a:endParaRPr lang="en-GB"/>
          </a:p>
        </p:txBody>
      </p:sp>
      <p:sp>
        <p:nvSpPr>
          <p:cNvPr id="26" name="Text 23"/>
          <p:cNvSpPr txBox="1"/>
          <p:nvPr/>
        </p:nvSpPr>
        <p:spPr>
          <a:xfrm>
            <a:off x="1234440" y="3703320"/>
            <a:ext cx="7360920" cy="914400"/>
          </a:xfrm>
          <a:prstGeom prst="rect">
            <a:avLst/>
          </a:prstGeom>
          <a:noFill/>
          <a:ln/>
        </p:spPr>
        <p:txBody>
          <a:bodyPr wrap="square" lIns="0" tIns="0" rIns="0" bIns="0" rtlCol="0" anchor="ctr"/>
          <a:lstStyle/>
          <a:p>
            <a:pPr marL="0" indent="0">
              <a:buNone/>
            </a:pPr>
            <a:r>
              <a:rPr lang="en-US" sz="1400" b="1" dirty="0">
                <a:solidFill>
                  <a:srgbClr val="B97A2B"/>
                </a:solidFill>
              </a:rPr>
              <a:t>Verdict: </a:t>
            </a:r>
            <a:r>
              <a:rPr lang="en-US" sz="1400" dirty="0">
                <a:solidFill>
                  <a:srgbClr val="2B3A42"/>
                </a:solidFill>
              </a:rPr>
              <a:t>start with a pilot and a mentored graduate. Alternative: upskill current staff.</a:t>
            </a:r>
            <a:endParaRPr lang="en-US" sz="1400" dirty="0"/>
          </a:p>
        </p:txBody>
      </p:sp>
      <p:sp>
        <p:nvSpPr>
          <p:cNvPr id="27" name="Text 24"/>
          <p:cNvSpPr txBox="1"/>
          <p:nvPr/>
        </p:nvSpPr>
        <p:spPr>
          <a:xfrm>
            <a:off x="1051560" y="4727448"/>
            <a:ext cx="7406640" cy="347472"/>
          </a:xfrm>
          <a:prstGeom prst="rect">
            <a:avLst/>
          </a:prstGeom>
          <a:noFill/>
          <a:ln/>
        </p:spPr>
        <p:txBody>
          <a:bodyPr wrap="square" lIns="0" tIns="0" rIns="0" bIns="0" rtlCol="0" anchor="t"/>
          <a:lstStyle/>
          <a:p>
            <a:pPr marL="0" indent="0">
              <a:buNone/>
            </a:pPr>
            <a:r>
              <a:rPr lang="en-US" sz="900" i="1" dirty="0">
                <a:solidFill>
                  <a:srgbClr val="5F6D76"/>
                </a:solidFill>
              </a:rPr>
              <a:t>Source: (Armstrong, 2020; Stephenson and Armstrong, 2026).</a:t>
            </a:r>
            <a:endParaRPr lang="en-US" sz="900" dirty="0"/>
          </a:p>
        </p:txBody>
      </p:sp>
    </p:spTree>
  </p:cSld>
  <p:clrMapOvr>
    <a:masterClrMapping/>
  </p:clrMapOvr>
  <p:transition spd="med">
    <p:push/>
  </p:transition>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7F5EF"/>
        </a:solidFill>
        <a:effectLst/>
      </p:bgPr>
    </p:bg>
    <p:spTree>
      <p:nvGrpSpPr>
        <p:cNvPr id="1" name=""/>
        <p:cNvGrpSpPr/>
        <p:nvPr/>
      </p:nvGrpSpPr>
      <p:grpSpPr>
        <a:xfrm>
          <a:off x="0" y="0"/>
          <a:ext cx="0" cy="0"/>
          <a:chOff x="0" y="0"/>
          <a:chExt cx="0" cy="0"/>
        </a:xfrm>
      </p:grpSpPr>
      <p:sp>
        <p:nvSpPr>
          <p:cNvPr id="2" name="Shape 0"/>
          <p:cNvSpPr/>
          <p:nvPr/>
        </p:nvSpPr>
        <p:spPr>
          <a:xfrm>
            <a:off x="0" y="0"/>
            <a:ext cx="777240" cy="5143500"/>
          </a:xfrm>
          <a:prstGeom prst="rect">
            <a:avLst/>
          </a:prstGeom>
          <a:solidFill>
            <a:srgbClr val="22485A"/>
          </a:solidFill>
          <a:ln/>
        </p:spPr>
        <p:txBody>
          <a:bodyPr/>
          <a:lstStyle/>
          <a:p>
            <a:endParaRPr lang="en-GB"/>
          </a:p>
        </p:txBody>
      </p:sp>
      <p:sp>
        <p:nvSpPr>
          <p:cNvPr id="3" name="Shape 1"/>
          <p:cNvSpPr/>
          <p:nvPr/>
        </p:nvSpPr>
        <p:spPr>
          <a:xfrm>
            <a:off x="54864" y="91440"/>
            <a:ext cx="667512" cy="566928"/>
          </a:xfrm>
          <a:prstGeom prst="roundRect">
            <a:avLst>
              <a:gd name="adj" fmla="val 9677"/>
            </a:avLst>
          </a:prstGeom>
          <a:solidFill>
            <a:srgbClr val="FFFFFF"/>
          </a:solidFill>
          <a:ln/>
        </p:spPr>
        <p:txBody>
          <a:bodyPr/>
          <a:lstStyle/>
          <a:p>
            <a:endParaRPr lang="en-GB"/>
          </a:p>
        </p:txBody>
      </p:sp>
      <p:pic>
        <p:nvPicPr>
          <p:cNvPr id="4" name="Image 0" descr="/home/claude/assets/logo_navy.png"/>
          <p:cNvPicPr>
            <a:picLocks noChangeAspect="1"/>
          </p:cNvPicPr>
          <p:nvPr/>
        </p:nvPicPr>
        <p:blipFill>
          <a:blip r:embed="rId3"/>
          <a:stretch>
            <a:fillRect/>
          </a:stretch>
        </p:blipFill>
        <p:spPr>
          <a:xfrm>
            <a:off x="91440" y="128016"/>
            <a:ext cx="594360" cy="461772"/>
          </a:xfrm>
          <a:prstGeom prst="rect">
            <a:avLst/>
          </a:prstGeom>
        </p:spPr>
      </p:pic>
      <p:sp>
        <p:nvSpPr>
          <p:cNvPr id="5" name="Shape 2"/>
          <p:cNvSpPr/>
          <p:nvPr/>
        </p:nvSpPr>
        <p:spPr>
          <a:xfrm>
            <a:off x="342900" y="1188720"/>
            <a:ext cx="91440" cy="91440"/>
          </a:xfrm>
          <a:prstGeom prst="ellipse">
            <a:avLst/>
          </a:prstGeom>
          <a:solidFill>
            <a:srgbClr val="3C7A9A"/>
          </a:solidFill>
          <a:ln w="6350">
            <a:solidFill>
              <a:srgbClr val="8FBBCE"/>
            </a:solidFill>
            <a:prstDash val="solid"/>
          </a:ln>
        </p:spPr>
        <p:txBody>
          <a:bodyPr/>
          <a:lstStyle/>
          <a:p>
            <a:endParaRPr lang="en-GB"/>
          </a:p>
        </p:txBody>
      </p:sp>
      <p:sp>
        <p:nvSpPr>
          <p:cNvPr id="6" name="Shape 3"/>
          <p:cNvSpPr/>
          <p:nvPr/>
        </p:nvSpPr>
        <p:spPr>
          <a:xfrm>
            <a:off x="342900" y="1600200"/>
            <a:ext cx="91440" cy="91440"/>
          </a:xfrm>
          <a:prstGeom prst="ellipse">
            <a:avLst/>
          </a:prstGeom>
          <a:solidFill>
            <a:srgbClr val="3C7A9A"/>
          </a:solidFill>
          <a:ln w="6350">
            <a:solidFill>
              <a:srgbClr val="8FBBCE"/>
            </a:solidFill>
            <a:prstDash val="solid"/>
          </a:ln>
        </p:spPr>
        <p:txBody>
          <a:bodyPr/>
          <a:lstStyle/>
          <a:p>
            <a:endParaRPr lang="en-GB"/>
          </a:p>
        </p:txBody>
      </p:sp>
      <p:sp>
        <p:nvSpPr>
          <p:cNvPr id="7" name="Shape 4"/>
          <p:cNvSpPr/>
          <p:nvPr/>
        </p:nvSpPr>
        <p:spPr>
          <a:xfrm>
            <a:off x="342900" y="2011680"/>
            <a:ext cx="91440" cy="91440"/>
          </a:xfrm>
          <a:prstGeom prst="ellipse">
            <a:avLst/>
          </a:prstGeom>
          <a:solidFill>
            <a:srgbClr val="3C7A9A"/>
          </a:solidFill>
          <a:ln w="6350">
            <a:solidFill>
              <a:srgbClr val="8FBBCE"/>
            </a:solidFill>
            <a:prstDash val="solid"/>
          </a:ln>
        </p:spPr>
        <p:txBody>
          <a:bodyPr/>
          <a:lstStyle/>
          <a:p>
            <a:endParaRPr lang="en-GB"/>
          </a:p>
        </p:txBody>
      </p:sp>
      <p:sp>
        <p:nvSpPr>
          <p:cNvPr id="8" name="Shape 5"/>
          <p:cNvSpPr/>
          <p:nvPr/>
        </p:nvSpPr>
        <p:spPr>
          <a:xfrm>
            <a:off x="342900" y="2423160"/>
            <a:ext cx="91440" cy="91440"/>
          </a:xfrm>
          <a:prstGeom prst="ellipse">
            <a:avLst/>
          </a:prstGeom>
          <a:solidFill>
            <a:srgbClr val="3C7A9A"/>
          </a:solidFill>
          <a:ln w="6350">
            <a:solidFill>
              <a:srgbClr val="8FBBCE"/>
            </a:solidFill>
            <a:prstDash val="solid"/>
          </a:ln>
        </p:spPr>
        <p:txBody>
          <a:bodyPr/>
          <a:lstStyle/>
          <a:p>
            <a:endParaRPr lang="en-GB"/>
          </a:p>
        </p:txBody>
      </p:sp>
      <p:sp>
        <p:nvSpPr>
          <p:cNvPr id="9" name="Shape 6"/>
          <p:cNvSpPr/>
          <p:nvPr/>
        </p:nvSpPr>
        <p:spPr>
          <a:xfrm>
            <a:off x="388620" y="1234440"/>
            <a:ext cx="0" cy="1234440"/>
          </a:xfrm>
          <a:prstGeom prst="line">
            <a:avLst/>
          </a:prstGeom>
          <a:noFill/>
          <a:ln w="12700">
            <a:solidFill>
              <a:srgbClr val="6FA0B8"/>
            </a:solidFill>
            <a:prstDash val="solid"/>
          </a:ln>
        </p:spPr>
        <p:txBody>
          <a:bodyPr/>
          <a:lstStyle/>
          <a:p>
            <a:endParaRPr lang="en-GB"/>
          </a:p>
        </p:txBody>
      </p:sp>
      <p:sp>
        <p:nvSpPr>
          <p:cNvPr id="10" name="Text 7"/>
          <p:cNvSpPr txBox="1"/>
          <p:nvPr/>
        </p:nvSpPr>
        <p:spPr>
          <a:xfrm>
            <a:off x="91440" y="4754880"/>
            <a:ext cx="594360" cy="274320"/>
          </a:xfrm>
          <a:prstGeom prst="rect">
            <a:avLst/>
          </a:prstGeom>
          <a:noFill/>
          <a:ln/>
        </p:spPr>
        <p:txBody>
          <a:bodyPr wrap="square" lIns="0" tIns="0" rIns="0" bIns="0" rtlCol="0" anchor="ctr"/>
          <a:lstStyle/>
          <a:p>
            <a:pPr marL="0" indent="0" algn="ctr">
              <a:buNone/>
            </a:pPr>
            <a:r>
              <a:rPr lang="en-US" sz="1200" b="1" dirty="0">
                <a:solidFill>
                  <a:srgbClr val="FFFFFF"/>
                </a:solidFill>
              </a:rPr>
              <a:t>12</a:t>
            </a:r>
            <a:endParaRPr lang="en-US" sz="1200" dirty="0"/>
          </a:p>
        </p:txBody>
      </p:sp>
      <p:sp>
        <p:nvSpPr>
          <p:cNvPr id="11" name="Text 8"/>
          <p:cNvSpPr txBox="1"/>
          <p:nvPr/>
        </p:nvSpPr>
        <p:spPr>
          <a:xfrm>
            <a:off x="1051560" y="109728"/>
            <a:ext cx="5486400" cy="182880"/>
          </a:xfrm>
          <a:prstGeom prst="rect">
            <a:avLst/>
          </a:prstGeom>
          <a:noFill/>
          <a:ln/>
        </p:spPr>
        <p:txBody>
          <a:bodyPr wrap="square" lIns="0" tIns="0" rIns="0" bIns="0" rtlCol="0" anchor="ctr"/>
          <a:lstStyle/>
          <a:p>
            <a:pPr marL="0" indent="0">
              <a:buNone/>
            </a:pPr>
            <a:r>
              <a:rPr lang="en-US" sz="900" b="1" kern="0" spc="300" dirty="0">
                <a:solidFill>
                  <a:srgbClr val="B97A2B"/>
                </a:solidFill>
              </a:rPr>
              <a:t>INTERVIEW</a:t>
            </a:r>
            <a:endParaRPr lang="en-US" sz="900" dirty="0"/>
          </a:p>
        </p:txBody>
      </p:sp>
      <p:sp>
        <p:nvSpPr>
          <p:cNvPr id="12" name="Text 9"/>
          <p:cNvSpPr txBox="1"/>
          <p:nvPr/>
        </p:nvSpPr>
        <p:spPr>
          <a:xfrm>
            <a:off x="1051560" y="274320"/>
            <a:ext cx="7726680" cy="502920"/>
          </a:xfrm>
          <a:prstGeom prst="rect">
            <a:avLst/>
          </a:prstGeom>
          <a:noFill/>
          <a:ln/>
        </p:spPr>
        <p:txBody>
          <a:bodyPr wrap="square" lIns="0" tIns="0" rIns="0" bIns="0" rtlCol="0" anchor="ctr"/>
          <a:lstStyle/>
          <a:p>
            <a:pPr marL="0" indent="0">
              <a:buNone/>
            </a:pPr>
            <a:r>
              <a:rPr lang="en-US" sz="2300" b="1" dirty="0">
                <a:solidFill>
                  <a:srgbClr val="22485A"/>
                </a:solidFill>
                <a:latin typeface="Georgia" pitchFamily="34" charset="0"/>
                <a:ea typeface="Georgia" pitchFamily="34" charset="-122"/>
                <a:cs typeface="Georgia" pitchFamily="34" charset="-120"/>
              </a:rPr>
              <a:t>Interview plan: 7 questions in 20 minutes</a:t>
            </a:r>
            <a:endParaRPr lang="en-US" sz="2300" dirty="0"/>
          </a:p>
        </p:txBody>
      </p:sp>
      <p:sp>
        <p:nvSpPr>
          <p:cNvPr id="13" name="Shape 10"/>
          <p:cNvSpPr/>
          <p:nvPr/>
        </p:nvSpPr>
        <p:spPr>
          <a:xfrm>
            <a:off x="1051560" y="804672"/>
            <a:ext cx="640080" cy="45720"/>
          </a:xfrm>
          <a:prstGeom prst="rect">
            <a:avLst/>
          </a:prstGeom>
          <a:solidFill>
            <a:srgbClr val="4E9A7C"/>
          </a:solidFill>
          <a:ln/>
        </p:spPr>
        <p:txBody>
          <a:bodyPr/>
          <a:lstStyle/>
          <a:p>
            <a:endParaRPr lang="en-GB"/>
          </a:p>
        </p:txBody>
      </p:sp>
      <p:sp>
        <p:nvSpPr>
          <p:cNvPr id="14" name="Shape 11"/>
          <p:cNvSpPr/>
          <p:nvPr/>
        </p:nvSpPr>
        <p:spPr>
          <a:xfrm>
            <a:off x="1051560" y="1051560"/>
            <a:ext cx="1828800" cy="1554480"/>
          </a:xfrm>
          <a:prstGeom prst="roundRect">
            <a:avLst>
              <a:gd name="adj" fmla="val 4706"/>
            </a:avLst>
          </a:prstGeom>
          <a:solidFill>
            <a:srgbClr val="FFFFFF"/>
          </a:solidFill>
          <a:ln w="9525">
            <a:solidFill>
              <a:srgbClr val="E2DED2"/>
            </a:solidFill>
            <a:prstDash val="solid"/>
          </a:ln>
          <a:effectLst>
            <a:outerShdw blurRad="76200" dist="25400" dir="5400000" algn="bl" rotWithShape="0">
              <a:srgbClr val="22485A">
                <a:alpha val="10000"/>
              </a:srgbClr>
            </a:outerShdw>
          </a:effectLst>
        </p:spPr>
        <p:txBody>
          <a:bodyPr/>
          <a:lstStyle/>
          <a:p>
            <a:endParaRPr lang="en-GB"/>
          </a:p>
        </p:txBody>
      </p:sp>
      <p:sp>
        <p:nvSpPr>
          <p:cNvPr id="15" name="Shape 12"/>
          <p:cNvSpPr/>
          <p:nvPr/>
        </p:nvSpPr>
        <p:spPr>
          <a:xfrm>
            <a:off x="1161288" y="1051560"/>
            <a:ext cx="822960" cy="54864"/>
          </a:xfrm>
          <a:prstGeom prst="rect">
            <a:avLst/>
          </a:prstGeom>
          <a:solidFill>
            <a:srgbClr val="3C7A9A"/>
          </a:solidFill>
          <a:ln/>
        </p:spPr>
        <p:txBody>
          <a:bodyPr/>
          <a:lstStyle/>
          <a:p>
            <a:endParaRPr lang="en-GB"/>
          </a:p>
        </p:txBody>
      </p:sp>
      <p:sp>
        <p:nvSpPr>
          <p:cNvPr id="16" name="Shape 13"/>
          <p:cNvSpPr/>
          <p:nvPr/>
        </p:nvSpPr>
        <p:spPr>
          <a:xfrm>
            <a:off x="1161288" y="1188720"/>
            <a:ext cx="347472" cy="347472"/>
          </a:xfrm>
          <a:prstGeom prst="ellipse">
            <a:avLst/>
          </a:prstGeom>
          <a:solidFill>
            <a:srgbClr val="3C7A9A"/>
          </a:solidFill>
          <a:ln/>
        </p:spPr>
        <p:txBody>
          <a:bodyPr/>
          <a:lstStyle/>
          <a:p>
            <a:endParaRPr lang="en-GB"/>
          </a:p>
        </p:txBody>
      </p:sp>
      <p:sp>
        <p:nvSpPr>
          <p:cNvPr id="17" name="Text 14"/>
          <p:cNvSpPr txBox="1"/>
          <p:nvPr/>
        </p:nvSpPr>
        <p:spPr>
          <a:xfrm>
            <a:off x="1161288" y="1188720"/>
            <a:ext cx="347472" cy="347472"/>
          </a:xfrm>
          <a:prstGeom prst="rect">
            <a:avLst/>
          </a:prstGeom>
          <a:noFill/>
          <a:ln/>
        </p:spPr>
        <p:txBody>
          <a:bodyPr wrap="square" lIns="0" tIns="0" rIns="0" bIns="0" rtlCol="0" anchor="ctr"/>
          <a:lstStyle/>
          <a:p>
            <a:pPr marL="0" indent="0" algn="ctr">
              <a:buNone/>
            </a:pPr>
            <a:r>
              <a:rPr lang="en-US" sz="1200" b="1" dirty="0">
                <a:solidFill>
                  <a:srgbClr val="FFFFFF"/>
                </a:solidFill>
              </a:rPr>
              <a:t>1</a:t>
            </a:r>
            <a:endParaRPr lang="en-US" sz="1200" dirty="0"/>
          </a:p>
        </p:txBody>
      </p:sp>
      <p:sp>
        <p:nvSpPr>
          <p:cNvPr id="18" name="Text 15"/>
          <p:cNvSpPr txBox="1"/>
          <p:nvPr/>
        </p:nvSpPr>
        <p:spPr>
          <a:xfrm>
            <a:off x="1581912" y="1188720"/>
            <a:ext cx="1280160" cy="347472"/>
          </a:xfrm>
          <a:prstGeom prst="rect">
            <a:avLst/>
          </a:prstGeom>
          <a:noFill/>
          <a:ln/>
        </p:spPr>
        <p:txBody>
          <a:bodyPr wrap="square" lIns="0" tIns="0" rIns="0" bIns="0" rtlCol="0" anchor="ctr"/>
          <a:lstStyle/>
          <a:p>
            <a:pPr marL="0" indent="0">
              <a:buNone/>
            </a:pPr>
            <a:r>
              <a:rPr lang="en-US" sz="1050" b="1" dirty="0">
                <a:solidFill>
                  <a:srgbClr val="3C7A9A"/>
                </a:solidFill>
              </a:rPr>
              <a:t>Knowledge</a:t>
            </a:r>
            <a:endParaRPr lang="en-US" sz="1050" dirty="0"/>
          </a:p>
        </p:txBody>
      </p:sp>
      <p:sp>
        <p:nvSpPr>
          <p:cNvPr id="19" name="Text 16"/>
          <p:cNvSpPr txBox="1"/>
          <p:nvPr/>
        </p:nvSpPr>
        <p:spPr>
          <a:xfrm>
            <a:off x="1161288" y="1618488"/>
            <a:ext cx="1627632" cy="960120"/>
          </a:xfrm>
          <a:prstGeom prst="rect">
            <a:avLst/>
          </a:prstGeom>
          <a:noFill/>
          <a:ln/>
        </p:spPr>
        <p:txBody>
          <a:bodyPr wrap="square" lIns="0" tIns="0" rIns="0" bIns="0" rtlCol="0" anchor="t"/>
          <a:lstStyle/>
          <a:p>
            <a:pPr marL="0" indent="0">
              <a:buNone/>
            </a:pPr>
            <a:r>
              <a:rPr lang="en-US" sz="1150" dirty="0">
                <a:solidFill>
                  <a:srgbClr val="2B3A42"/>
                </a:solidFill>
              </a:rPr>
              <a:t>What does responsible AI use mean for a first-year student?</a:t>
            </a:r>
            <a:endParaRPr lang="en-US" sz="1150" dirty="0"/>
          </a:p>
        </p:txBody>
      </p:sp>
      <p:sp>
        <p:nvSpPr>
          <p:cNvPr id="20" name="Shape 17"/>
          <p:cNvSpPr/>
          <p:nvPr/>
        </p:nvSpPr>
        <p:spPr>
          <a:xfrm>
            <a:off x="2999232" y="1051560"/>
            <a:ext cx="1828800" cy="1554480"/>
          </a:xfrm>
          <a:prstGeom prst="roundRect">
            <a:avLst>
              <a:gd name="adj" fmla="val 4706"/>
            </a:avLst>
          </a:prstGeom>
          <a:solidFill>
            <a:srgbClr val="FFFFFF"/>
          </a:solidFill>
          <a:ln w="9525">
            <a:solidFill>
              <a:srgbClr val="E2DED2"/>
            </a:solidFill>
            <a:prstDash val="solid"/>
          </a:ln>
          <a:effectLst>
            <a:outerShdw blurRad="76200" dist="25400" dir="5400000" algn="bl" rotWithShape="0">
              <a:srgbClr val="22485A">
                <a:alpha val="10000"/>
              </a:srgbClr>
            </a:outerShdw>
          </a:effectLst>
        </p:spPr>
        <p:txBody>
          <a:bodyPr/>
          <a:lstStyle/>
          <a:p>
            <a:endParaRPr lang="en-GB"/>
          </a:p>
        </p:txBody>
      </p:sp>
      <p:sp>
        <p:nvSpPr>
          <p:cNvPr id="21" name="Shape 18"/>
          <p:cNvSpPr/>
          <p:nvPr/>
        </p:nvSpPr>
        <p:spPr>
          <a:xfrm>
            <a:off x="3108960" y="1051560"/>
            <a:ext cx="822960" cy="54864"/>
          </a:xfrm>
          <a:prstGeom prst="rect">
            <a:avLst/>
          </a:prstGeom>
          <a:solidFill>
            <a:srgbClr val="4E9A7C"/>
          </a:solidFill>
          <a:ln/>
        </p:spPr>
        <p:txBody>
          <a:bodyPr/>
          <a:lstStyle/>
          <a:p>
            <a:endParaRPr lang="en-GB"/>
          </a:p>
        </p:txBody>
      </p:sp>
      <p:sp>
        <p:nvSpPr>
          <p:cNvPr id="22" name="Shape 19"/>
          <p:cNvSpPr/>
          <p:nvPr/>
        </p:nvSpPr>
        <p:spPr>
          <a:xfrm>
            <a:off x="3108960" y="1188720"/>
            <a:ext cx="347472" cy="347472"/>
          </a:xfrm>
          <a:prstGeom prst="ellipse">
            <a:avLst/>
          </a:prstGeom>
          <a:solidFill>
            <a:srgbClr val="4E9A7C"/>
          </a:solidFill>
          <a:ln/>
        </p:spPr>
        <p:txBody>
          <a:bodyPr/>
          <a:lstStyle/>
          <a:p>
            <a:endParaRPr lang="en-GB"/>
          </a:p>
        </p:txBody>
      </p:sp>
      <p:sp>
        <p:nvSpPr>
          <p:cNvPr id="23" name="Text 20"/>
          <p:cNvSpPr txBox="1"/>
          <p:nvPr/>
        </p:nvSpPr>
        <p:spPr>
          <a:xfrm>
            <a:off x="3108960" y="1188720"/>
            <a:ext cx="347472" cy="347472"/>
          </a:xfrm>
          <a:prstGeom prst="rect">
            <a:avLst/>
          </a:prstGeom>
          <a:noFill/>
          <a:ln/>
        </p:spPr>
        <p:txBody>
          <a:bodyPr wrap="square" lIns="0" tIns="0" rIns="0" bIns="0" rtlCol="0" anchor="ctr"/>
          <a:lstStyle/>
          <a:p>
            <a:pPr marL="0" indent="0" algn="ctr">
              <a:buNone/>
            </a:pPr>
            <a:r>
              <a:rPr lang="en-US" sz="1200" b="1" dirty="0">
                <a:solidFill>
                  <a:srgbClr val="FFFFFF"/>
                </a:solidFill>
              </a:rPr>
              <a:t>2</a:t>
            </a:r>
            <a:endParaRPr lang="en-US" sz="1200" dirty="0"/>
          </a:p>
        </p:txBody>
      </p:sp>
      <p:sp>
        <p:nvSpPr>
          <p:cNvPr id="24" name="Text 21"/>
          <p:cNvSpPr txBox="1"/>
          <p:nvPr/>
        </p:nvSpPr>
        <p:spPr>
          <a:xfrm>
            <a:off x="3529584" y="1188720"/>
            <a:ext cx="1280160" cy="347472"/>
          </a:xfrm>
          <a:prstGeom prst="rect">
            <a:avLst/>
          </a:prstGeom>
          <a:noFill/>
          <a:ln/>
        </p:spPr>
        <p:txBody>
          <a:bodyPr wrap="square" lIns="0" tIns="0" rIns="0" bIns="0" rtlCol="0" anchor="ctr"/>
          <a:lstStyle/>
          <a:p>
            <a:pPr marL="0" indent="0">
              <a:buNone/>
            </a:pPr>
            <a:r>
              <a:rPr lang="en-US" sz="1050" b="1" dirty="0">
                <a:solidFill>
                  <a:srgbClr val="4E9A7C"/>
                </a:solidFill>
              </a:rPr>
              <a:t>Practical</a:t>
            </a:r>
            <a:endParaRPr lang="en-US" sz="1050" dirty="0"/>
          </a:p>
        </p:txBody>
      </p:sp>
      <p:sp>
        <p:nvSpPr>
          <p:cNvPr id="25" name="Text 22"/>
          <p:cNvSpPr txBox="1"/>
          <p:nvPr/>
        </p:nvSpPr>
        <p:spPr>
          <a:xfrm>
            <a:off x="3108960" y="1618488"/>
            <a:ext cx="1627632" cy="960120"/>
          </a:xfrm>
          <a:prstGeom prst="rect">
            <a:avLst/>
          </a:prstGeom>
          <a:noFill/>
          <a:ln/>
        </p:spPr>
        <p:txBody>
          <a:bodyPr wrap="square" lIns="0" tIns="0" rIns="0" bIns="0" rtlCol="0" anchor="t"/>
          <a:lstStyle/>
          <a:p>
            <a:pPr marL="0" indent="0">
              <a:buNone/>
            </a:pPr>
            <a:r>
              <a:rPr lang="en-US" sz="1150" dirty="0">
                <a:solidFill>
                  <a:srgbClr val="2B3A42"/>
                </a:solidFill>
              </a:rPr>
              <a:t>How would you design and measure a six-month AI pilot?</a:t>
            </a:r>
            <a:endParaRPr lang="en-US" sz="1150" dirty="0"/>
          </a:p>
        </p:txBody>
      </p:sp>
      <p:sp>
        <p:nvSpPr>
          <p:cNvPr id="26" name="Shape 23"/>
          <p:cNvSpPr/>
          <p:nvPr/>
        </p:nvSpPr>
        <p:spPr>
          <a:xfrm>
            <a:off x="4946904" y="1051560"/>
            <a:ext cx="1828800" cy="1554480"/>
          </a:xfrm>
          <a:prstGeom prst="roundRect">
            <a:avLst>
              <a:gd name="adj" fmla="val 4706"/>
            </a:avLst>
          </a:prstGeom>
          <a:solidFill>
            <a:srgbClr val="FFFFFF"/>
          </a:solidFill>
          <a:ln w="9525">
            <a:solidFill>
              <a:srgbClr val="E2DED2"/>
            </a:solidFill>
            <a:prstDash val="solid"/>
          </a:ln>
          <a:effectLst>
            <a:outerShdw blurRad="76200" dist="25400" dir="5400000" algn="bl" rotWithShape="0">
              <a:srgbClr val="22485A">
                <a:alpha val="10000"/>
              </a:srgbClr>
            </a:outerShdw>
          </a:effectLst>
        </p:spPr>
        <p:txBody>
          <a:bodyPr/>
          <a:lstStyle/>
          <a:p>
            <a:endParaRPr lang="en-GB"/>
          </a:p>
        </p:txBody>
      </p:sp>
      <p:sp>
        <p:nvSpPr>
          <p:cNvPr id="27" name="Shape 24"/>
          <p:cNvSpPr/>
          <p:nvPr/>
        </p:nvSpPr>
        <p:spPr>
          <a:xfrm>
            <a:off x="5056632" y="1051560"/>
            <a:ext cx="822960" cy="54864"/>
          </a:xfrm>
          <a:prstGeom prst="rect">
            <a:avLst/>
          </a:prstGeom>
          <a:solidFill>
            <a:srgbClr val="B97A2B"/>
          </a:solidFill>
          <a:ln/>
        </p:spPr>
        <p:txBody>
          <a:bodyPr/>
          <a:lstStyle/>
          <a:p>
            <a:endParaRPr lang="en-GB"/>
          </a:p>
        </p:txBody>
      </p:sp>
      <p:sp>
        <p:nvSpPr>
          <p:cNvPr id="28" name="Shape 25"/>
          <p:cNvSpPr/>
          <p:nvPr/>
        </p:nvSpPr>
        <p:spPr>
          <a:xfrm>
            <a:off x="5056632" y="1188720"/>
            <a:ext cx="347472" cy="347472"/>
          </a:xfrm>
          <a:prstGeom prst="ellipse">
            <a:avLst/>
          </a:prstGeom>
          <a:solidFill>
            <a:srgbClr val="B97A2B"/>
          </a:solidFill>
          <a:ln/>
        </p:spPr>
        <p:txBody>
          <a:bodyPr/>
          <a:lstStyle/>
          <a:p>
            <a:endParaRPr lang="en-GB"/>
          </a:p>
        </p:txBody>
      </p:sp>
      <p:sp>
        <p:nvSpPr>
          <p:cNvPr id="29" name="Text 26"/>
          <p:cNvSpPr txBox="1"/>
          <p:nvPr/>
        </p:nvSpPr>
        <p:spPr>
          <a:xfrm>
            <a:off x="5056632" y="1188720"/>
            <a:ext cx="347472" cy="347472"/>
          </a:xfrm>
          <a:prstGeom prst="rect">
            <a:avLst/>
          </a:prstGeom>
          <a:noFill/>
          <a:ln/>
        </p:spPr>
        <p:txBody>
          <a:bodyPr wrap="square" lIns="0" tIns="0" rIns="0" bIns="0" rtlCol="0" anchor="ctr"/>
          <a:lstStyle/>
          <a:p>
            <a:pPr marL="0" indent="0" algn="ctr">
              <a:buNone/>
            </a:pPr>
            <a:r>
              <a:rPr lang="en-US" sz="1200" b="1" dirty="0">
                <a:solidFill>
                  <a:srgbClr val="FFFFFF"/>
                </a:solidFill>
              </a:rPr>
              <a:t>3</a:t>
            </a:r>
            <a:endParaRPr lang="en-US" sz="1200" dirty="0"/>
          </a:p>
        </p:txBody>
      </p:sp>
      <p:sp>
        <p:nvSpPr>
          <p:cNvPr id="30" name="Text 27"/>
          <p:cNvSpPr txBox="1"/>
          <p:nvPr/>
        </p:nvSpPr>
        <p:spPr>
          <a:xfrm>
            <a:off x="5477256" y="1188720"/>
            <a:ext cx="1280160" cy="347472"/>
          </a:xfrm>
          <a:prstGeom prst="rect">
            <a:avLst/>
          </a:prstGeom>
          <a:noFill/>
          <a:ln/>
        </p:spPr>
        <p:txBody>
          <a:bodyPr wrap="square" lIns="0" tIns="0" rIns="0" bIns="0" rtlCol="0" anchor="ctr"/>
          <a:lstStyle/>
          <a:p>
            <a:pPr marL="0" indent="0">
              <a:buNone/>
            </a:pPr>
            <a:r>
              <a:rPr lang="en-US" sz="1050" b="1" dirty="0">
                <a:solidFill>
                  <a:srgbClr val="B97A2B"/>
                </a:solidFill>
              </a:rPr>
              <a:t>Learning</a:t>
            </a:r>
            <a:endParaRPr lang="en-US" sz="1050" dirty="0"/>
          </a:p>
        </p:txBody>
      </p:sp>
      <p:sp>
        <p:nvSpPr>
          <p:cNvPr id="31" name="Text 28"/>
          <p:cNvSpPr txBox="1"/>
          <p:nvPr/>
        </p:nvSpPr>
        <p:spPr>
          <a:xfrm>
            <a:off x="5056632" y="1618488"/>
            <a:ext cx="1627632" cy="960120"/>
          </a:xfrm>
          <a:prstGeom prst="rect">
            <a:avLst/>
          </a:prstGeom>
          <a:noFill/>
          <a:ln/>
        </p:spPr>
        <p:txBody>
          <a:bodyPr wrap="square" lIns="0" tIns="0" rIns="0" bIns="0" rtlCol="0" anchor="t"/>
          <a:lstStyle/>
          <a:p>
            <a:pPr marL="0" indent="0">
              <a:buNone/>
            </a:pPr>
            <a:r>
              <a:rPr lang="en-US" sz="1150" dirty="0">
                <a:solidFill>
                  <a:srgbClr val="2B3A42"/>
                </a:solidFill>
              </a:rPr>
              <a:t>Tell me about a time you learned a new tool quickly and taught others (STAR).</a:t>
            </a:r>
            <a:endParaRPr lang="en-US" sz="1150" dirty="0"/>
          </a:p>
        </p:txBody>
      </p:sp>
      <p:sp>
        <p:nvSpPr>
          <p:cNvPr id="32" name="Shape 29"/>
          <p:cNvSpPr/>
          <p:nvPr/>
        </p:nvSpPr>
        <p:spPr>
          <a:xfrm>
            <a:off x="6894576" y="1051560"/>
            <a:ext cx="1828800" cy="1554480"/>
          </a:xfrm>
          <a:prstGeom prst="roundRect">
            <a:avLst>
              <a:gd name="adj" fmla="val 4706"/>
            </a:avLst>
          </a:prstGeom>
          <a:solidFill>
            <a:srgbClr val="FFFFFF"/>
          </a:solidFill>
          <a:ln w="9525">
            <a:solidFill>
              <a:srgbClr val="E2DED2"/>
            </a:solidFill>
            <a:prstDash val="solid"/>
          </a:ln>
          <a:effectLst>
            <a:outerShdw blurRad="76200" dist="25400" dir="5400000" algn="bl" rotWithShape="0">
              <a:srgbClr val="22485A">
                <a:alpha val="10000"/>
              </a:srgbClr>
            </a:outerShdw>
          </a:effectLst>
        </p:spPr>
        <p:txBody>
          <a:bodyPr/>
          <a:lstStyle/>
          <a:p>
            <a:endParaRPr lang="en-GB"/>
          </a:p>
        </p:txBody>
      </p:sp>
      <p:sp>
        <p:nvSpPr>
          <p:cNvPr id="33" name="Shape 30"/>
          <p:cNvSpPr/>
          <p:nvPr/>
        </p:nvSpPr>
        <p:spPr>
          <a:xfrm>
            <a:off x="7004304" y="1051560"/>
            <a:ext cx="822960" cy="54864"/>
          </a:xfrm>
          <a:prstGeom prst="rect">
            <a:avLst/>
          </a:prstGeom>
          <a:solidFill>
            <a:srgbClr val="C0665A"/>
          </a:solidFill>
          <a:ln/>
        </p:spPr>
        <p:txBody>
          <a:bodyPr/>
          <a:lstStyle/>
          <a:p>
            <a:endParaRPr lang="en-GB"/>
          </a:p>
        </p:txBody>
      </p:sp>
      <p:sp>
        <p:nvSpPr>
          <p:cNvPr id="34" name="Shape 31"/>
          <p:cNvSpPr/>
          <p:nvPr/>
        </p:nvSpPr>
        <p:spPr>
          <a:xfrm>
            <a:off x="7004304" y="1188720"/>
            <a:ext cx="347472" cy="347472"/>
          </a:xfrm>
          <a:prstGeom prst="ellipse">
            <a:avLst/>
          </a:prstGeom>
          <a:solidFill>
            <a:srgbClr val="C0665A"/>
          </a:solidFill>
          <a:ln/>
        </p:spPr>
        <p:txBody>
          <a:bodyPr/>
          <a:lstStyle/>
          <a:p>
            <a:endParaRPr lang="en-GB"/>
          </a:p>
        </p:txBody>
      </p:sp>
      <p:sp>
        <p:nvSpPr>
          <p:cNvPr id="35" name="Text 32"/>
          <p:cNvSpPr txBox="1"/>
          <p:nvPr/>
        </p:nvSpPr>
        <p:spPr>
          <a:xfrm>
            <a:off x="7004304" y="1188720"/>
            <a:ext cx="347472" cy="347472"/>
          </a:xfrm>
          <a:prstGeom prst="rect">
            <a:avLst/>
          </a:prstGeom>
          <a:noFill/>
          <a:ln/>
        </p:spPr>
        <p:txBody>
          <a:bodyPr wrap="square" lIns="0" tIns="0" rIns="0" bIns="0" rtlCol="0" anchor="ctr"/>
          <a:lstStyle/>
          <a:p>
            <a:pPr marL="0" indent="0" algn="ctr">
              <a:buNone/>
            </a:pPr>
            <a:r>
              <a:rPr lang="en-US" sz="1200" b="1" dirty="0">
                <a:solidFill>
                  <a:srgbClr val="FFFFFF"/>
                </a:solidFill>
              </a:rPr>
              <a:t>4</a:t>
            </a:r>
            <a:endParaRPr lang="en-US" sz="1200" dirty="0"/>
          </a:p>
        </p:txBody>
      </p:sp>
      <p:sp>
        <p:nvSpPr>
          <p:cNvPr id="36" name="Text 33"/>
          <p:cNvSpPr txBox="1"/>
          <p:nvPr/>
        </p:nvSpPr>
        <p:spPr>
          <a:xfrm>
            <a:off x="7424928" y="1188720"/>
            <a:ext cx="1280160" cy="347472"/>
          </a:xfrm>
          <a:prstGeom prst="rect">
            <a:avLst/>
          </a:prstGeom>
          <a:noFill/>
          <a:ln/>
        </p:spPr>
        <p:txBody>
          <a:bodyPr wrap="square" lIns="0" tIns="0" rIns="0" bIns="0" rtlCol="0" anchor="ctr"/>
          <a:lstStyle/>
          <a:p>
            <a:pPr marL="0" indent="0">
              <a:buNone/>
            </a:pPr>
            <a:r>
              <a:rPr lang="en-US" sz="1050" b="1" dirty="0">
                <a:solidFill>
                  <a:srgbClr val="C0665A"/>
                </a:solidFill>
              </a:rPr>
              <a:t>Data protection</a:t>
            </a:r>
            <a:endParaRPr lang="en-US" sz="1050" dirty="0"/>
          </a:p>
        </p:txBody>
      </p:sp>
      <p:sp>
        <p:nvSpPr>
          <p:cNvPr id="37" name="Text 34"/>
          <p:cNvSpPr txBox="1"/>
          <p:nvPr/>
        </p:nvSpPr>
        <p:spPr>
          <a:xfrm>
            <a:off x="7004304" y="1618488"/>
            <a:ext cx="1627632" cy="960120"/>
          </a:xfrm>
          <a:prstGeom prst="rect">
            <a:avLst/>
          </a:prstGeom>
          <a:noFill/>
          <a:ln/>
        </p:spPr>
        <p:txBody>
          <a:bodyPr wrap="square" lIns="0" tIns="0" rIns="0" bIns="0" rtlCol="0" anchor="t"/>
          <a:lstStyle/>
          <a:p>
            <a:pPr marL="0" indent="0">
              <a:buNone/>
            </a:pPr>
            <a:r>
              <a:rPr lang="en-US" sz="1150" dirty="0">
                <a:solidFill>
                  <a:srgbClr val="2B3A42"/>
                </a:solidFill>
              </a:rPr>
              <a:t>How would you protect student data when using AI tools?</a:t>
            </a:r>
            <a:endParaRPr lang="en-US" sz="1150" dirty="0"/>
          </a:p>
        </p:txBody>
      </p:sp>
      <p:sp>
        <p:nvSpPr>
          <p:cNvPr id="38" name="Shape 35"/>
          <p:cNvSpPr/>
          <p:nvPr/>
        </p:nvSpPr>
        <p:spPr>
          <a:xfrm>
            <a:off x="1051560" y="2697480"/>
            <a:ext cx="1828800" cy="1554480"/>
          </a:xfrm>
          <a:prstGeom prst="roundRect">
            <a:avLst>
              <a:gd name="adj" fmla="val 4706"/>
            </a:avLst>
          </a:prstGeom>
          <a:solidFill>
            <a:srgbClr val="FFFFFF"/>
          </a:solidFill>
          <a:ln w="9525">
            <a:solidFill>
              <a:srgbClr val="E2DED2"/>
            </a:solidFill>
            <a:prstDash val="solid"/>
          </a:ln>
          <a:effectLst>
            <a:outerShdw blurRad="76200" dist="25400" dir="5400000" algn="bl" rotWithShape="0">
              <a:srgbClr val="22485A">
                <a:alpha val="10000"/>
              </a:srgbClr>
            </a:outerShdw>
          </a:effectLst>
        </p:spPr>
        <p:txBody>
          <a:bodyPr/>
          <a:lstStyle/>
          <a:p>
            <a:endParaRPr lang="en-GB"/>
          </a:p>
        </p:txBody>
      </p:sp>
      <p:sp>
        <p:nvSpPr>
          <p:cNvPr id="39" name="Shape 36"/>
          <p:cNvSpPr/>
          <p:nvPr/>
        </p:nvSpPr>
        <p:spPr>
          <a:xfrm>
            <a:off x="1161288" y="2697480"/>
            <a:ext cx="822960" cy="54864"/>
          </a:xfrm>
          <a:prstGeom prst="rect">
            <a:avLst/>
          </a:prstGeom>
          <a:solidFill>
            <a:srgbClr val="3C7A9A"/>
          </a:solidFill>
          <a:ln/>
        </p:spPr>
        <p:txBody>
          <a:bodyPr/>
          <a:lstStyle/>
          <a:p>
            <a:endParaRPr lang="en-GB"/>
          </a:p>
        </p:txBody>
      </p:sp>
      <p:sp>
        <p:nvSpPr>
          <p:cNvPr id="40" name="Shape 37"/>
          <p:cNvSpPr/>
          <p:nvPr/>
        </p:nvSpPr>
        <p:spPr>
          <a:xfrm>
            <a:off x="1161288" y="2834640"/>
            <a:ext cx="347472" cy="347472"/>
          </a:xfrm>
          <a:prstGeom prst="ellipse">
            <a:avLst/>
          </a:prstGeom>
          <a:solidFill>
            <a:srgbClr val="3C7A9A"/>
          </a:solidFill>
          <a:ln/>
        </p:spPr>
        <p:txBody>
          <a:bodyPr/>
          <a:lstStyle/>
          <a:p>
            <a:endParaRPr lang="en-GB"/>
          </a:p>
        </p:txBody>
      </p:sp>
      <p:sp>
        <p:nvSpPr>
          <p:cNvPr id="41" name="Text 38"/>
          <p:cNvSpPr txBox="1"/>
          <p:nvPr/>
        </p:nvSpPr>
        <p:spPr>
          <a:xfrm>
            <a:off x="1161288" y="2834640"/>
            <a:ext cx="347472" cy="347472"/>
          </a:xfrm>
          <a:prstGeom prst="rect">
            <a:avLst/>
          </a:prstGeom>
          <a:noFill/>
          <a:ln/>
        </p:spPr>
        <p:txBody>
          <a:bodyPr wrap="square" lIns="0" tIns="0" rIns="0" bIns="0" rtlCol="0" anchor="ctr"/>
          <a:lstStyle/>
          <a:p>
            <a:pPr marL="0" indent="0" algn="ctr">
              <a:buNone/>
            </a:pPr>
            <a:r>
              <a:rPr lang="en-US" sz="1200" b="1" dirty="0">
                <a:solidFill>
                  <a:srgbClr val="FFFFFF"/>
                </a:solidFill>
              </a:rPr>
              <a:t>5</a:t>
            </a:r>
            <a:endParaRPr lang="en-US" sz="1200" dirty="0"/>
          </a:p>
        </p:txBody>
      </p:sp>
      <p:sp>
        <p:nvSpPr>
          <p:cNvPr id="42" name="Text 39"/>
          <p:cNvSpPr txBox="1"/>
          <p:nvPr/>
        </p:nvSpPr>
        <p:spPr>
          <a:xfrm>
            <a:off x="1581912" y="2834640"/>
            <a:ext cx="1280160" cy="347472"/>
          </a:xfrm>
          <a:prstGeom prst="rect">
            <a:avLst/>
          </a:prstGeom>
          <a:noFill/>
          <a:ln/>
        </p:spPr>
        <p:txBody>
          <a:bodyPr wrap="square" lIns="0" tIns="0" rIns="0" bIns="0" rtlCol="0" anchor="ctr"/>
          <a:lstStyle/>
          <a:p>
            <a:pPr marL="0" indent="0">
              <a:buNone/>
            </a:pPr>
            <a:r>
              <a:rPr lang="en-US" sz="1050" b="1" dirty="0">
                <a:solidFill>
                  <a:srgbClr val="3C7A9A"/>
                </a:solidFill>
              </a:rPr>
              <a:t>Influence</a:t>
            </a:r>
            <a:endParaRPr lang="en-US" sz="1050" dirty="0"/>
          </a:p>
        </p:txBody>
      </p:sp>
      <p:sp>
        <p:nvSpPr>
          <p:cNvPr id="43" name="Text 40"/>
          <p:cNvSpPr txBox="1"/>
          <p:nvPr/>
        </p:nvSpPr>
        <p:spPr>
          <a:xfrm>
            <a:off x="1161288" y="3264408"/>
            <a:ext cx="1627632" cy="960120"/>
          </a:xfrm>
          <a:prstGeom prst="rect">
            <a:avLst/>
          </a:prstGeom>
          <a:noFill/>
          <a:ln/>
        </p:spPr>
        <p:txBody>
          <a:bodyPr wrap="square" lIns="0" tIns="0" rIns="0" bIns="0" rtlCol="0" anchor="t"/>
          <a:lstStyle/>
          <a:p>
            <a:pPr marL="0" indent="0">
              <a:buNone/>
            </a:pPr>
            <a:r>
              <a:rPr lang="en-US" sz="1150" dirty="0">
                <a:solidFill>
                  <a:srgbClr val="2B3A42"/>
                </a:solidFill>
              </a:rPr>
              <a:t>A lecturer fears AI harms academic integrity. How do you respond?</a:t>
            </a:r>
            <a:endParaRPr lang="en-US" sz="1150" dirty="0"/>
          </a:p>
        </p:txBody>
      </p:sp>
      <p:sp>
        <p:nvSpPr>
          <p:cNvPr id="44" name="Shape 41"/>
          <p:cNvSpPr/>
          <p:nvPr/>
        </p:nvSpPr>
        <p:spPr>
          <a:xfrm>
            <a:off x="2999232" y="2697480"/>
            <a:ext cx="1828800" cy="1554480"/>
          </a:xfrm>
          <a:prstGeom prst="roundRect">
            <a:avLst>
              <a:gd name="adj" fmla="val 4706"/>
            </a:avLst>
          </a:prstGeom>
          <a:solidFill>
            <a:srgbClr val="FFFFFF"/>
          </a:solidFill>
          <a:ln w="9525">
            <a:solidFill>
              <a:srgbClr val="E2DED2"/>
            </a:solidFill>
            <a:prstDash val="solid"/>
          </a:ln>
          <a:effectLst>
            <a:outerShdw blurRad="76200" dist="25400" dir="5400000" algn="bl" rotWithShape="0">
              <a:srgbClr val="22485A">
                <a:alpha val="10000"/>
              </a:srgbClr>
            </a:outerShdw>
          </a:effectLst>
        </p:spPr>
        <p:txBody>
          <a:bodyPr/>
          <a:lstStyle/>
          <a:p>
            <a:endParaRPr lang="en-GB"/>
          </a:p>
        </p:txBody>
      </p:sp>
      <p:sp>
        <p:nvSpPr>
          <p:cNvPr id="45" name="Shape 42"/>
          <p:cNvSpPr/>
          <p:nvPr/>
        </p:nvSpPr>
        <p:spPr>
          <a:xfrm>
            <a:off x="3108960" y="2697480"/>
            <a:ext cx="822960" cy="54864"/>
          </a:xfrm>
          <a:prstGeom prst="rect">
            <a:avLst/>
          </a:prstGeom>
          <a:solidFill>
            <a:srgbClr val="4E9A7C"/>
          </a:solidFill>
          <a:ln/>
        </p:spPr>
        <p:txBody>
          <a:bodyPr/>
          <a:lstStyle/>
          <a:p>
            <a:endParaRPr lang="en-GB"/>
          </a:p>
        </p:txBody>
      </p:sp>
      <p:sp>
        <p:nvSpPr>
          <p:cNvPr id="46" name="Shape 43"/>
          <p:cNvSpPr/>
          <p:nvPr/>
        </p:nvSpPr>
        <p:spPr>
          <a:xfrm>
            <a:off x="3108960" y="2834640"/>
            <a:ext cx="347472" cy="347472"/>
          </a:xfrm>
          <a:prstGeom prst="ellipse">
            <a:avLst/>
          </a:prstGeom>
          <a:solidFill>
            <a:srgbClr val="4E9A7C"/>
          </a:solidFill>
          <a:ln/>
        </p:spPr>
        <p:txBody>
          <a:bodyPr/>
          <a:lstStyle/>
          <a:p>
            <a:endParaRPr lang="en-GB"/>
          </a:p>
        </p:txBody>
      </p:sp>
      <p:sp>
        <p:nvSpPr>
          <p:cNvPr id="47" name="Text 44"/>
          <p:cNvSpPr txBox="1"/>
          <p:nvPr/>
        </p:nvSpPr>
        <p:spPr>
          <a:xfrm>
            <a:off x="3108960" y="2834640"/>
            <a:ext cx="347472" cy="347472"/>
          </a:xfrm>
          <a:prstGeom prst="rect">
            <a:avLst/>
          </a:prstGeom>
          <a:noFill/>
          <a:ln/>
        </p:spPr>
        <p:txBody>
          <a:bodyPr wrap="square" lIns="0" tIns="0" rIns="0" bIns="0" rtlCol="0" anchor="ctr"/>
          <a:lstStyle/>
          <a:p>
            <a:pPr marL="0" indent="0" algn="ctr">
              <a:buNone/>
            </a:pPr>
            <a:r>
              <a:rPr lang="en-US" sz="1200" b="1" dirty="0">
                <a:solidFill>
                  <a:srgbClr val="FFFFFF"/>
                </a:solidFill>
              </a:rPr>
              <a:t>6</a:t>
            </a:r>
            <a:endParaRPr lang="en-US" sz="1200" dirty="0"/>
          </a:p>
        </p:txBody>
      </p:sp>
      <p:sp>
        <p:nvSpPr>
          <p:cNvPr id="48" name="Text 45"/>
          <p:cNvSpPr txBox="1"/>
          <p:nvPr/>
        </p:nvSpPr>
        <p:spPr>
          <a:xfrm>
            <a:off x="3529584" y="2834640"/>
            <a:ext cx="1280160" cy="347472"/>
          </a:xfrm>
          <a:prstGeom prst="rect">
            <a:avLst/>
          </a:prstGeom>
          <a:noFill/>
          <a:ln/>
        </p:spPr>
        <p:txBody>
          <a:bodyPr wrap="square" lIns="0" tIns="0" rIns="0" bIns="0" rtlCol="0" anchor="ctr"/>
          <a:lstStyle/>
          <a:p>
            <a:pPr marL="0" indent="0">
              <a:buNone/>
            </a:pPr>
            <a:r>
              <a:rPr lang="en-US" sz="1050" b="1" dirty="0">
                <a:solidFill>
                  <a:srgbClr val="4E9A7C"/>
                </a:solidFill>
              </a:rPr>
              <a:t>Evaluation</a:t>
            </a:r>
            <a:endParaRPr lang="en-US" sz="1050" dirty="0"/>
          </a:p>
        </p:txBody>
      </p:sp>
      <p:sp>
        <p:nvSpPr>
          <p:cNvPr id="49" name="Text 46"/>
          <p:cNvSpPr txBox="1"/>
          <p:nvPr/>
        </p:nvSpPr>
        <p:spPr>
          <a:xfrm>
            <a:off x="3108960" y="3264408"/>
            <a:ext cx="1627632" cy="960120"/>
          </a:xfrm>
          <a:prstGeom prst="rect">
            <a:avLst/>
          </a:prstGeom>
          <a:noFill/>
          <a:ln/>
        </p:spPr>
        <p:txBody>
          <a:bodyPr wrap="square" lIns="0" tIns="0" rIns="0" bIns="0" rtlCol="0" anchor="t"/>
          <a:lstStyle/>
          <a:p>
            <a:pPr marL="0" indent="0">
              <a:buNone/>
            </a:pPr>
            <a:r>
              <a:rPr lang="en-US" sz="1150" dirty="0">
                <a:solidFill>
                  <a:srgbClr val="2B3A42"/>
                </a:solidFill>
              </a:rPr>
              <a:t>Which measures show management the programme works?</a:t>
            </a:r>
            <a:endParaRPr lang="en-US" sz="1150" dirty="0"/>
          </a:p>
        </p:txBody>
      </p:sp>
      <p:sp>
        <p:nvSpPr>
          <p:cNvPr id="50" name="Shape 47"/>
          <p:cNvSpPr/>
          <p:nvPr/>
        </p:nvSpPr>
        <p:spPr>
          <a:xfrm>
            <a:off x="4946904" y="2697480"/>
            <a:ext cx="1828800" cy="1554480"/>
          </a:xfrm>
          <a:prstGeom prst="roundRect">
            <a:avLst>
              <a:gd name="adj" fmla="val 4706"/>
            </a:avLst>
          </a:prstGeom>
          <a:solidFill>
            <a:srgbClr val="FFFFFF"/>
          </a:solidFill>
          <a:ln w="9525">
            <a:solidFill>
              <a:srgbClr val="E2DED2"/>
            </a:solidFill>
            <a:prstDash val="solid"/>
          </a:ln>
          <a:effectLst>
            <a:outerShdw blurRad="76200" dist="25400" dir="5400000" algn="bl" rotWithShape="0">
              <a:srgbClr val="22485A">
                <a:alpha val="10000"/>
              </a:srgbClr>
            </a:outerShdw>
          </a:effectLst>
        </p:spPr>
        <p:txBody>
          <a:bodyPr/>
          <a:lstStyle/>
          <a:p>
            <a:endParaRPr lang="en-GB"/>
          </a:p>
        </p:txBody>
      </p:sp>
      <p:sp>
        <p:nvSpPr>
          <p:cNvPr id="51" name="Shape 48"/>
          <p:cNvSpPr/>
          <p:nvPr/>
        </p:nvSpPr>
        <p:spPr>
          <a:xfrm>
            <a:off x="5056632" y="2697480"/>
            <a:ext cx="822960" cy="54864"/>
          </a:xfrm>
          <a:prstGeom prst="rect">
            <a:avLst/>
          </a:prstGeom>
          <a:solidFill>
            <a:srgbClr val="B97A2B"/>
          </a:solidFill>
          <a:ln/>
        </p:spPr>
        <p:txBody>
          <a:bodyPr/>
          <a:lstStyle/>
          <a:p>
            <a:endParaRPr lang="en-GB"/>
          </a:p>
        </p:txBody>
      </p:sp>
      <p:sp>
        <p:nvSpPr>
          <p:cNvPr id="52" name="Shape 49"/>
          <p:cNvSpPr/>
          <p:nvPr/>
        </p:nvSpPr>
        <p:spPr>
          <a:xfrm>
            <a:off x="5056632" y="2834640"/>
            <a:ext cx="347472" cy="347472"/>
          </a:xfrm>
          <a:prstGeom prst="ellipse">
            <a:avLst/>
          </a:prstGeom>
          <a:solidFill>
            <a:srgbClr val="B97A2B"/>
          </a:solidFill>
          <a:ln/>
        </p:spPr>
        <p:txBody>
          <a:bodyPr/>
          <a:lstStyle/>
          <a:p>
            <a:endParaRPr lang="en-GB"/>
          </a:p>
        </p:txBody>
      </p:sp>
      <p:sp>
        <p:nvSpPr>
          <p:cNvPr id="53" name="Text 50"/>
          <p:cNvSpPr txBox="1"/>
          <p:nvPr/>
        </p:nvSpPr>
        <p:spPr>
          <a:xfrm>
            <a:off x="5056632" y="2834640"/>
            <a:ext cx="347472" cy="347472"/>
          </a:xfrm>
          <a:prstGeom prst="rect">
            <a:avLst/>
          </a:prstGeom>
          <a:noFill/>
          <a:ln/>
        </p:spPr>
        <p:txBody>
          <a:bodyPr wrap="square" lIns="0" tIns="0" rIns="0" bIns="0" rtlCol="0" anchor="ctr"/>
          <a:lstStyle/>
          <a:p>
            <a:pPr marL="0" indent="0" algn="ctr">
              <a:buNone/>
            </a:pPr>
            <a:r>
              <a:rPr lang="en-US" sz="1200" b="1" dirty="0">
                <a:solidFill>
                  <a:srgbClr val="FFFFFF"/>
                </a:solidFill>
              </a:rPr>
              <a:t>7</a:t>
            </a:r>
            <a:endParaRPr lang="en-US" sz="1200" dirty="0"/>
          </a:p>
        </p:txBody>
      </p:sp>
      <p:sp>
        <p:nvSpPr>
          <p:cNvPr id="54" name="Text 51"/>
          <p:cNvSpPr txBox="1"/>
          <p:nvPr/>
        </p:nvSpPr>
        <p:spPr>
          <a:xfrm>
            <a:off x="5477256" y="2834640"/>
            <a:ext cx="1280160" cy="347472"/>
          </a:xfrm>
          <a:prstGeom prst="rect">
            <a:avLst/>
          </a:prstGeom>
          <a:noFill/>
          <a:ln/>
        </p:spPr>
        <p:txBody>
          <a:bodyPr wrap="square" lIns="0" tIns="0" rIns="0" bIns="0" rtlCol="0" anchor="ctr"/>
          <a:lstStyle/>
          <a:p>
            <a:pPr marL="0" indent="0">
              <a:buNone/>
            </a:pPr>
            <a:r>
              <a:rPr lang="en-US" sz="1050" b="1" dirty="0">
                <a:solidFill>
                  <a:srgbClr val="B97A2B"/>
                </a:solidFill>
              </a:rPr>
              <a:t>Inclusion (EDI)</a:t>
            </a:r>
            <a:endParaRPr lang="en-US" sz="1050" dirty="0"/>
          </a:p>
        </p:txBody>
      </p:sp>
      <p:sp>
        <p:nvSpPr>
          <p:cNvPr id="55" name="Text 52"/>
          <p:cNvSpPr txBox="1"/>
          <p:nvPr/>
        </p:nvSpPr>
        <p:spPr>
          <a:xfrm>
            <a:off x="5056632" y="3264408"/>
            <a:ext cx="1627632" cy="960120"/>
          </a:xfrm>
          <a:prstGeom prst="rect">
            <a:avLst/>
          </a:prstGeom>
          <a:noFill/>
          <a:ln/>
        </p:spPr>
        <p:txBody>
          <a:bodyPr wrap="square" lIns="0" tIns="0" rIns="0" bIns="0" rtlCol="0" anchor="t"/>
          <a:lstStyle/>
          <a:p>
            <a:pPr marL="0" indent="0">
              <a:buNone/>
            </a:pPr>
            <a:r>
              <a:rPr lang="en-US" sz="1150" dirty="0">
                <a:solidFill>
                  <a:srgbClr val="2B3A42"/>
                </a:solidFill>
              </a:rPr>
              <a:t>How would you make AI training fair for all students?</a:t>
            </a:r>
            <a:endParaRPr lang="en-US" sz="1150" dirty="0"/>
          </a:p>
        </p:txBody>
      </p:sp>
      <p:sp>
        <p:nvSpPr>
          <p:cNvPr id="56" name="Shape 53"/>
          <p:cNvSpPr/>
          <p:nvPr/>
        </p:nvSpPr>
        <p:spPr>
          <a:xfrm>
            <a:off x="6894576" y="2697480"/>
            <a:ext cx="1828800" cy="1554480"/>
          </a:xfrm>
          <a:prstGeom prst="roundRect">
            <a:avLst>
              <a:gd name="adj" fmla="val 4706"/>
            </a:avLst>
          </a:prstGeom>
          <a:solidFill>
            <a:srgbClr val="FFFFFF"/>
          </a:solidFill>
          <a:ln w="9525">
            <a:solidFill>
              <a:srgbClr val="E2DED2"/>
            </a:solidFill>
            <a:prstDash val="solid"/>
          </a:ln>
          <a:effectLst>
            <a:outerShdw blurRad="76200" dist="25400" dir="5400000" algn="bl" rotWithShape="0">
              <a:srgbClr val="22485A">
                <a:alpha val="10000"/>
              </a:srgbClr>
            </a:outerShdw>
          </a:effectLst>
        </p:spPr>
        <p:txBody>
          <a:bodyPr/>
          <a:lstStyle/>
          <a:p>
            <a:endParaRPr lang="en-GB"/>
          </a:p>
        </p:txBody>
      </p:sp>
      <p:sp>
        <p:nvSpPr>
          <p:cNvPr id="57" name="Shape 54"/>
          <p:cNvSpPr/>
          <p:nvPr/>
        </p:nvSpPr>
        <p:spPr>
          <a:xfrm>
            <a:off x="7004304" y="2697480"/>
            <a:ext cx="822960" cy="54864"/>
          </a:xfrm>
          <a:prstGeom prst="rect">
            <a:avLst/>
          </a:prstGeom>
          <a:solidFill>
            <a:srgbClr val="22485A"/>
          </a:solidFill>
          <a:ln/>
        </p:spPr>
        <p:txBody>
          <a:bodyPr/>
          <a:lstStyle/>
          <a:p>
            <a:endParaRPr lang="en-GB"/>
          </a:p>
        </p:txBody>
      </p:sp>
      <p:sp>
        <p:nvSpPr>
          <p:cNvPr id="58" name="Text 55"/>
          <p:cNvSpPr txBox="1"/>
          <p:nvPr/>
        </p:nvSpPr>
        <p:spPr>
          <a:xfrm>
            <a:off x="7004304" y="2788920"/>
            <a:ext cx="1627632" cy="548640"/>
          </a:xfrm>
          <a:prstGeom prst="rect">
            <a:avLst/>
          </a:prstGeom>
          <a:noFill/>
          <a:ln/>
        </p:spPr>
        <p:txBody>
          <a:bodyPr wrap="square" lIns="0" tIns="0" rIns="0" bIns="0" rtlCol="0" anchor="t"/>
          <a:lstStyle/>
          <a:p>
            <a:pPr marL="0" indent="0">
              <a:buNone/>
            </a:pPr>
            <a:r>
              <a:rPr lang="en-US" sz="1400" b="1" dirty="0">
                <a:solidFill>
                  <a:srgbClr val="22485A"/>
                </a:solidFill>
                <a:latin typeface="Georgia" pitchFamily="34" charset="0"/>
                <a:ea typeface="Georgia" pitchFamily="34" charset="-122"/>
                <a:cs typeface="Georgia" pitchFamily="34" charset="-120"/>
              </a:rPr>
              <a:t>7 × 2.5 min = 20 min</a:t>
            </a:r>
            <a:endParaRPr lang="en-US" sz="1400" dirty="0"/>
          </a:p>
        </p:txBody>
      </p:sp>
      <p:sp>
        <p:nvSpPr>
          <p:cNvPr id="59" name="Text 56"/>
          <p:cNvSpPr txBox="1"/>
          <p:nvPr/>
        </p:nvSpPr>
        <p:spPr>
          <a:xfrm>
            <a:off x="7004304" y="3383280"/>
            <a:ext cx="1627632" cy="822960"/>
          </a:xfrm>
          <a:prstGeom prst="rect">
            <a:avLst/>
          </a:prstGeom>
          <a:noFill/>
          <a:ln/>
        </p:spPr>
        <p:txBody>
          <a:bodyPr wrap="square" lIns="0" tIns="0" rIns="0" bIns="0" rtlCol="0" anchor="t"/>
          <a:lstStyle/>
          <a:p>
            <a:pPr marL="0" indent="0">
              <a:buNone/>
            </a:pPr>
            <a:r>
              <a:rPr lang="en-US" sz="1150" dirty="0">
                <a:solidFill>
                  <a:srgbClr val="2B3A42"/>
                </a:solidFill>
              </a:rPr>
              <a:t>Same questions for all, 1–5 scale.</a:t>
            </a:r>
            <a:endParaRPr lang="en-US" sz="1150" dirty="0"/>
          </a:p>
        </p:txBody>
      </p:sp>
      <p:sp>
        <p:nvSpPr>
          <p:cNvPr id="60" name="Shape 57"/>
          <p:cNvSpPr/>
          <p:nvPr/>
        </p:nvSpPr>
        <p:spPr>
          <a:xfrm>
            <a:off x="1051560" y="4343400"/>
            <a:ext cx="7726680" cy="347472"/>
          </a:xfrm>
          <a:prstGeom prst="roundRect">
            <a:avLst>
              <a:gd name="adj" fmla="val 21053"/>
            </a:avLst>
          </a:prstGeom>
          <a:solidFill>
            <a:srgbClr val="FFFFFF"/>
          </a:solidFill>
          <a:ln w="9525">
            <a:solidFill>
              <a:srgbClr val="E2DED2"/>
            </a:solidFill>
            <a:prstDash val="solid"/>
          </a:ln>
          <a:effectLst>
            <a:outerShdw blurRad="76200" dist="25400" dir="5400000" algn="bl" rotWithShape="0">
              <a:srgbClr val="22485A">
                <a:alpha val="10000"/>
              </a:srgbClr>
            </a:outerShdw>
          </a:effectLst>
        </p:spPr>
        <p:txBody>
          <a:bodyPr/>
          <a:lstStyle/>
          <a:p>
            <a:endParaRPr lang="en-GB"/>
          </a:p>
        </p:txBody>
      </p:sp>
      <p:sp>
        <p:nvSpPr>
          <p:cNvPr id="61" name="Shape 58"/>
          <p:cNvSpPr/>
          <p:nvPr/>
        </p:nvSpPr>
        <p:spPr>
          <a:xfrm>
            <a:off x="1161288" y="4343400"/>
            <a:ext cx="822960" cy="54864"/>
          </a:xfrm>
          <a:prstGeom prst="rect">
            <a:avLst/>
          </a:prstGeom>
          <a:solidFill>
            <a:srgbClr val="4E9A7C"/>
          </a:solidFill>
          <a:ln/>
        </p:spPr>
        <p:txBody>
          <a:bodyPr/>
          <a:lstStyle/>
          <a:p>
            <a:endParaRPr lang="en-GB"/>
          </a:p>
        </p:txBody>
      </p:sp>
      <p:sp>
        <p:nvSpPr>
          <p:cNvPr id="62" name="Text 59"/>
          <p:cNvSpPr txBox="1"/>
          <p:nvPr/>
        </p:nvSpPr>
        <p:spPr>
          <a:xfrm>
            <a:off x="1234440" y="4343400"/>
            <a:ext cx="7360920" cy="347472"/>
          </a:xfrm>
          <a:prstGeom prst="rect">
            <a:avLst/>
          </a:prstGeom>
          <a:noFill/>
          <a:ln/>
        </p:spPr>
        <p:txBody>
          <a:bodyPr wrap="square" lIns="0" tIns="0" rIns="0" bIns="0" rtlCol="0" anchor="ctr"/>
          <a:lstStyle/>
          <a:p>
            <a:pPr marL="0" indent="0">
              <a:buNone/>
            </a:pPr>
            <a:r>
              <a:rPr lang="en-US" sz="1150" b="1" dirty="0">
                <a:solidFill>
                  <a:srgbClr val="4E9A7C"/>
                </a:solidFill>
              </a:rPr>
              <a:t>Fair and legal: </a:t>
            </a:r>
            <a:r>
              <a:rPr lang="en-US" sz="1150" dirty="0">
                <a:solidFill>
                  <a:srgbClr val="2B3A42"/>
                </a:solidFill>
              </a:rPr>
              <a:t>same questions, same scale, avoid bias, follow the Equality Act.</a:t>
            </a:r>
            <a:endParaRPr lang="en-US" sz="1150" dirty="0"/>
          </a:p>
        </p:txBody>
      </p:sp>
      <p:sp>
        <p:nvSpPr>
          <p:cNvPr id="63" name="Text 60"/>
          <p:cNvSpPr txBox="1"/>
          <p:nvPr/>
        </p:nvSpPr>
        <p:spPr>
          <a:xfrm>
            <a:off x="1051560" y="4727448"/>
            <a:ext cx="7406640" cy="347472"/>
          </a:xfrm>
          <a:prstGeom prst="rect">
            <a:avLst/>
          </a:prstGeom>
          <a:noFill/>
          <a:ln/>
        </p:spPr>
        <p:txBody>
          <a:bodyPr wrap="square" lIns="0" tIns="0" rIns="0" bIns="0" rtlCol="0" anchor="t"/>
          <a:lstStyle/>
          <a:p>
            <a:pPr marL="0" indent="0">
              <a:buNone/>
            </a:pPr>
            <a:r>
              <a:rPr lang="en-US" sz="900" i="1" dirty="0">
                <a:solidFill>
                  <a:srgbClr val="5F6D76"/>
                </a:solidFill>
              </a:rPr>
              <a:t>Source: (Dessler, 2017; UK Parliament, 2010).</a:t>
            </a:r>
            <a:endParaRPr lang="en-US" sz="900" dirty="0"/>
          </a:p>
        </p:txBody>
      </p:sp>
    </p:spTree>
  </p:cSld>
  <p:clrMapOvr>
    <a:masterClrMapping/>
  </p:clrMapOvr>
  <p:transition spd="med">
    <p:push/>
  </p:transition>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7F5EF"/>
        </a:solidFill>
        <a:effectLst/>
      </p:bgPr>
    </p:bg>
    <p:spTree>
      <p:nvGrpSpPr>
        <p:cNvPr id="1" name=""/>
        <p:cNvGrpSpPr/>
        <p:nvPr/>
      </p:nvGrpSpPr>
      <p:grpSpPr>
        <a:xfrm>
          <a:off x="0" y="0"/>
          <a:ext cx="0" cy="0"/>
          <a:chOff x="0" y="0"/>
          <a:chExt cx="0" cy="0"/>
        </a:xfrm>
      </p:grpSpPr>
      <p:sp>
        <p:nvSpPr>
          <p:cNvPr id="2" name="Shape 0"/>
          <p:cNvSpPr/>
          <p:nvPr/>
        </p:nvSpPr>
        <p:spPr>
          <a:xfrm>
            <a:off x="0" y="0"/>
            <a:ext cx="777240" cy="5143500"/>
          </a:xfrm>
          <a:prstGeom prst="rect">
            <a:avLst/>
          </a:prstGeom>
          <a:solidFill>
            <a:srgbClr val="22485A"/>
          </a:solidFill>
          <a:ln/>
        </p:spPr>
        <p:txBody>
          <a:bodyPr/>
          <a:lstStyle/>
          <a:p>
            <a:endParaRPr lang="en-GB"/>
          </a:p>
        </p:txBody>
      </p:sp>
      <p:sp>
        <p:nvSpPr>
          <p:cNvPr id="3" name="Shape 1"/>
          <p:cNvSpPr/>
          <p:nvPr/>
        </p:nvSpPr>
        <p:spPr>
          <a:xfrm>
            <a:off x="54864" y="91440"/>
            <a:ext cx="667512" cy="566928"/>
          </a:xfrm>
          <a:prstGeom prst="roundRect">
            <a:avLst>
              <a:gd name="adj" fmla="val 9677"/>
            </a:avLst>
          </a:prstGeom>
          <a:solidFill>
            <a:srgbClr val="FFFFFF"/>
          </a:solidFill>
          <a:ln/>
        </p:spPr>
        <p:txBody>
          <a:bodyPr/>
          <a:lstStyle/>
          <a:p>
            <a:endParaRPr lang="en-GB"/>
          </a:p>
        </p:txBody>
      </p:sp>
      <p:pic>
        <p:nvPicPr>
          <p:cNvPr id="4" name="Image 0" descr="/home/claude/assets/logo_navy.png"/>
          <p:cNvPicPr>
            <a:picLocks noChangeAspect="1"/>
          </p:cNvPicPr>
          <p:nvPr/>
        </p:nvPicPr>
        <p:blipFill>
          <a:blip r:embed="rId3"/>
          <a:stretch>
            <a:fillRect/>
          </a:stretch>
        </p:blipFill>
        <p:spPr>
          <a:xfrm>
            <a:off x="91440" y="128016"/>
            <a:ext cx="594360" cy="461772"/>
          </a:xfrm>
          <a:prstGeom prst="rect">
            <a:avLst/>
          </a:prstGeom>
        </p:spPr>
      </p:pic>
      <p:sp>
        <p:nvSpPr>
          <p:cNvPr id="5" name="Shape 2"/>
          <p:cNvSpPr/>
          <p:nvPr/>
        </p:nvSpPr>
        <p:spPr>
          <a:xfrm>
            <a:off x="342900" y="1188720"/>
            <a:ext cx="91440" cy="91440"/>
          </a:xfrm>
          <a:prstGeom prst="ellipse">
            <a:avLst/>
          </a:prstGeom>
          <a:solidFill>
            <a:srgbClr val="3C7A9A"/>
          </a:solidFill>
          <a:ln w="6350">
            <a:solidFill>
              <a:srgbClr val="8FBBCE"/>
            </a:solidFill>
            <a:prstDash val="solid"/>
          </a:ln>
        </p:spPr>
        <p:txBody>
          <a:bodyPr/>
          <a:lstStyle/>
          <a:p>
            <a:endParaRPr lang="en-GB"/>
          </a:p>
        </p:txBody>
      </p:sp>
      <p:sp>
        <p:nvSpPr>
          <p:cNvPr id="6" name="Shape 3"/>
          <p:cNvSpPr/>
          <p:nvPr/>
        </p:nvSpPr>
        <p:spPr>
          <a:xfrm>
            <a:off x="342900" y="1600200"/>
            <a:ext cx="91440" cy="91440"/>
          </a:xfrm>
          <a:prstGeom prst="ellipse">
            <a:avLst/>
          </a:prstGeom>
          <a:solidFill>
            <a:srgbClr val="3C7A9A"/>
          </a:solidFill>
          <a:ln w="6350">
            <a:solidFill>
              <a:srgbClr val="8FBBCE"/>
            </a:solidFill>
            <a:prstDash val="solid"/>
          </a:ln>
        </p:spPr>
        <p:txBody>
          <a:bodyPr/>
          <a:lstStyle/>
          <a:p>
            <a:endParaRPr lang="en-GB"/>
          </a:p>
        </p:txBody>
      </p:sp>
      <p:sp>
        <p:nvSpPr>
          <p:cNvPr id="7" name="Shape 4"/>
          <p:cNvSpPr/>
          <p:nvPr/>
        </p:nvSpPr>
        <p:spPr>
          <a:xfrm>
            <a:off x="342900" y="2011680"/>
            <a:ext cx="91440" cy="91440"/>
          </a:xfrm>
          <a:prstGeom prst="ellipse">
            <a:avLst/>
          </a:prstGeom>
          <a:solidFill>
            <a:srgbClr val="3C7A9A"/>
          </a:solidFill>
          <a:ln w="6350">
            <a:solidFill>
              <a:srgbClr val="8FBBCE"/>
            </a:solidFill>
            <a:prstDash val="solid"/>
          </a:ln>
        </p:spPr>
        <p:txBody>
          <a:bodyPr/>
          <a:lstStyle/>
          <a:p>
            <a:endParaRPr lang="en-GB"/>
          </a:p>
        </p:txBody>
      </p:sp>
      <p:sp>
        <p:nvSpPr>
          <p:cNvPr id="8" name="Shape 5"/>
          <p:cNvSpPr/>
          <p:nvPr/>
        </p:nvSpPr>
        <p:spPr>
          <a:xfrm>
            <a:off x="342900" y="2423160"/>
            <a:ext cx="91440" cy="91440"/>
          </a:xfrm>
          <a:prstGeom prst="ellipse">
            <a:avLst/>
          </a:prstGeom>
          <a:solidFill>
            <a:srgbClr val="3C7A9A"/>
          </a:solidFill>
          <a:ln w="6350">
            <a:solidFill>
              <a:srgbClr val="8FBBCE"/>
            </a:solidFill>
            <a:prstDash val="solid"/>
          </a:ln>
        </p:spPr>
        <p:txBody>
          <a:bodyPr/>
          <a:lstStyle/>
          <a:p>
            <a:endParaRPr lang="en-GB"/>
          </a:p>
        </p:txBody>
      </p:sp>
      <p:sp>
        <p:nvSpPr>
          <p:cNvPr id="9" name="Shape 6"/>
          <p:cNvSpPr/>
          <p:nvPr/>
        </p:nvSpPr>
        <p:spPr>
          <a:xfrm>
            <a:off x="388620" y="1234440"/>
            <a:ext cx="0" cy="1234440"/>
          </a:xfrm>
          <a:prstGeom prst="line">
            <a:avLst/>
          </a:prstGeom>
          <a:noFill/>
          <a:ln w="12700">
            <a:solidFill>
              <a:srgbClr val="6FA0B8"/>
            </a:solidFill>
            <a:prstDash val="solid"/>
          </a:ln>
        </p:spPr>
        <p:txBody>
          <a:bodyPr/>
          <a:lstStyle/>
          <a:p>
            <a:endParaRPr lang="en-GB"/>
          </a:p>
        </p:txBody>
      </p:sp>
      <p:sp>
        <p:nvSpPr>
          <p:cNvPr id="10" name="Text 7"/>
          <p:cNvSpPr txBox="1"/>
          <p:nvPr/>
        </p:nvSpPr>
        <p:spPr>
          <a:xfrm>
            <a:off x="91440" y="4754880"/>
            <a:ext cx="594360" cy="274320"/>
          </a:xfrm>
          <a:prstGeom prst="rect">
            <a:avLst/>
          </a:prstGeom>
          <a:noFill/>
          <a:ln/>
        </p:spPr>
        <p:txBody>
          <a:bodyPr wrap="square" lIns="0" tIns="0" rIns="0" bIns="0" rtlCol="0" anchor="ctr"/>
          <a:lstStyle/>
          <a:p>
            <a:pPr marL="0" indent="0" algn="ctr">
              <a:buNone/>
            </a:pPr>
            <a:r>
              <a:rPr lang="en-US" sz="1200" b="1" dirty="0">
                <a:solidFill>
                  <a:srgbClr val="FFFFFF"/>
                </a:solidFill>
              </a:rPr>
              <a:t>13</a:t>
            </a:r>
            <a:endParaRPr lang="en-US" sz="1200" dirty="0"/>
          </a:p>
        </p:txBody>
      </p:sp>
      <p:sp>
        <p:nvSpPr>
          <p:cNvPr id="11" name="Text 8"/>
          <p:cNvSpPr txBox="1"/>
          <p:nvPr/>
        </p:nvSpPr>
        <p:spPr>
          <a:xfrm>
            <a:off x="1051560" y="109728"/>
            <a:ext cx="5486400" cy="182880"/>
          </a:xfrm>
          <a:prstGeom prst="rect">
            <a:avLst/>
          </a:prstGeom>
          <a:noFill/>
          <a:ln/>
        </p:spPr>
        <p:txBody>
          <a:bodyPr wrap="square" lIns="0" tIns="0" rIns="0" bIns="0" rtlCol="0" anchor="ctr"/>
          <a:lstStyle/>
          <a:p>
            <a:pPr marL="0" indent="0">
              <a:buNone/>
            </a:pPr>
            <a:r>
              <a:rPr lang="en-US" sz="900" b="1" kern="0" spc="300" dirty="0">
                <a:solidFill>
                  <a:srgbClr val="B97A2B"/>
                </a:solidFill>
              </a:rPr>
              <a:t>REFERENCES</a:t>
            </a:r>
            <a:endParaRPr lang="en-US" sz="900" dirty="0"/>
          </a:p>
        </p:txBody>
      </p:sp>
      <p:sp>
        <p:nvSpPr>
          <p:cNvPr id="12" name="Text 9"/>
          <p:cNvSpPr txBox="1"/>
          <p:nvPr/>
        </p:nvSpPr>
        <p:spPr>
          <a:xfrm>
            <a:off x="1051560" y="274320"/>
            <a:ext cx="7726680" cy="502920"/>
          </a:xfrm>
          <a:prstGeom prst="rect">
            <a:avLst/>
          </a:prstGeom>
          <a:noFill/>
          <a:ln/>
        </p:spPr>
        <p:txBody>
          <a:bodyPr wrap="square" lIns="0" tIns="0" rIns="0" bIns="0" rtlCol="0" anchor="ctr"/>
          <a:lstStyle/>
          <a:p>
            <a:pPr marL="0" indent="0">
              <a:buNone/>
            </a:pPr>
            <a:r>
              <a:rPr lang="en-US" sz="2300" b="1" dirty="0">
                <a:solidFill>
                  <a:srgbClr val="22485A"/>
                </a:solidFill>
                <a:latin typeface="Georgia" pitchFamily="34" charset="0"/>
                <a:ea typeface="Georgia" pitchFamily="34" charset="-122"/>
                <a:cs typeface="Georgia" pitchFamily="34" charset="-120"/>
              </a:rPr>
              <a:t>Reference List (Harvard, UWTSD)</a:t>
            </a:r>
            <a:endParaRPr lang="en-US" sz="2300" dirty="0"/>
          </a:p>
        </p:txBody>
      </p:sp>
      <p:sp>
        <p:nvSpPr>
          <p:cNvPr id="13" name="Shape 10"/>
          <p:cNvSpPr/>
          <p:nvPr/>
        </p:nvSpPr>
        <p:spPr>
          <a:xfrm>
            <a:off x="1051560" y="804672"/>
            <a:ext cx="640080" cy="45720"/>
          </a:xfrm>
          <a:prstGeom prst="rect">
            <a:avLst/>
          </a:prstGeom>
          <a:solidFill>
            <a:srgbClr val="4E9A7C"/>
          </a:solidFill>
          <a:ln/>
        </p:spPr>
        <p:txBody>
          <a:bodyPr/>
          <a:lstStyle/>
          <a:p>
            <a:endParaRPr lang="en-GB"/>
          </a:p>
        </p:txBody>
      </p:sp>
      <p:sp>
        <p:nvSpPr>
          <p:cNvPr id="14" name="Shape 11"/>
          <p:cNvSpPr/>
          <p:nvPr/>
        </p:nvSpPr>
        <p:spPr>
          <a:xfrm>
            <a:off x="1051560" y="1005840"/>
            <a:ext cx="7726680" cy="3639312"/>
          </a:xfrm>
          <a:prstGeom prst="roundRect">
            <a:avLst>
              <a:gd name="adj" fmla="val 2010"/>
            </a:avLst>
          </a:prstGeom>
          <a:solidFill>
            <a:srgbClr val="FFFFFF"/>
          </a:solidFill>
          <a:ln w="9525">
            <a:solidFill>
              <a:srgbClr val="E2DED2"/>
            </a:solidFill>
            <a:prstDash val="solid"/>
          </a:ln>
          <a:effectLst>
            <a:outerShdw blurRad="76200" dist="25400" dir="5400000" algn="bl" rotWithShape="0">
              <a:srgbClr val="22485A">
                <a:alpha val="10000"/>
              </a:srgbClr>
            </a:outerShdw>
          </a:effectLst>
        </p:spPr>
        <p:txBody>
          <a:bodyPr/>
          <a:lstStyle/>
          <a:p>
            <a:endParaRPr lang="en-GB"/>
          </a:p>
        </p:txBody>
      </p:sp>
      <p:sp>
        <p:nvSpPr>
          <p:cNvPr id="15" name="Shape 12"/>
          <p:cNvSpPr/>
          <p:nvPr/>
        </p:nvSpPr>
        <p:spPr>
          <a:xfrm>
            <a:off x="1161288" y="1005840"/>
            <a:ext cx="822960" cy="54864"/>
          </a:xfrm>
          <a:prstGeom prst="rect">
            <a:avLst/>
          </a:prstGeom>
          <a:solidFill>
            <a:srgbClr val="3C7A9A"/>
          </a:solidFill>
          <a:ln/>
        </p:spPr>
        <p:txBody>
          <a:bodyPr/>
          <a:lstStyle/>
          <a:p>
            <a:endParaRPr lang="en-GB"/>
          </a:p>
        </p:txBody>
      </p:sp>
      <p:sp>
        <p:nvSpPr>
          <p:cNvPr id="16" name="Text 13"/>
          <p:cNvSpPr txBox="1"/>
          <p:nvPr/>
        </p:nvSpPr>
        <p:spPr>
          <a:xfrm>
            <a:off x="1234440" y="1097280"/>
            <a:ext cx="7360920" cy="3520440"/>
          </a:xfrm>
          <a:prstGeom prst="rect">
            <a:avLst/>
          </a:prstGeom>
          <a:noFill/>
          <a:ln/>
        </p:spPr>
        <p:txBody>
          <a:bodyPr wrap="square" lIns="0" tIns="0" rIns="0" bIns="0" rtlCol="0" anchor="t"/>
          <a:lstStyle/>
          <a:p>
            <a:pPr marL="0" indent="0">
              <a:spcAft>
                <a:spcPts val="300"/>
              </a:spcAft>
              <a:buNone/>
            </a:pPr>
            <a:r>
              <a:rPr lang="en-US" sz="950" dirty="0">
                <a:solidFill>
                  <a:srgbClr val="2B3A42"/>
                </a:solidFill>
              </a:rPr>
              <a:t>Am</a:t>
            </a:r>
            <a:r>
              <a:rPr lang="en-US" sz="900" dirty="0">
                <a:solidFill>
                  <a:srgbClr val="2B3A42"/>
                </a:solidFill>
              </a:rPr>
              <a:t>abile, T.M. (1998) How to kill creativity, Harvard Business Review, 76(5), pp. 76–87.</a:t>
            </a:r>
            <a:endParaRPr lang="en-US" sz="900" dirty="0"/>
          </a:p>
          <a:p>
            <a:pPr marL="0" indent="0">
              <a:spcAft>
                <a:spcPts val="300"/>
              </a:spcAft>
              <a:buNone/>
            </a:pPr>
            <a:r>
              <a:rPr lang="en-US" sz="900" dirty="0">
                <a:solidFill>
                  <a:srgbClr val="2B3A42"/>
                </a:solidFill>
              </a:rPr>
              <a:t>Amazon Web Services (n.d.) AI Strategist, Generative AI Innovation Center [Job advert]. Available at: </a:t>
            </a:r>
            <a:r>
              <a:rPr lang="en-US" sz="900" dirty="0">
                <a:solidFill>
                  <a:srgbClr val="2B3A42"/>
                </a:solidFill>
                <a:hlinkClick r:id="rId4"/>
              </a:rPr>
              <a:t>https://uk.indeed.com/q-ai-strategist-l-london-jobs.html</a:t>
            </a:r>
            <a:r>
              <a:rPr lang="en-US" sz="900" dirty="0">
                <a:solidFill>
                  <a:srgbClr val="2B3A42"/>
                </a:solidFill>
              </a:rPr>
              <a:t>  (Accessed: 15 October 2026).</a:t>
            </a:r>
            <a:endParaRPr lang="en-US" sz="900" dirty="0"/>
          </a:p>
          <a:p>
            <a:pPr marL="0" indent="0">
              <a:spcAft>
                <a:spcPts val="300"/>
              </a:spcAft>
              <a:buNone/>
            </a:pPr>
            <a:r>
              <a:rPr lang="en-US" sz="900" dirty="0">
                <a:solidFill>
                  <a:srgbClr val="2B3A42"/>
                </a:solidFill>
              </a:rPr>
              <a:t>Anthropic (n.d.) Applied AI Strategist, EMEA [Job advert]. Indeed. Available at: </a:t>
            </a:r>
            <a:r>
              <a:rPr lang="en-US" sz="900" dirty="0">
                <a:solidFill>
                  <a:srgbClr val="2B3A42"/>
                </a:solidFill>
                <a:hlinkClick r:id="rId5"/>
              </a:rPr>
              <a:t>https://uk.indeed.com/viewjob?jk=1f1e7cfb28c0cc7e</a:t>
            </a:r>
            <a:r>
              <a:rPr lang="en-US" sz="900" dirty="0">
                <a:solidFill>
                  <a:srgbClr val="2B3A42"/>
                </a:solidFill>
              </a:rPr>
              <a:t>  (Accessed: 15 October 2026).</a:t>
            </a:r>
            <a:endParaRPr lang="en-US" sz="900" dirty="0"/>
          </a:p>
          <a:p>
            <a:pPr marL="0" indent="0">
              <a:spcAft>
                <a:spcPts val="300"/>
              </a:spcAft>
              <a:buNone/>
            </a:pPr>
            <a:r>
              <a:rPr lang="en-US" sz="900" dirty="0">
                <a:solidFill>
                  <a:srgbClr val="2B3A42"/>
                </a:solidFill>
              </a:rPr>
              <a:t>Armstrong, M. (2020). Armstrong’s Handbook of Human Resource Management Practice. Kogan Page.</a:t>
            </a:r>
            <a:endParaRPr lang="en-US" sz="900" dirty="0"/>
          </a:p>
          <a:p>
            <a:pPr marL="0" indent="0">
              <a:spcAft>
                <a:spcPts val="300"/>
              </a:spcAft>
              <a:buNone/>
            </a:pPr>
            <a:r>
              <a:rPr lang="en-US" sz="900" dirty="0">
                <a:solidFill>
                  <a:srgbClr val="2B3A42"/>
                </a:solidFill>
              </a:rPr>
              <a:t>Boxall, P., &amp; Purcell, J. (2016). Strategy and Human Resource Management. Palgrave.</a:t>
            </a:r>
            <a:endParaRPr lang="en-US" sz="900" dirty="0"/>
          </a:p>
          <a:p>
            <a:pPr marL="0" indent="0">
              <a:spcAft>
                <a:spcPts val="300"/>
              </a:spcAft>
              <a:buNone/>
            </a:pPr>
            <a:r>
              <a:rPr lang="en-US" sz="900" dirty="0">
                <a:solidFill>
                  <a:srgbClr val="2B3A42"/>
                </a:solidFill>
              </a:rPr>
              <a:t>Dessler, G. (2017). Human Resource Management. Pearson Education.</a:t>
            </a:r>
            <a:endParaRPr lang="en-US" sz="900" dirty="0"/>
          </a:p>
          <a:p>
            <a:pPr marL="0" indent="0">
              <a:spcAft>
                <a:spcPts val="300"/>
              </a:spcAft>
              <a:buNone/>
            </a:pPr>
            <a:r>
              <a:rPr lang="en-US" sz="900" dirty="0">
                <a:solidFill>
                  <a:srgbClr val="2B3A42"/>
                </a:solidFill>
              </a:rPr>
              <a:t>European Union (2024) Regulation (EU) 2024/1689 (Artificial Intelligence Act). Available at: </a:t>
            </a:r>
            <a:r>
              <a:rPr lang="en-US" sz="900" dirty="0">
                <a:solidFill>
                  <a:srgbClr val="2B3A42"/>
                </a:solidFill>
                <a:hlinkClick r:id="rId6"/>
              </a:rPr>
              <a:t>https://eur-lex.europa.eu/eli/reg/2024/1689/oj</a:t>
            </a:r>
            <a:r>
              <a:rPr lang="en-US" sz="900" dirty="0">
                <a:solidFill>
                  <a:srgbClr val="2B3A42"/>
                </a:solidFill>
              </a:rPr>
              <a:t>  (Accessed: 3 October 2026).</a:t>
            </a:r>
            <a:endParaRPr lang="en-US" sz="900" dirty="0"/>
          </a:p>
          <a:p>
            <a:pPr marL="0" indent="0">
              <a:spcAft>
                <a:spcPts val="300"/>
              </a:spcAft>
              <a:buNone/>
            </a:pPr>
            <a:r>
              <a:rPr lang="en-US" sz="900" dirty="0">
                <a:solidFill>
                  <a:srgbClr val="2B3A42"/>
                </a:solidFill>
              </a:rPr>
              <a:t>Lucas, H.C. and Goh, J.M. (2009) Disruptive technology: how Kodak missed the digital photography revolution, Journal of Strategic Information Systems, 18(1), pp. 46–55.</a:t>
            </a:r>
            <a:endParaRPr lang="en-US" sz="900" dirty="0"/>
          </a:p>
          <a:p>
            <a:pPr marL="0" indent="0">
              <a:spcAft>
                <a:spcPts val="300"/>
              </a:spcAft>
              <a:buNone/>
            </a:pPr>
            <a:r>
              <a:rPr lang="en-US" sz="900" dirty="0">
                <a:solidFill>
                  <a:srgbClr val="2B3A42"/>
                </a:solidFill>
              </a:rPr>
              <a:t>Lussier, R. N., &amp; Hendon, J. R. (2018). Fundamentals of Human Resource Management: Functions, Applications, Skill Development. SAGE.</a:t>
            </a:r>
            <a:endParaRPr lang="en-US" sz="900" dirty="0"/>
          </a:p>
          <a:p>
            <a:pPr marL="0" indent="0">
              <a:spcAft>
                <a:spcPts val="300"/>
              </a:spcAft>
              <a:buNone/>
            </a:pPr>
            <a:r>
              <a:rPr lang="en-US" sz="900" dirty="0">
                <a:solidFill>
                  <a:srgbClr val="2B3A42"/>
                </a:solidFill>
              </a:rPr>
              <a:t>PA Consulting (n.d.) AI Strategist [Job advert]. Totaljobs. Available at: </a:t>
            </a:r>
            <a:r>
              <a:rPr lang="en-US" sz="900" dirty="0">
                <a:solidFill>
                  <a:srgbClr val="2B3A42"/>
                </a:solidFill>
                <a:hlinkClick r:id="rId7"/>
              </a:rPr>
              <a:t>https://www.totaljobs.com/job/ai-strategist/pa-consulting-group-holdings-limited-job107640273</a:t>
            </a:r>
            <a:r>
              <a:rPr lang="en-US" sz="900" dirty="0">
                <a:solidFill>
                  <a:srgbClr val="2B3A42"/>
                </a:solidFill>
              </a:rPr>
              <a:t>  (Accessed: 15 October 2026).</a:t>
            </a:r>
            <a:endParaRPr lang="en-US" sz="900" dirty="0"/>
          </a:p>
          <a:p>
            <a:pPr marL="0" indent="0">
              <a:spcAft>
                <a:spcPts val="300"/>
              </a:spcAft>
              <a:buNone/>
            </a:pPr>
            <a:r>
              <a:rPr lang="en-US" sz="900" dirty="0">
                <a:solidFill>
                  <a:srgbClr val="2B3A42"/>
                </a:solidFill>
              </a:rPr>
              <a:t>Schuler, R.S. and Jackson, S.E. (1987) Linking competitive strategies with human resource management practices, Academy of Management Executive, 1(3), pp. 207–219.</a:t>
            </a:r>
            <a:endParaRPr lang="en-US" sz="900" dirty="0"/>
          </a:p>
          <a:p>
            <a:pPr marL="0" indent="0">
              <a:spcAft>
                <a:spcPts val="300"/>
              </a:spcAft>
              <a:buNone/>
            </a:pPr>
            <a:r>
              <a:rPr lang="en-US" sz="900" dirty="0">
                <a:solidFill>
                  <a:srgbClr val="2B3A42"/>
                </a:solidFill>
              </a:rPr>
              <a:t>Stephenson, R. and Armstrong, C. (2026) Student generative AI survey 2026. HEPI Report 199. Oxford: Higher Education Policy Institute. Available at: </a:t>
            </a:r>
            <a:r>
              <a:rPr lang="en-US" sz="900" dirty="0">
                <a:solidFill>
                  <a:srgbClr val="2B3A42"/>
                </a:solidFill>
                <a:hlinkClick r:id="rId8"/>
              </a:rPr>
              <a:t>https://www.hepi.ac.uk/reports/student-generative-ai-survey-2026/</a:t>
            </a:r>
            <a:r>
              <a:rPr lang="en-US" sz="900" dirty="0">
                <a:solidFill>
                  <a:srgbClr val="2B3A42"/>
                </a:solidFill>
              </a:rPr>
              <a:t>  (Accessed: 3 October 2026).</a:t>
            </a:r>
            <a:endParaRPr lang="en-US" sz="900" dirty="0"/>
          </a:p>
          <a:p>
            <a:pPr marL="0" indent="0">
              <a:spcAft>
                <a:spcPts val="300"/>
              </a:spcAft>
              <a:buNone/>
            </a:pPr>
            <a:r>
              <a:rPr lang="en-US" sz="900" dirty="0">
                <a:solidFill>
                  <a:srgbClr val="2B3A42"/>
                </a:solidFill>
              </a:rPr>
              <a:t>UK Parliament (2010) Equality Act 2010. Available at: </a:t>
            </a:r>
            <a:r>
              <a:rPr lang="en-US" sz="900" dirty="0">
                <a:solidFill>
                  <a:srgbClr val="2B3A42"/>
                </a:solidFill>
                <a:hlinkClick r:id="rId9"/>
              </a:rPr>
              <a:t>https://www.legislation.gov.uk/ukpga/2010/15/contents</a:t>
            </a:r>
            <a:r>
              <a:rPr lang="en-US" sz="900" dirty="0">
                <a:solidFill>
                  <a:srgbClr val="2B3A42"/>
                </a:solidFill>
              </a:rPr>
              <a:t>  (Accessed: 3 October 2026).</a:t>
            </a:r>
            <a:endParaRPr lang="en-US" sz="900" dirty="0"/>
          </a:p>
          <a:p>
            <a:pPr marL="0" indent="0">
              <a:spcAft>
                <a:spcPts val="300"/>
              </a:spcAft>
              <a:buNone/>
            </a:pPr>
            <a:r>
              <a:rPr lang="en-US" sz="900" dirty="0">
                <a:solidFill>
                  <a:srgbClr val="2B3A42"/>
                </a:solidFill>
              </a:rPr>
              <a:t>World Economic Forum (2025) The future of jobs report 2025. Geneva: World Economic Forum. Available at: </a:t>
            </a:r>
            <a:r>
              <a:rPr lang="en-US" sz="900" dirty="0">
                <a:solidFill>
                  <a:srgbClr val="2B3A42"/>
                </a:solidFill>
                <a:hlinkClick r:id="rId10"/>
              </a:rPr>
              <a:t>https://www.weforum.org/publications/the-future-of-jobs-report-2025/</a:t>
            </a:r>
            <a:r>
              <a:rPr lang="en-US" sz="900" dirty="0">
                <a:solidFill>
                  <a:srgbClr val="2B3A42"/>
                </a:solidFill>
              </a:rPr>
              <a:t>  (Accessed: 3 October 2026).</a:t>
            </a:r>
            <a:endParaRPr lang="en-US" sz="900" dirty="0"/>
          </a:p>
        </p:txBody>
      </p:sp>
    </p:spTree>
  </p:cSld>
  <p:clrMapOvr>
    <a:masterClrMapping/>
  </p:clrMapOvr>
  <p:transition spd="med">
    <p:push/>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2258</Words>
  <Application>Microsoft Office PowerPoint</Application>
  <PresentationFormat>On-screen Show (16:9)</PresentationFormat>
  <Paragraphs>309</Paragraphs>
  <Slides>13</Slides>
  <Notes>13</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13</vt:i4>
      </vt:variant>
    </vt:vector>
  </HeadingPairs>
  <TitlesOfParts>
    <vt:vector size="16" baseType="lpstr">
      <vt:lpstr>Arial</vt:lpstr>
      <vt:lpstr>Georgia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Interview for HR Processes (v9)</dc:title>
  <dc:subject>PptxGenJS Presentation</dc:subject>
  <dc:creator>PptxGenJS</dc:creator>
  <cp:lastModifiedBy>Marian-Emil Budica (2312379)</cp:lastModifiedBy>
  <cp:revision>3</cp:revision>
  <dcterms:created xsi:type="dcterms:W3CDTF">2026-10-15T09:37:33Z</dcterms:created>
  <dcterms:modified xsi:type="dcterms:W3CDTF">2026-10-17T23:15:42Z</dcterms:modified>
</cp:coreProperties>
</file>