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5" roundtripDataSignature="AMtx7mjkr7x5qekur7nC7RbXZM/G1doUF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customschemas.google.com/relationships/presentationmetadata" Target="metadata"/><Relationship Id="rId14" Type="http://schemas.openxmlformats.org/officeDocument/2006/relationships/slide" Target="slides/slide10.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rPr lang="en-GB" sz="1800">
                <a:latin typeface="Arial"/>
                <a:ea typeface="Arial"/>
                <a:cs typeface="Arial"/>
                <a:sym typeface="Arial"/>
              </a:rPr>
              <a:t>As the author is being recruited as the head of the human resources, thus, he is instructed to identify several measures of reducing the rate of staff abstentionism in MCHT (Mid Cheshire Hospitals NHS Foundation Trust). The author has also felt the requirement of an HR specialist of human resources for implementing several measures in terms of diminishing the rate of abstentionism. It is also observed that the rate of this issue has increased because of recruiting the temporary and the agency staff that leads to the poor quality of services to the trust.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93" name="Google Shape;9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0" name="Google Shape;10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sz="1800">
                <a:latin typeface="Arial"/>
                <a:ea typeface="Arial"/>
                <a:cs typeface="Arial"/>
                <a:sym typeface="Arial"/>
              </a:rPr>
              <a:t>The complex problem is absenteeism that carries out the nature of several aspects such as the reduced level of productivity of the above-mentioned trust and the high administration cost. Besides, it also tends to increase the labour costs in case the temporary workers tend to be replaced. Additionally, as the issues of understaffing lead to poor customer services, thus, it also carries out the poor morale among the other colleagues within this trust dimension (</a:t>
            </a:r>
            <a:r>
              <a:rPr lang="en-GB" sz="1800">
                <a:highlight>
                  <a:srgbClr val="FFFFFF"/>
                </a:highlight>
                <a:latin typeface="Arial"/>
                <a:ea typeface="Arial"/>
                <a:cs typeface="Arial"/>
                <a:sym typeface="Arial"/>
              </a:rPr>
              <a:t>Brooks et al., 2020</a:t>
            </a:r>
            <a:r>
              <a:rPr lang="en-GB" sz="1800">
                <a:latin typeface="Arial"/>
                <a:ea typeface="Arial"/>
                <a:cs typeface="Arial"/>
                <a:sym typeface="Arial"/>
              </a:rPr>
              <a:t>). </a:t>
            </a:r>
            <a:endParaRPr sz="1800">
              <a:latin typeface="Arial"/>
              <a:ea typeface="Arial"/>
              <a:cs typeface="Arial"/>
              <a:sym typeface="Arial"/>
            </a:endParaRPr>
          </a:p>
          <a:p>
            <a:pPr indent="0" lvl="0" marL="0" rtl="0" algn="just">
              <a:lnSpc>
                <a:spcPct val="150000"/>
              </a:lnSpc>
              <a:spcBef>
                <a:spcPts val="0"/>
              </a:spcBef>
              <a:spcAft>
                <a:spcPts val="0"/>
              </a:spcAft>
              <a:buNone/>
            </a:pPr>
            <a:r>
              <a:rPr lang="en-GB" sz="1800">
                <a:latin typeface="Arial"/>
                <a:ea typeface="Arial"/>
                <a:cs typeface="Arial"/>
                <a:sym typeface="Arial"/>
              </a:rPr>
              <a:t>The complex issue, of absenteeism, impacts the workplace by affecting the entire individual productivity where the less amount of work is followed and the overall productivity of the work may be less (NHS, 2021). Besides, as the employees tend to be disengaged and burn out due to not having enough experience of performing tasks as a staff, the accommodation related facilities and proper child care for removing the illness are necessary.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01" name="Google Shape;10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sz="1800">
                <a:latin typeface="Arial"/>
                <a:ea typeface="Arial"/>
                <a:cs typeface="Arial"/>
                <a:sym typeface="Arial"/>
              </a:rPr>
              <a:t>Micro-environmental factors are </a:t>
            </a:r>
            <a:r>
              <a:rPr b="1" i="1" lang="en-GB" sz="1800">
                <a:latin typeface="Arial"/>
                <a:ea typeface="Arial"/>
                <a:cs typeface="Arial"/>
                <a:sym typeface="Arial"/>
              </a:rPr>
              <a:t>economic and demographic factors, technological, natural and physical factors, legal and political factors and social and cultural factors</a:t>
            </a:r>
            <a:r>
              <a:rPr lang="en-GB" sz="1800">
                <a:latin typeface="Arial"/>
                <a:ea typeface="Arial"/>
                <a:cs typeface="Arial"/>
                <a:sym typeface="Arial"/>
              </a:rPr>
              <a:t> that contribute actively to the complex issues namely, absenteeism. </a:t>
            </a:r>
            <a:endParaRPr sz="1800">
              <a:latin typeface="Arial"/>
              <a:ea typeface="Arial"/>
              <a:cs typeface="Arial"/>
              <a:sym typeface="Arial"/>
            </a:endParaRPr>
          </a:p>
          <a:p>
            <a:pPr indent="0" lvl="0" marL="0" rtl="0" algn="just">
              <a:lnSpc>
                <a:spcPct val="150000"/>
              </a:lnSpc>
              <a:spcBef>
                <a:spcPts val="0"/>
              </a:spcBef>
              <a:spcAft>
                <a:spcPts val="0"/>
              </a:spcAft>
              <a:buNone/>
            </a:pPr>
            <a:r>
              <a:rPr b="1" lang="en-GB" sz="1800">
                <a:latin typeface="Arial"/>
                <a:ea typeface="Arial"/>
                <a:cs typeface="Arial"/>
                <a:sym typeface="Arial"/>
              </a:rPr>
              <a:t>PESTEL analysis </a:t>
            </a:r>
            <a:endParaRPr sz="1800">
              <a:latin typeface="Arial"/>
              <a:ea typeface="Arial"/>
              <a:cs typeface="Arial"/>
              <a:sym typeface="Arial"/>
            </a:endParaRPr>
          </a:p>
          <a:p>
            <a:pPr indent="0" lvl="0" marL="0" rtl="0" algn="just">
              <a:lnSpc>
                <a:spcPct val="150000"/>
              </a:lnSpc>
              <a:spcBef>
                <a:spcPts val="0"/>
              </a:spcBef>
              <a:spcAft>
                <a:spcPts val="0"/>
              </a:spcAft>
              <a:buNone/>
            </a:pPr>
            <a:r>
              <a:rPr b="1" lang="en-GB" sz="1800">
                <a:latin typeface="Arial"/>
                <a:ea typeface="Arial"/>
                <a:cs typeface="Arial"/>
                <a:sym typeface="Arial"/>
              </a:rPr>
              <a:t>Political </a:t>
            </a:r>
            <a:endParaRPr sz="1800">
              <a:latin typeface="Arial"/>
              <a:ea typeface="Arial"/>
              <a:cs typeface="Arial"/>
              <a:sym typeface="Arial"/>
            </a:endParaRPr>
          </a:p>
          <a:p>
            <a:pPr indent="0" lvl="0" marL="0" rtl="0" algn="just">
              <a:lnSpc>
                <a:spcPct val="150000"/>
              </a:lnSpc>
              <a:spcBef>
                <a:spcPts val="0"/>
              </a:spcBef>
              <a:spcAft>
                <a:spcPts val="0"/>
              </a:spcAft>
              <a:buNone/>
            </a:pPr>
            <a:r>
              <a:rPr lang="en-GB" sz="1800">
                <a:latin typeface="Arial"/>
                <a:ea typeface="Arial"/>
                <a:cs typeface="Arial"/>
                <a:sym typeface="Arial"/>
              </a:rPr>
              <a:t>The political factors that actually relate to the trade tariffs, taxation, fiscal policies and conflicts are also associated with the microeconomic factors relating to the complex problem of absenteeism. These factors are based on the Govt controls and influences of legislation and several economic policies for affecting the industry regarding the range of the factors (</a:t>
            </a:r>
            <a:r>
              <a:rPr lang="en-GB" sz="1800">
                <a:highlight>
                  <a:srgbClr val="FFFFFF"/>
                </a:highlight>
                <a:latin typeface="Arial"/>
                <a:ea typeface="Arial"/>
                <a:cs typeface="Arial"/>
                <a:sym typeface="Arial"/>
              </a:rPr>
              <a:t>Bambi et al., 2018</a:t>
            </a:r>
            <a:r>
              <a:rPr lang="en-GB" sz="1800">
                <a:latin typeface="Arial"/>
                <a:ea typeface="Arial"/>
                <a:cs typeface="Arial"/>
                <a:sym typeface="Arial"/>
              </a:rPr>
              <a:t>). </a:t>
            </a:r>
            <a:endParaRPr sz="1800">
              <a:latin typeface="Arial"/>
              <a:ea typeface="Arial"/>
              <a:cs typeface="Arial"/>
              <a:sym typeface="Arial"/>
            </a:endParaRPr>
          </a:p>
          <a:p>
            <a:pPr indent="0" lvl="0" marL="0" rtl="0" algn="just">
              <a:lnSpc>
                <a:spcPct val="150000"/>
              </a:lnSpc>
              <a:spcBef>
                <a:spcPts val="0"/>
              </a:spcBef>
              <a:spcAft>
                <a:spcPts val="0"/>
              </a:spcAft>
              <a:buNone/>
            </a:pPr>
            <a:r>
              <a:rPr b="1" lang="en-GB" sz="1800">
                <a:latin typeface="Arial"/>
                <a:ea typeface="Arial"/>
                <a:cs typeface="Arial"/>
                <a:sym typeface="Arial"/>
              </a:rPr>
              <a:t>Economic </a:t>
            </a:r>
            <a:endParaRPr sz="1800">
              <a:latin typeface="Arial"/>
              <a:ea typeface="Arial"/>
              <a:cs typeface="Arial"/>
              <a:sym typeface="Arial"/>
            </a:endParaRPr>
          </a:p>
          <a:p>
            <a:pPr indent="0" lvl="0" marL="0" rtl="0" algn="just">
              <a:lnSpc>
                <a:spcPct val="150000"/>
              </a:lnSpc>
              <a:spcBef>
                <a:spcPts val="0"/>
              </a:spcBef>
              <a:spcAft>
                <a:spcPts val="0"/>
              </a:spcAft>
              <a:buNone/>
            </a:pPr>
            <a:r>
              <a:rPr lang="en-GB" sz="1800">
                <a:latin typeface="Arial"/>
                <a:ea typeface="Arial"/>
                <a:cs typeface="Arial"/>
                <a:sym typeface="Arial"/>
              </a:rPr>
              <a:t>The economic factors are related to the inflation rate, rate of unemployment and disposable income and the foreign exchange rates and patterns of economic growth. Thus, these associated factors tend to make a direct impact on this trusted hospital on the basis of the long-term prospects in the respective market. Thus, the entire economic environment tends to affect the company prices by stating a proper way of influencing the supply and demands of the products and services. </a:t>
            </a:r>
            <a:r>
              <a:rPr b="1" lang="en-GB" sz="1800">
                <a:latin typeface="Arial"/>
                <a:ea typeface="Arial"/>
                <a:cs typeface="Arial"/>
                <a:sym typeface="Arial"/>
              </a:rPr>
              <a:t> </a:t>
            </a:r>
            <a:endParaRPr sz="1800">
              <a:latin typeface="Arial"/>
              <a:ea typeface="Arial"/>
              <a:cs typeface="Arial"/>
              <a:sym typeface="Arial"/>
            </a:endParaRPr>
          </a:p>
          <a:p>
            <a:pPr indent="0" lvl="0" marL="0" rtl="0" algn="just">
              <a:lnSpc>
                <a:spcPct val="150000"/>
              </a:lnSpc>
              <a:spcBef>
                <a:spcPts val="0"/>
              </a:spcBef>
              <a:spcAft>
                <a:spcPts val="0"/>
              </a:spcAft>
              <a:buNone/>
            </a:pPr>
            <a:r>
              <a:rPr b="1" lang="en-GB" sz="1800">
                <a:latin typeface="Arial"/>
                <a:ea typeface="Arial"/>
                <a:cs typeface="Arial"/>
                <a:sym typeface="Arial"/>
              </a:rPr>
              <a:t>Social</a:t>
            </a:r>
            <a:endParaRPr sz="1800">
              <a:latin typeface="Arial"/>
              <a:ea typeface="Arial"/>
              <a:cs typeface="Arial"/>
              <a:sym typeface="Arial"/>
            </a:endParaRPr>
          </a:p>
          <a:p>
            <a:pPr indent="0" lvl="0" marL="0" rtl="0" algn="just">
              <a:lnSpc>
                <a:spcPct val="150000"/>
              </a:lnSpc>
              <a:spcBef>
                <a:spcPts val="0"/>
              </a:spcBef>
              <a:spcAft>
                <a:spcPts val="0"/>
              </a:spcAft>
              <a:buNone/>
            </a:pPr>
            <a:r>
              <a:rPr lang="en-GB" sz="1800">
                <a:latin typeface="Arial"/>
                <a:ea typeface="Arial"/>
                <a:cs typeface="Arial"/>
                <a:sym typeface="Arial"/>
              </a:rPr>
              <a:t>As the social factors relate the culture and demographics of impacting the entire industrial environment by influencing the purchasing habits, and making lifestyle choices, thus, the entire society is significant for influencing the culture and lifestyle of the people (</a:t>
            </a:r>
            <a:r>
              <a:rPr lang="en-GB" sz="1800">
                <a:highlight>
                  <a:srgbClr val="FFFFFF"/>
                </a:highlight>
                <a:latin typeface="Arial"/>
                <a:ea typeface="Arial"/>
                <a:cs typeface="Arial"/>
                <a:sym typeface="Arial"/>
              </a:rPr>
              <a:t>Knight, Patterson &amp; Dawson, 2019</a:t>
            </a:r>
            <a:r>
              <a:rPr lang="en-GB" sz="1800">
                <a:latin typeface="Arial"/>
                <a:ea typeface="Arial"/>
                <a:cs typeface="Arial"/>
                <a:sym typeface="Arial"/>
              </a:rPr>
              <a:t>). It also states the ways of engaging the people with products and services by including some factors like opinions and attitudes, brand preferences, education and religion and ethics.</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09" name="Google Shape;109;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6" name="Google Shape;116;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b="1" lang="en-GB" sz="1800">
                <a:latin typeface="Arial"/>
                <a:ea typeface="Arial"/>
                <a:cs typeface="Arial"/>
                <a:sym typeface="Arial"/>
              </a:rPr>
              <a:t>Technological </a:t>
            </a:r>
            <a:endParaRPr sz="1800">
              <a:latin typeface="Arial"/>
              <a:ea typeface="Arial"/>
              <a:cs typeface="Arial"/>
              <a:sym typeface="Arial"/>
            </a:endParaRPr>
          </a:p>
          <a:p>
            <a:pPr indent="0" lvl="0" marL="0" rtl="0" algn="just">
              <a:lnSpc>
                <a:spcPct val="150000"/>
              </a:lnSpc>
              <a:spcBef>
                <a:spcPts val="0"/>
              </a:spcBef>
              <a:spcAft>
                <a:spcPts val="0"/>
              </a:spcAft>
              <a:buNone/>
            </a:pPr>
            <a:r>
              <a:rPr lang="en-GB" sz="1800">
                <a:latin typeface="Arial"/>
                <a:ea typeface="Arial"/>
                <a:cs typeface="Arial"/>
                <a:sym typeface="Arial"/>
              </a:rPr>
              <a:t>As the technological factors carry out the direct or the indirect influence by associating innovation and technology for affecting the market as per the customer choices, thus, those include several factors such as technological development, automation, information technology, research and development and communication. </a:t>
            </a:r>
            <a:endParaRPr sz="1800">
              <a:latin typeface="Arial"/>
              <a:ea typeface="Arial"/>
              <a:cs typeface="Arial"/>
              <a:sym typeface="Arial"/>
            </a:endParaRPr>
          </a:p>
          <a:p>
            <a:pPr indent="0" lvl="0" marL="0" rtl="0" algn="just">
              <a:lnSpc>
                <a:spcPct val="150000"/>
              </a:lnSpc>
              <a:spcBef>
                <a:spcPts val="0"/>
              </a:spcBef>
              <a:spcAft>
                <a:spcPts val="0"/>
              </a:spcAft>
              <a:buNone/>
            </a:pPr>
            <a:r>
              <a:rPr b="1" lang="en-GB" sz="1800">
                <a:latin typeface="Arial"/>
                <a:ea typeface="Arial"/>
                <a:cs typeface="Arial"/>
                <a:sym typeface="Arial"/>
              </a:rPr>
              <a:t>Environmental </a:t>
            </a:r>
            <a:endParaRPr sz="1800">
              <a:latin typeface="Arial"/>
              <a:ea typeface="Arial"/>
              <a:cs typeface="Arial"/>
              <a:sym typeface="Arial"/>
            </a:endParaRPr>
          </a:p>
          <a:p>
            <a:pPr indent="0" lvl="0" marL="0" rtl="0" algn="just">
              <a:lnSpc>
                <a:spcPct val="150000"/>
              </a:lnSpc>
              <a:spcBef>
                <a:spcPts val="0"/>
              </a:spcBef>
              <a:spcAft>
                <a:spcPts val="0"/>
              </a:spcAft>
              <a:buNone/>
            </a:pPr>
            <a:r>
              <a:rPr lang="en-GB" sz="1800">
                <a:latin typeface="Arial"/>
                <a:ea typeface="Arial"/>
                <a:cs typeface="Arial"/>
                <a:sym typeface="Arial"/>
              </a:rPr>
              <a:t>Environmental factors tend to include all the related factors to the physical environment to the requirements of the general protection that carry out the issues of influencing the range of the different industries including environmental offsets, customer and stakeholders’ values and changing the geographical location (</a:t>
            </a:r>
            <a:r>
              <a:rPr lang="en-GB" sz="1800">
                <a:highlight>
                  <a:srgbClr val="FFFFFF"/>
                </a:highlight>
                <a:latin typeface="Arial"/>
                <a:ea typeface="Arial"/>
                <a:cs typeface="Arial"/>
                <a:sym typeface="Arial"/>
              </a:rPr>
              <a:t>Brunner et al., 2019</a:t>
            </a:r>
            <a:r>
              <a:rPr lang="en-GB" sz="1800">
                <a:latin typeface="Arial"/>
                <a:ea typeface="Arial"/>
                <a:cs typeface="Arial"/>
                <a:sym typeface="Arial"/>
              </a:rPr>
              <a:t>). </a:t>
            </a:r>
            <a:endParaRPr sz="1800">
              <a:latin typeface="Arial"/>
              <a:ea typeface="Arial"/>
              <a:cs typeface="Arial"/>
              <a:sym typeface="Arial"/>
            </a:endParaRPr>
          </a:p>
          <a:p>
            <a:pPr indent="0" lvl="0" marL="0" rtl="0" algn="just">
              <a:lnSpc>
                <a:spcPct val="150000"/>
              </a:lnSpc>
              <a:spcBef>
                <a:spcPts val="0"/>
              </a:spcBef>
              <a:spcAft>
                <a:spcPts val="0"/>
              </a:spcAft>
              <a:buNone/>
            </a:pPr>
            <a:r>
              <a:rPr b="1" lang="en-GB" sz="1800">
                <a:latin typeface="Arial"/>
                <a:ea typeface="Arial"/>
                <a:cs typeface="Arial"/>
                <a:sym typeface="Arial"/>
              </a:rPr>
              <a:t>Legal </a:t>
            </a:r>
            <a:endParaRPr sz="1800">
              <a:latin typeface="Arial"/>
              <a:ea typeface="Arial"/>
              <a:cs typeface="Arial"/>
              <a:sym typeface="Arial"/>
            </a:endParaRPr>
          </a:p>
          <a:p>
            <a:pPr indent="0" lvl="0" marL="0" rtl="0" algn="just">
              <a:lnSpc>
                <a:spcPct val="150000"/>
              </a:lnSpc>
              <a:spcBef>
                <a:spcPts val="0"/>
              </a:spcBef>
              <a:spcAft>
                <a:spcPts val="0"/>
              </a:spcAft>
              <a:buNone/>
            </a:pPr>
            <a:r>
              <a:rPr lang="en-GB" sz="1800">
                <a:latin typeface="Arial"/>
                <a:ea typeface="Arial"/>
                <a:cs typeface="Arial"/>
                <a:sym typeface="Arial"/>
              </a:rPr>
              <a:t>The legal factors may affect both the internal and the external environment by creating a regulatory environment for affecting the procedures and policies of the specified trust and the entire hospital industry. Additionally, as it contains the measures of controlling employment, maintaining safety and regulations, thus, it also includes regulatory bodies, environmental laws and regulations, consumer protection and other regulatory bodies.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17" name="Google Shape;117;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4" name="Google Shape;124;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sz="1800">
                <a:latin typeface="Arial"/>
                <a:ea typeface="Arial"/>
                <a:cs typeface="Arial"/>
                <a:sym typeface="Arial"/>
              </a:rPr>
              <a:t>The cause or reason for the absenteeism is the enhancement of the temporary and the agency staff who are totally inexperienced regarding producing quality services. Thus, it also is the primary reason by including social engagements, sick days, authorised vacations and job-related engagements outside the respective trust (</a:t>
            </a:r>
            <a:r>
              <a:rPr lang="en-GB" sz="1800">
                <a:highlight>
                  <a:srgbClr val="FFFFFF"/>
                </a:highlight>
                <a:latin typeface="Arial"/>
                <a:ea typeface="Arial"/>
                <a:cs typeface="Arial"/>
                <a:sym typeface="Arial"/>
              </a:rPr>
              <a:t>Raja &amp; Gupta, 2019</a:t>
            </a:r>
            <a:r>
              <a:rPr lang="en-GB" sz="1800">
                <a:latin typeface="Arial"/>
                <a:ea typeface="Arial"/>
                <a:cs typeface="Arial"/>
                <a:sym typeface="Arial"/>
              </a:rPr>
              <a:t>). </a:t>
            </a:r>
            <a:endParaRPr sz="1800">
              <a:latin typeface="Arial"/>
              <a:ea typeface="Arial"/>
              <a:cs typeface="Arial"/>
              <a:sym typeface="Arial"/>
            </a:endParaRPr>
          </a:p>
          <a:p>
            <a:pPr indent="0" lvl="0" marL="0" rtl="0" algn="just">
              <a:lnSpc>
                <a:spcPct val="150000"/>
              </a:lnSpc>
              <a:spcBef>
                <a:spcPts val="0"/>
              </a:spcBef>
              <a:spcAft>
                <a:spcPts val="0"/>
              </a:spcAft>
              <a:buNone/>
            </a:pPr>
            <a:r>
              <a:rPr lang="en-GB" sz="1800">
                <a:latin typeface="Arial"/>
                <a:ea typeface="Arial"/>
                <a:cs typeface="Arial"/>
                <a:sym typeface="Arial"/>
              </a:rPr>
              <a:t>The effect of these issues is low morale in the work environment that reduces productivity where the performance quality may be declined and the quality of work may be diminished for losing the time of arranging training and making updates of mitigating the problem (</a:t>
            </a:r>
            <a:r>
              <a:rPr lang="en-GB" sz="1800">
                <a:highlight>
                  <a:srgbClr val="FFFFFF"/>
                </a:highlight>
                <a:latin typeface="Arial"/>
                <a:ea typeface="Arial"/>
                <a:cs typeface="Arial"/>
                <a:sym typeface="Arial"/>
              </a:rPr>
              <a:t>Burmeister et al., 2019</a:t>
            </a:r>
            <a:r>
              <a:rPr lang="en-GB" sz="1800">
                <a:latin typeface="Arial"/>
                <a:ea typeface="Arial"/>
                <a:cs typeface="Arial"/>
                <a:sym typeface="Arial"/>
              </a:rPr>
              <a:t>).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25" name="Google Shape;125;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2" name="Google Shape;132;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rPr lang="en-GB" sz="1800">
                <a:latin typeface="Arial"/>
                <a:ea typeface="Arial"/>
                <a:cs typeface="Arial"/>
                <a:sym typeface="Arial"/>
              </a:rPr>
              <a:t>There are several alternative solutions regarding considering the removing strategy of absenteeism from the concerned trust. The flexible and remote work schedules must be explored, the introduction of return-to-work regarding making the routine of the interview is required (</a:t>
            </a:r>
            <a:r>
              <a:rPr lang="en-GB" sz="1800">
                <a:highlight>
                  <a:srgbClr val="FFFFFF"/>
                </a:highlight>
                <a:latin typeface="Arial"/>
                <a:ea typeface="Arial"/>
                <a:cs typeface="Arial"/>
                <a:sym typeface="Arial"/>
              </a:rPr>
              <a:t>Gross, Thaler &amp; Winter, 2019</a:t>
            </a:r>
            <a:r>
              <a:rPr lang="en-GB" sz="1800">
                <a:latin typeface="Arial"/>
                <a:ea typeface="Arial"/>
                <a:cs typeface="Arial"/>
                <a:sym typeface="Arial"/>
              </a:rPr>
              <a:t>). Additionally, improving the wellbeing of the workplace and employees is necessary and providing balance, recognition and rewards need to be set for setting the disciplinary procedures and outcomes and lastly the usage of several absence management tools. </a:t>
            </a:r>
            <a:endParaRPr sz="1800">
              <a:latin typeface="Arial"/>
              <a:ea typeface="Arial"/>
              <a:cs typeface="Arial"/>
              <a:sym typeface="Arial"/>
            </a:endParaRPr>
          </a:p>
          <a:p>
            <a:pPr indent="0" lvl="0" marL="0" rtl="0" algn="l">
              <a:spcBef>
                <a:spcPts val="0"/>
              </a:spcBef>
              <a:spcAft>
                <a:spcPts val="0"/>
              </a:spcAft>
              <a:buNone/>
            </a:pPr>
            <a:r>
              <a:t/>
            </a:r>
            <a:endParaRPr>
              <a:latin typeface="Arial"/>
              <a:ea typeface="Arial"/>
              <a:cs typeface="Arial"/>
              <a:sym typeface="Arial"/>
            </a:endParaRPr>
          </a:p>
          <a:p>
            <a:pPr indent="0" lvl="0" marL="0" marR="0" rtl="0" algn="l">
              <a:lnSpc>
                <a:spcPct val="100000"/>
              </a:lnSpc>
              <a:spcBef>
                <a:spcPts val="0"/>
              </a:spcBef>
              <a:spcAft>
                <a:spcPts val="0"/>
              </a:spcAft>
              <a:buClr>
                <a:schemeClr val="dk1"/>
              </a:buClr>
              <a:buSzPts val="1800"/>
              <a:buFont typeface="Arial"/>
              <a:buNone/>
            </a:pPr>
            <a:r>
              <a:rPr lang="en-GB" sz="1800">
                <a:latin typeface="Arial"/>
                <a:ea typeface="Arial"/>
                <a:cs typeface="Arial"/>
                <a:sym typeface="Arial"/>
              </a:rPr>
              <a:t>Among these, the most appropriate solution is</a:t>
            </a:r>
            <a:r>
              <a:rPr b="1" i="1" lang="en-GB" sz="1800">
                <a:latin typeface="Arial"/>
                <a:ea typeface="Arial"/>
                <a:cs typeface="Arial"/>
                <a:sym typeface="Arial"/>
              </a:rPr>
              <a:t> to improve the well-being of the employees and the workplace. </a:t>
            </a:r>
            <a:endParaRPr sz="1800">
              <a:latin typeface="Arial"/>
              <a:ea typeface="Arial"/>
              <a:cs typeface="Arial"/>
              <a:sym typeface="Arial"/>
            </a:endParaRPr>
          </a:p>
          <a:p>
            <a:pPr indent="0" lvl="0" marL="0" rtl="0" algn="l">
              <a:spcBef>
                <a:spcPts val="0"/>
              </a:spcBef>
              <a:spcAft>
                <a:spcPts val="0"/>
              </a:spcAft>
              <a:buNone/>
            </a:pPr>
            <a:r>
              <a:t/>
            </a:r>
            <a:endParaRPr/>
          </a:p>
        </p:txBody>
      </p:sp>
      <p:sp>
        <p:nvSpPr>
          <p:cNvPr id="133" name="Google Shape;133;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800"/>
              <a:buFont typeface="Arial"/>
              <a:buNone/>
            </a:pPr>
            <a:r>
              <a:rPr lang="en-GB" sz="1800">
                <a:latin typeface="Arial"/>
                <a:ea typeface="Arial"/>
                <a:cs typeface="Arial"/>
                <a:sym typeface="Arial"/>
              </a:rPr>
              <a:t>It is witnessed that, the issue, absenteeism, needs to be reduced so as to cut off the high operational cost of business along with improving the financial conditions as a whole. Thus, it is required or significant for involving the managers in introducing a system of efficient absence management for reducing the rate of absenteeism and preventing that actually. Thus, the HR specialist needs to look forward to implementing effective measures of declining staff absenteeism. </a:t>
            </a:r>
            <a:br>
              <a:rPr lang="en-GB" sz="1800">
                <a:latin typeface="Arial"/>
                <a:ea typeface="Arial"/>
                <a:cs typeface="Arial"/>
                <a:sym typeface="Arial"/>
              </a:rPr>
            </a:br>
            <a:endParaRPr sz="1800">
              <a:latin typeface="Arial"/>
              <a:ea typeface="Arial"/>
              <a:cs typeface="Arial"/>
              <a:sym typeface="Arial"/>
            </a:endParaRPr>
          </a:p>
          <a:p>
            <a:pPr indent="0" lvl="0" marL="0" rtl="0" algn="l">
              <a:spcBef>
                <a:spcPts val="0"/>
              </a:spcBef>
              <a:spcAft>
                <a:spcPts val="0"/>
              </a:spcAft>
              <a:buNone/>
            </a:pPr>
            <a:r>
              <a:t/>
            </a:r>
            <a:endParaRPr/>
          </a:p>
        </p:txBody>
      </p:sp>
      <p:sp>
        <p:nvSpPr>
          <p:cNvPr id="141" name="Google Shape;14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8" name="Google Shape;14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1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4" name="Google Shape;154;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5" name="Shape 15"/>
        <p:cNvGrpSpPr/>
        <p:nvPr/>
      </p:nvGrpSpPr>
      <p:grpSpPr>
        <a:xfrm>
          <a:off x="0" y="0"/>
          <a:ext cx="0" cy="0"/>
          <a:chOff x="0" y="0"/>
          <a:chExt cx="0" cy="0"/>
        </a:xfrm>
      </p:grpSpPr>
      <p:sp>
        <p:nvSpPr>
          <p:cNvPr id="16" name="Google Shape;16;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8" name="Google Shape;18;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1" name="Shape 21"/>
        <p:cNvGrpSpPr/>
        <p:nvPr/>
      </p:nvGrpSpPr>
      <p:grpSpPr>
        <a:xfrm>
          <a:off x="0" y="0"/>
          <a:ext cx="0" cy="0"/>
          <a:chOff x="0" y="0"/>
          <a:chExt cx="0" cy="0"/>
        </a:xfrm>
      </p:grpSpPr>
      <p:sp>
        <p:nvSpPr>
          <p:cNvPr id="22" name="Google Shape;22;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5" name="Shape 25"/>
        <p:cNvGrpSpPr/>
        <p:nvPr/>
      </p:nvGrpSpPr>
      <p:grpSpPr>
        <a:xfrm>
          <a:off x="0" y="0"/>
          <a:ext cx="0" cy="0"/>
          <a:chOff x="0" y="0"/>
          <a:chExt cx="0" cy="0"/>
        </a:xfrm>
      </p:grpSpPr>
      <p:sp>
        <p:nvSpPr>
          <p:cNvPr id="26" name="Google Shape;26;p14"/>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4"/>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8" name="Google Shape;28;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1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1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1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1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1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1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1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1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1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0"/>
          <p:cNvSpPr/>
          <p:nvPr>
            <p:ph idx="2" type="pic"/>
          </p:nvPr>
        </p:nvSpPr>
        <p:spPr>
          <a:xfrm>
            <a:off x="5183188" y="987425"/>
            <a:ext cx="6172200" cy="4873625"/>
          </a:xfrm>
          <a:prstGeom prst="rect">
            <a:avLst/>
          </a:prstGeom>
          <a:noFill/>
          <a:ln>
            <a:noFill/>
          </a:ln>
        </p:spPr>
      </p:sp>
      <p:sp>
        <p:nvSpPr>
          <p:cNvPr id="68" name="Google Shape;68;p2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mt="10000"/>
          </a:blip>
          <a:stretch>
            <a:fillRect/>
          </a:stretch>
        </a:blipFill>
      </p:bgPr>
    </p:bg>
    <p:spTree>
      <p:nvGrpSpPr>
        <p:cNvPr id="9" name="Shape 9"/>
        <p:cNvGrpSpPr/>
        <p:nvPr/>
      </p:nvGrpSpPr>
      <p:grpSpPr>
        <a:xfrm>
          <a:off x="0" y="0"/>
          <a:ext cx="0" cy="0"/>
          <a:chOff x="0" y="0"/>
          <a:chExt cx="0" cy="0"/>
        </a:xfrm>
      </p:grpSpPr>
      <p:sp>
        <p:nvSpPr>
          <p:cNvPr id="10" name="Google Shape;10;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12" name="Google Shape;12;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3" name="Google Shape;13;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4" name="Google Shape;14;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1" Type="http://schemas.openxmlformats.org/officeDocument/2006/relationships/hyperlink" Target="https://portal.findresearcher.sdu.dk/files/156437446/Gross_et_al._preprint.pdf" TargetMode="External"/><Relationship Id="rId10" Type="http://schemas.openxmlformats.org/officeDocument/2006/relationships/hyperlink" Target="https://deepblue.lib.umich.edu/bitstream/handle/2027.42/147841/jonm12659.pdf?sequence=2" TargetMode="External"/><Relationship Id="rId13" Type="http://schemas.openxmlformats.org/officeDocument/2006/relationships/hyperlink" Target="https://eprints.whiterose.ac.uk/143842/3/Caroline%20Knight%20and%20Malcolm%20Robert%20R2%20EWO.355.18%20main%20doc%20with%20author%20details.pdf" TargetMode="External"/><Relationship Id="rId12" Type="http://schemas.openxmlformats.org/officeDocument/2006/relationships/hyperlink" Target="https://portal.findresearcher.sdu.dk/files/156437446/Gross_et_al._preprint.pdf" TargetMode="External"/><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hyperlink" Target="https://www.ncbi.nlm.nih.gov/pmc/articles/PMC6357596/" TargetMode="External"/><Relationship Id="rId4" Type="http://schemas.openxmlformats.org/officeDocument/2006/relationships/hyperlink" Target="https://www.ncbi.nlm.nih.gov/pmc/articles/PMC6357596/" TargetMode="External"/><Relationship Id="rId9" Type="http://schemas.openxmlformats.org/officeDocument/2006/relationships/hyperlink" Target="https://deepblue.lib.umich.edu/bitstream/handle/2027.42/147841/jonm12659.pdf?sequence=2" TargetMode="External"/><Relationship Id="rId15" Type="http://schemas.openxmlformats.org/officeDocument/2006/relationships/hyperlink" Target="http://ns1.impactjournals.us/download/archives/08-05-2019-1557316516-6-IMPACT%20:%20IJRHAL-61.%20format.%20hum%20-%20The%20Impact%20of%20Employee%20Absenteeism%20on%20Organizational%20Productivity%20with%20Special%20Reference%20to%20Service%20Sector.pdf" TargetMode="External"/><Relationship Id="rId14" Type="http://schemas.openxmlformats.org/officeDocument/2006/relationships/hyperlink" Target="https://www.ewin.nhs.uk/sites/default/files/eWIN%20Case%20Study%20-%20Reducing%20Long-term%20Absenteeism.pdf" TargetMode="External"/><Relationship Id="rId16" Type="http://schemas.openxmlformats.org/officeDocument/2006/relationships/hyperlink" Target="http://ns1.impactjournals.us/download/archives/08-05-2019-1557316516-6-IMPACT%20:%20IJRHAL-61.%20format.%20hum%20-%20The%20Impact%20of%20Employee%20Absenteeism%20on%20Organizational%20Productivity%20with%20Special%20Reference%20to%20Service%20Sector.pdf" TargetMode="External"/><Relationship Id="rId5" Type="http://schemas.openxmlformats.org/officeDocument/2006/relationships/hyperlink" Target="https://militaryhealth.bmj.com/content/jramc/166/1/52.full.pdf" TargetMode="External"/><Relationship Id="rId6" Type="http://schemas.openxmlformats.org/officeDocument/2006/relationships/hyperlink" Target="https://militaryhealth.bmj.com/content/jramc/166/1/52.full.pdf" TargetMode="External"/><Relationship Id="rId7" Type="http://schemas.openxmlformats.org/officeDocument/2006/relationships/hyperlink" Target="https://link.springer.com/article/10.1007/s10198-019-01084-9" TargetMode="External"/><Relationship Id="rId8" Type="http://schemas.openxmlformats.org/officeDocument/2006/relationships/hyperlink" Target="https://link.springer.com/article/10.1007/s10198-019-01084-9"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9.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fontScale="90000"/>
          </a:bodyPr>
          <a:lstStyle/>
          <a:p>
            <a:pPr indent="0" lvl="0" marL="0" rtl="0" algn="ctr">
              <a:lnSpc>
                <a:spcPct val="150000"/>
              </a:lnSpc>
              <a:spcBef>
                <a:spcPts val="0"/>
              </a:spcBef>
              <a:spcAft>
                <a:spcPts val="0"/>
              </a:spcAft>
              <a:buClr>
                <a:schemeClr val="dk1"/>
              </a:buClr>
              <a:buSzPct val="100000"/>
              <a:buFont typeface="Times New Roman"/>
              <a:buNone/>
            </a:pPr>
            <a:br>
              <a:rPr b="1" lang="en-GB" sz="1800">
                <a:latin typeface="Times New Roman"/>
                <a:ea typeface="Times New Roman"/>
                <a:cs typeface="Times New Roman"/>
                <a:sym typeface="Times New Roman"/>
              </a:rPr>
            </a:br>
            <a:br>
              <a:rPr b="1" lang="en-GB" sz="1800">
                <a:latin typeface="Times New Roman"/>
                <a:ea typeface="Times New Roman"/>
                <a:cs typeface="Times New Roman"/>
                <a:sym typeface="Times New Roman"/>
              </a:rPr>
            </a:br>
            <a:br>
              <a:rPr b="1" lang="en-GB" sz="1800">
                <a:latin typeface="Times New Roman"/>
                <a:ea typeface="Times New Roman"/>
                <a:cs typeface="Times New Roman"/>
                <a:sym typeface="Times New Roman"/>
              </a:rPr>
            </a:br>
            <a:br>
              <a:rPr b="1" lang="en-GB" sz="1800">
                <a:latin typeface="Times New Roman"/>
                <a:ea typeface="Times New Roman"/>
                <a:cs typeface="Times New Roman"/>
                <a:sym typeface="Times New Roman"/>
              </a:rPr>
            </a:br>
            <a:br>
              <a:rPr b="1" lang="en-GB" sz="1800">
                <a:latin typeface="Times New Roman"/>
                <a:ea typeface="Times New Roman"/>
                <a:cs typeface="Times New Roman"/>
                <a:sym typeface="Times New Roman"/>
              </a:rPr>
            </a:br>
            <a:br>
              <a:rPr b="1" lang="en-GB" sz="1800">
                <a:latin typeface="Times New Roman"/>
                <a:ea typeface="Times New Roman"/>
                <a:cs typeface="Times New Roman"/>
                <a:sym typeface="Times New Roman"/>
              </a:rPr>
            </a:br>
            <a:br>
              <a:rPr b="1" lang="en-GB" sz="1800">
                <a:latin typeface="Times New Roman"/>
                <a:ea typeface="Times New Roman"/>
                <a:cs typeface="Times New Roman"/>
                <a:sym typeface="Times New Roman"/>
              </a:rPr>
            </a:br>
            <a:br>
              <a:rPr b="1" lang="en-GB" sz="1800">
                <a:latin typeface="Times New Roman"/>
                <a:ea typeface="Times New Roman"/>
                <a:cs typeface="Times New Roman"/>
                <a:sym typeface="Times New Roman"/>
              </a:rPr>
            </a:br>
            <a:r>
              <a:rPr b="1" lang="en-GB" sz="4000">
                <a:latin typeface="Arial"/>
                <a:ea typeface="Arial"/>
                <a:cs typeface="Arial"/>
                <a:sym typeface="Arial"/>
              </a:rPr>
              <a:t>PROBLEM SOLVING AND DECISION MAKING</a:t>
            </a:r>
            <a:br>
              <a:rPr b="1" lang="en-GB" sz="4000">
                <a:latin typeface="Arial"/>
                <a:ea typeface="Arial"/>
                <a:cs typeface="Arial"/>
                <a:sym typeface="Arial"/>
              </a:rPr>
            </a:br>
            <a:r>
              <a:rPr b="1" lang="en-GB" sz="4000">
                <a:latin typeface="Arial"/>
                <a:ea typeface="Arial"/>
                <a:cs typeface="Arial"/>
                <a:sym typeface="Arial"/>
              </a:rPr>
              <a:t>    Task 1: Presentation </a:t>
            </a:r>
            <a:endParaRPr b="1" sz="4000">
              <a:latin typeface="Arial"/>
              <a:ea typeface="Arial"/>
              <a:cs typeface="Arial"/>
              <a:sym typeface="Arial"/>
            </a:endParaRPr>
          </a:p>
          <a:p>
            <a:pPr indent="0" lvl="0" marL="0" rtl="0" algn="ctr">
              <a:lnSpc>
                <a:spcPct val="150000"/>
              </a:lnSpc>
              <a:spcBef>
                <a:spcPts val="0"/>
              </a:spcBef>
              <a:spcAft>
                <a:spcPts val="0"/>
              </a:spcAft>
              <a:buClr>
                <a:schemeClr val="dk1"/>
              </a:buClr>
              <a:buSzPct val="100000"/>
              <a:buFont typeface="Times New Roman"/>
              <a:buNone/>
            </a:pPr>
            <a:r>
              <a:t/>
            </a:r>
            <a:endParaRPr b="1" sz="1800">
              <a:latin typeface="Times New Roman"/>
              <a:ea typeface="Times New Roman"/>
              <a:cs typeface="Times New Roman"/>
              <a:sym typeface="Times New Roman"/>
            </a:endParaRPr>
          </a:p>
          <a:p>
            <a:pPr indent="0" lvl="0" marL="0" rtl="0" algn="ctr">
              <a:lnSpc>
                <a:spcPct val="150000"/>
              </a:lnSpc>
              <a:spcBef>
                <a:spcPts val="0"/>
              </a:spcBef>
              <a:spcAft>
                <a:spcPts val="0"/>
              </a:spcAft>
              <a:buClr>
                <a:schemeClr val="dk1"/>
              </a:buClr>
              <a:buSzPct val="63157"/>
              <a:buFont typeface="Times New Roman"/>
              <a:buNone/>
            </a:pPr>
            <a:r>
              <a:rPr b="1" lang="en-GB" sz="2850">
                <a:latin typeface="Times New Roman"/>
                <a:ea typeface="Times New Roman"/>
                <a:cs typeface="Times New Roman"/>
                <a:sym typeface="Times New Roman"/>
              </a:rPr>
              <a:t>          -</a:t>
            </a:r>
            <a:r>
              <a:rPr b="1" i="1" lang="en-GB" sz="2850">
                <a:latin typeface="Times New Roman"/>
                <a:ea typeface="Times New Roman"/>
                <a:cs typeface="Times New Roman"/>
                <a:sym typeface="Times New Roman"/>
              </a:rPr>
              <a:t>Module Code: 4004-</a:t>
            </a:r>
            <a:br>
              <a:rPr b="1" lang="en-GB" sz="1800">
                <a:latin typeface="Times New Roman"/>
                <a:ea typeface="Times New Roman"/>
                <a:cs typeface="Times New Roman"/>
                <a:sym typeface="Times New Roman"/>
              </a:rPr>
            </a:br>
            <a:r>
              <a:rPr b="1" lang="en-GB" sz="1800">
                <a:latin typeface="Times New Roman"/>
                <a:ea typeface="Times New Roman"/>
                <a:cs typeface="Times New Roman"/>
                <a:sym typeface="Times New Roman"/>
              </a:rPr>
              <a:t> </a:t>
            </a:r>
            <a:br>
              <a:rPr lang="en-GB" sz="1800">
                <a:latin typeface="Arial"/>
                <a:ea typeface="Arial"/>
                <a:cs typeface="Arial"/>
                <a:sym typeface="Arial"/>
              </a:rPr>
            </a:br>
            <a:endParaRPr/>
          </a:p>
        </p:txBody>
      </p:sp>
      <p:sp>
        <p:nvSpPr>
          <p:cNvPr id="89" name="Google Shape;89;p1"/>
          <p:cNvSpPr txBox="1"/>
          <p:nvPr/>
        </p:nvSpPr>
        <p:spPr>
          <a:xfrm>
            <a:off x="3628100" y="3864075"/>
            <a:ext cx="5641200" cy="2432100"/>
          </a:xfrm>
          <a:prstGeom prst="rect">
            <a:avLst/>
          </a:prstGeom>
          <a:noFill/>
          <a:ln>
            <a:noFill/>
          </a:ln>
        </p:spPr>
        <p:txBody>
          <a:bodyPr anchorCtr="0" anchor="ctr" bIns="91425" lIns="91425" spcFirstLastPara="1" rIns="91425" wrap="square" tIns="91425">
            <a:spAutoFit/>
          </a:bodyPr>
          <a:lstStyle/>
          <a:p>
            <a:pPr indent="0" lvl="0" marL="0" rtl="0" algn="ctr">
              <a:spcBef>
                <a:spcPts val="0"/>
              </a:spcBef>
              <a:spcAft>
                <a:spcPts val="0"/>
              </a:spcAft>
              <a:buNone/>
            </a:pPr>
            <a:r>
              <a:rPr b="1" lang="en-GB" sz="2600">
                <a:latin typeface="Trebuchet MS"/>
                <a:ea typeface="Trebuchet MS"/>
                <a:cs typeface="Trebuchet MS"/>
                <a:sym typeface="Trebuchet MS"/>
              </a:rPr>
              <a:t>Student ID: </a:t>
            </a:r>
            <a:r>
              <a:rPr b="1" lang="en-GB" sz="2600">
                <a:solidFill>
                  <a:srgbClr val="202124"/>
                </a:solidFill>
                <a:latin typeface="Trebuchet MS"/>
                <a:ea typeface="Trebuchet MS"/>
                <a:cs typeface="Trebuchet MS"/>
                <a:sym typeface="Trebuchet MS"/>
              </a:rPr>
              <a:t>2110988</a:t>
            </a:r>
            <a:endParaRPr b="1" sz="2600">
              <a:solidFill>
                <a:srgbClr val="202124"/>
              </a:solidFill>
              <a:latin typeface="Trebuchet MS"/>
              <a:ea typeface="Trebuchet MS"/>
              <a:cs typeface="Trebuchet MS"/>
              <a:sym typeface="Trebuchet MS"/>
            </a:endParaRPr>
          </a:p>
          <a:p>
            <a:pPr indent="0" lvl="0" marL="0" rtl="0" algn="ctr">
              <a:spcBef>
                <a:spcPts val="0"/>
              </a:spcBef>
              <a:spcAft>
                <a:spcPts val="0"/>
              </a:spcAft>
              <a:buNone/>
            </a:pPr>
            <a:r>
              <a:t/>
            </a:r>
            <a:endParaRPr b="1" sz="2600">
              <a:solidFill>
                <a:srgbClr val="202124"/>
              </a:solidFill>
              <a:latin typeface="Trebuchet MS"/>
              <a:ea typeface="Trebuchet MS"/>
              <a:cs typeface="Trebuchet MS"/>
              <a:sym typeface="Trebuchet MS"/>
            </a:endParaRPr>
          </a:p>
          <a:p>
            <a:pPr indent="0" lvl="0" marL="0" rtl="0" algn="ctr">
              <a:spcBef>
                <a:spcPts val="0"/>
              </a:spcBef>
              <a:spcAft>
                <a:spcPts val="0"/>
              </a:spcAft>
              <a:buNone/>
            </a:pPr>
            <a:r>
              <a:t/>
            </a:r>
            <a:endParaRPr b="1" sz="2600">
              <a:solidFill>
                <a:srgbClr val="202124"/>
              </a:solidFill>
              <a:latin typeface="Trebuchet MS"/>
              <a:ea typeface="Trebuchet MS"/>
              <a:cs typeface="Trebuchet MS"/>
              <a:sym typeface="Trebuchet MS"/>
            </a:endParaRPr>
          </a:p>
          <a:p>
            <a:pPr indent="0" lvl="0" marL="0" rtl="0" algn="ctr">
              <a:spcBef>
                <a:spcPts val="0"/>
              </a:spcBef>
              <a:spcAft>
                <a:spcPts val="0"/>
              </a:spcAft>
              <a:buNone/>
            </a:pPr>
            <a:r>
              <a:t/>
            </a:r>
            <a:endParaRPr b="1" sz="2600">
              <a:solidFill>
                <a:srgbClr val="202124"/>
              </a:solidFill>
              <a:latin typeface="Trebuchet MS"/>
              <a:ea typeface="Trebuchet MS"/>
              <a:cs typeface="Trebuchet MS"/>
              <a:sym typeface="Trebuchet MS"/>
            </a:endParaRPr>
          </a:p>
          <a:p>
            <a:pPr indent="0" lvl="0" marL="0" rtl="0" algn="ctr">
              <a:spcBef>
                <a:spcPts val="0"/>
              </a:spcBef>
              <a:spcAft>
                <a:spcPts val="0"/>
              </a:spcAft>
              <a:buNone/>
            </a:pPr>
            <a:r>
              <a:rPr b="1" lang="en-GB" sz="2600">
                <a:solidFill>
                  <a:srgbClr val="202124"/>
                </a:solidFill>
                <a:latin typeface="Trebuchet MS"/>
                <a:ea typeface="Trebuchet MS"/>
                <a:cs typeface="Trebuchet MS"/>
                <a:sym typeface="Trebuchet MS"/>
              </a:rPr>
              <a:t>Lecturer: </a:t>
            </a:r>
            <a:r>
              <a:rPr b="1" lang="en-GB" sz="2600">
                <a:solidFill>
                  <a:srgbClr val="222222"/>
                </a:solidFill>
                <a:latin typeface="Trebuchet MS"/>
                <a:ea typeface="Trebuchet MS"/>
                <a:cs typeface="Trebuchet MS"/>
                <a:sym typeface="Trebuchet MS"/>
              </a:rPr>
              <a:t>MD Hazmul Hasan</a:t>
            </a:r>
            <a:endParaRPr b="1" sz="2600">
              <a:solidFill>
                <a:srgbClr val="202124"/>
              </a:solidFill>
              <a:latin typeface="Trebuchet MS"/>
              <a:ea typeface="Trebuchet MS"/>
              <a:cs typeface="Trebuchet MS"/>
              <a:sym typeface="Trebuchet MS"/>
            </a:endParaRPr>
          </a:p>
          <a:p>
            <a:pPr indent="0" lvl="0" marL="0" rtl="0" algn="l">
              <a:spcBef>
                <a:spcPts val="0"/>
              </a:spcBef>
              <a:spcAft>
                <a:spcPts val="0"/>
              </a:spcAft>
              <a:buNone/>
            </a:pPr>
            <a:r>
              <a:t/>
            </a:r>
            <a:endParaRPr b="1" sz="1600">
              <a:solidFill>
                <a:srgbClr val="202124"/>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Times New Roman"/>
              <a:buNone/>
            </a:pPr>
            <a:r>
              <a:rPr b="1" lang="en-GB" sz="3600">
                <a:latin typeface="Times New Roman"/>
                <a:ea typeface="Times New Roman"/>
                <a:cs typeface="Times New Roman"/>
                <a:sym typeface="Times New Roman"/>
              </a:rPr>
              <a:t>Introduction </a:t>
            </a:r>
            <a:br>
              <a:rPr b="1" lang="en-GB" sz="3600">
                <a:latin typeface="Times New Roman"/>
                <a:ea typeface="Times New Roman"/>
                <a:cs typeface="Times New Roman"/>
                <a:sym typeface="Times New Roman"/>
              </a:rPr>
            </a:br>
            <a:endParaRPr sz="3600"/>
          </a:p>
        </p:txBody>
      </p:sp>
      <p:sp>
        <p:nvSpPr>
          <p:cNvPr id="96" name="Google Shape;96;p2"/>
          <p:cNvSpPr txBox="1"/>
          <p:nvPr>
            <p:ph idx="1" type="body"/>
          </p:nvPr>
        </p:nvSpPr>
        <p:spPr>
          <a:xfrm>
            <a:off x="838200" y="1825625"/>
            <a:ext cx="5511229"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GB" sz="2000">
                <a:latin typeface="Arial"/>
                <a:ea typeface="Arial"/>
                <a:cs typeface="Arial"/>
                <a:sym typeface="Arial"/>
              </a:rPr>
              <a:t>The author has also felt the requirement of an HR specialist of human resources for implementing several measures in terms of diminishing the rate of abstentionism</a:t>
            </a:r>
            <a:endParaRPr/>
          </a:p>
          <a:p>
            <a:pPr indent="-228600" lvl="0" marL="228600" rtl="0" algn="just">
              <a:lnSpc>
                <a:spcPct val="90000"/>
              </a:lnSpc>
              <a:spcBef>
                <a:spcPts val="1000"/>
              </a:spcBef>
              <a:spcAft>
                <a:spcPts val="0"/>
              </a:spcAft>
              <a:buClr>
                <a:schemeClr val="dk1"/>
              </a:buClr>
              <a:buSzPts val="1800"/>
              <a:buChar char="•"/>
            </a:pPr>
            <a:r>
              <a:rPr lang="en-GB" sz="1800">
                <a:latin typeface="Arial"/>
                <a:ea typeface="Arial"/>
                <a:cs typeface="Arial"/>
                <a:sym typeface="Arial"/>
              </a:rPr>
              <a:t>The author is being recruited as the head of the human resources, thus, he is instructed to identify several measures of reducing the rate of staff abstentionism in MCHT </a:t>
            </a:r>
            <a:endParaRPr sz="2000">
              <a:latin typeface="Arial"/>
              <a:ea typeface="Arial"/>
              <a:cs typeface="Arial"/>
              <a:sym typeface="Arial"/>
            </a:endParaRPr>
          </a:p>
          <a:p>
            <a:pPr indent="-228600" lvl="0" marL="228600" rtl="0" algn="just">
              <a:lnSpc>
                <a:spcPct val="90000"/>
              </a:lnSpc>
              <a:spcBef>
                <a:spcPts val="1000"/>
              </a:spcBef>
              <a:spcAft>
                <a:spcPts val="0"/>
              </a:spcAft>
              <a:buClr>
                <a:schemeClr val="dk1"/>
              </a:buClr>
              <a:buSzPts val="2000"/>
              <a:buChar char="•"/>
            </a:pPr>
            <a:r>
              <a:rPr lang="en-GB" sz="2000">
                <a:latin typeface="Arial"/>
                <a:ea typeface="Arial"/>
                <a:cs typeface="Arial"/>
                <a:sym typeface="Arial"/>
              </a:rPr>
              <a:t>It is also observed that the rate of this issue has increased because of recruiting the temporary and the agency staff that leads to the poor quality of services to the trust. </a:t>
            </a:r>
            <a:endParaRPr sz="2000">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p>
        </p:txBody>
      </p:sp>
      <p:pic>
        <p:nvPicPr>
          <p:cNvPr descr="7 Steps of Solving Problems and Making Good Decisions - Career Cliff" id="97" name="Google Shape;97;p2"/>
          <p:cNvPicPr preferRelativeResize="0"/>
          <p:nvPr/>
        </p:nvPicPr>
        <p:blipFill rotWithShape="1">
          <a:blip r:embed="rId3">
            <a:alphaModFix/>
          </a:blip>
          <a:srcRect b="0" l="0" r="0" t="0"/>
          <a:stretch/>
        </p:blipFill>
        <p:spPr>
          <a:xfrm>
            <a:off x="6788512" y="2375209"/>
            <a:ext cx="5022487" cy="357954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3"/>
          <p:cNvSpPr txBox="1"/>
          <p:nvPr>
            <p:ph type="title"/>
          </p:nvPr>
        </p:nvSpPr>
        <p:spPr>
          <a:xfrm>
            <a:off x="1195039" y="309369"/>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600"/>
              <a:buFont typeface="Times New Roman"/>
              <a:buNone/>
            </a:pPr>
            <a:r>
              <a:rPr b="1" lang="en-GB" sz="3600">
                <a:latin typeface="Times New Roman"/>
                <a:ea typeface="Times New Roman"/>
                <a:cs typeface="Times New Roman"/>
                <a:sym typeface="Times New Roman"/>
              </a:rPr>
              <a:t>Nature and impact of the complex problem on the employees and the organisations </a:t>
            </a:r>
            <a:br>
              <a:rPr b="1" lang="en-GB" sz="3600">
                <a:latin typeface="Times New Roman"/>
                <a:ea typeface="Times New Roman"/>
                <a:cs typeface="Times New Roman"/>
                <a:sym typeface="Times New Roman"/>
              </a:rPr>
            </a:br>
            <a:endParaRPr sz="3600"/>
          </a:p>
        </p:txBody>
      </p:sp>
      <p:sp>
        <p:nvSpPr>
          <p:cNvPr id="104" name="Google Shape;104;p3"/>
          <p:cNvSpPr txBox="1"/>
          <p:nvPr>
            <p:ph idx="1" type="body"/>
          </p:nvPr>
        </p:nvSpPr>
        <p:spPr>
          <a:xfrm>
            <a:off x="838200" y="1825625"/>
            <a:ext cx="5439937"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GB" sz="2000">
                <a:latin typeface="Arial"/>
                <a:ea typeface="Arial"/>
                <a:cs typeface="Arial"/>
                <a:sym typeface="Arial"/>
              </a:rPr>
              <a:t>The complex problem is absenteeism that carries out the nature of several aspects such as the reduced level of productivity of the above-mentioned trust and the high administration cost. </a:t>
            </a:r>
            <a:endParaRPr/>
          </a:p>
          <a:p>
            <a:pPr indent="-228600" lvl="0" marL="228600" rtl="0" algn="just">
              <a:lnSpc>
                <a:spcPct val="90000"/>
              </a:lnSpc>
              <a:spcBef>
                <a:spcPts val="1000"/>
              </a:spcBef>
              <a:spcAft>
                <a:spcPts val="0"/>
              </a:spcAft>
              <a:buClr>
                <a:schemeClr val="dk1"/>
              </a:buClr>
              <a:buSzPts val="2000"/>
              <a:buChar char="•"/>
            </a:pPr>
            <a:r>
              <a:rPr lang="en-GB" sz="2000">
                <a:latin typeface="Arial"/>
                <a:ea typeface="Arial"/>
                <a:cs typeface="Arial"/>
                <a:sym typeface="Arial"/>
              </a:rPr>
              <a:t>As the issues of understaffing lead to poor customer services, thus, it also carries out the poor morale among the other colleagues within this trust dimension </a:t>
            </a:r>
            <a:endParaRPr/>
          </a:p>
          <a:p>
            <a:pPr indent="-228600" lvl="0" marL="228600" rtl="0" algn="just">
              <a:lnSpc>
                <a:spcPct val="90000"/>
              </a:lnSpc>
              <a:spcBef>
                <a:spcPts val="1000"/>
              </a:spcBef>
              <a:spcAft>
                <a:spcPts val="0"/>
              </a:spcAft>
              <a:buClr>
                <a:schemeClr val="dk1"/>
              </a:buClr>
              <a:buSzPts val="2000"/>
              <a:buChar char="•"/>
            </a:pPr>
            <a:r>
              <a:rPr lang="en-GB" sz="2000">
                <a:latin typeface="Arial"/>
                <a:ea typeface="Arial"/>
                <a:cs typeface="Arial"/>
                <a:sym typeface="Arial"/>
              </a:rPr>
              <a:t>The complex issue, of absenteeism, impacts the workplace by affecting the entire individual productivity where the less amount of work is followed and the overall productivity of the work may be less</a:t>
            </a:r>
            <a:endParaRPr sz="2000">
              <a:latin typeface="Arial"/>
              <a:ea typeface="Arial"/>
              <a:cs typeface="Arial"/>
              <a:sym typeface="Arial"/>
            </a:endParaRPr>
          </a:p>
        </p:txBody>
      </p:sp>
      <p:pic>
        <p:nvPicPr>
          <p:cNvPr descr="Absenteeism in the Workplace: Impact, Causes, and Policies" id="105" name="Google Shape;105;p3"/>
          <p:cNvPicPr preferRelativeResize="0"/>
          <p:nvPr/>
        </p:nvPicPr>
        <p:blipFill rotWithShape="1">
          <a:blip r:embed="rId3">
            <a:alphaModFix/>
          </a:blip>
          <a:srcRect b="16068" l="236" r="-235" t="0"/>
          <a:stretch/>
        </p:blipFill>
        <p:spPr>
          <a:xfrm>
            <a:off x="6750256" y="2156676"/>
            <a:ext cx="4722608" cy="402028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600"/>
              <a:buFont typeface="Times New Roman"/>
              <a:buNone/>
            </a:pPr>
            <a:r>
              <a:rPr b="1" lang="en-GB" sz="3600">
                <a:latin typeface="Times New Roman"/>
                <a:ea typeface="Times New Roman"/>
                <a:cs typeface="Times New Roman"/>
                <a:sym typeface="Times New Roman"/>
              </a:rPr>
              <a:t>PESTEL analysis on the basis of the micro-environmental factors that contribute to the complex problem </a:t>
            </a:r>
            <a:br>
              <a:rPr b="1" lang="en-GB" sz="3600">
                <a:latin typeface="Times New Roman"/>
                <a:ea typeface="Times New Roman"/>
                <a:cs typeface="Times New Roman"/>
                <a:sym typeface="Times New Roman"/>
              </a:rPr>
            </a:br>
            <a:endParaRPr sz="3600"/>
          </a:p>
        </p:txBody>
      </p:sp>
      <p:sp>
        <p:nvSpPr>
          <p:cNvPr id="112" name="Google Shape;112;p4"/>
          <p:cNvSpPr txBox="1"/>
          <p:nvPr>
            <p:ph idx="1" type="body"/>
          </p:nvPr>
        </p:nvSpPr>
        <p:spPr>
          <a:xfrm>
            <a:off x="838200" y="1583472"/>
            <a:ext cx="6889595" cy="5185317"/>
          </a:xfrm>
          <a:prstGeom prst="rect">
            <a:avLst/>
          </a:prstGeom>
          <a:noFill/>
          <a:ln>
            <a:noFill/>
          </a:ln>
        </p:spPr>
        <p:txBody>
          <a:bodyPr anchorCtr="0" anchor="t" bIns="45700" lIns="91425" spcFirstLastPara="1" rIns="91425" wrap="square" tIns="45700">
            <a:normAutofit/>
          </a:bodyPr>
          <a:lstStyle/>
          <a:p>
            <a:pPr indent="0" lvl="0" marL="0" rtl="0" algn="just">
              <a:lnSpc>
                <a:spcPct val="90000"/>
              </a:lnSpc>
              <a:spcBef>
                <a:spcPts val="0"/>
              </a:spcBef>
              <a:spcAft>
                <a:spcPts val="0"/>
              </a:spcAft>
              <a:buClr>
                <a:schemeClr val="dk1"/>
              </a:buClr>
              <a:buSzPts val="2000"/>
              <a:buNone/>
            </a:pPr>
            <a:r>
              <a:rPr b="1" lang="en-GB" sz="2000">
                <a:latin typeface="Arial"/>
                <a:ea typeface="Arial"/>
                <a:cs typeface="Arial"/>
                <a:sym typeface="Arial"/>
              </a:rPr>
              <a:t>Political </a:t>
            </a:r>
            <a:endParaRPr sz="2000">
              <a:latin typeface="Arial"/>
              <a:ea typeface="Arial"/>
              <a:cs typeface="Arial"/>
              <a:sym typeface="Arial"/>
            </a:endParaRPr>
          </a:p>
          <a:p>
            <a:pPr indent="0" lvl="0" marL="0" rtl="0" algn="just">
              <a:lnSpc>
                <a:spcPct val="90000"/>
              </a:lnSpc>
              <a:spcBef>
                <a:spcPts val="1000"/>
              </a:spcBef>
              <a:spcAft>
                <a:spcPts val="0"/>
              </a:spcAft>
              <a:buClr>
                <a:schemeClr val="dk1"/>
              </a:buClr>
              <a:buSzPts val="2000"/>
              <a:buNone/>
            </a:pPr>
            <a:r>
              <a:rPr lang="en-GB" sz="2000">
                <a:latin typeface="Arial"/>
                <a:ea typeface="Arial"/>
                <a:cs typeface="Arial"/>
                <a:sym typeface="Arial"/>
              </a:rPr>
              <a:t>The political factors that actually relate to the trade tariffs, taxation, fiscal policies and conflicts are also associated with the microeconomic factors relating to the complex problem of absenteeism.</a:t>
            </a:r>
            <a:endParaRPr/>
          </a:p>
          <a:p>
            <a:pPr indent="0" lvl="0" marL="0" rtl="0" algn="just">
              <a:lnSpc>
                <a:spcPct val="90000"/>
              </a:lnSpc>
              <a:spcBef>
                <a:spcPts val="1000"/>
              </a:spcBef>
              <a:spcAft>
                <a:spcPts val="0"/>
              </a:spcAft>
              <a:buClr>
                <a:schemeClr val="dk1"/>
              </a:buClr>
              <a:buSzPts val="2000"/>
              <a:buNone/>
            </a:pPr>
            <a:r>
              <a:rPr b="1" lang="en-GB" sz="2000">
                <a:latin typeface="Arial"/>
                <a:ea typeface="Arial"/>
                <a:cs typeface="Arial"/>
                <a:sym typeface="Arial"/>
              </a:rPr>
              <a:t>Economic </a:t>
            </a:r>
            <a:endParaRPr sz="2000">
              <a:latin typeface="Arial"/>
              <a:ea typeface="Arial"/>
              <a:cs typeface="Arial"/>
              <a:sym typeface="Arial"/>
            </a:endParaRPr>
          </a:p>
          <a:p>
            <a:pPr indent="0" lvl="0" marL="0" rtl="0" algn="just">
              <a:lnSpc>
                <a:spcPct val="90000"/>
              </a:lnSpc>
              <a:spcBef>
                <a:spcPts val="1000"/>
              </a:spcBef>
              <a:spcAft>
                <a:spcPts val="0"/>
              </a:spcAft>
              <a:buClr>
                <a:schemeClr val="dk1"/>
              </a:buClr>
              <a:buSzPts val="2000"/>
              <a:buNone/>
            </a:pPr>
            <a:r>
              <a:rPr lang="en-GB" sz="2000">
                <a:latin typeface="Arial"/>
                <a:ea typeface="Arial"/>
                <a:cs typeface="Arial"/>
                <a:sym typeface="Arial"/>
              </a:rPr>
              <a:t>The economic factors are related to the inflation rate, rate of unemployment and disposable income and the foreign exchange rates and patterns of economic growth</a:t>
            </a:r>
            <a:endParaRPr sz="2000">
              <a:latin typeface="Arial"/>
              <a:ea typeface="Arial"/>
              <a:cs typeface="Arial"/>
              <a:sym typeface="Arial"/>
            </a:endParaRPr>
          </a:p>
          <a:p>
            <a:pPr indent="0" lvl="0" marL="0" rtl="0" algn="just">
              <a:lnSpc>
                <a:spcPct val="90000"/>
              </a:lnSpc>
              <a:spcBef>
                <a:spcPts val="1000"/>
              </a:spcBef>
              <a:spcAft>
                <a:spcPts val="0"/>
              </a:spcAft>
              <a:buClr>
                <a:schemeClr val="dk1"/>
              </a:buClr>
              <a:buSzPts val="2000"/>
              <a:buNone/>
            </a:pPr>
            <a:r>
              <a:rPr b="1" lang="en-GB" sz="2000">
                <a:latin typeface="Arial"/>
                <a:ea typeface="Arial"/>
                <a:cs typeface="Arial"/>
                <a:sym typeface="Arial"/>
              </a:rPr>
              <a:t>Social</a:t>
            </a:r>
            <a:endParaRPr sz="2000">
              <a:latin typeface="Arial"/>
              <a:ea typeface="Arial"/>
              <a:cs typeface="Arial"/>
              <a:sym typeface="Arial"/>
            </a:endParaRPr>
          </a:p>
          <a:p>
            <a:pPr indent="0" lvl="0" marL="0" rtl="0" algn="just">
              <a:lnSpc>
                <a:spcPct val="90000"/>
              </a:lnSpc>
              <a:spcBef>
                <a:spcPts val="1000"/>
              </a:spcBef>
              <a:spcAft>
                <a:spcPts val="0"/>
              </a:spcAft>
              <a:buClr>
                <a:schemeClr val="dk1"/>
              </a:buClr>
              <a:buSzPts val="2000"/>
              <a:buNone/>
            </a:pPr>
            <a:r>
              <a:rPr lang="en-GB" sz="2000">
                <a:latin typeface="Arial"/>
                <a:ea typeface="Arial"/>
                <a:cs typeface="Arial"/>
                <a:sym typeface="Arial"/>
              </a:rPr>
              <a:t>These factors  state the ways of engaging the people with products and services by including some factors like opinions and attitudes, brand preferences, education and religion and ethics.</a:t>
            </a:r>
            <a:endParaRPr/>
          </a:p>
          <a:p>
            <a:pPr indent="0" lvl="0" marL="0" rtl="0" algn="l">
              <a:lnSpc>
                <a:spcPct val="90000"/>
              </a:lnSpc>
              <a:spcBef>
                <a:spcPts val="1000"/>
              </a:spcBef>
              <a:spcAft>
                <a:spcPts val="0"/>
              </a:spcAft>
              <a:buClr>
                <a:schemeClr val="dk1"/>
              </a:buClr>
              <a:buSzPts val="1800"/>
              <a:buNone/>
            </a:pPr>
            <a:r>
              <a:t/>
            </a:r>
            <a:endParaRPr sz="1800">
              <a:latin typeface="Times New Roman"/>
              <a:ea typeface="Times New Roman"/>
              <a:cs typeface="Times New Roman"/>
              <a:sym typeface="Times New Roman"/>
            </a:endParaRPr>
          </a:p>
        </p:txBody>
      </p:sp>
      <p:pic>
        <p:nvPicPr>
          <p:cNvPr descr="PESTEL Analysis: Factors of PESTEL Analysis, Examples and Videos" id="113" name="Google Shape;113;p4"/>
          <p:cNvPicPr preferRelativeResize="0"/>
          <p:nvPr/>
        </p:nvPicPr>
        <p:blipFill rotWithShape="1">
          <a:blip r:embed="rId3">
            <a:alphaModFix/>
          </a:blip>
          <a:srcRect b="0" l="0" r="0" t="0"/>
          <a:stretch/>
        </p:blipFill>
        <p:spPr>
          <a:xfrm>
            <a:off x="7727794" y="2450479"/>
            <a:ext cx="4360127" cy="319203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Times New Roman"/>
              <a:buNone/>
            </a:pPr>
            <a:r>
              <a:rPr b="1" lang="en-GB" sz="3600">
                <a:latin typeface="Times New Roman"/>
                <a:ea typeface="Times New Roman"/>
                <a:cs typeface="Times New Roman"/>
                <a:sym typeface="Times New Roman"/>
              </a:rPr>
              <a:t>Contd…</a:t>
            </a:r>
            <a:endParaRPr/>
          </a:p>
        </p:txBody>
      </p:sp>
      <p:sp>
        <p:nvSpPr>
          <p:cNvPr id="120" name="Google Shape;120;p5"/>
          <p:cNvSpPr txBox="1"/>
          <p:nvPr>
            <p:ph idx="1" type="body"/>
          </p:nvPr>
        </p:nvSpPr>
        <p:spPr>
          <a:xfrm>
            <a:off x="838200" y="1825625"/>
            <a:ext cx="6242824" cy="4351338"/>
          </a:xfrm>
          <a:prstGeom prst="rect">
            <a:avLst/>
          </a:prstGeom>
          <a:noFill/>
          <a:ln>
            <a:noFill/>
          </a:ln>
        </p:spPr>
        <p:txBody>
          <a:bodyPr anchorCtr="0" anchor="t" bIns="45700" lIns="91425" spcFirstLastPara="1" rIns="91425" wrap="square" tIns="45700">
            <a:normAutofit fontScale="92500" lnSpcReduction="20000"/>
          </a:bodyPr>
          <a:lstStyle/>
          <a:p>
            <a:pPr indent="0" lvl="0" marL="0" rtl="0" algn="just">
              <a:lnSpc>
                <a:spcPct val="90000"/>
              </a:lnSpc>
              <a:spcBef>
                <a:spcPts val="0"/>
              </a:spcBef>
              <a:spcAft>
                <a:spcPts val="0"/>
              </a:spcAft>
              <a:buClr>
                <a:schemeClr val="dk1"/>
              </a:buClr>
              <a:buSzPct val="100000"/>
              <a:buNone/>
            </a:pPr>
            <a:r>
              <a:rPr b="1" lang="en-GB" sz="2200">
                <a:latin typeface="Arial"/>
                <a:ea typeface="Arial"/>
                <a:cs typeface="Arial"/>
                <a:sym typeface="Arial"/>
              </a:rPr>
              <a:t>Technological </a:t>
            </a:r>
            <a:endParaRPr sz="2200">
              <a:latin typeface="Arial"/>
              <a:ea typeface="Arial"/>
              <a:cs typeface="Arial"/>
              <a:sym typeface="Arial"/>
            </a:endParaRPr>
          </a:p>
          <a:p>
            <a:pPr indent="0" lvl="0" marL="0" rtl="0" algn="just">
              <a:lnSpc>
                <a:spcPct val="90000"/>
              </a:lnSpc>
              <a:spcBef>
                <a:spcPts val="1000"/>
              </a:spcBef>
              <a:spcAft>
                <a:spcPts val="0"/>
              </a:spcAft>
              <a:buClr>
                <a:schemeClr val="dk1"/>
              </a:buClr>
              <a:buSzPct val="100000"/>
              <a:buNone/>
            </a:pPr>
            <a:r>
              <a:rPr lang="en-GB" sz="2200">
                <a:latin typeface="Arial"/>
                <a:ea typeface="Arial"/>
                <a:cs typeface="Arial"/>
                <a:sym typeface="Arial"/>
              </a:rPr>
              <a:t>Technological factors carry out the direct or the indirect influence by associating innovation and technology for affecting the market as per the customer choices</a:t>
            </a:r>
            <a:endParaRPr/>
          </a:p>
          <a:p>
            <a:pPr indent="0" lvl="0" marL="0" rtl="0" algn="just">
              <a:lnSpc>
                <a:spcPct val="90000"/>
              </a:lnSpc>
              <a:spcBef>
                <a:spcPts val="1000"/>
              </a:spcBef>
              <a:spcAft>
                <a:spcPts val="0"/>
              </a:spcAft>
              <a:buClr>
                <a:schemeClr val="dk1"/>
              </a:buClr>
              <a:buSzPct val="100000"/>
              <a:buNone/>
            </a:pPr>
            <a:r>
              <a:rPr b="1" lang="en-GB" sz="2200">
                <a:latin typeface="Arial"/>
                <a:ea typeface="Arial"/>
                <a:cs typeface="Arial"/>
                <a:sym typeface="Arial"/>
              </a:rPr>
              <a:t>Environmental </a:t>
            </a:r>
            <a:endParaRPr sz="2200">
              <a:latin typeface="Arial"/>
              <a:ea typeface="Arial"/>
              <a:cs typeface="Arial"/>
              <a:sym typeface="Arial"/>
            </a:endParaRPr>
          </a:p>
          <a:p>
            <a:pPr indent="0" lvl="0" marL="0" rtl="0" algn="just">
              <a:lnSpc>
                <a:spcPct val="90000"/>
              </a:lnSpc>
              <a:spcBef>
                <a:spcPts val="1000"/>
              </a:spcBef>
              <a:spcAft>
                <a:spcPts val="0"/>
              </a:spcAft>
              <a:buClr>
                <a:schemeClr val="dk1"/>
              </a:buClr>
              <a:buSzPct val="100000"/>
              <a:buNone/>
            </a:pPr>
            <a:r>
              <a:rPr lang="en-GB" sz="2200">
                <a:latin typeface="Arial"/>
                <a:ea typeface="Arial"/>
                <a:cs typeface="Arial"/>
                <a:sym typeface="Arial"/>
              </a:rPr>
              <a:t>Environmental factors tend to include all the related factors to the physical environment to the requirements of the general protection that carry out the issues of influencing the range of the different industries </a:t>
            </a:r>
            <a:endParaRPr/>
          </a:p>
          <a:p>
            <a:pPr indent="0" lvl="0" marL="0" rtl="0" algn="just">
              <a:lnSpc>
                <a:spcPct val="90000"/>
              </a:lnSpc>
              <a:spcBef>
                <a:spcPts val="1000"/>
              </a:spcBef>
              <a:spcAft>
                <a:spcPts val="0"/>
              </a:spcAft>
              <a:buClr>
                <a:schemeClr val="dk1"/>
              </a:buClr>
              <a:buSzPct val="100000"/>
              <a:buNone/>
            </a:pPr>
            <a:r>
              <a:rPr b="1" lang="en-GB" sz="2200">
                <a:latin typeface="Arial"/>
                <a:ea typeface="Arial"/>
                <a:cs typeface="Arial"/>
                <a:sym typeface="Arial"/>
              </a:rPr>
              <a:t>Legal </a:t>
            </a:r>
            <a:endParaRPr sz="2200">
              <a:latin typeface="Arial"/>
              <a:ea typeface="Arial"/>
              <a:cs typeface="Arial"/>
              <a:sym typeface="Arial"/>
            </a:endParaRPr>
          </a:p>
          <a:p>
            <a:pPr indent="0" lvl="0" marL="0" rtl="0" algn="just">
              <a:lnSpc>
                <a:spcPct val="90000"/>
              </a:lnSpc>
              <a:spcBef>
                <a:spcPts val="1000"/>
              </a:spcBef>
              <a:spcAft>
                <a:spcPts val="0"/>
              </a:spcAft>
              <a:buClr>
                <a:schemeClr val="dk1"/>
              </a:buClr>
              <a:buSzPct val="100000"/>
              <a:buNone/>
            </a:pPr>
            <a:r>
              <a:rPr lang="en-GB" sz="2200">
                <a:latin typeface="Arial"/>
                <a:ea typeface="Arial"/>
                <a:cs typeface="Arial"/>
                <a:sym typeface="Arial"/>
              </a:rPr>
              <a:t>The legal factors may affect both the internal and the external environment by creating a regulatory environment for affecting the procedures and policies of the specified trust </a:t>
            </a:r>
            <a:endParaRPr sz="2200">
              <a:latin typeface="Arial"/>
              <a:ea typeface="Arial"/>
              <a:cs typeface="Arial"/>
              <a:sym typeface="Arial"/>
            </a:endParaRPr>
          </a:p>
          <a:p>
            <a:pPr indent="0" lvl="0" marL="0" rtl="0" algn="l">
              <a:lnSpc>
                <a:spcPct val="90000"/>
              </a:lnSpc>
              <a:spcBef>
                <a:spcPts val="1000"/>
              </a:spcBef>
              <a:spcAft>
                <a:spcPts val="0"/>
              </a:spcAft>
              <a:buClr>
                <a:schemeClr val="dk1"/>
              </a:buClr>
              <a:buSzPct val="100000"/>
              <a:buNone/>
            </a:pPr>
            <a:r>
              <a:t/>
            </a:r>
            <a:endParaRPr sz="2800">
              <a:latin typeface="Arial"/>
              <a:ea typeface="Arial"/>
              <a:cs typeface="Arial"/>
              <a:sym typeface="Arial"/>
            </a:endParaRPr>
          </a:p>
          <a:p>
            <a:pPr indent="-64135" lvl="0" marL="228600" rtl="0" algn="l">
              <a:lnSpc>
                <a:spcPct val="90000"/>
              </a:lnSpc>
              <a:spcBef>
                <a:spcPts val="1000"/>
              </a:spcBef>
              <a:spcAft>
                <a:spcPts val="0"/>
              </a:spcAft>
              <a:buClr>
                <a:schemeClr val="dk1"/>
              </a:buClr>
              <a:buSzPct val="100000"/>
              <a:buNone/>
            </a:pPr>
            <a:r>
              <a:t/>
            </a:r>
            <a:endParaRPr/>
          </a:p>
        </p:txBody>
      </p:sp>
      <p:pic>
        <p:nvPicPr>
          <p:cNvPr descr="PESTEL Analysis - Overview, Factors, Examples" id="121" name="Google Shape;121;p5"/>
          <p:cNvPicPr preferRelativeResize="0"/>
          <p:nvPr/>
        </p:nvPicPr>
        <p:blipFill rotWithShape="1">
          <a:blip r:embed="rId3">
            <a:alphaModFix/>
          </a:blip>
          <a:srcRect b="0" l="0" r="0" t="0"/>
          <a:stretch/>
        </p:blipFill>
        <p:spPr>
          <a:xfrm>
            <a:off x="7738946" y="2152185"/>
            <a:ext cx="3614854" cy="38962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600"/>
              <a:buFont typeface="Times New Roman"/>
              <a:buNone/>
            </a:pPr>
            <a:r>
              <a:rPr b="1" lang="en-GB" sz="3600">
                <a:latin typeface="Times New Roman"/>
                <a:ea typeface="Times New Roman"/>
                <a:cs typeface="Times New Roman"/>
                <a:sym typeface="Times New Roman"/>
              </a:rPr>
              <a:t>Analysis of the cause and effect of the complex problem </a:t>
            </a:r>
            <a:br>
              <a:rPr b="1" lang="en-GB" sz="3600">
                <a:latin typeface="Times New Roman"/>
                <a:ea typeface="Times New Roman"/>
                <a:cs typeface="Times New Roman"/>
                <a:sym typeface="Times New Roman"/>
              </a:rPr>
            </a:br>
            <a:endParaRPr sz="3600"/>
          </a:p>
        </p:txBody>
      </p:sp>
      <p:sp>
        <p:nvSpPr>
          <p:cNvPr id="128" name="Google Shape;128;p6"/>
          <p:cNvSpPr txBox="1"/>
          <p:nvPr>
            <p:ph idx="1" type="body"/>
          </p:nvPr>
        </p:nvSpPr>
        <p:spPr>
          <a:xfrm>
            <a:off x="838200" y="1825625"/>
            <a:ext cx="6365488" cy="4351338"/>
          </a:xfrm>
          <a:prstGeom prst="rect">
            <a:avLst/>
          </a:prstGeom>
          <a:noFill/>
          <a:ln>
            <a:noFill/>
          </a:ln>
        </p:spPr>
        <p:txBody>
          <a:bodyPr anchorCtr="0" anchor="t" bIns="45700" lIns="91425" spcFirstLastPara="1" rIns="91425" wrap="square" tIns="45700">
            <a:normAutofit/>
          </a:bodyPr>
          <a:lstStyle/>
          <a:p>
            <a:pPr indent="0" lvl="0" marL="0" rtl="0" algn="just">
              <a:lnSpc>
                <a:spcPct val="90000"/>
              </a:lnSpc>
              <a:spcBef>
                <a:spcPts val="0"/>
              </a:spcBef>
              <a:spcAft>
                <a:spcPts val="0"/>
              </a:spcAft>
              <a:buClr>
                <a:schemeClr val="dk1"/>
              </a:buClr>
              <a:buSzPts val="2000"/>
              <a:buNone/>
            </a:pPr>
            <a:r>
              <a:rPr lang="en-GB" sz="2000">
                <a:latin typeface="Arial"/>
                <a:ea typeface="Arial"/>
                <a:cs typeface="Arial"/>
                <a:sym typeface="Arial"/>
              </a:rPr>
              <a:t>The cause or reason for the absenteeism is the enhancement of the temporary and the agency staff who are totally inexperienced</a:t>
            </a:r>
            <a:endParaRPr/>
          </a:p>
          <a:p>
            <a:pPr indent="0" lvl="0" marL="0" rtl="0" algn="just">
              <a:lnSpc>
                <a:spcPct val="90000"/>
              </a:lnSpc>
              <a:spcBef>
                <a:spcPts val="1000"/>
              </a:spcBef>
              <a:spcAft>
                <a:spcPts val="0"/>
              </a:spcAft>
              <a:buClr>
                <a:schemeClr val="dk1"/>
              </a:buClr>
              <a:buSzPts val="2000"/>
              <a:buNone/>
            </a:pPr>
            <a:br>
              <a:rPr lang="en-GB" sz="2000">
                <a:latin typeface="Arial"/>
                <a:ea typeface="Arial"/>
                <a:cs typeface="Arial"/>
                <a:sym typeface="Arial"/>
              </a:rPr>
            </a:br>
            <a:r>
              <a:rPr lang="en-GB" sz="2000">
                <a:latin typeface="Arial"/>
                <a:ea typeface="Arial"/>
                <a:cs typeface="Arial"/>
                <a:sym typeface="Arial"/>
              </a:rPr>
              <a:t>The effect of these issues is low morale in the work environment that reduces productivity where the performance quality may be declined and the quality of work may be diminished </a:t>
            </a:r>
            <a:endParaRPr/>
          </a:p>
          <a:p>
            <a:pPr indent="0" lvl="0" marL="0" rtl="0" algn="just">
              <a:lnSpc>
                <a:spcPct val="90000"/>
              </a:lnSpc>
              <a:spcBef>
                <a:spcPts val="1000"/>
              </a:spcBef>
              <a:spcAft>
                <a:spcPts val="0"/>
              </a:spcAft>
              <a:buClr>
                <a:schemeClr val="dk1"/>
              </a:buClr>
              <a:buSzPts val="1800"/>
              <a:buNone/>
            </a:pPr>
            <a:r>
              <a:t/>
            </a:r>
            <a:endParaRPr sz="1800"/>
          </a:p>
        </p:txBody>
      </p:sp>
      <p:pic>
        <p:nvPicPr>
          <p:cNvPr descr="PDF] CAUSES AND EFFECT OF STUDENT NURSES ABSENTEEISM AT THE KWAZULU-NATAL  COLLEGE OF NURSING | Semantic Scholar" id="129" name="Google Shape;129;p6"/>
          <p:cNvPicPr preferRelativeResize="0"/>
          <p:nvPr/>
        </p:nvPicPr>
        <p:blipFill rotWithShape="1">
          <a:blip r:embed="rId3">
            <a:alphaModFix/>
          </a:blip>
          <a:srcRect b="0" l="0" r="0" t="0"/>
          <a:stretch/>
        </p:blipFill>
        <p:spPr>
          <a:xfrm>
            <a:off x="7444504" y="1825624"/>
            <a:ext cx="4574382" cy="391725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600"/>
              <a:buFont typeface="Times New Roman"/>
              <a:buNone/>
            </a:pPr>
            <a:r>
              <a:rPr b="1" lang="en-GB" sz="3600">
                <a:latin typeface="Times New Roman"/>
                <a:ea typeface="Times New Roman"/>
                <a:cs typeface="Times New Roman"/>
                <a:sym typeface="Times New Roman"/>
              </a:rPr>
              <a:t>Alternative solutions relating to absenteeism with making an aim of focusing on the most appropriate solution </a:t>
            </a:r>
            <a:br>
              <a:rPr b="1" lang="en-GB" sz="3600">
                <a:latin typeface="Times New Roman"/>
                <a:ea typeface="Times New Roman"/>
                <a:cs typeface="Times New Roman"/>
                <a:sym typeface="Times New Roman"/>
              </a:rPr>
            </a:br>
            <a:endParaRPr sz="3600"/>
          </a:p>
        </p:txBody>
      </p:sp>
      <p:sp>
        <p:nvSpPr>
          <p:cNvPr id="136" name="Google Shape;136;p7"/>
          <p:cNvSpPr txBox="1"/>
          <p:nvPr>
            <p:ph idx="1" type="body"/>
          </p:nvPr>
        </p:nvSpPr>
        <p:spPr>
          <a:xfrm>
            <a:off x="838200" y="1825625"/>
            <a:ext cx="5752171"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GB" sz="2000">
                <a:latin typeface="Arial"/>
                <a:ea typeface="Arial"/>
                <a:cs typeface="Arial"/>
                <a:sym typeface="Arial"/>
              </a:rPr>
              <a:t>The flexible and remote work schedules must be explored, the introduction of return-to-work regarding making the routine of the interview is required </a:t>
            </a:r>
            <a:endParaRPr/>
          </a:p>
          <a:p>
            <a:pPr indent="-228600" lvl="0" marL="228600" rtl="0" algn="just">
              <a:lnSpc>
                <a:spcPct val="90000"/>
              </a:lnSpc>
              <a:spcBef>
                <a:spcPts val="1000"/>
              </a:spcBef>
              <a:spcAft>
                <a:spcPts val="0"/>
              </a:spcAft>
              <a:buClr>
                <a:schemeClr val="dk1"/>
              </a:buClr>
              <a:buSzPts val="2000"/>
              <a:buChar char="•"/>
            </a:pPr>
            <a:r>
              <a:rPr lang="en-GB" sz="2000">
                <a:latin typeface="Arial"/>
                <a:ea typeface="Arial"/>
                <a:cs typeface="Arial"/>
                <a:sym typeface="Arial"/>
              </a:rPr>
              <a:t>Improving the wellbeing of the workplace and employees is necessary and providing balance, recognition and rewards need to be set for setting the disciplinary procedures and outcomes </a:t>
            </a:r>
            <a:endParaRPr sz="2000">
              <a:latin typeface="Arial"/>
              <a:ea typeface="Arial"/>
              <a:cs typeface="Arial"/>
              <a:sym typeface="Arial"/>
            </a:endParaRPr>
          </a:p>
          <a:p>
            <a:pPr indent="-228600" lvl="0" marL="228600" rtl="0" algn="just">
              <a:lnSpc>
                <a:spcPct val="90000"/>
              </a:lnSpc>
              <a:spcBef>
                <a:spcPts val="1000"/>
              </a:spcBef>
              <a:spcAft>
                <a:spcPts val="0"/>
              </a:spcAft>
              <a:buClr>
                <a:schemeClr val="dk1"/>
              </a:buClr>
              <a:buSzPts val="2000"/>
              <a:buChar char="•"/>
            </a:pPr>
            <a:r>
              <a:rPr lang="en-GB" sz="2000">
                <a:latin typeface="Arial"/>
                <a:ea typeface="Arial"/>
                <a:cs typeface="Arial"/>
                <a:sym typeface="Arial"/>
              </a:rPr>
              <a:t>The most appropriate solution is</a:t>
            </a:r>
            <a:r>
              <a:rPr b="1" i="1" lang="en-GB" sz="2000">
                <a:latin typeface="Arial"/>
                <a:ea typeface="Arial"/>
                <a:cs typeface="Arial"/>
                <a:sym typeface="Arial"/>
              </a:rPr>
              <a:t> to improve the well-being of the employees and the workplace. </a:t>
            </a:r>
            <a:endParaRPr sz="2000">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p>
        </p:txBody>
      </p:sp>
      <p:pic>
        <p:nvPicPr>
          <p:cNvPr descr="Analysis of Measured Employees&amp;#39; Absenteeism in the Forensic Science  Laboratory" id="137" name="Google Shape;137;p7"/>
          <p:cNvPicPr preferRelativeResize="0"/>
          <p:nvPr/>
        </p:nvPicPr>
        <p:blipFill rotWithShape="1">
          <a:blip r:embed="rId3">
            <a:alphaModFix/>
          </a:blip>
          <a:srcRect b="0" l="0" r="0" t="0"/>
          <a:stretch/>
        </p:blipFill>
        <p:spPr>
          <a:xfrm>
            <a:off x="7136780" y="1948442"/>
            <a:ext cx="4832777" cy="438882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Times New Roman"/>
              <a:buNone/>
            </a:pPr>
            <a:r>
              <a:rPr b="1" lang="en-GB" sz="3600">
                <a:latin typeface="Times New Roman"/>
                <a:ea typeface="Times New Roman"/>
                <a:cs typeface="Times New Roman"/>
                <a:sym typeface="Times New Roman"/>
              </a:rPr>
              <a:t>Conclusion </a:t>
            </a:r>
            <a:br>
              <a:rPr b="1" lang="en-GB" sz="3600">
                <a:latin typeface="Times New Roman"/>
                <a:ea typeface="Times New Roman"/>
                <a:cs typeface="Times New Roman"/>
                <a:sym typeface="Times New Roman"/>
              </a:rPr>
            </a:br>
            <a:endParaRPr sz="3600"/>
          </a:p>
        </p:txBody>
      </p:sp>
      <p:sp>
        <p:nvSpPr>
          <p:cNvPr id="144" name="Google Shape;144;p8"/>
          <p:cNvSpPr txBox="1"/>
          <p:nvPr>
            <p:ph idx="1" type="body"/>
          </p:nvPr>
        </p:nvSpPr>
        <p:spPr>
          <a:xfrm>
            <a:off x="838200" y="1825625"/>
            <a:ext cx="5863683" cy="4351338"/>
          </a:xfrm>
          <a:prstGeom prst="rect">
            <a:avLst/>
          </a:prstGeom>
          <a:noFill/>
          <a:ln>
            <a:noFill/>
          </a:ln>
        </p:spPr>
        <p:txBody>
          <a:bodyPr anchorCtr="0" anchor="t" bIns="45700" lIns="91425" spcFirstLastPara="1" rIns="91425" wrap="square" tIns="45700">
            <a:normAutofit/>
          </a:bodyPr>
          <a:lstStyle/>
          <a:p>
            <a:pPr indent="-228600" lvl="0" marL="228600" rtl="0" algn="just">
              <a:lnSpc>
                <a:spcPct val="90000"/>
              </a:lnSpc>
              <a:spcBef>
                <a:spcPts val="0"/>
              </a:spcBef>
              <a:spcAft>
                <a:spcPts val="0"/>
              </a:spcAft>
              <a:buClr>
                <a:schemeClr val="dk1"/>
              </a:buClr>
              <a:buSzPts val="2000"/>
              <a:buChar char="•"/>
            </a:pPr>
            <a:r>
              <a:rPr lang="en-GB" sz="2000">
                <a:latin typeface="Arial"/>
                <a:ea typeface="Arial"/>
                <a:cs typeface="Arial"/>
                <a:sym typeface="Arial"/>
              </a:rPr>
              <a:t>The issue, absenteeism, needs to be reduced so as to cut off the high operational cost of business along with improving the financial conditions</a:t>
            </a:r>
            <a:endParaRPr/>
          </a:p>
          <a:p>
            <a:pPr indent="-228600" lvl="0" marL="228600" rtl="0" algn="just">
              <a:lnSpc>
                <a:spcPct val="90000"/>
              </a:lnSpc>
              <a:spcBef>
                <a:spcPts val="1000"/>
              </a:spcBef>
              <a:spcAft>
                <a:spcPts val="0"/>
              </a:spcAft>
              <a:buClr>
                <a:schemeClr val="dk1"/>
              </a:buClr>
              <a:buSzPts val="2000"/>
              <a:buChar char="•"/>
            </a:pPr>
            <a:r>
              <a:rPr lang="en-GB" sz="2000">
                <a:latin typeface="Arial"/>
                <a:ea typeface="Arial"/>
                <a:cs typeface="Arial"/>
                <a:sym typeface="Arial"/>
              </a:rPr>
              <a:t>It is required or significant for involving the managers in introducing a system of efficient absence management for reducing the rate of absenteeism </a:t>
            </a:r>
            <a:endParaRPr sz="2000">
              <a:latin typeface="Arial"/>
              <a:ea typeface="Arial"/>
              <a:cs typeface="Arial"/>
              <a:sym typeface="Arial"/>
            </a:endParaRPr>
          </a:p>
          <a:p>
            <a:pPr indent="-228600" lvl="0" marL="228600" rtl="0" algn="just">
              <a:lnSpc>
                <a:spcPct val="90000"/>
              </a:lnSpc>
              <a:spcBef>
                <a:spcPts val="1000"/>
              </a:spcBef>
              <a:spcAft>
                <a:spcPts val="0"/>
              </a:spcAft>
              <a:buClr>
                <a:schemeClr val="dk1"/>
              </a:buClr>
              <a:buSzPts val="2000"/>
              <a:buChar char="•"/>
            </a:pPr>
            <a:r>
              <a:rPr lang="en-GB" sz="2000">
                <a:latin typeface="Arial"/>
                <a:ea typeface="Arial"/>
                <a:cs typeface="Arial"/>
                <a:sym typeface="Arial"/>
              </a:rPr>
              <a:t>The HR specialist needs to look forward to implementing effective measures of declining staff absenteeism. </a:t>
            </a:r>
            <a:endParaRPr sz="2000">
              <a:latin typeface="Arial"/>
              <a:ea typeface="Arial"/>
              <a:cs typeface="Arial"/>
              <a:sym typeface="Arial"/>
            </a:endParaRPr>
          </a:p>
        </p:txBody>
      </p:sp>
      <p:pic>
        <p:nvPicPr>
          <p:cNvPr descr="Use Effective Problem Solving and Decision-Making to increase profitability  - k2mskills" id="145" name="Google Shape;145;p8"/>
          <p:cNvPicPr preferRelativeResize="0"/>
          <p:nvPr/>
        </p:nvPicPr>
        <p:blipFill rotWithShape="1">
          <a:blip r:embed="rId3">
            <a:alphaModFix/>
          </a:blip>
          <a:srcRect b="0" l="0" r="0" t="0"/>
          <a:stretch/>
        </p:blipFill>
        <p:spPr>
          <a:xfrm>
            <a:off x="7025269" y="1973765"/>
            <a:ext cx="5062654" cy="4014439"/>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9" name="Shape 149"/>
        <p:cNvGrpSpPr/>
        <p:nvPr/>
      </p:nvGrpSpPr>
      <p:grpSpPr>
        <a:xfrm>
          <a:off x="0" y="0"/>
          <a:ext cx="0" cy="0"/>
          <a:chOff x="0" y="0"/>
          <a:chExt cx="0" cy="0"/>
        </a:xfrm>
      </p:grpSpPr>
      <p:sp>
        <p:nvSpPr>
          <p:cNvPr id="150" name="Google Shape;150;p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600"/>
              <a:buFont typeface="Times New Roman"/>
              <a:buNone/>
            </a:pPr>
            <a:r>
              <a:rPr b="1" lang="en-GB" sz="3600">
                <a:latin typeface="Times New Roman"/>
                <a:ea typeface="Times New Roman"/>
                <a:cs typeface="Times New Roman"/>
                <a:sym typeface="Times New Roman"/>
              </a:rPr>
              <a:t>Reference list</a:t>
            </a:r>
            <a:br>
              <a:rPr b="1" lang="en-GB" sz="3600">
                <a:latin typeface="Times New Roman"/>
                <a:ea typeface="Times New Roman"/>
                <a:cs typeface="Times New Roman"/>
                <a:sym typeface="Times New Roman"/>
              </a:rPr>
            </a:br>
            <a:endParaRPr sz="3600"/>
          </a:p>
        </p:txBody>
      </p:sp>
      <p:sp>
        <p:nvSpPr>
          <p:cNvPr id="151" name="Google Shape;151;p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32500" lnSpcReduction="20000"/>
          </a:bodyPr>
          <a:lstStyle/>
          <a:p>
            <a:pPr indent="-228600" lvl="0" marL="228600" rtl="0" algn="just">
              <a:lnSpc>
                <a:spcPct val="150000"/>
              </a:lnSpc>
              <a:spcBef>
                <a:spcPts val="0"/>
              </a:spcBef>
              <a:spcAft>
                <a:spcPts val="0"/>
              </a:spcAft>
              <a:buClr>
                <a:schemeClr val="dk1"/>
              </a:buClr>
              <a:buSzPct val="100000"/>
              <a:buChar char="•"/>
            </a:pPr>
            <a:r>
              <a:rPr lang="en-GB" sz="1800">
                <a:highlight>
                  <a:srgbClr val="FFFFFF"/>
                </a:highlight>
                <a:latin typeface="Arial"/>
                <a:ea typeface="Arial"/>
                <a:cs typeface="Arial"/>
                <a:sym typeface="Arial"/>
              </a:rPr>
              <a:t>Bambi, S., Foà, C., De Felippis, C., Lucchini, A., Guazzini, A., &amp; Rasero, L. (2018). Workplace incivility, lateral violence and bullying among nurses. A review of their prevalence and related factors. </a:t>
            </a:r>
            <a:r>
              <a:rPr i="1" lang="en-GB" sz="1800">
                <a:latin typeface="Arial"/>
                <a:ea typeface="Arial"/>
                <a:cs typeface="Arial"/>
                <a:sym typeface="Arial"/>
              </a:rPr>
              <a:t>Acta Bio Medica: Atenei Parmensis</a:t>
            </a:r>
            <a:r>
              <a:rPr lang="en-GB" sz="1800">
                <a:latin typeface="Arial"/>
                <a:ea typeface="Arial"/>
                <a:cs typeface="Arial"/>
                <a:sym typeface="Arial"/>
              </a:rPr>
              <a:t>, </a:t>
            </a:r>
            <a:r>
              <a:rPr i="1" lang="en-GB" sz="1800">
                <a:latin typeface="Arial"/>
                <a:ea typeface="Arial"/>
                <a:cs typeface="Arial"/>
                <a:sym typeface="Arial"/>
              </a:rPr>
              <a:t>89</a:t>
            </a:r>
            <a:r>
              <a:rPr lang="en-GB" sz="1800">
                <a:latin typeface="Arial"/>
                <a:ea typeface="Arial"/>
                <a:cs typeface="Arial"/>
                <a:sym typeface="Arial"/>
              </a:rPr>
              <a:t>(Suppl 6), 51.</a:t>
            </a:r>
            <a:r>
              <a:rPr lang="en-GB" sz="1800" u="sng" strike="noStrike">
                <a:solidFill>
                  <a:srgbClr val="0563C1"/>
                </a:solidFill>
                <a:latin typeface="Arial"/>
                <a:ea typeface="Arial"/>
                <a:cs typeface="Arial"/>
                <a:sym typeface="Arial"/>
                <a:hlinkClick r:id="rId3">
                  <a:extLst>
                    <a:ext uri="{A12FA001-AC4F-418D-AE19-62706E023703}">
                      <ahyp:hlinkClr val="tx"/>
                    </a:ext>
                  </a:extLst>
                </a:hlinkClick>
              </a:rPr>
              <a:t> </a:t>
            </a:r>
            <a:r>
              <a:rPr lang="en-GB" sz="1800" u="sng">
                <a:solidFill>
                  <a:schemeClr val="hlink"/>
                </a:solidFill>
                <a:latin typeface="Arial"/>
                <a:ea typeface="Arial"/>
                <a:cs typeface="Arial"/>
                <a:sym typeface="Arial"/>
                <a:hlinkClick r:id="rId4"/>
              </a:rPr>
              <a:t>https://www.ncbi.nlm.nih.gov/pmc/articles/PMC6357596/</a:t>
            </a:r>
            <a:endParaRPr sz="1800">
              <a:latin typeface="Arial"/>
              <a:ea typeface="Arial"/>
              <a:cs typeface="Arial"/>
              <a:sym typeface="Arial"/>
            </a:endParaRPr>
          </a:p>
          <a:p>
            <a:pPr indent="-228600" lvl="0" marL="228600" rtl="0" algn="just">
              <a:lnSpc>
                <a:spcPct val="150000"/>
              </a:lnSpc>
              <a:spcBef>
                <a:spcPts val="2400"/>
              </a:spcBef>
              <a:spcAft>
                <a:spcPts val="0"/>
              </a:spcAft>
              <a:buClr>
                <a:schemeClr val="dk1"/>
              </a:buClr>
              <a:buSzPct val="100000"/>
              <a:buChar char="•"/>
            </a:pPr>
            <a:r>
              <a:rPr lang="en-GB" sz="1800">
                <a:highlight>
                  <a:srgbClr val="FFFFFF"/>
                </a:highlight>
                <a:latin typeface="Arial"/>
                <a:ea typeface="Arial"/>
                <a:cs typeface="Arial"/>
                <a:sym typeface="Arial"/>
              </a:rPr>
              <a:t>Brooks, S., Amlot, R., Rubin, G. J., &amp; Greenberg, N. (2020). Psychological resilience and post-traumatic growth in disaster-exposed organisations: an overview of the literature. </a:t>
            </a:r>
            <a:r>
              <a:rPr i="1" lang="en-GB" sz="1800">
                <a:latin typeface="Arial"/>
                <a:ea typeface="Arial"/>
                <a:cs typeface="Arial"/>
                <a:sym typeface="Arial"/>
              </a:rPr>
              <a:t>BMJ Mil Health</a:t>
            </a:r>
            <a:r>
              <a:rPr lang="en-GB" sz="1800">
                <a:latin typeface="Arial"/>
                <a:ea typeface="Arial"/>
                <a:cs typeface="Arial"/>
                <a:sym typeface="Arial"/>
              </a:rPr>
              <a:t>, </a:t>
            </a:r>
            <a:r>
              <a:rPr i="1" lang="en-GB" sz="1800">
                <a:latin typeface="Arial"/>
                <a:ea typeface="Arial"/>
                <a:cs typeface="Arial"/>
                <a:sym typeface="Arial"/>
              </a:rPr>
              <a:t>166</a:t>
            </a:r>
            <a:r>
              <a:rPr lang="en-GB" sz="1800">
                <a:latin typeface="Arial"/>
                <a:ea typeface="Arial"/>
                <a:cs typeface="Arial"/>
                <a:sym typeface="Arial"/>
              </a:rPr>
              <a:t>(1), 52-56.</a:t>
            </a:r>
            <a:r>
              <a:rPr lang="en-GB" sz="1800" u="sng" strike="noStrike">
                <a:solidFill>
                  <a:srgbClr val="0563C1"/>
                </a:solidFill>
                <a:latin typeface="Arial"/>
                <a:ea typeface="Arial"/>
                <a:cs typeface="Arial"/>
                <a:sym typeface="Arial"/>
                <a:hlinkClick r:id="rId5">
                  <a:extLst>
                    <a:ext uri="{A12FA001-AC4F-418D-AE19-62706E023703}">
                      <ahyp:hlinkClr val="tx"/>
                    </a:ext>
                  </a:extLst>
                </a:hlinkClick>
              </a:rPr>
              <a:t> </a:t>
            </a:r>
            <a:r>
              <a:rPr lang="en-GB" sz="1800" u="sng">
                <a:solidFill>
                  <a:schemeClr val="hlink"/>
                </a:solidFill>
                <a:highlight>
                  <a:srgbClr val="FFFFFF"/>
                </a:highlight>
                <a:latin typeface="Arial"/>
                <a:ea typeface="Arial"/>
                <a:cs typeface="Arial"/>
                <a:sym typeface="Arial"/>
                <a:hlinkClick r:id="rId6"/>
              </a:rPr>
              <a:t>https://militaryhealth.bmj.com/content/jramc/166/1/52.full.pdf</a:t>
            </a:r>
            <a:endParaRPr sz="1800">
              <a:latin typeface="Arial"/>
              <a:ea typeface="Arial"/>
              <a:cs typeface="Arial"/>
              <a:sym typeface="Arial"/>
            </a:endParaRPr>
          </a:p>
          <a:p>
            <a:pPr indent="-228600" lvl="0" marL="228600" rtl="0" algn="just">
              <a:lnSpc>
                <a:spcPct val="150000"/>
              </a:lnSpc>
              <a:spcBef>
                <a:spcPts val="2400"/>
              </a:spcBef>
              <a:spcAft>
                <a:spcPts val="0"/>
              </a:spcAft>
              <a:buClr>
                <a:schemeClr val="dk1"/>
              </a:buClr>
              <a:buSzPct val="100000"/>
              <a:buChar char="•"/>
            </a:pPr>
            <a:r>
              <a:rPr lang="en-GB" sz="1800">
                <a:highlight>
                  <a:srgbClr val="FFFFFF"/>
                </a:highlight>
                <a:latin typeface="Arial"/>
                <a:ea typeface="Arial"/>
                <a:cs typeface="Arial"/>
                <a:sym typeface="Arial"/>
              </a:rPr>
              <a:t>Brunner, B., Igic, I., Keller, A. C., &amp; Wieser, S. (2019). Who gains the most from improving working conditions? Health-related absenteeism and presenteeism due to stress at work. </a:t>
            </a:r>
            <a:r>
              <a:rPr i="1" lang="en-GB" sz="1800">
                <a:latin typeface="Arial"/>
                <a:ea typeface="Arial"/>
                <a:cs typeface="Arial"/>
                <a:sym typeface="Arial"/>
              </a:rPr>
              <a:t>The European Journal of Health Economics</a:t>
            </a:r>
            <a:r>
              <a:rPr lang="en-GB" sz="1800">
                <a:latin typeface="Arial"/>
                <a:ea typeface="Arial"/>
                <a:cs typeface="Arial"/>
                <a:sym typeface="Arial"/>
              </a:rPr>
              <a:t>, </a:t>
            </a:r>
            <a:r>
              <a:rPr i="1" lang="en-GB" sz="1800">
                <a:latin typeface="Arial"/>
                <a:ea typeface="Arial"/>
                <a:cs typeface="Arial"/>
                <a:sym typeface="Arial"/>
              </a:rPr>
              <a:t>20</a:t>
            </a:r>
            <a:r>
              <a:rPr lang="en-GB" sz="1800">
                <a:latin typeface="Arial"/>
                <a:ea typeface="Arial"/>
                <a:cs typeface="Arial"/>
                <a:sym typeface="Arial"/>
              </a:rPr>
              <a:t>(8), 1165-1180.</a:t>
            </a:r>
            <a:r>
              <a:rPr lang="en-GB" sz="1800" u="sng" strike="noStrike">
                <a:solidFill>
                  <a:srgbClr val="0563C1"/>
                </a:solidFill>
                <a:latin typeface="Arial"/>
                <a:ea typeface="Arial"/>
                <a:cs typeface="Arial"/>
                <a:sym typeface="Arial"/>
                <a:hlinkClick r:id="rId7">
                  <a:extLst>
                    <a:ext uri="{A12FA001-AC4F-418D-AE19-62706E023703}">
                      <ahyp:hlinkClr val="tx"/>
                    </a:ext>
                  </a:extLst>
                </a:hlinkClick>
              </a:rPr>
              <a:t> </a:t>
            </a:r>
            <a:r>
              <a:rPr lang="en-GB" sz="1800" u="sng">
                <a:solidFill>
                  <a:schemeClr val="hlink"/>
                </a:solidFill>
                <a:highlight>
                  <a:srgbClr val="FFFFFF"/>
                </a:highlight>
                <a:latin typeface="Arial"/>
                <a:ea typeface="Arial"/>
                <a:cs typeface="Arial"/>
                <a:sym typeface="Arial"/>
                <a:hlinkClick r:id="rId8"/>
              </a:rPr>
              <a:t>https://link.springer.com/article/10.1007/s10198-019-01084-9</a:t>
            </a:r>
            <a:endParaRPr sz="1800">
              <a:latin typeface="Arial"/>
              <a:ea typeface="Arial"/>
              <a:cs typeface="Arial"/>
              <a:sym typeface="Arial"/>
            </a:endParaRPr>
          </a:p>
          <a:p>
            <a:pPr indent="-228600" lvl="0" marL="228600" rtl="0" algn="just">
              <a:lnSpc>
                <a:spcPct val="150000"/>
              </a:lnSpc>
              <a:spcBef>
                <a:spcPts val="2400"/>
              </a:spcBef>
              <a:spcAft>
                <a:spcPts val="0"/>
              </a:spcAft>
              <a:buClr>
                <a:schemeClr val="dk1"/>
              </a:buClr>
              <a:buSzPct val="100000"/>
              <a:buChar char="•"/>
            </a:pPr>
            <a:r>
              <a:rPr lang="en-GB" sz="1800">
                <a:highlight>
                  <a:srgbClr val="FFFFFF"/>
                </a:highlight>
                <a:latin typeface="Arial"/>
                <a:ea typeface="Arial"/>
                <a:cs typeface="Arial"/>
                <a:sym typeface="Arial"/>
              </a:rPr>
              <a:t>Burmeister, E. A., Kalisch, B. J., Xie, B., Doumit, M. A., Lee, E., Ferraresion, A., ... &amp; Bragadóttir, H. (2019). Determinants of nurse absenteeism and intent to leave: An international study. </a:t>
            </a:r>
            <a:r>
              <a:rPr i="1" lang="en-GB" sz="1800">
                <a:latin typeface="Arial"/>
                <a:ea typeface="Arial"/>
                <a:cs typeface="Arial"/>
                <a:sym typeface="Arial"/>
              </a:rPr>
              <a:t>Journal of nursing management</a:t>
            </a:r>
            <a:r>
              <a:rPr lang="en-GB" sz="1800">
                <a:latin typeface="Arial"/>
                <a:ea typeface="Arial"/>
                <a:cs typeface="Arial"/>
                <a:sym typeface="Arial"/>
              </a:rPr>
              <a:t>, </a:t>
            </a:r>
            <a:r>
              <a:rPr i="1" lang="en-GB" sz="1800">
                <a:latin typeface="Arial"/>
                <a:ea typeface="Arial"/>
                <a:cs typeface="Arial"/>
                <a:sym typeface="Arial"/>
              </a:rPr>
              <a:t>27</a:t>
            </a:r>
            <a:r>
              <a:rPr lang="en-GB" sz="1800">
                <a:latin typeface="Arial"/>
                <a:ea typeface="Arial"/>
                <a:cs typeface="Arial"/>
                <a:sym typeface="Arial"/>
              </a:rPr>
              <a:t>(1), 143-153.</a:t>
            </a:r>
            <a:r>
              <a:rPr lang="en-GB" sz="1800" u="sng" strike="noStrike">
                <a:solidFill>
                  <a:srgbClr val="0563C1"/>
                </a:solidFill>
                <a:latin typeface="Arial"/>
                <a:ea typeface="Arial"/>
                <a:cs typeface="Arial"/>
                <a:sym typeface="Arial"/>
                <a:hlinkClick r:id="rId9">
                  <a:extLst>
                    <a:ext uri="{A12FA001-AC4F-418D-AE19-62706E023703}">
                      <ahyp:hlinkClr val="tx"/>
                    </a:ext>
                  </a:extLst>
                </a:hlinkClick>
              </a:rPr>
              <a:t> </a:t>
            </a:r>
            <a:r>
              <a:rPr lang="en-GB" sz="1800" u="sng">
                <a:solidFill>
                  <a:schemeClr val="hlink"/>
                </a:solidFill>
                <a:latin typeface="Arial"/>
                <a:ea typeface="Arial"/>
                <a:cs typeface="Arial"/>
                <a:sym typeface="Arial"/>
                <a:hlinkClick r:id="rId10"/>
              </a:rPr>
              <a:t>https://deepblue.lib.umich.edu/bitstream/handle/2027.42/147841/jonm12659.pdf?sequence=2</a:t>
            </a:r>
            <a:endParaRPr sz="1800">
              <a:latin typeface="Arial"/>
              <a:ea typeface="Arial"/>
              <a:cs typeface="Arial"/>
              <a:sym typeface="Arial"/>
            </a:endParaRPr>
          </a:p>
          <a:p>
            <a:pPr indent="-228600" lvl="0" marL="228600" rtl="0" algn="just">
              <a:lnSpc>
                <a:spcPct val="150000"/>
              </a:lnSpc>
              <a:spcBef>
                <a:spcPts val="2400"/>
              </a:spcBef>
              <a:spcAft>
                <a:spcPts val="0"/>
              </a:spcAft>
              <a:buClr>
                <a:schemeClr val="dk1"/>
              </a:buClr>
              <a:buSzPct val="100000"/>
              <a:buChar char="•"/>
            </a:pPr>
            <a:r>
              <a:rPr lang="en-GB" sz="1800">
                <a:highlight>
                  <a:srgbClr val="FFFFFF"/>
                </a:highlight>
                <a:latin typeface="Arial"/>
                <a:ea typeface="Arial"/>
                <a:cs typeface="Arial"/>
                <a:sym typeface="Arial"/>
              </a:rPr>
              <a:t>Gross, H. P., Thaler, J., &amp; Winter, V. (2019). Integrating public service motivation in the job-demands-resources model: An empirical analysis to explain employees’ performance, absenteeism, and presenteeism. </a:t>
            </a:r>
            <a:r>
              <a:rPr i="1" lang="en-GB" sz="1800">
                <a:latin typeface="Arial"/>
                <a:ea typeface="Arial"/>
                <a:cs typeface="Arial"/>
                <a:sym typeface="Arial"/>
              </a:rPr>
              <a:t>International Public Management Journal</a:t>
            </a:r>
            <a:r>
              <a:rPr lang="en-GB" sz="1800">
                <a:latin typeface="Arial"/>
                <a:ea typeface="Arial"/>
                <a:cs typeface="Arial"/>
                <a:sym typeface="Arial"/>
              </a:rPr>
              <a:t>, </a:t>
            </a:r>
            <a:r>
              <a:rPr i="1" lang="en-GB" sz="1800">
                <a:latin typeface="Arial"/>
                <a:ea typeface="Arial"/>
                <a:cs typeface="Arial"/>
                <a:sym typeface="Arial"/>
              </a:rPr>
              <a:t>22</a:t>
            </a:r>
            <a:r>
              <a:rPr lang="en-GB" sz="1800">
                <a:latin typeface="Arial"/>
                <a:ea typeface="Arial"/>
                <a:cs typeface="Arial"/>
                <a:sym typeface="Arial"/>
              </a:rPr>
              <a:t>(1), 176-206.</a:t>
            </a:r>
            <a:r>
              <a:rPr lang="en-GB" sz="1800" u="sng" strike="noStrike">
                <a:solidFill>
                  <a:srgbClr val="0563C1"/>
                </a:solidFill>
                <a:latin typeface="Arial"/>
                <a:ea typeface="Arial"/>
                <a:cs typeface="Arial"/>
                <a:sym typeface="Arial"/>
                <a:hlinkClick r:id="rId11">
                  <a:extLst>
                    <a:ext uri="{A12FA001-AC4F-418D-AE19-62706E023703}">
                      <ahyp:hlinkClr val="tx"/>
                    </a:ext>
                  </a:extLst>
                </a:hlinkClick>
              </a:rPr>
              <a:t> </a:t>
            </a:r>
            <a:r>
              <a:rPr lang="en-GB" sz="1800" u="sng">
                <a:solidFill>
                  <a:schemeClr val="hlink"/>
                </a:solidFill>
                <a:latin typeface="Arial"/>
                <a:ea typeface="Arial"/>
                <a:cs typeface="Arial"/>
                <a:sym typeface="Arial"/>
                <a:hlinkClick r:id="rId12"/>
              </a:rPr>
              <a:t>https://portal.findresearcher.sdu.dk/files/156437446/Gross_et_al._preprint.pdf</a:t>
            </a:r>
            <a:endParaRPr sz="1800">
              <a:latin typeface="Arial"/>
              <a:ea typeface="Arial"/>
              <a:cs typeface="Arial"/>
              <a:sym typeface="Arial"/>
            </a:endParaRPr>
          </a:p>
          <a:p>
            <a:pPr indent="-228600" lvl="0" marL="228600" rtl="0" algn="just">
              <a:lnSpc>
                <a:spcPct val="150000"/>
              </a:lnSpc>
              <a:spcBef>
                <a:spcPts val="2400"/>
              </a:spcBef>
              <a:spcAft>
                <a:spcPts val="0"/>
              </a:spcAft>
              <a:buClr>
                <a:schemeClr val="dk1"/>
              </a:buClr>
              <a:buSzPct val="100000"/>
              <a:buChar char="•"/>
            </a:pPr>
            <a:r>
              <a:rPr lang="en-GB" sz="1800" u="sng">
                <a:solidFill>
                  <a:schemeClr val="hlink"/>
                </a:solidFill>
                <a:latin typeface="Arial"/>
                <a:ea typeface="Arial"/>
                <a:cs typeface="Arial"/>
                <a:sym typeface="Arial"/>
                <a:hlinkClick r:id="rId13"/>
              </a:rPr>
              <a:t>https://eprints.whiterose.ac.uk/143842/3/Caroline%20Knight%20and%20Malcolm%20Robert%20R2%20EWO.355.18%20main%20doc%20with%20author%20details.pdf</a:t>
            </a:r>
            <a:endParaRPr sz="1800">
              <a:latin typeface="Arial"/>
              <a:ea typeface="Arial"/>
              <a:cs typeface="Arial"/>
              <a:sym typeface="Arial"/>
            </a:endParaRPr>
          </a:p>
          <a:p>
            <a:pPr indent="-228600" lvl="0" marL="228600" rtl="0" algn="just">
              <a:lnSpc>
                <a:spcPct val="150000"/>
              </a:lnSpc>
              <a:spcBef>
                <a:spcPts val="2400"/>
              </a:spcBef>
              <a:spcAft>
                <a:spcPts val="0"/>
              </a:spcAft>
              <a:buClr>
                <a:schemeClr val="dk1"/>
              </a:buClr>
              <a:buSzPct val="100000"/>
              <a:buChar char="•"/>
            </a:pPr>
            <a:r>
              <a:rPr lang="en-GB" sz="1800">
                <a:highlight>
                  <a:srgbClr val="FFFFFF"/>
                </a:highlight>
                <a:latin typeface="Arial"/>
                <a:ea typeface="Arial"/>
                <a:cs typeface="Arial"/>
                <a:sym typeface="Arial"/>
              </a:rPr>
              <a:t>Knight, C., Patterson, M., &amp; Dawson, J. (2019). Work engagement interventions can be effective: a systematic review. </a:t>
            </a:r>
            <a:r>
              <a:rPr i="1" lang="en-GB" sz="1800">
                <a:latin typeface="Arial"/>
                <a:ea typeface="Arial"/>
                <a:cs typeface="Arial"/>
                <a:sym typeface="Arial"/>
              </a:rPr>
              <a:t>European Journal of Work and Organizational Psychology</a:t>
            </a:r>
            <a:r>
              <a:rPr lang="en-GB" sz="1800">
                <a:latin typeface="Arial"/>
                <a:ea typeface="Arial"/>
                <a:cs typeface="Arial"/>
                <a:sym typeface="Arial"/>
              </a:rPr>
              <a:t>, </a:t>
            </a:r>
            <a:r>
              <a:rPr i="1" lang="en-GB" sz="1800">
                <a:latin typeface="Arial"/>
                <a:ea typeface="Arial"/>
                <a:cs typeface="Arial"/>
                <a:sym typeface="Arial"/>
              </a:rPr>
              <a:t>28</a:t>
            </a:r>
            <a:r>
              <a:rPr lang="en-GB" sz="1800">
                <a:latin typeface="Arial"/>
                <a:ea typeface="Arial"/>
                <a:cs typeface="Arial"/>
                <a:sym typeface="Arial"/>
              </a:rPr>
              <a:t>(3), 348-372.</a:t>
            </a:r>
            <a:endParaRPr sz="1800">
              <a:latin typeface="Arial"/>
              <a:ea typeface="Arial"/>
              <a:cs typeface="Arial"/>
              <a:sym typeface="Arial"/>
            </a:endParaRPr>
          </a:p>
          <a:p>
            <a:pPr indent="-228600" lvl="0" marL="228600" rtl="0" algn="just">
              <a:lnSpc>
                <a:spcPct val="150000"/>
              </a:lnSpc>
              <a:spcBef>
                <a:spcPts val="2400"/>
              </a:spcBef>
              <a:spcAft>
                <a:spcPts val="0"/>
              </a:spcAft>
              <a:buClr>
                <a:schemeClr val="dk1"/>
              </a:buClr>
              <a:buSzPct val="100000"/>
              <a:buChar char="•"/>
            </a:pPr>
            <a:r>
              <a:rPr lang="en-GB" sz="1800">
                <a:latin typeface="Arial"/>
                <a:ea typeface="Arial"/>
                <a:cs typeface="Arial"/>
                <a:sym typeface="Arial"/>
              </a:rPr>
              <a:t>NHS (2021).</a:t>
            </a:r>
            <a:r>
              <a:rPr lang="en-GB" sz="1800" u="sng">
                <a:latin typeface="Arial"/>
                <a:ea typeface="Arial"/>
                <a:cs typeface="Arial"/>
                <a:sym typeface="Arial"/>
              </a:rPr>
              <a:t> </a:t>
            </a:r>
            <a:r>
              <a:rPr lang="en-GB" sz="1800">
                <a:latin typeface="Arial"/>
                <a:ea typeface="Arial"/>
                <a:cs typeface="Arial"/>
                <a:sym typeface="Arial"/>
              </a:rPr>
              <a:t>Case Study: Reducing Long-term Absenteeism. Available at: </a:t>
            </a:r>
            <a:r>
              <a:rPr lang="en-GB" sz="1800" u="sng">
                <a:solidFill>
                  <a:schemeClr val="hlink"/>
                </a:solidFill>
                <a:latin typeface="Arial"/>
                <a:ea typeface="Arial"/>
                <a:cs typeface="Arial"/>
                <a:sym typeface="Arial"/>
                <a:hlinkClick r:id="rId14"/>
              </a:rPr>
              <a:t>https://www.ewin.nhs.uk/sites/default/files/eWIN%20Case%20Study%20-%20Reducing%20Long-term%20Absenteeism.pdf</a:t>
            </a:r>
            <a:r>
              <a:rPr lang="en-GB" sz="1800">
                <a:latin typeface="Arial"/>
                <a:ea typeface="Arial"/>
                <a:cs typeface="Arial"/>
                <a:sym typeface="Arial"/>
              </a:rPr>
              <a:t>. [Accessed on 25 February 2022]. </a:t>
            </a:r>
            <a:endParaRPr/>
          </a:p>
          <a:p>
            <a:pPr indent="-228600" lvl="0" marL="228600" rtl="0" algn="just">
              <a:lnSpc>
                <a:spcPct val="90000"/>
              </a:lnSpc>
              <a:spcBef>
                <a:spcPts val="2200"/>
              </a:spcBef>
              <a:spcAft>
                <a:spcPts val="0"/>
              </a:spcAft>
              <a:buClr>
                <a:schemeClr val="dk1"/>
              </a:buClr>
              <a:buSzPct val="100000"/>
              <a:buChar char="•"/>
            </a:pPr>
            <a:r>
              <a:rPr lang="en-GB" sz="1800">
                <a:highlight>
                  <a:srgbClr val="FFFFFF"/>
                </a:highlight>
                <a:latin typeface="Arial"/>
                <a:ea typeface="Arial"/>
                <a:cs typeface="Arial"/>
                <a:sym typeface="Arial"/>
              </a:rPr>
              <a:t>Raja, H., &amp; Gupta, R. (2019). The impact of employee absenteeism on organizational productivity with special reference to the service sector. </a:t>
            </a:r>
            <a:r>
              <a:rPr i="1" lang="en-GB" sz="1800">
                <a:latin typeface="Arial"/>
                <a:ea typeface="Arial"/>
                <a:cs typeface="Arial"/>
                <a:sym typeface="Arial"/>
              </a:rPr>
              <a:t>Int J Humanit Arts Lit</a:t>
            </a:r>
            <a:r>
              <a:rPr lang="en-GB" sz="1800">
                <a:latin typeface="Arial"/>
                <a:ea typeface="Arial"/>
                <a:cs typeface="Arial"/>
                <a:sym typeface="Arial"/>
              </a:rPr>
              <a:t>, </a:t>
            </a:r>
            <a:r>
              <a:rPr i="1" lang="en-GB" sz="1800">
                <a:latin typeface="Arial"/>
                <a:ea typeface="Arial"/>
                <a:cs typeface="Arial"/>
                <a:sym typeface="Arial"/>
              </a:rPr>
              <a:t>4</a:t>
            </a:r>
            <a:r>
              <a:rPr lang="en-GB" sz="1800">
                <a:latin typeface="Arial"/>
                <a:ea typeface="Arial"/>
                <a:cs typeface="Arial"/>
                <a:sym typeface="Arial"/>
              </a:rPr>
              <a:t>(7), 581-94.</a:t>
            </a:r>
            <a:r>
              <a:rPr lang="en-GB" sz="1800" u="sng" strike="noStrike">
                <a:solidFill>
                  <a:srgbClr val="0563C1"/>
                </a:solidFill>
                <a:latin typeface="Arial"/>
                <a:ea typeface="Arial"/>
                <a:cs typeface="Arial"/>
                <a:sym typeface="Arial"/>
                <a:hlinkClick r:id="rId15">
                  <a:extLst>
                    <a:ext uri="{A12FA001-AC4F-418D-AE19-62706E023703}">
                      <ahyp:hlinkClr val="tx"/>
                    </a:ext>
                  </a:extLst>
                </a:hlinkClick>
              </a:rPr>
              <a:t> </a:t>
            </a:r>
            <a:r>
              <a:rPr lang="en-GB" sz="1800" u="sng">
                <a:solidFill>
                  <a:schemeClr val="hlink"/>
                </a:solidFill>
                <a:highlight>
                  <a:srgbClr val="FFFFFF"/>
                </a:highlight>
                <a:latin typeface="Arial"/>
                <a:ea typeface="Arial"/>
                <a:cs typeface="Arial"/>
                <a:sym typeface="Arial"/>
                <a:hlinkClick r:id="rId16"/>
              </a:rPr>
              <a:t>http://ns1.impactjournals.us/download/archives/08-05-2019-1557316516-6-IMPACT%20:%20IJRHAL-61.%20format.%20hum%20-%20The%20Impact%20of%20Employee%20Absenteeism%20on%20Organizational%20Productivity%20with%20Special%20Reference%20to%20Service%20Sector.pdf</a:t>
            </a:r>
            <a:endParaRPr>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pic>
        <p:nvPicPr>
          <p:cNvPr descr="The Anatomy of a &amp;quot;Thank You&amp;quot; | Kudos®" id="156" name="Google Shape;156;p10"/>
          <p:cNvPicPr preferRelativeResize="0"/>
          <p:nvPr/>
        </p:nvPicPr>
        <p:blipFill rotWithShape="1">
          <a:blip r:embed="rId3">
            <a:alphaModFix/>
          </a:blip>
          <a:srcRect b="0" l="0" r="0" t="0"/>
          <a:stretch/>
        </p:blipFill>
        <p:spPr>
          <a:xfrm>
            <a:off x="0" y="0"/>
            <a:ext cx="12192000" cy="6842438"/>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2022-02-25T13:02:04Z</dcterms:created>
  <dc:creator>HP</dc:creator>
</cp:coreProperties>
</file>