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Lst>
  <p:sldSz cy="21374100" cx="15113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 uri="GoogleSlidesCustomDataVersion2">
      <go:slidesCustomData xmlns:go="http://customooxmlschemas.google.com/" r:id="rId7" roundtripDataSignature="AMtx7mh6r8kSuE06APU7jynhDK3vgAXUa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5" Type="http://schemas.openxmlformats.org/officeDocument/2006/relationships/notesMaster" Target="notesMasters/notesMaster1.xml"/><Relationship Id="rId6" Type="http://schemas.openxmlformats.org/officeDocument/2006/relationships/slide" Target="slides/slide1.xml"/><Relationship Id="rId7"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1" name="Shape 11"/>
        <p:cNvGrpSpPr/>
        <p:nvPr/>
      </p:nvGrpSpPr>
      <p:grpSpPr>
        <a:xfrm>
          <a:off x="0" y="0"/>
          <a:ext cx="0" cy="0"/>
          <a:chOff x="0" y="0"/>
          <a:chExt cx="0" cy="0"/>
        </a:xfrm>
      </p:grpSpPr>
      <p:sp>
        <p:nvSpPr>
          <p:cNvPr id="12" name="Google Shape;12;p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4"/>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4"/>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5"/>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4" name="Google Shape;24;p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6"/>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6"/>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0" name="Google Shape;30;p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7"/>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6" name="Google Shape;36;p7"/>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7" name="Google Shape;37;p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8"/>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3" name="Google Shape;43;p8"/>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4" name="Google Shape;44;p8"/>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5" name="Google Shape;45;p8"/>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6" name="Google Shape;46;p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10"/>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10"/>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7" name="Google Shape;57;p10"/>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8" name="Google Shape;58;p1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1"/>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1"/>
          <p:cNvSpPr/>
          <p:nvPr>
            <p:ph idx="2" type="pic"/>
          </p:nvPr>
        </p:nvSpPr>
        <p:spPr>
          <a:xfrm>
            <a:off x="1792288" y="612775"/>
            <a:ext cx="5486400" cy="4114800"/>
          </a:xfrm>
          <a:prstGeom prst="rect">
            <a:avLst/>
          </a:prstGeom>
          <a:noFill/>
          <a:ln>
            <a:noFill/>
          </a:ln>
        </p:spPr>
      </p:sp>
      <p:sp>
        <p:nvSpPr>
          <p:cNvPr id="64" name="Google Shape;64;p11"/>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5" name="Google Shape;65;p1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2"/>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1" name="Google Shape;71;p1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3"/>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3"/>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7" name="Google Shape;77;p1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2"/>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8" name="Google Shape;8;p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5.jpg"/><Relationship Id="rId8"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6FFB0"/>
        </a:solidFill>
      </p:bgPr>
    </p:bg>
    <p:spTree>
      <p:nvGrpSpPr>
        <p:cNvPr id="83" name="Shape 83"/>
        <p:cNvGrpSpPr/>
        <p:nvPr/>
      </p:nvGrpSpPr>
      <p:grpSpPr>
        <a:xfrm>
          <a:off x="0" y="0"/>
          <a:ext cx="0" cy="0"/>
          <a:chOff x="0" y="0"/>
          <a:chExt cx="0" cy="0"/>
        </a:xfrm>
      </p:grpSpPr>
      <p:sp>
        <p:nvSpPr>
          <p:cNvPr id="84" name="Google Shape;84;p1"/>
          <p:cNvSpPr txBox="1"/>
          <p:nvPr/>
        </p:nvSpPr>
        <p:spPr>
          <a:xfrm>
            <a:off x="0" y="1430830"/>
            <a:ext cx="15113000" cy="1915589"/>
          </a:xfrm>
          <a:prstGeom prst="rect">
            <a:avLst/>
          </a:prstGeom>
          <a:solidFill>
            <a:srgbClr val="DDD9C3"/>
          </a:solidFill>
          <a:ln>
            <a:noFill/>
          </a:ln>
        </p:spPr>
        <p:txBody>
          <a:bodyPr anchorCtr="0" anchor="t" bIns="0" lIns="0" spcFirstLastPara="1" rIns="0" wrap="square" tIns="0">
            <a:spAutoFit/>
          </a:bodyPr>
          <a:lstStyle/>
          <a:p>
            <a:pPr indent="0" lvl="0" marL="0" marR="0" rtl="0" algn="ctr">
              <a:lnSpc>
                <a:spcPct val="186607"/>
              </a:lnSpc>
              <a:spcBef>
                <a:spcPts val="0"/>
              </a:spcBef>
              <a:spcAft>
                <a:spcPts val="0"/>
              </a:spcAft>
              <a:buClr>
                <a:srgbClr val="000000"/>
              </a:buClr>
              <a:buSzPts val="2800"/>
              <a:buFont typeface="Arial"/>
              <a:buNone/>
            </a:pPr>
            <a:r>
              <a:rPr b="1" i="0" lang="en-US" sz="2800" u="sng" cap="none" strike="noStrike">
                <a:solidFill>
                  <a:srgbClr val="000000"/>
                </a:solidFill>
                <a:latin typeface="Arial"/>
                <a:ea typeface="Arial"/>
                <a:cs typeface="Arial"/>
                <a:sym typeface="Arial"/>
              </a:rPr>
              <a:t>Proposed Brand Extension Idea: IKEA Circular Living – Furniture Rental and Buy-Back System</a:t>
            </a:r>
            <a:endParaRPr b="1" i="0" sz="2800" u="none" cap="none" strike="noStrike">
              <a:solidFill>
                <a:srgbClr val="000000"/>
              </a:solidFill>
              <a:latin typeface="Arial"/>
              <a:ea typeface="Arial"/>
              <a:cs typeface="Arial"/>
              <a:sym typeface="Arial"/>
            </a:endParaRPr>
          </a:p>
          <a:p>
            <a:pPr indent="0" lvl="0" marL="0" marR="0" rtl="0" algn="l">
              <a:lnSpc>
                <a:spcPct val="186607"/>
              </a:lnSpc>
              <a:spcBef>
                <a:spcPts val="0"/>
              </a:spcBef>
              <a:spcAft>
                <a:spcPts val="0"/>
              </a:spcAft>
              <a:buClr>
                <a:schemeClr val="dk1"/>
              </a:buClr>
              <a:buSzPts val="2800"/>
              <a:buFont typeface="Calibri"/>
              <a:buNone/>
            </a:pPr>
            <a:r>
              <a:t/>
            </a:r>
            <a:endParaRPr b="1" i="0" sz="2800" u="none" cap="none" strike="noStrike">
              <a:solidFill>
                <a:srgbClr val="000000"/>
              </a:solidFill>
              <a:latin typeface="Arial"/>
              <a:ea typeface="Arial"/>
              <a:cs typeface="Arial"/>
              <a:sym typeface="Arial"/>
            </a:endParaRPr>
          </a:p>
        </p:txBody>
      </p:sp>
      <p:sp>
        <p:nvSpPr>
          <p:cNvPr id="85" name="Google Shape;85;p1"/>
          <p:cNvSpPr txBox="1"/>
          <p:nvPr/>
        </p:nvSpPr>
        <p:spPr>
          <a:xfrm>
            <a:off x="6390464" y="998194"/>
            <a:ext cx="6703161" cy="1302151"/>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t/>
            </a:r>
            <a:endParaRPr b="0" i="0" sz="10084" u="none" cap="none" strike="noStrike">
              <a:solidFill>
                <a:srgbClr val="000000"/>
              </a:solidFill>
              <a:latin typeface="Arial"/>
              <a:ea typeface="Arial"/>
              <a:cs typeface="Arial"/>
              <a:sym typeface="Arial"/>
            </a:endParaRPr>
          </a:p>
        </p:txBody>
      </p:sp>
      <p:sp>
        <p:nvSpPr>
          <p:cNvPr id="86" name="Google Shape;86;p1"/>
          <p:cNvSpPr txBox="1"/>
          <p:nvPr/>
        </p:nvSpPr>
        <p:spPr>
          <a:xfrm>
            <a:off x="5960200" y="6280650"/>
            <a:ext cx="8897400" cy="4462500"/>
          </a:xfrm>
          <a:prstGeom prst="rect">
            <a:avLst/>
          </a:prstGeom>
          <a:blipFill rotWithShape="1">
            <a:blip r:embed="rId3">
              <a:alphaModFix/>
            </a:blip>
            <a:tile algn="tl" flip="none" tx="0" sx="100000" ty="0" sy="100000"/>
          </a:blipFill>
          <a:ln>
            <a:noFill/>
          </a:ln>
        </p:spPr>
        <p:txBody>
          <a:bodyPr anchorCtr="0" anchor="t" bIns="0" lIns="0" spcFirstLastPara="1" rIns="0" wrap="square" tIns="0">
            <a:spAutoFit/>
          </a:bodyPr>
          <a:lstStyle/>
          <a:p>
            <a:pPr indent="0" lvl="0" marL="0" marR="0" rtl="0" algn="just">
              <a:lnSpc>
                <a:spcPct val="149950"/>
              </a:lnSpc>
              <a:spcBef>
                <a:spcPts val="0"/>
              </a:spcBef>
              <a:spcAft>
                <a:spcPts val="0"/>
              </a:spcAft>
              <a:buClr>
                <a:srgbClr val="000000"/>
              </a:buClr>
              <a:buSzPts val="2000"/>
              <a:buFont typeface="Arial"/>
              <a:buNone/>
            </a:pPr>
            <a:r>
              <a:rPr b="0" i="0" lang="en-US" sz="2000" u="none" cap="none" strike="noStrike">
                <a:solidFill>
                  <a:srgbClr val="000000"/>
                </a:solidFill>
                <a:latin typeface="Arial"/>
                <a:ea typeface="Arial"/>
                <a:cs typeface="Arial"/>
                <a:sym typeface="Arial"/>
              </a:rPr>
              <a:t>IKEA, runs on a vision to build a better everyday life while dealing with environmental issues like too much furniture waste (IKEA, 2026). The thing is, more discarded furniture goes straight into landfill, and that also pushes up carbon emissions. However, more discarded furniture lands in the landfill, thereby increasing carbon emissions. Thus, the proposed "Circular Living Model" represents an additional feature for IKEA's brand as it involves a rental scheme combined with the buy-back process whereby used furniture can be returned to reuse and/or refurbishment. The model is consistent with IKEA's sustainability strategy and facilitates the development of a circular economy (Jimenez-Estevez </a:t>
            </a:r>
            <a:r>
              <a:rPr b="0" i="1" lang="en-US" sz="2000" u="none" cap="none" strike="noStrike">
                <a:solidFill>
                  <a:srgbClr val="000000"/>
                </a:solidFill>
                <a:latin typeface="Arial"/>
                <a:ea typeface="Arial"/>
                <a:cs typeface="Arial"/>
                <a:sym typeface="Arial"/>
              </a:rPr>
              <a:t>et al</a:t>
            </a:r>
            <a:r>
              <a:rPr b="0" i="0" lang="en-US" sz="2000" u="none" cap="none" strike="noStrike">
                <a:solidFill>
                  <a:srgbClr val="000000"/>
                </a:solidFill>
                <a:latin typeface="Arial"/>
                <a:ea typeface="Arial"/>
                <a:cs typeface="Arial"/>
                <a:sym typeface="Arial"/>
              </a:rPr>
              <a:t>., 2022).</a:t>
            </a:r>
            <a:endParaRPr/>
          </a:p>
        </p:txBody>
      </p:sp>
      <p:sp>
        <p:nvSpPr>
          <p:cNvPr id="87" name="Google Shape;87;p1"/>
          <p:cNvSpPr txBox="1"/>
          <p:nvPr/>
        </p:nvSpPr>
        <p:spPr>
          <a:xfrm>
            <a:off x="254191" y="8444862"/>
            <a:ext cx="5416704" cy="678071"/>
          </a:xfrm>
          <a:prstGeom prst="rect">
            <a:avLst/>
          </a:prstGeom>
          <a:gradFill>
            <a:gsLst>
              <a:gs pos="0">
                <a:srgbClr val="92D050"/>
              </a:gs>
              <a:gs pos="32150">
                <a:srgbClr val="EAF1DD"/>
              </a:gs>
              <a:gs pos="50000">
                <a:srgbClr val="D6E3BC"/>
              </a:gs>
              <a:gs pos="100000">
                <a:srgbClr val="DEDAC1"/>
              </a:gs>
            </a:gsLst>
            <a:lin ang="5400000" scaled="0"/>
          </a:gradFill>
          <a:ln>
            <a:noFill/>
          </a:ln>
        </p:spPr>
        <p:txBody>
          <a:bodyPr anchorCtr="0" anchor="t" bIns="0" lIns="0" spcFirstLastPara="1" rIns="0" wrap="square" tIns="0">
            <a:spAutoFit/>
          </a:bodyPr>
          <a:lstStyle/>
          <a:p>
            <a:pPr indent="0" lvl="0" marL="0" marR="0" rtl="0" algn="ctr">
              <a:lnSpc>
                <a:spcPct val="222214"/>
              </a:lnSpc>
              <a:spcBef>
                <a:spcPts val="0"/>
              </a:spcBef>
              <a:spcAft>
                <a:spcPts val="0"/>
              </a:spcAft>
              <a:buNone/>
            </a:pPr>
            <a:r>
              <a:rPr b="1" i="0" lang="en-US" sz="2800" u="none" cap="none" strike="noStrike">
                <a:solidFill>
                  <a:srgbClr val="000000"/>
                </a:solidFill>
                <a:latin typeface="Arial"/>
                <a:ea typeface="Arial"/>
                <a:cs typeface="Arial"/>
                <a:sym typeface="Arial"/>
              </a:rPr>
              <a:t>2. Market Appeal and Trends</a:t>
            </a:r>
            <a:endParaRPr b="1" i="0" sz="2800" u="none" cap="none" strike="noStrike">
              <a:solidFill>
                <a:srgbClr val="000000"/>
              </a:solidFill>
              <a:latin typeface="Arial"/>
              <a:ea typeface="Arial"/>
              <a:cs typeface="Arial"/>
              <a:sym typeface="Arial"/>
            </a:endParaRPr>
          </a:p>
        </p:txBody>
      </p:sp>
      <p:sp>
        <p:nvSpPr>
          <p:cNvPr id="88" name="Google Shape;88;p1"/>
          <p:cNvSpPr txBox="1"/>
          <p:nvPr/>
        </p:nvSpPr>
        <p:spPr>
          <a:xfrm>
            <a:off x="5993825" y="14053410"/>
            <a:ext cx="8851800" cy="431100"/>
          </a:xfrm>
          <a:prstGeom prst="rect">
            <a:avLst/>
          </a:prstGeom>
          <a:gradFill>
            <a:gsLst>
              <a:gs pos="0">
                <a:srgbClr val="92D050"/>
              </a:gs>
              <a:gs pos="50000">
                <a:srgbClr val="EAF1DD"/>
              </a:gs>
              <a:gs pos="67850">
                <a:srgbClr val="C2D59B"/>
              </a:gs>
              <a:gs pos="100000">
                <a:srgbClr val="EAF1DD"/>
              </a:gs>
            </a:gsLst>
            <a:lin ang="16200000" scaled="0"/>
          </a:gradFill>
          <a:ln>
            <a:noFill/>
          </a:ln>
        </p:spPr>
        <p:txBody>
          <a:bodyPr anchorCtr="0" anchor="t" bIns="0" lIns="0" spcFirstLastPara="1" rIns="0" wrap="square" tIns="0">
            <a:spAutoFit/>
          </a:bodyPr>
          <a:lstStyle/>
          <a:p>
            <a:pPr indent="0" lvl="0" marL="0" marR="0" rtl="0" algn="ctr">
              <a:lnSpc>
                <a:spcPct val="222214"/>
              </a:lnSpc>
              <a:spcBef>
                <a:spcPts val="0"/>
              </a:spcBef>
              <a:spcAft>
                <a:spcPts val="0"/>
              </a:spcAft>
              <a:buNone/>
            </a:pPr>
            <a:r>
              <a:rPr b="1" i="0" lang="en-US" sz="2800" u="none" cap="none" strike="noStrike">
                <a:solidFill>
                  <a:srgbClr val="000000"/>
                </a:solidFill>
                <a:latin typeface="Arial"/>
                <a:ea typeface="Arial"/>
                <a:cs typeface="Arial"/>
                <a:sym typeface="Arial"/>
              </a:rPr>
              <a:t>3.Sustainability Alignment</a:t>
            </a:r>
            <a:endParaRPr/>
          </a:p>
        </p:txBody>
      </p:sp>
      <p:sp>
        <p:nvSpPr>
          <p:cNvPr id="89" name="Google Shape;89;p1"/>
          <p:cNvSpPr txBox="1"/>
          <p:nvPr/>
        </p:nvSpPr>
        <p:spPr>
          <a:xfrm>
            <a:off x="5963650" y="14873100"/>
            <a:ext cx="5545500" cy="6309000"/>
          </a:xfrm>
          <a:prstGeom prst="rect">
            <a:avLst/>
          </a:prstGeom>
          <a:blipFill rotWithShape="1">
            <a:blip r:embed="rId3">
              <a:alphaModFix/>
            </a:blip>
            <a:tile algn="tl" flip="none" tx="0" sx="100000" ty="0" sy="100000"/>
          </a:blipFill>
          <a:ln>
            <a:noFill/>
          </a:ln>
        </p:spPr>
        <p:txBody>
          <a:bodyPr anchorCtr="0" anchor="t" bIns="0" lIns="0" spcFirstLastPara="1" rIns="0" wrap="square" tIns="0">
            <a:spAutoFit/>
          </a:bodyPr>
          <a:lstStyle/>
          <a:p>
            <a:pPr indent="0" lvl="0" marL="0" marR="0" rtl="0" algn="just">
              <a:lnSpc>
                <a:spcPct val="149950"/>
              </a:lnSpc>
              <a:spcBef>
                <a:spcPts val="0"/>
              </a:spcBef>
              <a:spcAft>
                <a:spcPts val="0"/>
              </a:spcAft>
              <a:buClr>
                <a:srgbClr val="000000"/>
              </a:buClr>
              <a:buSzPts val="2000"/>
              <a:buFont typeface="Arial"/>
              <a:buNone/>
            </a:pPr>
            <a:r>
              <a:rPr b="0" i="0" lang="en-US" sz="2000" u="none" cap="none" strike="noStrike">
                <a:solidFill>
                  <a:srgbClr val="000000"/>
                </a:solidFill>
                <a:latin typeface="Arial"/>
                <a:ea typeface="Arial"/>
                <a:cs typeface="Arial"/>
                <a:sym typeface="Arial"/>
              </a:rPr>
              <a:t>The “Circular Living Model” encourages sustainability through reduction of waste in landfills, elongation of product life cycles, and adoption of reuse-based economies. Besides, it promotes reduction in carbon emissions due to the fact that refurbishment is done in place of everything being produced all over again (Mahalakshmi </a:t>
            </a:r>
            <a:r>
              <a:rPr b="0" i="1" lang="en-US" sz="2000" u="none" cap="none" strike="noStrike">
                <a:solidFill>
                  <a:srgbClr val="000000"/>
                </a:solidFill>
                <a:latin typeface="Arial"/>
                <a:ea typeface="Arial"/>
                <a:cs typeface="Arial"/>
                <a:sym typeface="Arial"/>
              </a:rPr>
              <a:t>et al</a:t>
            </a:r>
            <a:r>
              <a:rPr b="0" i="0" lang="en-US" sz="2000" u="none" cap="none" strike="noStrike">
                <a:solidFill>
                  <a:srgbClr val="000000"/>
                </a:solidFill>
                <a:latin typeface="Arial"/>
                <a:ea typeface="Arial"/>
                <a:cs typeface="Arial"/>
                <a:sym typeface="Arial"/>
              </a:rPr>
              <a:t>., 2024). Further, it promotes consumption responsibility in a way that IKEA retains its environmental approach but at the same time delivers practical results such as affordability and flexible living spaces. As a result, sustainability becomes more affordable for many people than before.</a:t>
            </a:r>
            <a:endParaRPr/>
          </a:p>
        </p:txBody>
      </p:sp>
      <p:sp>
        <p:nvSpPr>
          <p:cNvPr id="90" name="Google Shape;90;p1"/>
          <p:cNvSpPr txBox="1"/>
          <p:nvPr/>
        </p:nvSpPr>
        <p:spPr>
          <a:xfrm>
            <a:off x="5792922" y="5439606"/>
            <a:ext cx="9064705" cy="678071"/>
          </a:xfrm>
          <a:prstGeom prst="rect">
            <a:avLst/>
          </a:prstGeom>
          <a:gradFill>
            <a:gsLst>
              <a:gs pos="0">
                <a:srgbClr val="92D050"/>
              </a:gs>
              <a:gs pos="50000">
                <a:srgbClr val="C2D59B"/>
              </a:gs>
              <a:gs pos="63622">
                <a:srgbClr val="C2D59B"/>
              </a:gs>
              <a:gs pos="81100">
                <a:srgbClr val="D6E3BC"/>
              </a:gs>
              <a:gs pos="100000">
                <a:srgbClr val="DEDAC1"/>
              </a:gs>
            </a:gsLst>
            <a:lin ang="5400000" scaled="0"/>
          </a:gradFill>
          <a:ln>
            <a:noFill/>
          </a:ln>
        </p:spPr>
        <p:txBody>
          <a:bodyPr anchorCtr="0" anchor="t" bIns="0" lIns="0" spcFirstLastPara="1" rIns="0" wrap="square" tIns="0">
            <a:spAutoFit/>
          </a:bodyPr>
          <a:lstStyle/>
          <a:p>
            <a:pPr indent="0" lvl="0" marL="0" marR="0" rtl="0" algn="ctr">
              <a:lnSpc>
                <a:spcPct val="222214"/>
              </a:lnSpc>
              <a:spcBef>
                <a:spcPts val="0"/>
              </a:spcBef>
              <a:spcAft>
                <a:spcPts val="0"/>
              </a:spcAft>
              <a:buNone/>
            </a:pPr>
            <a:r>
              <a:rPr b="1" i="0" lang="en-US" sz="2800" u="none" cap="none" strike="noStrike">
                <a:solidFill>
                  <a:srgbClr val="000000"/>
                </a:solidFill>
                <a:latin typeface="Arial"/>
                <a:ea typeface="Arial"/>
                <a:cs typeface="Arial"/>
                <a:sym typeface="Arial"/>
              </a:rPr>
              <a:t>1.Sustainable Requirement and Purpose</a:t>
            </a:r>
            <a:endParaRPr/>
          </a:p>
        </p:txBody>
      </p:sp>
      <p:sp>
        <p:nvSpPr>
          <p:cNvPr id="91" name="Google Shape;91;p1"/>
          <p:cNvSpPr txBox="1"/>
          <p:nvPr/>
        </p:nvSpPr>
        <p:spPr>
          <a:xfrm>
            <a:off x="0" y="156214"/>
            <a:ext cx="15113000" cy="1200329"/>
          </a:xfrm>
          <a:prstGeom prst="rect">
            <a:avLst/>
          </a:prstGeom>
          <a:solidFill>
            <a:srgbClr val="938953"/>
          </a:solid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0" i="0" lang="en-US" sz="3600" u="none" cap="none" strike="noStrike">
                <a:solidFill>
                  <a:schemeClr val="lt1"/>
                </a:solidFill>
                <a:latin typeface="Arial"/>
                <a:ea typeface="Arial"/>
                <a:cs typeface="Arial"/>
                <a:sym typeface="Arial"/>
              </a:rPr>
              <a:t>Marketing Management</a:t>
            </a:r>
            <a:endParaRPr/>
          </a:p>
          <a:p>
            <a:pPr indent="0" lvl="0" marL="0" marR="0" rtl="0" algn="ctr">
              <a:spcBef>
                <a:spcPts val="0"/>
              </a:spcBef>
              <a:spcAft>
                <a:spcPts val="0"/>
              </a:spcAft>
              <a:buNone/>
            </a:pPr>
            <a:r>
              <a:rPr b="0" i="0" lang="en-US" sz="3600" u="none" cap="none" strike="noStrike">
                <a:solidFill>
                  <a:schemeClr val="lt1"/>
                </a:solidFill>
                <a:latin typeface="Arial"/>
                <a:ea typeface="Arial"/>
                <a:cs typeface="Arial"/>
                <a:sym typeface="Arial"/>
              </a:rPr>
              <a:t>Portfolio: Brand development</a:t>
            </a:r>
            <a:endParaRPr/>
          </a:p>
        </p:txBody>
      </p:sp>
      <p:sp>
        <p:nvSpPr>
          <p:cNvPr id="92" name="Google Shape;92;p1"/>
          <p:cNvSpPr txBox="1"/>
          <p:nvPr/>
        </p:nvSpPr>
        <p:spPr>
          <a:xfrm>
            <a:off x="199825" y="9296577"/>
            <a:ext cx="5525400" cy="8247600"/>
          </a:xfrm>
          <a:prstGeom prst="rect">
            <a:avLst/>
          </a:prstGeom>
          <a:blipFill rotWithShape="1">
            <a:blip r:embed="rId3">
              <a:alphaModFix/>
            </a:blip>
            <a:tile algn="tl" flip="none" tx="0" sx="100000" ty="0" sy="100000"/>
          </a:blipFill>
          <a:ln>
            <a:noFill/>
          </a:ln>
        </p:spPr>
        <p:txBody>
          <a:bodyPr anchorCtr="0" anchor="t" bIns="45700" lIns="91425" spcFirstLastPara="1" rIns="91425" wrap="square" tIns="45700">
            <a:spAutoFit/>
          </a:bodyPr>
          <a:lstStyle/>
          <a:p>
            <a:pPr indent="0" lvl="0" marL="0" marR="0" rtl="0" algn="just">
              <a:lnSpc>
                <a:spcPct val="149950"/>
              </a:lnSpc>
              <a:spcBef>
                <a:spcPts val="0"/>
              </a:spcBef>
              <a:spcAft>
                <a:spcPts val="0"/>
              </a:spcAft>
              <a:buClr>
                <a:srgbClr val="000000"/>
              </a:buClr>
              <a:buSzPts val="2000"/>
              <a:buFont typeface="Arial"/>
              <a:buNone/>
            </a:pPr>
            <a:r>
              <a:rPr b="0" i="0" lang="en-US" sz="2000" u="none" cap="none" strike="noStrike">
                <a:solidFill>
                  <a:srgbClr val="000000"/>
                </a:solidFill>
                <a:latin typeface="Arial"/>
                <a:ea typeface="Arial"/>
                <a:cs typeface="Arial"/>
                <a:sym typeface="Arial"/>
              </a:rPr>
              <a:t>This strategy is relevant due to an increasing demand for sustainable and flexible housing solutions. Particularly, urban and young consumers are more inclined towards flexible and sustainable housing arrangements (Ingka Holding, 2026). Today, people have become more concerned about their impact on the environment but at the same time face certain economic challenges, which is why the current consumer tendency involves choosing cost-effective sustainable solutions. From this perspective, both the rental option and the buy-back process make the strategy compelling for consumers because they contribute to financial benefits. In turn, the combination of profits from operations with environmental responsibility appeals to customers and investors equally well.</a:t>
            </a:r>
            <a:endParaRPr/>
          </a:p>
        </p:txBody>
      </p:sp>
      <p:pic>
        <p:nvPicPr>
          <p:cNvPr id="93" name="Google Shape;93;p1"/>
          <p:cNvPicPr preferRelativeResize="0"/>
          <p:nvPr/>
        </p:nvPicPr>
        <p:blipFill rotWithShape="1">
          <a:blip r:embed="rId4">
            <a:alphaModFix/>
          </a:blip>
          <a:srcRect b="0" l="0" r="0" t="0"/>
          <a:stretch/>
        </p:blipFill>
        <p:spPr>
          <a:xfrm>
            <a:off x="5792923" y="3387356"/>
            <a:ext cx="9064706" cy="1967094"/>
          </a:xfrm>
          <a:prstGeom prst="rect">
            <a:avLst/>
          </a:prstGeom>
          <a:noFill/>
          <a:ln>
            <a:noFill/>
          </a:ln>
        </p:spPr>
      </p:pic>
      <p:pic>
        <p:nvPicPr>
          <p:cNvPr id="94" name="Google Shape;94;p1"/>
          <p:cNvPicPr preferRelativeResize="0"/>
          <p:nvPr/>
        </p:nvPicPr>
        <p:blipFill rotWithShape="1">
          <a:blip r:embed="rId5">
            <a:alphaModFix/>
          </a:blip>
          <a:srcRect b="0" l="0" r="0" t="0"/>
          <a:stretch/>
        </p:blipFill>
        <p:spPr>
          <a:xfrm>
            <a:off x="255371" y="3420706"/>
            <a:ext cx="5416705" cy="4869574"/>
          </a:xfrm>
          <a:prstGeom prst="rect">
            <a:avLst/>
          </a:prstGeom>
          <a:noFill/>
          <a:ln>
            <a:noFill/>
          </a:ln>
        </p:spPr>
      </p:pic>
      <p:pic>
        <p:nvPicPr>
          <p:cNvPr id="95" name="Google Shape;95;p1"/>
          <p:cNvPicPr preferRelativeResize="0"/>
          <p:nvPr/>
        </p:nvPicPr>
        <p:blipFill rotWithShape="1">
          <a:blip r:embed="rId6">
            <a:alphaModFix/>
          </a:blip>
          <a:srcRect b="0" l="0" r="0" t="0"/>
          <a:stretch/>
        </p:blipFill>
        <p:spPr>
          <a:xfrm>
            <a:off x="11758544" y="15543630"/>
            <a:ext cx="3086948" cy="5530838"/>
          </a:xfrm>
          <a:prstGeom prst="rect">
            <a:avLst/>
          </a:prstGeom>
          <a:noFill/>
          <a:ln>
            <a:noFill/>
          </a:ln>
        </p:spPr>
      </p:pic>
      <p:pic>
        <p:nvPicPr>
          <p:cNvPr descr="Guarented Blog - Everything Your Home ..." id="96" name="Google Shape;96;p1"/>
          <p:cNvPicPr preferRelativeResize="0"/>
          <p:nvPr/>
        </p:nvPicPr>
        <p:blipFill rotWithShape="1">
          <a:blip r:embed="rId7">
            <a:alphaModFix/>
          </a:blip>
          <a:srcRect b="0" l="0" r="0" t="0"/>
          <a:stretch/>
        </p:blipFill>
        <p:spPr>
          <a:xfrm>
            <a:off x="72975" y="18041123"/>
            <a:ext cx="5416700" cy="3033352"/>
          </a:xfrm>
          <a:prstGeom prst="rect">
            <a:avLst/>
          </a:prstGeom>
          <a:noFill/>
          <a:ln>
            <a:noFill/>
          </a:ln>
        </p:spPr>
      </p:pic>
      <p:pic>
        <p:nvPicPr>
          <p:cNvPr id="97" name="Google Shape;97;p1"/>
          <p:cNvPicPr preferRelativeResize="0"/>
          <p:nvPr/>
        </p:nvPicPr>
        <p:blipFill rotWithShape="1">
          <a:blip r:embed="rId8">
            <a:alphaModFix/>
          </a:blip>
          <a:srcRect b="0" l="0" r="0" t="0"/>
          <a:stretch/>
        </p:blipFill>
        <p:spPr>
          <a:xfrm>
            <a:off x="5993825" y="10971100"/>
            <a:ext cx="8851674" cy="3033349"/>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cp:coreProperties>
</file>