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60" r:id="rId2"/>
    <p:sldId id="256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19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FF42F-C7D7-447F-B86F-3691BE869B9F}" type="datetimeFigureOut">
              <a:rPr lang="en-IN" smtClean="0"/>
              <a:t>23/10/26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72BFB-C71B-4064-9B79-7E7EC7C2AF1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7398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72BFB-C71B-4064-9B79-7E7EC7C2AF1F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13696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11/eip.70017?utm_source=chatgpt.com" TargetMode="External"/><Relationship Id="rId13" Type="http://schemas.openxmlformats.org/officeDocument/2006/relationships/hyperlink" Target="https://doi.org/10.1016/j.rpsm.2022.04.005?utm_source=chatgpt.com" TargetMode="External"/><Relationship Id="rId18" Type="http://schemas.openxmlformats.org/officeDocument/2006/relationships/hyperlink" Target="https://doi.org/10.1038/s41746-021-00386-8?utm_source=chatgpt.com" TargetMode="External"/><Relationship Id="rId3" Type="http://schemas.openxmlformats.org/officeDocument/2006/relationships/hyperlink" Target="https://doi.org/10.3389/fpsyg.2023.1073647?utm_source=chatgpt.com" TargetMode="External"/><Relationship Id="rId21" Type="http://schemas.openxmlformats.org/officeDocument/2006/relationships/hyperlink" Target="https://www.pexels.com/photo/a-student-sitting-in-a-library-and-with-a-laptop-and-studying-16420237/?utm_source=chatgpt.com" TargetMode="External"/><Relationship Id="rId7" Type="http://schemas.openxmlformats.org/officeDocument/2006/relationships/hyperlink" Target="https://doi.org/10.2196/39454?utm_source=chatgpt.com" TargetMode="External"/><Relationship Id="rId12" Type="http://schemas.openxmlformats.org/officeDocument/2006/relationships/hyperlink" Target="https://doi.org/10.2196/35159?utm_source=chatgpt.com" TargetMode="External"/><Relationship Id="rId17" Type="http://schemas.openxmlformats.org/officeDocument/2006/relationships/hyperlink" Target="https://www.who.int/en/news-room/fact-sheets/detail/anxiety-disorders?utm_source=chatgpt.com" TargetMode="External"/><Relationship Id="rId2" Type="http://schemas.openxmlformats.org/officeDocument/2006/relationships/hyperlink" Target="https://doi.org/10.2196/24387?utm_source=chatgpt.com" TargetMode="External"/><Relationship Id="rId16" Type="http://schemas.openxmlformats.org/officeDocument/2006/relationships/hyperlink" Target="https://www.who.int/publications/i/item/9789240049338?utm_source=chatgpt.com" TargetMode="External"/><Relationship Id="rId20" Type="http://schemas.openxmlformats.org/officeDocument/2006/relationships/hyperlink" Target="https://www.pexels.com/photo/university-students-inside-the-library-7777702/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2196/25847?utm_source=chatgpt.com" TargetMode="External"/><Relationship Id="rId11" Type="http://schemas.openxmlformats.org/officeDocument/2006/relationships/hyperlink" Target="https://www.nice.org.uk/corporate/ecd7/chapter/how-to-meet-the-standards" TargetMode="External"/><Relationship Id="rId5" Type="http://schemas.openxmlformats.org/officeDocument/2006/relationships/hyperlink" Target="https://doi.org/10.1038/s44159-021-00003-1?utm_source=chatgpt.com" TargetMode="External"/><Relationship Id="rId15" Type="http://schemas.openxmlformats.org/officeDocument/2006/relationships/hyperlink" Target="https://www.paho.org/sites/default/files/1986-OttawaCharterEN2.pdf?utm_source=chatgpt.com" TargetMode="External"/><Relationship Id="rId10" Type="http://schemas.openxmlformats.org/officeDocument/2006/relationships/hyperlink" Target="https://www.england.nhs.uk/long-read/inclusive-digital-healthcare-a-framework-for-nhs-action-on-digital-inclusion/?utm_source=chatgpt.com" TargetMode="External"/><Relationship Id="rId19" Type="http://schemas.openxmlformats.org/officeDocument/2006/relationships/hyperlink" Target="https://www.com-b.org/resources?utm_source=chatgpt.com" TargetMode="External"/><Relationship Id="rId4" Type="http://schemas.openxmlformats.org/officeDocument/2006/relationships/hyperlink" Target="https://doi.org/10.1016/j.jad.2024.09.014?utm_source=chatgpt.com" TargetMode="External"/><Relationship Id="rId9" Type="http://schemas.openxmlformats.org/officeDocument/2006/relationships/hyperlink" Target="https://doi.org/10.1186/1748-5908-6-42?utm_source=chatgpt.com" TargetMode="External"/><Relationship Id="rId14" Type="http://schemas.openxmlformats.org/officeDocument/2006/relationships/hyperlink" Target="https://doi.org/10.2196/42864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619125" y="5362575"/>
            <a:ext cx="2609850" cy="1019175"/>
          </a:xfrm>
          <a:prstGeom prst="roundRect">
            <a:avLst>
              <a:gd name="adj" fmla="val 9345"/>
            </a:avLst>
          </a:prstGeom>
          <a:solidFill>
            <a:srgbClr val="214D57"/>
          </a:solidFill>
          <a:ln w="9525">
            <a:solidFill>
              <a:srgbClr val="325B6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mohammadyusuf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kasim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motalaid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3400425" y="5362575"/>
            <a:ext cx="2609850" cy="1019175"/>
          </a:xfrm>
          <a:prstGeom prst="roundRect">
            <a:avLst>
              <a:gd name="adj" fmla="val 9345"/>
            </a:avLst>
          </a:prstGeom>
          <a:solidFill>
            <a:srgbClr val="214D57"/>
          </a:solidFill>
          <a:ln w="9525">
            <a:solidFill>
              <a:srgbClr val="325B6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6181725" y="5362575"/>
            <a:ext cx="2609850" cy="1019175"/>
          </a:xfrm>
          <a:prstGeom prst="roundRect">
            <a:avLst>
              <a:gd name="adj" fmla="val 9345"/>
            </a:avLst>
          </a:prstGeom>
          <a:solidFill>
            <a:srgbClr val="214D57"/>
          </a:solidFill>
          <a:ln w="9525">
            <a:solidFill>
              <a:srgbClr val="325B6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8963025" y="5362575"/>
            <a:ext cx="2609850" cy="1019175"/>
          </a:xfrm>
          <a:prstGeom prst="roundRect">
            <a:avLst>
              <a:gd name="adj" fmla="val 9345"/>
            </a:avLst>
          </a:prstGeom>
          <a:solidFill>
            <a:srgbClr val="214D57"/>
          </a:solidFill>
          <a:ln w="9525">
            <a:solidFill>
              <a:srgbClr val="325B6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19125" y="476250"/>
            <a:ext cx="1009650" cy="295275"/>
          </a:xfrm>
          <a:prstGeom prst="roundRect">
            <a:avLst>
              <a:gd name="adj" fmla="val 19354"/>
            </a:avLst>
          </a:prstGeom>
          <a:solidFill>
            <a:srgbClr val="325B63"/>
          </a:solidFill>
          <a:ln w="9525">
            <a:solidFill>
              <a:srgbClr val="56787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9477375" y="490537"/>
            <a:ext cx="2095500" cy="266700"/>
          </a:xfrm>
          <a:prstGeom prst="roundRect">
            <a:avLst>
              <a:gd name="adj" fmla="val 50000"/>
            </a:avLst>
          </a:prstGeom>
          <a:solidFill>
            <a:srgbClr val="196464"/>
          </a:solidFill>
          <a:ln w="9525">
            <a:solidFill>
              <a:srgbClr val="2A9D8F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2202116" y="4484191"/>
            <a:ext cx="1581150" cy="295275"/>
          </a:xfrm>
          <a:prstGeom prst="roundRect">
            <a:avLst>
              <a:gd name="adj" fmla="val 19354"/>
            </a:avLst>
          </a:prstGeom>
          <a:solidFill>
            <a:srgbClr val="214D57"/>
          </a:solidFill>
          <a:ln w="9525">
            <a:solidFill>
              <a:srgbClr val="3E656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3878516" y="4484191"/>
            <a:ext cx="2162175" cy="295275"/>
          </a:xfrm>
          <a:prstGeom prst="roundRect">
            <a:avLst>
              <a:gd name="adj" fmla="val 19354"/>
            </a:avLst>
          </a:prstGeom>
          <a:solidFill>
            <a:srgbClr val="214D57"/>
          </a:solidFill>
          <a:ln w="9525">
            <a:solidFill>
              <a:srgbClr val="3E656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135941" y="4484191"/>
            <a:ext cx="1943100" cy="295275"/>
          </a:xfrm>
          <a:prstGeom prst="roundRect">
            <a:avLst>
              <a:gd name="adj" fmla="val 19354"/>
            </a:avLst>
          </a:prstGeom>
          <a:solidFill>
            <a:srgbClr val="214D57"/>
          </a:solidFill>
          <a:ln w="9525">
            <a:solidFill>
              <a:srgbClr val="3E656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8174291" y="4484191"/>
            <a:ext cx="1981200" cy="295275"/>
          </a:xfrm>
          <a:prstGeom prst="roundRect">
            <a:avLst>
              <a:gd name="adj" fmla="val 19354"/>
            </a:avLst>
          </a:prstGeom>
          <a:solidFill>
            <a:srgbClr val="214D57"/>
          </a:solidFill>
          <a:ln w="9525">
            <a:solidFill>
              <a:srgbClr val="3E656D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4991" y="4569916"/>
            <a:ext cx="133350" cy="133350"/>
          </a:xfrm>
          <a:prstGeom prst="rect">
            <a:avLst/>
          </a:prstGeom>
        </p:spPr>
      </p:pic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391" y="4569916"/>
            <a:ext cx="133350" cy="133350"/>
          </a:xfrm>
          <a:prstGeom prst="rect">
            <a:avLst/>
          </a:prstGeom>
        </p:spPr>
      </p:pic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816" y="4569916"/>
            <a:ext cx="171450" cy="133350"/>
          </a:xfrm>
          <a:prstGeom prst="rect">
            <a:avLst/>
          </a:prstGeom>
        </p:spPr>
      </p:pic>
      <p:pic>
        <p:nvPicPr>
          <p:cNvPr id="17" name="Picture 1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7166" y="4569916"/>
            <a:ext cx="171450" cy="13335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790572" y="1907083"/>
            <a:ext cx="10601325" cy="157698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4140"/>
              </a:lnSpc>
            </a:pPr>
            <a:r>
              <a:rPr sz="3450" b="1" i="0" u="none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MENTAL HEALTH APPS FOR REDUCING ANXIETY AND DEPRESSION IN UNIVERSITY STUDENTS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19125" y="3674566"/>
            <a:ext cx="10953750" cy="514115"/>
          </a:xfrm>
          <a:prstGeom prst="rect">
            <a:avLst/>
          </a:prstGeom>
          <a:solidFill>
            <a:srgbClr val="002060"/>
          </a:solidFill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137"/>
              </a:lnSpc>
            </a:pPr>
            <a:r>
              <a:rPr sz="1425" b="0" i="0" u="none" dirty="0">
                <a:solidFill>
                  <a:srgbClr val="CBD5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population-health examination of app-delivered cognitive </a:t>
            </a:r>
            <a:r>
              <a:rPr sz="1425" b="0" i="0" u="none" dirty="0" err="1">
                <a:solidFill>
                  <a:srgbClr val="CBD5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sz="1425" b="0" i="0" u="none" dirty="0">
                <a:solidFill>
                  <a:srgbClr val="CBD5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interventions, </a:t>
            </a:r>
            <a:r>
              <a:rPr sz="1425" b="0" i="0" u="none" dirty="0" err="1">
                <a:solidFill>
                  <a:srgbClr val="CBD5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sz="1425" b="0" i="0" u="none" dirty="0">
                <a:solidFill>
                  <a:srgbClr val="CBD5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change architecture (COM-B), digital inclusion safeguards, and stepped-care governance.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52475" y="533400"/>
            <a:ext cx="838200" cy="161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1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LCHS7009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743075" y="533400"/>
            <a:ext cx="3704540" cy="173124"/>
          </a:xfrm>
          <a:prstGeom prst="rect">
            <a:avLst/>
          </a:prstGeom>
          <a:solidFill>
            <a:srgbClr val="002060"/>
          </a:solidFill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1125" b="0" i="0" u="none" dirty="0">
                <a:solidFill>
                  <a:srgbClr val="CBD5E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Population Health and Digital Health Promotion • Component 2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610725" y="538162"/>
            <a:ext cx="1924050" cy="15004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75" b="1" i="0" u="none">
                <a:solidFill>
                  <a:srgbClr val="E0F2F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Poster Presentation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577205" y="1600609"/>
            <a:ext cx="3283390" cy="173124"/>
          </a:xfrm>
          <a:prstGeom prst="rect">
            <a:avLst/>
          </a:prstGeom>
          <a:solidFill>
            <a:srgbClr val="002060"/>
          </a:solidFill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 dirty="0">
                <a:solidFill>
                  <a:srgbClr val="48CAE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INTERVENTION PROPOSAL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559918" y="4546103"/>
            <a:ext cx="1409700" cy="161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 dirty="0">
                <a:solidFill>
                  <a:srgbClr val="E2E8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 Promotion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4228175" y="4541341"/>
            <a:ext cx="1990725" cy="161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 dirty="0">
                <a:solidFill>
                  <a:srgbClr val="E2E8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COM-B </a:t>
            </a:r>
            <a:r>
              <a:rPr sz="1050" b="0" i="0" u="none" dirty="0" err="1">
                <a:solidFill>
                  <a:srgbClr val="E2E8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sz="1050" b="0" i="0" u="none" dirty="0">
                <a:solidFill>
                  <a:srgbClr val="E2E8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Change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515098" y="4541341"/>
            <a:ext cx="1771650" cy="161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 dirty="0">
                <a:solidFill>
                  <a:srgbClr val="E2E8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Equity &amp; Safety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543615" y="4541341"/>
            <a:ext cx="1809750" cy="16158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50" b="0" i="0" u="none" dirty="0">
                <a:solidFill>
                  <a:srgbClr val="E2E8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Blended Stepped Care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838200" y="5543550"/>
            <a:ext cx="926536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3619500" y="5543550"/>
            <a:ext cx="702115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619500" y="5743575"/>
            <a:ext cx="2266950" cy="23083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lang="en-IN" sz="15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2534789</a:t>
            </a:r>
            <a:endParaRPr sz="1500" b="1" i="0" u="none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400800" y="5543550"/>
            <a:ext cx="1064394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&amp; LEVEL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400800" y="5743575"/>
            <a:ext cx="2266950" cy="2018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57"/>
              </a:lnSpc>
            </a:pPr>
            <a:r>
              <a:rPr sz="1275" b="1" i="0" u="none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LCHS7009 • MSc Digital Health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182100" y="5543550"/>
            <a:ext cx="1176604" cy="138499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00" b="1" i="0" u="none">
                <a:solidFill>
                  <a:srgbClr val="94A3B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 SCOPE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182100" y="5743575"/>
            <a:ext cx="2266950" cy="2018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657"/>
              </a:lnSpc>
            </a:pPr>
            <a:r>
              <a:rPr sz="1275" b="1" i="0" u="none">
                <a:solidFill>
                  <a:srgbClr val="48CAE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Component 2: Poster Slide Deck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9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/>
        </p:nvSpPr>
        <p:spPr>
          <a:xfrm>
            <a:off x="114300" y="258364"/>
            <a:ext cx="2933700" cy="1919139"/>
          </a:xfrm>
          <a:prstGeom prst="roundRect">
            <a:avLst>
              <a:gd name="adj" fmla="val 1802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114300" y="2225129"/>
            <a:ext cx="2933700" cy="1091356"/>
          </a:xfrm>
          <a:prstGeom prst="roundRect">
            <a:avLst>
              <a:gd name="adj" fmla="val 2618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114300" y="3364110"/>
            <a:ext cx="2933700" cy="950416"/>
          </a:xfrm>
          <a:prstGeom prst="roundRect">
            <a:avLst>
              <a:gd name="adj" fmla="val 3006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14300" y="4362152"/>
            <a:ext cx="2933700" cy="2362498"/>
          </a:xfrm>
          <a:prstGeom prst="roundRect">
            <a:avLst>
              <a:gd name="adj" fmla="val 2665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3124200" y="258365"/>
            <a:ext cx="2933700" cy="2158306"/>
          </a:xfrm>
          <a:prstGeom prst="roundRect">
            <a:avLst>
              <a:gd name="adj" fmla="val 1566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3124200" y="2464296"/>
            <a:ext cx="2933700" cy="1605858"/>
          </a:xfrm>
          <a:prstGeom prst="roundRect">
            <a:avLst>
              <a:gd name="adj" fmla="val 2397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3124200" y="4102747"/>
            <a:ext cx="2933700" cy="2589310"/>
          </a:xfrm>
          <a:prstGeom prst="roundRect">
            <a:avLst>
              <a:gd name="adj" fmla="val 2181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6134100" y="258365"/>
            <a:ext cx="2933700" cy="1758376"/>
          </a:xfrm>
          <a:prstGeom prst="roundRect">
            <a:avLst>
              <a:gd name="adj" fmla="val 1747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6134100" y="2083042"/>
            <a:ext cx="2933700" cy="1407721"/>
          </a:xfrm>
          <a:prstGeom prst="roundRect">
            <a:avLst>
              <a:gd name="adj" fmla="val 3054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6134100" y="3583185"/>
            <a:ext cx="2933700" cy="3108872"/>
          </a:xfrm>
          <a:prstGeom prst="roundRect">
            <a:avLst>
              <a:gd name="adj" fmla="val 2665"/>
            </a:avLst>
          </a:prstGeom>
          <a:solidFill>
            <a:srgbClr val="FFFFFF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9124950" y="258310"/>
            <a:ext cx="2952750" cy="1042893"/>
          </a:xfrm>
          <a:prstGeom prst="roundRect">
            <a:avLst>
              <a:gd name="adj" fmla="val 4163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ounded Rectangle 15"/>
          <p:cNvSpPr/>
          <p:nvPr/>
        </p:nvSpPr>
        <p:spPr>
          <a:xfrm>
            <a:off x="9153525" y="3109335"/>
            <a:ext cx="2933700" cy="648295"/>
          </a:xfrm>
          <a:prstGeom prst="roundRect">
            <a:avLst>
              <a:gd name="adj" fmla="val 4407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9153525" y="5347842"/>
            <a:ext cx="2933700" cy="648295"/>
          </a:xfrm>
          <a:prstGeom prst="roundRect">
            <a:avLst>
              <a:gd name="adj" fmla="val 4407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9153525" y="6043762"/>
            <a:ext cx="2933700" cy="648295"/>
          </a:xfrm>
          <a:prstGeom prst="roundRect">
            <a:avLst>
              <a:gd name="adj" fmla="val 4407"/>
            </a:avLst>
          </a:prstGeom>
          <a:solidFill>
            <a:srgbClr val="F8FAFC"/>
          </a:solidFill>
          <a:ln w="9525">
            <a:solidFill>
              <a:srgbClr val="CBD5E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219075" y="516537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190500" y="1200958"/>
            <a:ext cx="2781300" cy="352871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190500" y="2406104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190500" y="3545085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3200400" y="507836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3200400" y="2645271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6210300" y="641804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6210300" y="1590733"/>
            <a:ext cx="2781300" cy="333672"/>
          </a:xfrm>
          <a:prstGeom prst="rect">
            <a:avLst/>
          </a:prstGeom>
          <a:solidFill>
            <a:srgbClr val="FEF2F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6210300" y="2377304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Rectangle 28"/>
          <p:cNvSpPr/>
          <p:nvPr/>
        </p:nvSpPr>
        <p:spPr>
          <a:xfrm>
            <a:off x="9201150" y="478613"/>
            <a:ext cx="2781300" cy="9525"/>
          </a:xfrm>
          <a:prstGeom prst="rect">
            <a:avLst/>
          </a:prstGeom>
          <a:solidFill>
            <a:srgbClr val="CBD5E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Rectangle 30"/>
          <p:cNvSpPr/>
          <p:nvPr/>
        </p:nvSpPr>
        <p:spPr>
          <a:xfrm>
            <a:off x="190500" y="1200958"/>
            <a:ext cx="28575" cy="352871"/>
          </a:xfrm>
          <a:prstGeom prst="rect">
            <a:avLst/>
          </a:prstGeom>
          <a:solidFill>
            <a:srgbClr val="0284C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Rounded Rectangle 31"/>
          <p:cNvSpPr/>
          <p:nvPr/>
        </p:nvSpPr>
        <p:spPr>
          <a:xfrm>
            <a:off x="3200400" y="952031"/>
            <a:ext cx="2781300" cy="349172"/>
          </a:xfrm>
          <a:prstGeom prst="roundRect">
            <a:avLst>
              <a:gd name="adj" fmla="val 7134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ounded Rectangle 32"/>
          <p:cNvSpPr/>
          <p:nvPr/>
        </p:nvSpPr>
        <p:spPr>
          <a:xfrm>
            <a:off x="3200400" y="1346619"/>
            <a:ext cx="2781300" cy="300867"/>
          </a:xfrm>
          <a:prstGeom prst="roundRect">
            <a:avLst>
              <a:gd name="adj" fmla="val 7134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ounded Rectangle 33"/>
          <p:cNvSpPr/>
          <p:nvPr/>
        </p:nvSpPr>
        <p:spPr>
          <a:xfrm>
            <a:off x="3200400" y="1680080"/>
            <a:ext cx="2781300" cy="256471"/>
          </a:xfrm>
          <a:prstGeom prst="roundRect">
            <a:avLst>
              <a:gd name="adj" fmla="val 7134"/>
            </a:avLst>
          </a:prstGeom>
          <a:solidFill>
            <a:srgbClr val="FFFFFF"/>
          </a:solidFill>
          <a:ln w="9525">
            <a:solidFill>
              <a:srgbClr val="E2E8F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Rounded Rectangle 34"/>
          <p:cNvSpPr/>
          <p:nvPr/>
        </p:nvSpPr>
        <p:spPr>
          <a:xfrm>
            <a:off x="3162450" y="3220291"/>
            <a:ext cx="908000" cy="502601"/>
          </a:xfrm>
          <a:prstGeom prst="roundRect">
            <a:avLst>
              <a:gd name="adj" fmla="val 5451"/>
            </a:avLst>
          </a:prstGeom>
          <a:solidFill>
            <a:srgbClr val="EFF6FF"/>
          </a:solidFill>
          <a:ln w="9525">
            <a:solidFill>
              <a:srgbClr val="BFDBFE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Rounded Rectangle 35"/>
          <p:cNvSpPr/>
          <p:nvPr/>
        </p:nvSpPr>
        <p:spPr>
          <a:xfrm>
            <a:off x="4136975" y="3226024"/>
            <a:ext cx="908000" cy="496868"/>
          </a:xfrm>
          <a:prstGeom prst="roundRect">
            <a:avLst>
              <a:gd name="adj" fmla="val 5451"/>
            </a:avLst>
          </a:prstGeom>
          <a:solidFill>
            <a:srgbClr val="ECFDF5"/>
          </a:solidFill>
          <a:ln w="9525">
            <a:solidFill>
              <a:srgbClr val="A7F3D0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Rounded Rectangle 36"/>
          <p:cNvSpPr/>
          <p:nvPr/>
        </p:nvSpPr>
        <p:spPr>
          <a:xfrm>
            <a:off x="5073550" y="3226022"/>
            <a:ext cx="908000" cy="496869"/>
          </a:xfrm>
          <a:prstGeom prst="roundRect">
            <a:avLst>
              <a:gd name="adj" fmla="val 5451"/>
            </a:avLst>
          </a:prstGeom>
          <a:solidFill>
            <a:srgbClr val="FEFCE8"/>
          </a:solidFill>
          <a:ln w="9525">
            <a:solidFill>
              <a:srgbClr val="FEF08A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6210300" y="1590733"/>
            <a:ext cx="28575" cy="333672"/>
          </a:xfrm>
          <a:prstGeom prst="rect">
            <a:avLst/>
          </a:prstGeom>
          <a:solidFill>
            <a:srgbClr val="EF444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40" name="Picture 39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343" y="4096345"/>
            <a:ext cx="2838450" cy="1000125"/>
          </a:xfrm>
          <a:prstGeom prst="rect">
            <a:avLst/>
          </a:prstGeom>
        </p:spPr>
      </p:pic>
      <p:sp>
        <p:nvSpPr>
          <p:cNvPr id="49" name="TextBox 48"/>
          <p:cNvSpPr txBox="1"/>
          <p:nvPr/>
        </p:nvSpPr>
        <p:spPr>
          <a:xfrm>
            <a:off x="219075" y="316110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 dirty="0">
                <a:solidFill>
                  <a:srgbClr val="0E2A47"/>
                </a:solidFill>
                <a:latin typeface="Times New Roman"/>
              </a:rPr>
              <a:t>1. BACKGROUND &amp; PUBLIC-HEALTH CONTEXT</a:t>
            </a:r>
          </a:p>
        </p:txBody>
      </p:sp>
      <p:sp>
        <p:nvSpPr>
          <p:cNvPr id="50" name="TextBox 49"/>
          <p:cNvSpPr txBox="1"/>
          <p:nvPr/>
        </p:nvSpPr>
        <p:spPr>
          <a:xfrm>
            <a:off x="200025" y="604974"/>
            <a:ext cx="2781300" cy="4616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just">
              <a:lnSpc>
                <a:spcPts val="885"/>
              </a:lnSpc>
            </a:pP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Anxiety and depression can affect learning, relationships, sleep and daily functioning during university. Students may face academic pressure, financial strain, loneliness, transition and barriers to timely counselling.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190500" y="1670893"/>
            <a:ext cx="2876550" cy="44946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5"/>
              </a:lnSpc>
            </a:pPr>
            <a:r>
              <a:rPr sz="750" b="0" i="0" u="none" dirty="0">
                <a:solidFill>
                  <a:srgbClr val="1E293B"/>
                </a:solidFill>
                <a:latin typeface="Times New Roman"/>
              </a:rPr>
              <a:t>Digital mental health apps offer flexible access to psychoeducation, CBT exercises, mood checks and mindfulness, complementing campus services when quality and referral pathways are assured (Madrid-</a:t>
            </a:r>
            <a:r>
              <a:rPr sz="750" b="0" i="0" u="none" dirty="0" err="1">
                <a:solidFill>
                  <a:srgbClr val="1E293B"/>
                </a:solidFill>
                <a:latin typeface="Times New Roman"/>
              </a:rPr>
              <a:t>Cagigal</a:t>
            </a:r>
            <a:r>
              <a:rPr sz="750" b="0" i="0" u="none" dirty="0">
                <a:solidFill>
                  <a:srgbClr val="1E293B"/>
                </a:solidFill>
                <a:latin typeface="Times New Roman"/>
              </a:rPr>
              <a:t> et al., 2025; Riboldi et al., 2023).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90500" y="2282279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0E2A47"/>
                </a:solidFill>
                <a:latin typeface="Times New Roman"/>
              </a:rPr>
              <a:t>THE PROPOSED DIGITAL INTERVENTION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190500" y="2444204"/>
            <a:ext cx="2857500" cy="4616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5"/>
              </a:lnSpc>
            </a:pPr>
            <a:r>
              <a:rPr sz="750" b="1" i="0" u="none" dirty="0">
                <a:solidFill>
                  <a:srgbClr val="1E293B"/>
                </a:solidFill>
                <a:latin typeface="Times New Roman"/>
              </a:rPr>
              <a:t>Pathway:</a:t>
            </a:r>
            <a:r>
              <a:rPr sz="750" b="0" i="0" u="none" dirty="0">
                <a:solidFill>
                  <a:srgbClr val="1E293B"/>
                </a:solidFill>
                <a:latin typeface="Times New Roman"/>
              </a:rPr>
              <a:t> A university-endorsed app pathway for students aged 18+, delivering bite-sized CBT activities, mood logs, behavioral activation, mindfulness, and direct escalation to campus wellbeing, GPs, and NHS services.</a:t>
            </a:r>
          </a:p>
        </p:txBody>
      </p:sp>
      <p:sp>
        <p:nvSpPr>
          <p:cNvPr id="54" name="TextBox 53"/>
          <p:cNvSpPr txBox="1"/>
          <p:nvPr/>
        </p:nvSpPr>
        <p:spPr>
          <a:xfrm>
            <a:off x="190499" y="2922240"/>
            <a:ext cx="2828925" cy="3462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5"/>
              </a:lnSpc>
            </a:pPr>
            <a:r>
              <a:rPr sz="750" b="1" i="0" u="none" dirty="0">
                <a:solidFill>
                  <a:srgbClr val="1E293B"/>
                </a:solidFill>
                <a:latin typeface="Times New Roman"/>
              </a:rPr>
              <a:t>Governance:</a:t>
            </a:r>
            <a:r>
              <a:rPr sz="750" b="0" i="0" u="none" dirty="0">
                <a:solidFill>
                  <a:srgbClr val="1E293B"/>
                </a:solidFill>
                <a:latin typeface="Times New Roman"/>
              </a:rPr>
              <a:t> Early support tool, not diagnostic care or counselling replacement. Evaluated against NICE (2022) Digital Health Framework with data deletion and human check-in options.</a:t>
            </a:r>
          </a:p>
        </p:txBody>
      </p:sp>
      <p:sp>
        <p:nvSpPr>
          <p:cNvPr id="55" name="TextBox 54"/>
          <p:cNvSpPr txBox="1"/>
          <p:nvPr/>
        </p:nvSpPr>
        <p:spPr>
          <a:xfrm>
            <a:off x="190500" y="3421260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0E2A47"/>
                </a:solidFill>
                <a:latin typeface="Times New Roman"/>
              </a:rPr>
              <a:t>EXAMPLES OF PREVIOUS INTERVENTIONS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190500" y="3583185"/>
            <a:ext cx="2876550" cy="674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5"/>
              </a:lnSpc>
            </a:pPr>
            <a:r>
              <a:rPr sz="750" b="0" i="0" u="none">
                <a:solidFill>
                  <a:srgbClr val="1E293B"/>
                </a:solidFill>
                <a:latin typeface="Times New Roman"/>
              </a:rPr>
              <a:t>Non-digital models include university counselling, GP care, peer support, and face-to-face CBT. Digital models include web CBT and apps. Systematic reviews show digital CBT and mind-body tools mitigated student anxiety during COVID-19 (Riboldi et al., 2023), while mindfulness apps yield modest symptom relief (Gong et al., 2023). A blended offer preserves choice.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183625" y="6420100"/>
            <a:ext cx="2788175" cy="1795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33"/>
              </a:lnSpc>
            </a:pPr>
            <a:r>
              <a:rPr sz="700" b="1" i="0" u="none" dirty="0">
                <a:latin typeface="Times New Roman"/>
              </a:rPr>
              <a:t>Figure 1.</a:t>
            </a:r>
            <a:r>
              <a:rPr sz="700" b="0" i="0" u="none" dirty="0">
                <a:latin typeface="Times New Roman"/>
              </a:rPr>
              <a:t> University students studying in a library. Source: Mikhail </a:t>
            </a:r>
            <a:r>
              <a:rPr sz="700" b="0" i="0" u="none" dirty="0" err="1">
                <a:latin typeface="Times New Roman"/>
              </a:rPr>
              <a:t>Nilov</a:t>
            </a:r>
            <a:r>
              <a:rPr sz="700" b="0" i="0" u="none" dirty="0">
                <a:latin typeface="Times New Roman"/>
              </a:rPr>
              <a:t> (2021), </a:t>
            </a:r>
            <a:r>
              <a:rPr sz="700" b="0" i="0" u="none" dirty="0" err="1">
                <a:latin typeface="Times New Roman"/>
              </a:rPr>
              <a:t>Pexels</a:t>
            </a:r>
            <a:r>
              <a:rPr sz="700" b="0" i="0" u="none" dirty="0">
                <a:latin typeface="Times New Roman"/>
              </a:rPr>
              <a:t>, "University Students Inside the Library". </a:t>
            </a:r>
            <a:endParaRPr lang="en-IN" sz="700" b="0" i="0" u="none" dirty="0">
              <a:latin typeface="Times New Roman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3248322" y="324666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 dirty="0">
                <a:solidFill>
                  <a:srgbClr val="0E2A47"/>
                </a:solidFill>
                <a:latin typeface="Times New Roman"/>
              </a:rPr>
              <a:t>2. HEALTH PROMOTION VALUES &amp; PRINCIPLES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3219450" y="613341"/>
            <a:ext cx="2800350" cy="34624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5"/>
              </a:lnSpc>
            </a:pPr>
            <a:r>
              <a:rPr sz="750" b="0" i="0" u="none" dirty="0">
                <a:solidFill>
                  <a:srgbClr val="1E293B"/>
                </a:solidFill>
                <a:latin typeface="Times New Roman"/>
              </a:rPr>
              <a:t>Enables people to increase control over and improve health (WHO, 1986). Apps support empowerment via coping skills and early self-checks.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3257550" y="2016741"/>
            <a:ext cx="2781300" cy="3147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just">
              <a:lnSpc>
                <a:spcPts val="826"/>
              </a:lnSpc>
            </a:pPr>
            <a:r>
              <a:rPr sz="712" b="0" i="0" u="none" dirty="0">
                <a:solidFill>
                  <a:srgbClr val="475569"/>
                </a:solidFill>
                <a:latin typeface="Times New Roman"/>
              </a:rPr>
              <a:t>Apps cannot resolve structural pressures (tuition, housing, discrimination); universities must provide supportive institutional environments (Ottawa Charter; Lattie et al., 2022; NHS England, 2023).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3200400" y="2521446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>
                <a:solidFill>
                  <a:srgbClr val="0E2A47"/>
                </a:solidFill>
                <a:latin typeface="Times New Roman"/>
              </a:rPr>
              <a:t>3. BEHAVIOURAL CHANGE THEORY: COM-B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3200400" y="2683371"/>
            <a:ext cx="2876550" cy="3370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85"/>
              </a:lnSpc>
            </a:pPr>
            <a:r>
              <a:rPr sz="750" b="0" i="0" u="none">
                <a:solidFill>
                  <a:srgbClr val="1E293B"/>
                </a:solidFill>
                <a:latin typeface="Times New Roman"/>
              </a:rPr>
              <a:t>Behaviour is shaped by Capability, Opportunity, and Motivation (Michie, van Stralen and West, 2011). Target behaviour: regular coping practice and timely help-seeking.</a:t>
            </a:r>
          </a:p>
        </p:txBody>
      </p:sp>
      <p:sp>
        <p:nvSpPr>
          <p:cNvPr id="63" name="TextBox 62"/>
          <p:cNvSpPr txBox="1"/>
          <p:nvPr/>
        </p:nvSpPr>
        <p:spPr>
          <a:xfrm>
            <a:off x="3162450" y="3851578"/>
            <a:ext cx="2904975" cy="1795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14"/>
              </a:lnSpc>
            </a:pPr>
            <a:r>
              <a:rPr sz="637" b="1" i="0" u="none" dirty="0">
                <a:solidFill>
                  <a:srgbClr val="475569"/>
                </a:solidFill>
                <a:latin typeface="Times New Roman"/>
              </a:rPr>
              <a:t>Figure 2.</a:t>
            </a:r>
            <a:r>
              <a:rPr sz="637" b="0" i="0" u="none" dirty="0">
                <a:solidFill>
                  <a:srgbClr val="475569"/>
                </a:solidFill>
                <a:latin typeface="Times New Roman"/>
              </a:rPr>
              <a:t> Application of COM-B to student app engagement. Author synthesis based on Michie et al. (2011).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3238500" y="6467719"/>
            <a:ext cx="2781300" cy="1795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33"/>
              </a:lnSpc>
            </a:pPr>
            <a:r>
              <a:rPr sz="700" b="1" i="0" u="none" dirty="0">
                <a:latin typeface="Times New Roman"/>
              </a:rPr>
              <a:t>Figure 3.</a:t>
            </a:r>
            <a:r>
              <a:rPr sz="700" b="0" i="0" u="none" dirty="0">
                <a:latin typeface="Times New Roman"/>
              </a:rPr>
              <a:t> Official COM-B model &amp; </a:t>
            </a:r>
            <a:r>
              <a:rPr sz="700" b="0" i="0" u="none" dirty="0" err="1">
                <a:latin typeface="Times New Roman"/>
              </a:rPr>
              <a:t>Behaviour</a:t>
            </a:r>
            <a:r>
              <a:rPr sz="700" b="0" i="0" u="none" dirty="0">
                <a:latin typeface="Times New Roman"/>
              </a:rPr>
              <a:t> Change Wheel. Source: Michie et al. (2011); COM-B Website. 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6224587" y="295963"/>
            <a:ext cx="3020377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62" b="1" i="0" u="none" dirty="0">
                <a:solidFill>
                  <a:srgbClr val="0E2A47"/>
                </a:solidFill>
                <a:latin typeface="Times New Roman"/>
              </a:rPr>
              <a:t>EVIDENCE SNAPSHOT: BENEFIT, BUT NOT A GUARANTEE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6210300" y="679904"/>
            <a:ext cx="2876550" cy="21341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40"/>
              </a:lnSpc>
            </a:pP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• </a:t>
            </a:r>
            <a:r>
              <a:rPr sz="712" b="1" i="0" u="none" dirty="0">
                <a:solidFill>
                  <a:srgbClr val="1E293B"/>
                </a:solidFill>
                <a:latin typeface="Times New Roman"/>
              </a:rPr>
              <a:t>Madrid-</a:t>
            </a:r>
            <a:r>
              <a:rPr sz="712" b="1" i="0" u="none" dirty="0" err="1">
                <a:solidFill>
                  <a:srgbClr val="1E293B"/>
                </a:solidFill>
                <a:latin typeface="Times New Roman"/>
              </a:rPr>
              <a:t>Cagigal</a:t>
            </a:r>
            <a:r>
              <a:rPr sz="712" b="1" i="0" u="none" dirty="0">
                <a:solidFill>
                  <a:srgbClr val="1E293B"/>
                </a:solidFill>
                <a:latin typeface="Times New Roman"/>
              </a:rPr>
              <a:t> et al. (2025):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Meta-analysis of 21 RCTs favored digital tools for depression (</a:t>
            </a:r>
            <a:r>
              <a:rPr sz="712" b="0" i="1" u="none" dirty="0">
                <a:solidFill>
                  <a:srgbClr val="1E293B"/>
                </a:solidFill>
                <a:latin typeface="Times New Roman"/>
              </a:rPr>
              <a:t>d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= 0.55) and anxiety (</a:t>
            </a:r>
            <a:r>
              <a:rPr sz="712" b="0" i="1" u="none" dirty="0">
                <a:solidFill>
                  <a:srgbClr val="1E293B"/>
                </a:solidFill>
                <a:latin typeface="Times New Roman"/>
              </a:rPr>
              <a:t>d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= 0.46).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6210300" y="912374"/>
            <a:ext cx="2876550" cy="3201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40"/>
              </a:lnSpc>
            </a:pPr>
            <a:r>
              <a:rPr sz="712" b="0" i="0" u="none">
                <a:solidFill>
                  <a:srgbClr val="1E293B"/>
                </a:solidFill>
                <a:latin typeface="Times New Roman"/>
              </a:rPr>
              <a:t>• </a:t>
            </a:r>
            <a:r>
              <a:rPr sz="712" b="1" i="0" u="none">
                <a:solidFill>
                  <a:srgbClr val="1E293B"/>
                </a:solidFill>
                <a:latin typeface="Times New Roman"/>
              </a:rPr>
              <a:t>Gong et al. (2023):</a:t>
            </a:r>
            <a:r>
              <a:rPr sz="712" b="0" i="0" u="none">
                <a:solidFill>
                  <a:srgbClr val="1E293B"/>
                </a:solidFill>
                <a:latin typeface="Times New Roman"/>
              </a:rPr>
              <a:t> 9 online mindfulness RCTs showed small symptom gains (depression SMD = -0.27; anxiety SMD = -0.47) with null wellbeing shifts.</a:t>
            </a:r>
          </a:p>
        </p:txBody>
      </p:sp>
      <p:sp>
        <p:nvSpPr>
          <p:cNvPr id="68" name="TextBox 67"/>
          <p:cNvSpPr txBox="1"/>
          <p:nvPr/>
        </p:nvSpPr>
        <p:spPr>
          <a:xfrm>
            <a:off x="6210300" y="1201313"/>
            <a:ext cx="2876550" cy="320129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40"/>
              </a:lnSpc>
            </a:pP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• </a:t>
            </a:r>
            <a:r>
              <a:rPr sz="712" b="1" i="0" u="none" dirty="0">
                <a:solidFill>
                  <a:srgbClr val="1E293B"/>
                </a:solidFill>
                <a:latin typeface="Times New Roman"/>
              </a:rPr>
              <a:t>Lu et al. (2022) &amp; LaMontagne et al. (2024):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15 RCTs found small anxiety effects (</a:t>
            </a:r>
            <a:r>
              <a:rPr sz="712" b="0" i="1" u="none" dirty="0">
                <a:solidFill>
                  <a:srgbClr val="1E293B"/>
                </a:solidFill>
                <a:latin typeface="Times New Roman"/>
              </a:rPr>
              <a:t>g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≈ -0.10) but no significant depression benefit, with variable engagement.</a:t>
            </a:r>
          </a:p>
        </p:txBody>
      </p:sp>
      <p:sp>
        <p:nvSpPr>
          <p:cNvPr id="69" name="TextBox 68"/>
          <p:cNvSpPr txBox="1"/>
          <p:nvPr/>
        </p:nvSpPr>
        <p:spPr>
          <a:xfrm>
            <a:off x="6238875" y="2165151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 dirty="0">
                <a:solidFill>
                  <a:srgbClr val="0E2A47"/>
                </a:solidFill>
                <a:latin typeface="Times New Roman"/>
              </a:rPr>
              <a:t>DIGITAL INEQUALITY, PRIVACY AND SAFETY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6220207" y="2504367"/>
            <a:ext cx="2876550" cy="3077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40"/>
              </a:lnSpc>
            </a:pPr>
            <a:r>
              <a:rPr sz="800" b="1" i="0" u="none" dirty="0">
                <a:solidFill>
                  <a:srgbClr val="1E293B"/>
                </a:solidFill>
                <a:latin typeface="Times New Roman"/>
              </a:rPr>
              <a:t>Digital Divide:</a:t>
            </a: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 NHS England (2023/24) reports ~7% of UK homes lack internet access and ~1M people canceled broadband due to cost. Digital-only care risks widening health inequalities.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6224587" y="2953276"/>
            <a:ext cx="2876550" cy="30777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40"/>
              </a:lnSpc>
            </a:pPr>
            <a:r>
              <a:rPr sz="800" b="1" i="0" u="none" dirty="0">
                <a:solidFill>
                  <a:srgbClr val="1E293B"/>
                </a:solidFill>
                <a:latin typeface="Times New Roman"/>
              </a:rPr>
              <a:t>Safeguards:</a:t>
            </a: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 Must offer offline access, transparent privacy policies, minimal telemetry, translated materials, and clear notices that app scores are non-diagnostic (WHO, 2022).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6220207" y="6420099"/>
            <a:ext cx="2800350" cy="179536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733"/>
              </a:lnSpc>
            </a:pPr>
            <a:r>
              <a:rPr sz="700" b="1" i="0" u="none" dirty="0">
                <a:latin typeface="Times New Roman"/>
              </a:rPr>
              <a:t>Figure 4.</a:t>
            </a:r>
            <a:r>
              <a:rPr sz="700" b="0" i="0" u="none" dirty="0">
                <a:latin typeface="Times New Roman"/>
              </a:rPr>
              <a:t> Student studying with laptop and books. Source: Ludovic Delot (2023), </a:t>
            </a:r>
            <a:r>
              <a:rPr sz="700" b="0" i="0" u="none" dirty="0" err="1">
                <a:latin typeface="Times New Roman"/>
              </a:rPr>
              <a:t>Pexels</a:t>
            </a:r>
            <a:r>
              <a:rPr sz="700" b="0" i="0" u="none" dirty="0">
                <a:latin typeface="Times New Roman"/>
              </a:rPr>
              <a:t>, "A Student Sitting in a Library...".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9220200" y="316231"/>
            <a:ext cx="3650456" cy="123825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62" b="1" i="0" u="none" dirty="0">
                <a:solidFill>
                  <a:srgbClr val="0E2A47"/>
                </a:solidFill>
                <a:latin typeface="Times New Roman"/>
              </a:rPr>
              <a:t>IMPLEMENTATION &amp; EVALUATION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9220200" y="613656"/>
            <a:ext cx="2781300" cy="51296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(1) </a:t>
            </a:r>
            <a:r>
              <a:rPr sz="800" b="0" i="1" u="none" dirty="0">
                <a:solidFill>
                  <a:srgbClr val="1E293B"/>
                </a:solidFill>
                <a:latin typeface="Times New Roman"/>
              </a:rPr>
              <a:t>Co-design:</a:t>
            </a: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 consult diverse students &amp; services; (2) </a:t>
            </a:r>
            <a:r>
              <a:rPr sz="800" b="0" i="1" u="none" dirty="0">
                <a:solidFill>
                  <a:srgbClr val="1E293B"/>
                </a:solidFill>
                <a:latin typeface="Times New Roman"/>
              </a:rPr>
              <a:t>Select:</a:t>
            </a: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 audit clinical content via NICE standards; (3) </a:t>
            </a:r>
            <a:r>
              <a:rPr sz="800" b="0" i="1" u="none" dirty="0">
                <a:solidFill>
                  <a:srgbClr val="1E293B"/>
                </a:solidFill>
                <a:latin typeface="Times New Roman"/>
              </a:rPr>
              <a:t>Integrate:</a:t>
            </a: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 offer via orientation &amp; clinical referrals; (4) </a:t>
            </a:r>
            <a:r>
              <a:rPr sz="800" b="0" i="1" u="none" dirty="0">
                <a:solidFill>
                  <a:srgbClr val="1E293B"/>
                </a:solidFill>
                <a:latin typeface="Times New Roman"/>
              </a:rPr>
              <a:t>Evaluate:</a:t>
            </a:r>
            <a:r>
              <a:rPr sz="800" b="0" i="0" u="none" dirty="0">
                <a:solidFill>
                  <a:srgbClr val="1E293B"/>
                </a:solidFill>
                <a:latin typeface="Times New Roman"/>
              </a:rPr>
              <a:t> assess GAD-7 &amp; PHQ-9 at 6–12 weeks while tracking dropouts (Werntz et al., 2023; Wu et al., 2021).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220200" y="3156960"/>
            <a:ext cx="2981325" cy="1143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25" b="1" i="0" u="none">
                <a:solidFill>
                  <a:srgbClr val="0E2A47"/>
                </a:solidFill>
                <a:latin typeface="Times New Roman"/>
              </a:rPr>
              <a:t>4. EXPECTED OUTCOME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9220200" y="3290310"/>
            <a:ext cx="2895600" cy="4196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0" i="0" u="none">
                <a:solidFill>
                  <a:srgbClr val="1E293B"/>
                </a:solidFill>
                <a:latin typeface="Times New Roman"/>
              </a:rPr>
              <a:t>Enhanced coping knowledge, self-management practice, earlier help-seeking, and modest symptom reductions. Success must be assessed by validated clinical scores, retention, and equity—not download metrics alone (Lu et al., 2022; Madrid-Cagigal et al., 2025).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9220200" y="5395467"/>
            <a:ext cx="2981325" cy="1143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25" b="1" i="0" u="none">
                <a:solidFill>
                  <a:srgbClr val="0E2A47"/>
                </a:solidFill>
                <a:latin typeface="Times New Roman"/>
              </a:rPr>
              <a:t>CRITICAL JUDGEMENT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9220200" y="5528817"/>
            <a:ext cx="2895600" cy="4196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0" i="0" u="none">
                <a:solidFill>
                  <a:srgbClr val="1E293B"/>
                </a:solidFill>
                <a:latin typeface="Times New Roman"/>
              </a:rPr>
              <a:t>Apps extend after-hours support but must not shift institutional duty onto individuals. Technology cannot resolve housing distress, high living costs, or clinical shortages. A blended stepped-care model with human escalation remains vital (Philippe et al., 2022; Werntz et al., 2023).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9220200" y="6091387"/>
            <a:ext cx="2981325" cy="114300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825" b="1" i="0" u="none">
                <a:solidFill>
                  <a:srgbClr val="0E2A47"/>
                </a:solidFill>
                <a:latin typeface="Times New Roman"/>
              </a:rPr>
              <a:t>5. CONCLUSION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9220200" y="6224737"/>
            <a:ext cx="2895600" cy="4196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0" i="0" u="none">
                <a:solidFill>
                  <a:srgbClr val="1E293B"/>
                </a:solidFill>
                <a:latin typeface="Times New Roman"/>
              </a:rPr>
              <a:t>Digital mental health apps offer valuable support when grounded in evidence, high accessibility, and clear referral links—integrated as part of an institutional wellbeing ecosystem, not as a cheap substitute for professional care (NICE, 2022; WHO, 2022).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266700" y="1220008"/>
            <a:ext cx="2752725" cy="31477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1" i="0" u="none" dirty="0">
                <a:latin typeface="Times New Roman"/>
              </a:rPr>
              <a:t>Public-Health Context:</a:t>
            </a:r>
            <a:r>
              <a:rPr sz="712" b="0" i="0" u="none" dirty="0">
                <a:latin typeface="Times New Roman"/>
              </a:rPr>
              <a:t> Anxiety disorders affected an estimated 359 million people worldwide in 2021 (WHO, 2025). This </a:t>
            </a:r>
            <a:r>
              <a:rPr sz="712" b="0" i="0" u="none" dirty="0" err="1">
                <a:latin typeface="Times New Roman"/>
              </a:rPr>
              <a:t>contextualises</a:t>
            </a:r>
            <a:r>
              <a:rPr sz="712" b="0" i="0" u="none" dirty="0">
                <a:latin typeface="Times New Roman"/>
              </a:rPr>
              <a:t> population burden, not university-specific prevalence.</a:t>
            </a:r>
          </a:p>
        </p:txBody>
      </p:sp>
      <p:sp>
        <p:nvSpPr>
          <p:cNvPr id="83" name="TextBox 82"/>
          <p:cNvSpPr txBox="1"/>
          <p:nvPr/>
        </p:nvSpPr>
        <p:spPr>
          <a:xfrm>
            <a:off x="3162450" y="3313897"/>
            <a:ext cx="898176" cy="32316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700" b="1" i="0" u="none" dirty="0">
                <a:solidFill>
                  <a:srgbClr val="1E40AF"/>
                </a:solidFill>
                <a:latin typeface="Times New Roman"/>
              </a:rPr>
              <a:t>CAPABILITY </a:t>
            </a:r>
            <a:r>
              <a:rPr sz="700" b="1" i="0" u="none" dirty="0">
                <a:solidFill>
                  <a:srgbClr val="1E3A8A"/>
                </a:solidFill>
                <a:latin typeface="Times New Roman"/>
              </a:rPr>
              <a:t>Plain-language CBT micro-tasks.</a:t>
            </a:r>
          </a:p>
        </p:txBody>
      </p:sp>
      <p:sp>
        <p:nvSpPr>
          <p:cNvPr id="84" name="TextBox 83"/>
          <p:cNvSpPr txBox="1"/>
          <p:nvPr/>
        </p:nvSpPr>
        <p:spPr>
          <a:xfrm>
            <a:off x="4175075" y="3304225"/>
            <a:ext cx="793445" cy="3173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712" b="1" i="0" u="none" dirty="0">
                <a:solidFill>
                  <a:srgbClr val="065F46"/>
                </a:solidFill>
                <a:latin typeface="Times New Roman"/>
              </a:rPr>
              <a:t>OPPORTUNITY </a:t>
            </a:r>
            <a:r>
              <a:rPr sz="675" b="1" i="0" u="none" dirty="0">
                <a:solidFill>
                  <a:srgbClr val="064E3B"/>
                </a:solidFill>
                <a:latin typeface="Times New Roman"/>
              </a:rPr>
              <a:t>Free, accessible mobile access.</a:t>
            </a:r>
          </a:p>
        </p:txBody>
      </p:sp>
      <p:sp>
        <p:nvSpPr>
          <p:cNvPr id="85" name="TextBox 84"/>
          <p:cNvSpPr txBox="1"/>
          <p:nvPr/>
        </p:nvSpPr>
        <p:spPr>
          <a:xfrm>
            <a:off x="5073550" y="3303870"/>
            <a:ext cx="908000" cy="31733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712" b="1" i="0" u="none" dirty="0">
                <a:solidFill>
                  <a:srgbClr val="854D0E"/>
                </a:solidFill>
                <a:latin typeface="Times New Roman"/>
              </a:rPr>
              <a:t>MOTIVATION </a:t>
            </a:r>
            <a:r>
              <a:rPr sz="675" b="1" i="0" u="none" dirty="0">
                <a:solidFill>
                  <a:srgbClr val="713F12"/>
                </a:solidFill>
                <a:latin typeface="Times New Roman"/>
              </a:rPr>
              <a:t>Self-chosen goals &amp; optional prompts.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6286500" y="1609783"/>
            <a:ext cx="2752725" cy="307777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776"/>
              </a:lnSpc>
            </a:pPr>
            <a:r>
              <a:rPr sz="675" b="1" i="0" u="none" dirty="0">
                <a:latin typeface="Times New Roman"/>
              </a:rPr>
              <a:t>What the Evidence Means:</a:t>
            </a:r>
            <a:r>
              <a:rPr sz="675" b="0" i="0" u="none" dirty="0">
                <a:latin typeface="Times New Roman"/>
              </a:rPr>
              <a:t> Digital apps aid some students, but effects vary widely. Average symptom shifts do not prove clinical cure or replace human therapy.</a:t>
            </a:r>
          </a:p>
        </p:txBody>
      </p:sp>
      <p:sp>
        <p:nvSpPr>
          <p:cNvPr id="105" name="TextBox 104"/>
          <p:cNvSpPr txBox="1"/>
          <p:nvPr/>
        </p:nvSpPr>
        <p:spPr>
          <a:xfrm>
            <a:off x="3248025" y="1008086"/>
            <a:ext cx="2762250" cy="20984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1" i="0" u="none" dirty="0">
                <a:solidFill>
                  <a:srgbClr val="1E293B"/>
                </a:solidFill>
                <a:latin typeface="Times New Roman"/>
              </a:rPr>
              <a:t>Empowerment: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Practical CBT coping tools and autonomous self-management goals.</a:t>
            </a:r>
          </a:p>
        </p:txBody>
      </p:sp>
      <p:sp>
        <p:nvSpPr>
          <p:cNvPr id="106" name="TextBox 105"/>
          <p:cNvSpPr txBox="1"/>
          <p:nvPr/>
        </p:nvSpPr>
        <p:spPr>
          <a:xfrm>
            <a:off x="3257550" y="1364307"/>
            <a:ext cx="2762250" cy="20984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1" i="0" u="none" dirty="0">
                <a:solidFill>
                  <a:srgbClr val="1E293B"/>
                </a:solidFill>
                <a:latin typeface="Times New Roman"/>
              </a:rPr>
              <a:t>Equity &amp; Access: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Zero-cost delivery, low data usage, accessible formats, non-digital alternatives.</a:t>
            </a:r>
          </a:p>
        </p:txBody>
      </p:sp>
      <p:sp>
        <p:nvSpPr>
          <p:cNvPr id="107" name="TextBox 106"/>
          <p:cNvSpPr txBox="1"/>
          <p:nvPr/>
        </p:nvSpPr>
        <p:spPr>
          <a:xfrm>
            <a:off x="3257550" y="1708331"/>
            <a:ext cx="2762250" cy="20984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826"/>
              </a:lnSpc>
            </a:pPr>
            <a:r>
              <a:rPr sz="712" b="1" i="0" u="none" dirty="0">
                <a:solidFill>
                  <a:srgbClr val="1E293B"/>
                </a:solidFill>
                <a:latin typeface="Times New Roman"/>
              </a:rPr>
              <a:t>Participation &amp; Safety:</a:t>
            </a:r>
            <a:r>
              <a:rPr sz="712" b="0" i="0" u="none" dirty="0">
                <a:solidFill>
                  <a:srgbClr val="1E293B"/>
                </a:solidFill>
                <a:latin typeface="Times New Roman"/>
              </a:rPr>
              <a:t> Student co-design, transparent data governance, clear clinical escalation.</a:t>
            </a:r>
          </a:p>
        </p:txBody>
      </p:sp>
      <p:pic>
        <p:nvPicPr>
          <p:cNvPr id="109" name="Picture 108">
            <a:extLst>
              <a:ext uri="{FF2B5EF4-FFF2-40B4-BE49-F238E27FC236}">
                <a16:creationId xmlns:a16="http://schemas.microsoft.com/office/drawing/2014/main" id="{6E01C475-1EDF-3E24-18EF-1229893313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34" y="4367065"/>
            <a:ext cx="2933700" cy="1891126"/>
          </a:xfrm>
          <a:prstGeom prst="rect">
            <a:avLst/>
          </a:prstGeom>
        </p:spPr>
      </p:pic>
      <p:pic>
        <p:nvPicPr>
          <p:cNvPr id="110" name="Picture 109">
            <a:extLst>
              <a:ext uri="{FF2B5EF4-FFF2-40B4-BE49-F238E27FC236}">
                <a16:creationId xmlns:a16="http://schemas.microsoft.com/office/drawing/2014/main" id="{D676AC84-F75C-8349-D460-BA1DE3005F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7148" y="4131089"/>
            <a:ext cx="2781301" cy="2254321"/>
          </a:xfrm>
          <a:prstGeom prst="rect">
            <a:avLst/>
          </a:prstGeom>
        </p:spPr>
      </p:pic>
      <p:pic>
        <p:nvPicPr>
          <p:cNvPr id="112" name="Picture 111">
            <a:extLst>
              <a:ext uri="{FF2B5EF4-FFF2-40B4-BE49-F238E27FC236}">
                <a16:creationId xmlns:a16="http://schemas.microsoft.com/office/drawing/2014/main" id="{3A590941-1E07-04B0-EC90-D868431DBC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1882" y="3637062"/>
            <a:ext cx="2866961" cy="262840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70EB66DF-173B-9E73-6578-0DF00B8D6F8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34475" y="1333048"/>
            <a:ext cx="2952750" cy="1188398"/>
          </a:xfrm>
          <a:prstGeom prst="rect">
            <a:avLst/>
          </a:prstGeom>
        </p:spPr>
      </p:pic>
      <p:sp>
        <p:nvSpPr>
          <p:cNvPr id="88" name="TextBox 87">
            <a:extLst>
              <a:ext uri="{FF2B5EF4-FFF2-40B4-BE49-F238E27FC236}">
                <a16:creationId xmlns:a16="http://schemas.microsoft.com/office/drawing/2014/main" id="{83B7D116-4F65-39CA-E5F5-74563C8ED63C}"/>
              </a:ext>
            </a:extLst>
          </p:cNvPr>
          <p:cNvSpPr txBox="1"/>
          <p:nvPr/>
        </p:nvSpPr>
        <p:spPr>
          <a:xfrm>
            <a:off x="9124950" y="2556915"/>
            <a:ext cx="2952750" cy="52322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IN" sz="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5.</a:t>
            </a:r>
            <a:r>
              <a:rPr lang="en-IN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Four-Stage Digital Mental Health Implementation and Evaluation Framework.</a:t>
            </a:r>
          </a:p>
          <a:p>
            <a:pPr algn="ctr">
              <a:buNone/>
            </a:pPr>
            <a:r>
              <a:rPr lang="en-IN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Author synthesis based on </a:t>
            </a:r>
            <a:r>
              <a:rPr lang="en-IN" sz="7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Mummah</a:t>
            </a:r>
            <a:r>
              <a:rPr lang="en-IN" sz="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 (2016), NICE (2022), Werntz et al. (2023), and Wu et al. (2021))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F1F36EC9-A7D2-BB79-B344-41350419FC5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53526" y="3789602"/>
            <a:ext cx="2924174" cy="1216278"/>
          </a:xfrm>
          <a:prstGeom prst="rect">
            <a:avLst/>
          </a:prstGeom>
        </p:spPr>
      </p:pic>
      <p:sp>
        <p:nvSpPr>
          <p:cNvPr id="92" name="TextBox 91">
            <a:extLst>
              <a:ext uri="{FF2B5EF4-FFF2-40B4-BE49-F238E27FC236}">
                <a16:creationId xmlns:a16="http://schemas.microsoft.com/office/drawing/2014/main" id="{18A9AE14-38D9-DE26-28D0-34AF902FAA0F}"/>
              </a:ext>
            </a:extLst>
          </p:cNvPr>
          <p:cNvSpPr txBox="1"/>
          <p:nvPr/>
        </p:nvSpPr>
        <p:spPr>
          <a:xfrm>
            <a:off x="9144000" y="4978510"/>
            <a:ext cx="2943225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IN" sz="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6.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Student Outcomes &amp; Evaluation (Lu et al., 2022; Madrid-</a:t>
            </a:r>
            <a:r>
              <a:rPr lang="en-IN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Cagigal</a:t>
            </a:r>
            <a:r>
              <a:rPr lang="en-IN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2025).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457200" y="304800"/>
            <a:ext cx="3533018" cy="150041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975" b="1" i="0" u="none" dirty="0">
                <a:solidFill>
                  <a:srgbClr val="134E5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LCHS7009 COMPONENT 2 • ACADEMIC DOCUMENTATION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495300"/>
            <a:ext cx="1898790" cy="369332"/>
          </a:xfrm>
          <a:prstGeom prst="rect">
            <a:avLst/>
          </a:prstGeom>
          <a:noFill/>
        </p:spPr>
        <p:txBody>
          <a:bodyPr wrap="none" lIns="0" tIns="0" rIns="0" bIns="0" anchor="t">
            <a:spAutoFit/>
          </a:bodyPr>
          <a:lstStyle/>
          <a:p>
            <a:pPr algn="l"/>
            <a:r>
              <a:rPr sz="2400" b="1" i="0" u="none" dirty="0">
                <a:solidFill>
                  <a:srgbClr val="0D3B4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123AE4-6B9F-42D3-DB98-6751C5C7E95F}"/>
              </a:ext>
            </a:extLst>
          </p:cNvPr>
          <p:cNvSpPr txBox="1"/>
          <p:nvPr/>
        </p:nvSpPr>
        <p:spPr>
          <a:xfrm>
            <a:off x="457201" y="976610"/>
            <a:ext cx="11272684" cy="5386090"/>
          </a:xfrm>
          <a:prstGeom prst="rect">
            <a:avLst/>
          </a:prstGeom>
          <a:solidFill>
            <a:srgbClr val="92D050"/>
          </a:solidFill>
        </p:spPr>
        <p:txBody>
          <a:bodyPr wrap="square" lIns="0" tIns="0" rIns="0" bIns="0" anchor="t">
            <a:spAutoFit/>
          </a:bodyPr>
          <a:lstStyle/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Borghouts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et al. (2021) ‘Barriers to and facilitators of user engagement with digital mental health interventions: systematic review’, Journal of Medical Internet Research, 23(3), e24387.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https://doi.org/10.2196/24387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Gong, X.-G., Wang, L.-P., Rong, G., Zhang, D.-N., Zhang, A.-Y. and Liu, C. (2023) ‘Effects of online mindfulness-based interventions on the mental health of university students: a systematic review and meta-analysis’, Frontiers in Psychology, 14, 1073647.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https://doi.org/10.3389/fpsyg.2023.1073647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LaMontagne, L.G., Doty, J.L., Diehl, D.C., Nesbit, T.S., Gage, N.A.,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Kumbkarni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and Leon, S.P. (2024) ‘Acceptability, usage, and efficacy of mindfulness apps for college student mental health: a systematic review and meta-analysis of RCTs’, Journal of Affective Disorders, 367, pp. 951–971.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https://doi.org/10.1016/j.jad.2024.09.014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Lattie, E.G., Stiles-Shields, C. and Graham, A.K. (2022) ‘An overview of and recommendations for more accessible digital mental health services’, Nature Reviews Psychology, 1, pp. 87–100.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https://doi.org/10.1038/s44159-021-00003-1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Lehtimaki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Martic, J., Wahl, B., Foster, K.T. and Schwalbe, N. (2021) ‘Evidence on digital mental health interventions for adolescents and young people: systematic overview’, JMIR Mental Health, 8(4), e25847.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https://doi.org/10.2196/25847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6. Lu, S.-C., Xu, M., Wang, M., Hardi, A., Cheng, A.L., Chang, S.-H. and Yen, P.-Y. (2022) ‘Effectiveness and minimum effective dose of app-based mobile health interventions for anxiety and depression symptom reduction: systematic review and meta-analysis’, JMIR Mental Health, 9(9), e39454.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https://doi.org/10.2196/39454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7. Madrid-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Cagigal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Kealy, C., Potts, C., Mulvenna, M.D., Byrne, M., Barry, M.M. and Donohoe, G. (2025) ‘Digital mental health interventions for university students with mental health difficulties: a systematic review and meta-analysis’, Early Intervention in Psychiatry, 19(3), e70017.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https://doi.org/10.1111/eip.70017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8. Michie, S., van Stralen, M.M. and West, R. (2011) ‘The behaviour change wheel: a new method for characterising and designing behaviour change interventions’, Implementation Science, 6, 42.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https://doi.org/10.1186/1748-5908-6-42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9. NHS England (2023, updated 2024) Inclusive digital healthcare: a framework for NHS action on digital inclusion.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https://www.england.nhs.uk/long-read/inclusive-digital-healthcare-a-framework-for-nhs-action-on-digital-inclusion/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10. National Institute for Health and Care Excellence (NICE) (2022) Evidence standards framework for digital health technologies: how to meet the standards.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https://www.nice.org.uk/corporate/ecd7/chapter/how-to-meet-the-standards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 Philippe, T.J., Sikder, N., Jackson, A.,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Koblanski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M.E., Liow, E.,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Pilarinos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Vasarhelyi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(2022) ‘Digital health interventions for delivery of mental health care: systematic and comprehensive meta-review’, JMIR Mental Health, 9(5), e35159.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https://doi.org/10.2196/35159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12. Riboldi, I., Cavaleri, D., Calabrese, A.,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Capogrosso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C.A., Piacenti, S., Bartoli, F.,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Crocamo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and Carrà, G. (2023) ‘Digital mental health interventions for anxiety and depressive symptoms in university students during the COVID-19 pandemic: a systematic review of randomized controlled trials’, Revista de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Psiquiatría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Salud Mental, 16, pp. 47–58.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https://doi.org/10.1016/j.rpsm.2022.04.005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13. Werntz, A., Amado, S., Jasman, M., Ervin, A. and Rhodes, J.E. (2023) ‘Providing human support for the use of digital mental health interventions: systematic meta-review’, Journal of Medical Internet Research, 25, e42864.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https://doi.org/10.2196/42864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14. World Health Organization (WHO) (1986) Ottawa Charter for Health Promotion.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https://www.paho.org/sites/default/files/1986-OttawaCharterEN2.pdf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15. World Health Organization (WHO) (2022) World mental health report: transforming mental health for all. Geneva: WHO.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https://www.who.int/publications/i/item/9789240049338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16. World Health Organization (WHO) (2025) ‘Anxiety disorders: fact sheet’.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https://www.who.int/en/news-room/fact-sheets/detail/anxiety-disorders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17. Wu, A. et al. (2021) ‘Smartphone apps for depression and anxiety: a systematic review and meta-analysis of techniques to increase engagement’,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npj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Digital Medicine, 4, article 20.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https://doi.org/10.1038/s41746-021-00386-8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18. The COM-B Website (n.d.) Resources: COM-B images and behaviour change materials.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https://www.com-b.org/resources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19. Mikhail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Nilov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(2021) ‘University Students Inside the Library’.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Pexels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https://www.pexels.com/photo/university-students-inside-the-library-7777702/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20. Ludovic Delot (2023) ‘A Student Sitting in a Library and with a Laptop and Studying’.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Pexels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https://www.pexels.com/photo/a-student-sitting-in-a-library-and-with-a-laptop-and-studying-16420237/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2254</Words>
  <Application>Microsoft Office PowerPoint</Application>
  <PresentationFormat>Widescreen</PresentationFormat>
  <Paragraphs>85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cp:lastModifiedBy>ashok patel</cp:lastModifiedBy>
  <cp:revision>1</cp:revision>
  <dcterms:created xsi:type="dcterms:W3CDTF">2013-01-27T09:14:16Z</dcterms:created>
  <dcterms:modified xsi:type="dcterms:W3CDTF">2026-10-23T11:36:09Z</dcterms:modified>
  <cp:category/>
</cp:coreProperties>
</file>