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008" autoAdjust="0"/>
  </p:normalViewPr>
  <p:slideViewPr>
    <p:cSldViewPr snapToGrid="0">
      <p:cViewPr varScale="1">
        <p:scale>
          <a:sx n="48" d="100"/>
          <a:sy n="48" d="100"/>
        </p:scale>
        <p:origin x="10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mbrino Skarlett" userId="95e5bb71696b9051" providerId="LiveId" clId="{2012E3EC-36C8-4E41-BDEC-451CEF7F1E38}"/>
    <pc:docChg chg="custSel modSld">
      <pc:chgData name="Lambrino Skarlett" userId="95e5bb71696b9051" providerId="LiveId" clId="{2012E3EC-36C8-4E41-BDEC-451CEF7F1E38}" dt="2022-04-14T08:12:27.194" v="108" actId="20577"/>
      <pc:docMkLst>
        <pc:docMk/>
      </pc:docMkLst>
      <pc:sldChg chg="modSp mod">
        <pc:chgData name="Lambrino Skarlett" userId="95e5bb71696b9051" providerId="LiveId" clId="{2012E3EC-36C8-4E41-BDEC-451CEF7F1E38}" dt="2022-04-14T08:12:27.194" v="108" actId="20577"/>
        <pc:sldMkLst>
          <pc:docMk/>
          <pc:sldMk cId="3279170954" sldId="256"/>
        </pc:sldMkLst>
        <pc:spChg chg="mod">
          <ac:chgData name="Lambrino Skarlett" userId="95e5bb71696b9051" providerId="LiveId" clId="{2012E3EC-36C8-4E41-BDEC-451CEF7F1E38}" dt="2022-04-14T08:12:27.194" v="108" actId="20577"/>
          <ac:spMkLst>
            <pc:docMk/>
            <pc:sldMk cId="3279170954" sldId="256"/>
            <ac:spMk id="3" creationId="{A2F26ECE-353B-4F3E-A3A6-2220B5E7B6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T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7A2743-82A9-4775-9403-D82EDB5E50EE}" type="datetimeFigureOut">
              <a:rPr lang="en-TT" smtClean="0"/>
              <a:t>14/04/2022</a:t>
            </a:fld>
            <a:endParaRPr lang="en-T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T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T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B0BD58-6D2F-4AF3-9714-843A24F25671}" type="slidenum">
              <a:rPr lang="en-TT" smtClean="0"/>
              <a:t>‹#›</a:t>
            </a:fld>
            <a:endParaRPr lang="en-TT"/>
          </a:p>
        </p:txBody>
      </p:sp>
    </p:spTree>
    <p:extLst>
      <p:ext uri="{BB962C8B-B14F-4D97-AF65-F5344CB8AC3E}">
        <p14:creationId xmlns:p14="http://schemas.microsoft.com/office/powerpoint/2010/main" val="3630937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presentation happens to be focused on the subject of data insights from a wide perspective.</a:t>
            </a:r>
          </a:p>
          <a:p>
            <a:pPr algn="just"/>
            <a:r>
              <a:rPr lang="en-US" dirty="0"/>
              <a:t>The presentation would begin by exploring and evaluating the role of quantitative research in</a:t>
            </a:r>
          </a:p>
          <a:p>
            <a:pPr algn="just"/>
            <a:r>
              <a:rPr lang="en-US" dirty="0"/>
              <a:t>modern marketing research as well as data analysis whilst putting special attention to</a:t>
            </a:r>
          </a:p>
          <a:p>
            <a:pPr algn="just"/>
            <a:r>
              <a:rPr lang="en-US" dirty="0"/>
              <a:t>questionnaire design. The presentation would then proceed towards assessing and discussing the</a:t>
            </a:r>
          </a:p>
          <a:p>
            <a:pPr algn="just"/>
            <a:r>
              <a:rPr lang="en-US" dirty="0"/>
              <a:t>role that qualitative research plays in modern marketing research activities as well as data</a:t>
            </a:r>
          </a:p>
          <a:p>
            <a:pPr algn="just"/>
            <a:r>
              <a:rPr lang="en-US" dirty="0"/>
              <a:t>analysis tasks. The presentation would also move into discussing and developing a better</a:t>
            </a:r>
          </a:p>
          <a:p>
            <a:pPr algn="just"/>
            <a:r>
              <a:rPr lang="en-US" dirty="0"/>
              <a:t>understanding of data related concepts such as correlation and regression in this field and they</a:t>
            </a:r>
          </a:p>
          <a:p>
            <a:pPr algn="just"/>
            <a:r>
              <a:rPr lang="en-US" dirty="0"/>
              <a:t>get used with the help of appropriate examples. The presentation would eventually conclude with</a:t>
            </a:r>
          </a:p>
          <a:p>
            <a:pPr algn="just"/>
            <a:r>
              <a:rPr lang="en-US" dirty="0"/>
              <a:t>evaluations and critical discussions on the issues surrounding different analysis techniques in big</a:t>
            </a:r>
          </a:p>
          <a:p>
            <a:pPr algn="just"/>
            <a:r>
              <a:rPr lang="en-US" dirty="0"/>
              <a:t>and modern business decision making and how data could be collected and used effectively for</a:t>
            </a:r>
          </a:p>
          <a:p>
            <a:pPr algn="just"/>
            <a:r>
              <a:rPr lang="en-US" dirty="0"/>
              <a:t>making better-informed business decisions.</a:t>
            </a:r>
            <a:endParaRPr lang="en-TT" dirty="0"/>
          </a:p>
        </p:txBody>
      </p:sp>
      <p:sp>
        <p:nvSpPr>
          <p:cNvPr id="4" name="Slide Number Placeholder 3"/>
          <p:cNvSpPr>
            <a:spLocks noGrp="1"/>
          </p:cNvSpPr>
          <p:nvPr>
            <p:ph type="sldNum" sz="quarter" idx="5"/>
          </p:nvPr>
        </p:nvSpPr>
        <p:spPr/>
        <p:txBody>
          <a:bodyPr/>
          <a:lstStyle/>
          <a:p>
            <a:fld id="{9EB0BD58-6D2F-4AF3-9714-843A24F25671}" type="slidenum">
              <a:rPr lang="en-TT" smtClean="0"/>
              <a:t>2</a:t>
            </a:fld>
            <a:endParaRPr lang="en-TT"/>
          </a:p>
        </p:txBody>
      </p:sp>
    </p:spTree>
    <p:extLst>
      <p:ext uri="{BB962C8B-B14F-4D97-AF65-F5344CB8AC3E}">
        <p14:creationId xmlns:p14="http://schemas.microsoft.com/office/powerpoint/2010/main" val="1661721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modern world of levels of business competition among different corporate businesses</a:t>
            </a:r>
          </a:p>
          <a:p>
            <a:r>
              <a:rPr lang="en-US" dirty="0"/>
              <a:t>operating in the same industry to get their share of the market and audience, different research</a:t>
            </a:r>
          </a:p>
          <a:p>
            <a:r>
              <a:rPr lang="en-US" dirty="0"/>
              <a:t>techniques such as the quantitative research as well as the qualitative research have been playing</a:t>
            </a:r>
          </a:p>
          <a:p>
            <a:r>
              <a:rPr lang="en-US" dirty="0"/>
              <a:t>a major role in helping these businesses gather relevant and useful data from the market and</a:t>
            </a:r>
          </a:p>
          <a:p>
            <a:r>
              <a:rPr lang="en-US" dirty="0"/>
              <a:t>building better strategies upon it and making better-informed decisions for gaining a competitive</a:t>
            </a:r>
          </a:p>
          <a:p>
            <a:r>
              <a:rPr lang="en-US" dirty="0"/>
              <a:t>edge in the market. For example taken from course work considering good practice, exploring</a:t>
            </a:r>
          </a:p>
          <a:p>
            <a:r>
              <a:rPr lang="en-US" dirty="0"/>
              <a:t>the role of questionnaires and their design, it has been found that quantitative market research is</a:t>
            </a:r>
          </a:p>
          <a:p>
            <a:r>
              <a:rPr lang="en-US" dirty="0"/>
              <a:t>a method of asking structured questions to something like a target population through polls,</a:t>
            </a:r>
          </a:p>
          <a:p>
            <a:r>
              <a:rPr lang="en-US" dirty="0"/>
              <a:t>surveys, or quizzes (Maison, 2018). Further, it has been found that the replies may be examined</a:t>
            </a:r>
          </a:p>
          <a:p>
            <a:r>
              <a:rPr lang="en-US" dirty="0"/>
              <a:t>to assist make well-informed judgments on how to improve goods and services, which again</a:t>
            </a:r>
          </a:p>
          <a:p>
            <a:r>
              <a:rPr lang="en-US" dirty="0"/>
              <a:t>might be useful in boosting the overall respondent satisfaction. When a large sample size that</a:t>
            </a:r>
          </a:p>
          <a:p>
            <a:r>
              <a:rPr lang="en-US" dirty="0"/>
              <a:t>represents a population is surveyed, well-founded findings can be obtained.</a:t>
            </a:r>
          </a:p>
          <a:p>
            <a:r>
              <a:rPr lang="en-US" dirty="0"/>
              <a:t>Both selling and purchasing </a:t>
            </a:r>
            <a:r>
              <a:rPr lang="en-US" dirty="0" err="1"/>
              <a:t>behaviours</a:t>
            </a:r>
            <a:r>
              <a:rPr lang="en-US" dirty="0"/>
              <a:t> and standards have changed as a result of the</a:t>
            </a:r>
          </a:p>
          <a:p>
            <a:r>
              <a:rPr lang="en-US" dirty="0"/>
              <a:t>Information Age. &amp;</a:t>
            </a:r>
            <a:r>
              <a:rPr lang="en-US" dirty="0" err="1"/>
              <a:t>quot;Data&amp;quot</a:t>
            </a:r>
            <a:r>
              <a:rPr lang="en-US" dirty="0"/>
              <a:t>; or &amp;</a:t>
            </a:r>
            <a:r>
              <a:rPr lang="en-US" dirty="0" err="1"/>
              <a:t>quot;information&amp;quot</a:t>
            </a:r>
            <a:r>
              <a:rPr lang="en-US" dirty="0"/>
              <a:t>; is today more valuable than gold. Organizations</a:t>
            </a:r>
          </a:p>
          <a:p>
            <a:r>
              <a:rPr lang="en-US" dirty="0"/>
              <a:t>expand and fail to depend on their ability to collect, evaluate, and make educated decisions based</a:t>
            </a:r>
          </a:p>
          <a:p>
            <a:r>
              <a:rPr lang="en-US" dirty="0"/>
              <a:t>on the information acquired. According to the opinions of Lin et al (2020). “Qualitative Research</a:t>
            </a:r>
          </a:p>
          <a:p>
            <a:r>
              <a:rPr lang="en-US" dirty="0"/>
              <a:t>Consultants Association”, subjective research may help businesses </a:t>
            </a:r>
            <a:r>
              <a:rPr lang="en-US" dirty="0" err="1"/>
              <a:t>recognise</a:t>
            </a:r>
            <a:r>
              <a:rPr lang="en-US" dirty="0"/>
              <a:t> customer needs,</a:t>
            </a:r>
          </a:p>
          <a:p>
            <a:r>
              <a:rPr lang="en-US" dirty="0"/>
              <a:t>clarify marketing messages, provide ideas for product improvements, expand a line or brand, and</a:t>
            </a:r>
          </a:p>
          <a:p>
            <a:r>
              <a:rPr lang="en-US" dirty="0"/>
              <a:t>obtain perspective on how an item fits into a client&amp;#39;s lifestyle. Qualitative research may aid</a:t>
            </a:r>
          </a:p>
          <a:p>
            <a:r>
              <a:rPr lang="en-US" dirty="0"/>
              <a:t>company strategists in obtaining their clients&amp;#39; thoughts, values, and impressions of a given</a:t>
            </a:r>
          </a:p>
          <a:p>
            <a:r>
              <a:rPr lang="en-US" dirty="0"/>
              <a:t>product or service, or vice versa.</a:t>
            </a:r>
            <a:endParaRPr lang="en-TT" dirty="0"/>
          </a:p>
        </p:txBody>
      </p:sp>
      <p:sp>
        <p:nvSpPr>
          <p:cNvPr id="4" name="Slide Number Placeholder 3"/>
          <p:cNvSpPr>
            <a:spLocks noGrp="1"/>
          </p:cNvSpPr>
          <p:nvPr>
            <p:ph type="sldNum" sz="quarter" idx="5"/>
          </p:nvPr>
        </p:nvSpPr>
        <p:spPr/>
        <p:txBody>
          <a:bodyPr/>
          <a:lstStyle/>
          <a:p>
            <a:fld id="{9EB0BD58-6D2F-4AF3-9714-843A24F25671}" type="slidenum">
              <a:rPr lang="en-TT" smtClean="0"/>
              <a:t>3</a:t>
            </a:fld>
            <a:endParaRPr lang="en-TT"/>
          </a:p>
        </p:txBody>
      </p:sp>
    </p:spTree>
    <p:extLst>
      <p:ext uri="{BB962C8B-B14F-4D97-AF65-F5344CB8AC3E}">
        <p14:creationId xmlns:p14="http://schemas.microsoft.com/office/powerpoint/2010/main" val="2583149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discussing and evaluating the role of quantitative research in modern marketing research</a:t>
            </a:r>
          </a:p>
          <a:p>
            <a:r>
              <a:rPr lang="en-US" dirty="0"/>
              <a:t>and data analysis it would be crucial for this report to also discuss the role that qualitative</a:t>
            </a:r>
          </a:p>
          <a:p>
            <a:endParaRPr lang="en-US" dirty="0"/>
          </a:p>
          <a:p>
            <a:r>
              <a:rPr lang="en-US" dirty="0"/>
              <a:t>5</a:t>
            </a:r>
          </a:p>
          <a:p>
            <a:r>
              <a:rPr lang="en-US" dirty="0"/>
              <a:t>research plays in this field whilst </a:t>
            </a:r>
            <a:r>
              <a:rPr lang="en-US" dirty="0" err="1"/>
              <a:t>focussing</a:t>
            </a:r>
            <a:r>
              <a:rPr lang="en-US" dirty="0"/>
              <a:t> on design as well as the use of the same. According</a:t>
            </a:r>
          </a:p>
          <a:p>
            <a:r>
              <a:rPr lang="en-US" dirty="0"/>
              <a:t>to the opinions of Farquhar and </a:t>
            </a:r>
            <a:r>
              <a:rPr lang="en-US" dirty="0" err="1"/>
              <a:t>Michels</a:t>
            </a:r>
            <a:r>
              <a:rPr lang="en-US" dirty="0"/>
              <a:t> (2020), a qualitative research study is a study that seeks</a:t>
            </a:r>
          </a:p>
          <a:p>
            <a:r>
              <a:rPr lang="en-US" dirty="0"/>
              <a:t>to further explanations of thought, feelings, and </a:t>
            </a:r>
            <a:r>
              <a:rPr lang="en-US" dirty="0" err="1"/>
              <a:t>behaviour</a:t>
            </a:r>
            <a:r>
              <a:rPr lang="en-US" dirty="0"/>
              <a:t> from in-depth interviews and focus</a:t>
            </a:r>
          </a:p>
          <a:p>
            <a:r>
              <a:rPr lang="en-US" dirty="0"/>
              <a:t>groups. Qualitative data includes unstructured or loosely structured raw data such as anecdotes or</a:t>
            </a:r>
          </a:p>
          <a:p>
            <a:r>
              <a:rPr lang="en-US" dirty="0"/>
              <a:t>quotes. Quantitative data is information that has been summarized in a numeric form such as</a:t>
            </a:r>
          </a:p>
          <a:p>
            <a:r>
              <a:rPr lang="en-US" dirty="0"/>
              <a:t>counts and averages. Qualitative research does not seek to test hypotheses, as is done in</a:t>
            </a:r>
          </a:p>
          <a:p>
            <a:r>
              <a:rPr lang="en-US" dirty="0"/>
              <a:t>quantitative research; rather it seeks to explore the relationship between variables by means of</a:t>
            </a:r>
          </a:p>
          <a:p>
            <a:r>
              <a:rPr lang="en-US" dirty="0"/>
              <a:t>in-depth interviews with a small number of people (</a:t>
            </a:r>
            <a:r>
              <a:rPr lang="en-US" dirty="0" err="1"/>
              <a:t>Mohajan</a:t>
            </a:r>
            <a:r>
              <a:rPr lang="en-US" dirty="0"/>
              <a:t>, 2018). For example, the most</a:t>
            </a:r>
          </a:p>
          <a:p>
            <a:r>
              <a:rPr lang="en-US" dirty="0"/>
              <a:t>common types of qualitative research techniques are ethnography, phenomenology, case study</a:t>
            </a:r>
          </a:p>
          <a:p>
            <a:r>
              <a:rPr lang="en-US" dirty="0"/>
              <a:t>analysis, grounded theory analysis and narrative analysis used by businesses for their getting a</a:t>
            </a:r>
          </a:p>
          <a:p>
            <a:r>
              <a:rPr lang="en-US" dirty="0"/>
              <a:t>better overview of the market conditions and doing strong data analysis. The main goals of</a:t>
            </a:r>
          </a:p>
          <a:p>
            <a:r>
              <a:rPr lang="en-US" dirty="0"/>
              <a:t>quantitative research are to generate reliable and valid statistical data by use of objective</a:t>
            </a:r>
          </a:p>
          <a:p>
            <a:r>
              <a:rPr lang="en-US" dirty="0"/>
              <a:t>procedures for measuring variables under investigation. The results can then be used to make</a:t>
            </a:r>
          </a:p>
          <a:p>
            <a:r>
              <a:rPr lang="en-US" dirty="0"/>
              <a:t>inferences about the population that is being studied (Crick, 2021). Quantitative research</a:t>
            </a:r>
          </a:p>
          <a:p>
            <a:r>
              <a:rPr lang="en-US" dirty="0"/>
              <a:t>involves collecting large amounts of data from which hypotheses can be tested by statistical</a:t>
            </a:r>
          </a:p>
          <a:p>
            <a:r>
              <a:rPr lang="en-US" dirty="0"/>
              <a:t>means and in this way the researcher is using a more scientific approach to inquiry. This</a:t>
            </a:r>
          </a:p>
          <a:p>
            <a:r>
              <a:rPr lang="en-US" dirty="0"/>
              <a:t>approach could be considered inferior as it takes a more scientific approach to produce</a:t>
            </a:r>
          </a:p>
          <a:p>
            <a:r>
              <a:rPr lang="en-US" dirty="0"/>
              <a:t>statistically proven facts but may not map out what people think or feel in greater detail.</a:t>
            </a:r>
            <a:endParaRPr lang="en-TT" dirty="0"/>
          </a:p>
        </p:txBody>
      </p:sp>
      <p:sp>
        <p:nvSpPr>
          <p:cNvPr id="4" name="Slide Number Placeholder 3"/>
          <p:cNvSpPr>
            <a:spLocks noGrp="1"/>
          </p:cNvSpPr>
          <p:nvPr>
            <p:ph type="sldNum" sz="quarter" idx="5"/>
          </p:nvPr>
        </p:nvSpPr>
        <p:spPr/>
        <p:txBody>
          <a:bodyPr/>
          <a:lstStyle/>
          <a:p>
            <a:fld id="{9EB0BD58-6D2F-4AF3-9714-843A24F25671}" type="slidenum">
              <a:rPr lang="en-TT" smtClean="0"/>
              <a:t>4</a:t>
            </a:fld>
            <a:endParaRPr lang="en-TT"/>
          </a:p>
        </p:txBody>
      </p:sp>
    </p:spTree>
    <p:extLst>
      <p:ext uri="{BB962C8B-B14F-4D97-AF65-F5344CB8AC3E}">
        <p14:creationId xmlns:p14="http://schemas.microsoft.com/office/powerpoint/2010/main" val="1443212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concept that this presentation would discuss happens to be the concepts of correlation</a:t>
            </a:r>
          </a:p>
          <a:p>
            <a:r>
              <a:rPr lang="en-US" dirty="0"/>
              <a:t>and regression with respect to data insights and market research. According to the opinions of</a:t>
            </a:r>
          </a:p>
          <a:p>
            <a:r>
              <a:rPr lang="en-US" dirty="0"/>
              <a:t>_(), correlation is a statistical measure that tries to provide an answer as to how two variables are</a:t>
            </a:r>
          </a:p>
          <a:p>
            <a:r>
              <a:rPr lang="en-US" dirty="0"/>
              <a:t>related to one another. This relationship can range from positive to negative and </a:t>
            </a:r>
            <a:r>
              <a:rPr lang="en-US" dirty="0" err="1"/>
              <a:t>doesn</a:t>
            </a:r>
            <a:r>
              <a:rPr lang="en-US" dirty="0"/>
              <a:t>&amp;#39;t have any</a:t>
            </a:r>
          </a:p>
          <a:p>
            <a:r>
              <a:rPr lang="en-US" dirty="0"/>
              <a:t>specific meaning or directionality (i.e., correlation does not mean causation). A correlation is an</a:t>
            </a:r>
          </a:p>
          <a:p>
            <a:r>
              <a:rPr lang="en-US" dirty="0"/>
              <a:t>association between two variables (Pandey, 2020). It is a measure of the strength and direction of</a:t>
            </a:r>
          </a:p>
          <a:p>
            <a:r>
              <a:rPr lang="en-US" dirty="0"/>
              <a:t>linear, cyclical, or reciprocal relationships between two or more variables. In the world of market</a:t>
            </a:r>
          </a:p>
          <a:p>
            <a:r>
              <a:rPr lang="en-US" dirty="0"/>
              <a:t>research and data analysis, correlational analysis can be used to compare groups or to see</a:t>
            </a:r>
          </a:p>
          <a:p>
            <a:r>
              <a:rPr lang="en-US" dirty="0"/>
              <a:t>whether a factor has an impact on other factors. Similarly, when it comes to the other key</a:t>
            </a:r>
          </a:p>
          <a:p>
            <a:r>
              <a:rPr lang="en-US" dirty="0"/>
              <a:t>component regression it can be simply explained as one of the proven ways of determining</a:t>
            </a:r>
          </a:p>
          <a:p>
            <a:endParaRPr lang="en-US" dirty="0"/>
          </a:p>
          <a:p>
            <a:r>
              <a:rPr lang="en-US" dirty="0"/>
              <a:t>6</a:t>
            </a:r>
          </a:p>
          <a:p>
            <a:r>
              <a:rPr lang="en-US" dirty="0"/>
              <a:t>which factors have an influence on a certain issue (Shrestha and Basnet, 2018). Similarly, when</a:t>
            </a:r>
          </a:p>
          <a:p>
            <a:r>
              <a:rPr lang="en-US" dirty="0"/>
              <a:t>different ways in which regression is used it has been found that the use of regression analysis</a:t>
            </a:r>
          </a:p>
          <a:p>
            <a:r>
              <a:rPr lang="en-US" dirty="0"/>
              <a:t>also helps individuals inaccurately establish which elements happen to be of higher importance</a:t>
            </a:r>
          </a:p>
          <a:p>
            <a:r>
              <a:rPr lang="en-US" dirty="0"/>
              <a:t>and which elements can be ignored in a set of data. One of the key examples of correlational</a:t>
            </a:r>
          </a:p>
          <a:p>
            <a:r>
              <a:rPr lang="en-US" dirty="0"/>
              <a:t>analysis as learned in the coursework happens to be the positive correlation. In this type of</a:t>
            </a:r>
          </a:p>
          <a:p>
            <a:r>
              <a:rPr lang="en-US" dirty="0"/>
              <a:t>correlation both the variables move in a mutual direction and are directly related to each other as</a:t>
            </a:r>
          </a:p>
          <a:p>
            <a:r>
              <a:rPr lang="en-US" dirty="0"/>
              <a:t>visually expressed below:</a:t>
            </a:r>
            <a:endParaRPr lang="en-TT" dirty="0"/>
          </a:p>
        </p:txBody>
      </p:sp>
      <p:sp>
        <p:nvSpPr>
          <p:cNvPr id="4" name="Slide Number Placeholder 3"/>
          <p:cNvSpPr>
            <a:spLocks noGrp="1"/>
          </p:cNvSpPr>
          <p:nvPr>
            <p:ph type="sldNum" sz="quarter" idx="5"/>
          </p:nvPr>
        </p:nvSpPr>
        <p:spPr/>
        <p:txBody>
          <a:bodyPr/>
          <a:lstStyle/>
          <a:p>
            <a:fld id="{9EB0BD58-6D2F-4AF3-9714-843A24F25671}" type="slidenum">
              <a:rPr lang="en-TT" smtClean="0"/>
              <a:t>5</a:t>
            </a:fld>
            <a:endParaRPr lang="en-TT"/>
          </a:p>
        </p:txBody>
      </p:sp>
    </p:spTree>
    <p:extLst>
      <p:ext uri="{BB962C8B-B14F-4D97-AF65-F5344CB8AC3E}">
        <p14:creationId xmlns:p14="http://schemas.microsoft.com/office/powerpoint/2010/main" val="601856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 Series Analysis is a tool that uses linear regression or some other form of analysis to</a:t>
            </a:r>
          </a:p>
          <a:p>
            <a:r>
              <a:rPr lang="en-US" dirty="0"/>
              <a:t>capture trends and patterns in data. Time series can be used in many disciplines, such as</a:t>
            </a:r>
          </a:p>
          <a:p>
            <a:r>
              <a:rPr lang="en-US" dirty="0"/>
              <a:t>economics, finance, crime rates, natural resources and many others. There are many types of</a:t>
            </a:r>
          </a:p>
          <a:p>
            <a:r>
              <a:rPr lang="en-US" dirty="0"/>
              <a:t>time series: quarterly time series, monthly time series and daily time series (</a:t>
            </a:r>
            <a:r>
              <a:rPr lang="en-US" dirty="0" err="1"/>
              <a:t>Rhif</a:t>
            </a:r>
            <a:r>
              <a:rPr lang="en-US" dirty="0"/>
              <a:t> and Farah,</a:t>
            </a:r>
          </a:p>
          <a:p>
            <a:r>
              <a:rPr lang="en-US" dirty="0"/>
              <a:t>2019). Sometimes series may have missing values which can be imputed into the data set; for</a:t>
            </a:r>
          </a:p>
          <a:p>
            <a:r>
              <a:rPr lang="en-US" dirty="0"/>
              <a:t>example, the economy might have a quarterly quarter with no value which could be</a:t>
            </a:r>
          </a:p>
          <a:p>
            <a:r>
              <a:rPr lang="en-US" dirty="0"/>
              <a:t>automatically replaced by averaging it with successive quarters.</a:t>
            </a:r>
            <a:endParaRPr lang="en-TT" dirty="0"/>
          </a:p>
        </p:txBody>
      </p:sp>
      <p:sp>
        <p:nvSpPr>
          <p:cNvPr id="4" name="Slide Number Placeholder 3"/>
          <p:cNvSpPr>
            <a:spLocks noGrp="1"/>
          </p:cNvSpPr>
          <p:nvPr>
            <p:ph type="sldNum" sz="quarter" idx="5"/>
          </p:nvPr>
        </p:nvSpPr>
        <p:spPr/>
        <p:txBody>
          <a:bodyPr/>
          <a:lstStyle/>
          <a:p>
            <a:fld id="{9EB0BD58-6D2F-4AF3-9714-843A24F25671}" type="slidenum">
              <a:rPr lang="en-TT" smtClean="0"/>
              <a:t>6</a:t>
            </a:fld>
            <a:endParaRPr lang="en-TT"/>
          </a:p>
        </p:txBody>
      </p:sp>
    </p:spTree>
    <p:extLst>
      <p:ext uri="{BB962C8B-B14F-4D97-AF65-F5344CB8AC3E}">
        <p14:creationId xmlns:p14="http://schemas.microsoft.com/office/powerpoint/2010/main" val="1426018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section of the report, it would be crucial to critically discuss the issues surrounding the</a:t>
            </a:r>
          </a:p>
          <a:p>
            <a:r>
              <a:rPr lang="en-US" dirty="0"/>
              <a:t>analysis techniques of correlation, regression and time series. One of the key issues associated</a:t>
            </a:r>
          </a:p>
          <a:p>
            <a:r>
              <a:rPr lang="en-US" dirty="0"/>
              <a:t>with the use of the correlation technique in big data happens to be the limitation that the</a:t>
            </a:r>
          </a:p>
          <a:p>
            <a:r>
              <a:rPr lang="en-US" dirty="0"/>
              <a:t>algorithms can never explain the meanings and implications without human input and can even</a:t>
            </a:r>
          </a:p>
          <a:p>
            <a:r>
              <a:rPr lang="en-US" dirty="0"/>
              <a:t>direct the results of the analysis in the wrong direction if the human hypothesis is not involved</a:t>
            </a:r>
          </a:p>
          <a:p>
            <a:r>
              <a:rPr lang="en-US" dirty="0"/>
              <a:t>(Knight and </a:t>
            </a:r>
            <a:r>
              <a:rPr lang="en-US" dirty="0" err="1"/>
              <a:t>Vrbanac</a:t>
            </a:r>
            <a:r>
              <a:rPr lang="en-US" dirty="0"/>
              <a:t> et al., 2018).</a:t>
            </a:r>
          </a:p>
          <a:p>
            <a:r>
              <a:rPr lang="en-US" dirty="0"/>
              <a:t>When it comes to the other key data analysis technique in the form of regression analysis and its</a:t>
            </a:r>
          </a:p>
          <a:p>
            <a:r>
              <a:rPr lang="en-US" dirty="0"/>
              <a:t>use by businesses in modern business decision making it has been found that the key problems</a:t>
            </a:r>
          </a:p>
          <a:p>
            <a:r>
              <a:rPr lang="en-US" dirty="0"/>
              <a:t>associated with big data such as </a:t>
            </a:r>
            <a:r>
              <a:rPr lang="en-US" dirty="0" err="1"/>
              <a:t>categorisation</a:t>
            </a:r>
            <a:r>
              <a:rPr lang="en-US" dirty="0"/>
              <a:t> pretending to be numerical as well as missing</a:t>
            </a:r>
          </a:p>
          <a:p>
            <a:r>
              <a:rPr lang="en-US" dirty="0"/>
              <a:t>data which affects the efficiency and use of regression analysis and not allowing businesses to</a:t>
            </a:r>
          </a:p>
          <a:p>
            <a:r>
              <a:rPr lang="en-US" dirty="0"/>
              <a:t>turning their business insights into distinct statistical models.</a:t>
            </a:r>
            <a:endParaRPr lang="en-TT" dirty="0"/>
          </a:p>
        </p:txBody>
      </p:sp>
      <p:sp>
        <p:nvSpPr>
          <p:cNvPr id="4" name="Slide Number Placeholder 3"/>
          <p:cNvSpPr>
            <a:spLocks noGrp="1"/>
          </p:cNvSpPr>
          <p:nvPr>
            <p:ph type="sldNum" sz="quarter" idx="5"/>
          </p:nvPr>
        </p:nvSpPr>
        <p:spPr/>
        <p:txBody>
          <a:bodyPr/>
          <a:lstStyle/>
          <a:p>
            <a:fld id="{9EB0BD58-6D2F-4AF3-9714-843A24F25671}" type="slidenum">
              <a:rPr lang="en-TT" smtClean="0"/>
              <a:t>7</a:t>
            </a:fld>
            <a:endParaRPr lang="en-TT"/>
          </a:p>
        </p:txBody>
      </p:sp>
    </p:spTree>
    <p:extLst>
      <p:ext uri="{BB962C8B-B14F-4D97-AF65-F5344CB8AC3E}">
        <p14:creationId xmlns:p14="http://schemas.microsoft.com/office/powerpoint/2010/main" val="3902508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better ways</a:t>
            </a:r>
          </a:p>
          <a:p>
            <a:r>
              <a:rPr lang="en-US" dirty="0"/>
              <a:t>of achieving the same happens to be through the practice of aggregating the different data types.</a:t>
            </a:r>
          </a:p>
          <a:p>
            <a:r>
              <a:rPr lang="en-US" dirty="0"/>
              <a:t>According to the opinions of Acharya and Singh (2018), the goal of master data management is</a:t>
            </a:r>
          </a:p>
          <a:p>
            <a:r>
              <a:rPr lang="en-US" dirty="0"/>
              <a:t>to </a:t>
            </a:r>
            <a:r>
              <a:rPr lang="en-US" dirty="0" err="1"/>
              <a:t>normalise</a:t>
            </a:r>
            <a:r>
              <a:rPr lang="en-US" dirty="0"/>
              <a:t> or consolidate heterogeneous data fields from multiple systems that relate to the</a:t>
            </a:r>
          </a:p>
          <a:p>
            <a:r>
              <a:rPr lang="en-US" dirty="0"/>
              <a:t>same piece of data. However, there are times when it is necessary to combine data from disparate</a:t>
            </a:r>
          </a:p>
          <a:p>
            <a:r>
              <a:rPr lang="en-US" dirty="0"/>
              <a:t>sources, such as combining a meteorological statement with images or videos of a massive</a:t>
            </a:r>
          </a:p>
          <a:p>
            <a:r>
              <a:rPr lang="en-US" dirty="0"/>
              <a:t>storm. Data aggregation is perhaps most effective when its commercial application instances, as</a:t>
            </a:r>
          </a:p>
          <a:p>
            <a:r>
              <a:rPr lang="en-US" dirty="0"/>
              <a:t>well as all of the data and data combinations required for decision making, are explicitly</a:t>
            </a:r>
          </a:p>
          <a:p>
            <a:r>
              <a:rPr lang="en-US" dirty="0" err="1"/>
              <a:t>recognised</a:t>
            </a:r>
            <a:r>
              <a:rPr lang="en-US" dirty="0"/>
              <a:t> upfront.</a:t>
            </a:r>
            <a:endParaRPr lang="en-TT" dirty="0"/>
          </a:p>
        </p:txBody>
      </p:sp>
      <p:sp>
        <p:nvSpPr>
          <p:cNvPr id="4" name="Slide Number Placeholder 3"/>
          <p:cNvSpPr>
            <a:spLocks noGrp="1"/>
          </p:cNvSpPr>
          <p:nvPr>
            <p:ph type="sldNum" sz="quarter" idx="5"/>
          </p:nvPr>
        </p:nvSpPr>
        <p:spPr/>
        <p:txBody>
          <a:bodyPr/>
          <a:lstStyle/>
          <a:p>
            <a:fld id="{9EB0BD58-6D2F-4AF3-9714-843A24F25671}" type="slidenum">
              <a:rPr lang="en-TT" smtClean="0"/>
              <a:t>8</a:t>
            </a:fld>
            <a:endParaRPr lang="en-TT"/>
          </a:p>
        </p:txBody>
      </p:sp>
    </p:spTree>
    <p:extLst>
      <p:ext uri="{BB962C8B-B14F-4D97-AF65-F5344CB8AC3E}">
        <p14:creationId xmlns:p14="http://schemas.microsoft.com/office/powerpoint/2010/main" val="2688605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conducting a significant amount of research and analysis on the subject of data insight a</a:t>
            </a:r>
          </a:p>
          <a:p>
            <a:r>
              <a:rPr lang="en-US" dirty="0"/>
              <a:t>wide range of knowledge and information was found and revealed in this presentation which</a:t>
            </a:r>
          </a:p>
          <a:p>
            <a:r>
              <a:rPr lang="en-US" dirty="0"/>
              <a:t>happened to be of great use for the learner. It can be conclusively stated that indeed the research</a:t>
            </a:r>
          </a:p>
          <a:p>
            <a:r>
              <a:rPr lang="en-US" dirty="0"/>
              <a:t>techniques which has been discussed in this report happen to be of great use and importance for</a:t>
            </a:r>
          </a:p>
          <a:p>
            <a:r>
              <a:rPr lang="en-US" dirty="0"/>
              <a:t>businesses when it comes to fulfilling the market research needs of the businesses and indeed</a:t>
            </a:r>
          </a:p>
          <a:p>
            <a:r>
              <a:rPr lang="en-US" dirty="0"/>
              <a:t>they have a vital role to play in terms of building as well as maintaining the competitive edge of</a:t>
            </a:r>
          </a:p>
          <a:p>
            <a:r>
              <a:rPr lang="en-US" dirty="0"/>
              <a:t>the businesses by allowing them to make better, well informed and data-driven business</a:t>
            </a:r>
          </a:p>
          <a:p>
            <a:r>
              <a:rPr lang="en-US" dirty="0"/>
              <a:t>decisions which would not have been possible otherwise without the combined usage of</a:t>
            </a:r>
          </a:p>
          <a:p>
            <a:r>
              <a:rPr lang="en-US" dirty="0"/>
              <a:t>qualitative, quantitative and technologies like Big Data.</a:t>
            </a:r>
            <a:endParaRPr lang="en-TT" dirty="0"/>
          </a:p>
        </p:txBody>
      </p:sp>
      <p:sp>
        <p:nvSpPr>
          <p:cNvPr id="4" name="Slide Number Placeholder 3"/>
          <p:cNvSpPr>
            <a:spLocks noGrp="1"/>
          </p:cNvSpPr>
          <p:nvPr>
            <p:ph type="sldNum" sz="quarter" idx="5"/>
          </p:nvPr>
        </p:nvSpPr>
        <p:spPr/>
        <p:txBody>
          <a:bodyPr/>
          <a:lstStyle/>
          <a:p>
            <a:fld id="{9EB0BD58-6D2F-4AF3-9714-843A24F25671}" type="slidenum">
              <a:rPr lang="en-TT" smtClean="0"/>
              <a:t>9</a:t>
            </a:fld>
            <a:endParaRPr lang="en-TT"/>
          </a:p>
        </p:txBody>
      </p:sp>
    </p:spTree>
    <p:extLst>
      <p:ext uri="{BB962C8B-B14F-4D97-AF65-F5344CB8AC3E}">
        <p14:creationId xmlns:p14="http://schemas.microsoft.com/office/powerpoint/2010/main" val="865394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4/14/2022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4/14/2022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4/14/2022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4/14/2022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4/14/2022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4/14/2022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4/14/2022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4/14/2022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4/14/2022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03F3A-9471-490F-9E19-CC5D32A48AC2}"/>
              </a:ext>
            </a:extLst>
          </p:cNvPr>
          <p:cNvSpPr>
            <a:spLocks noGrp="1"/>
          </p:cNvSpPr>
          <p:nvPr>
            <p:ph type="ctrTitle"/>
          </p:nvPr>
        </p:nvSpPr>
        <p:spPr/>
        <p:txBody>
          <a:bodyPr/>
          <a:lstStyle/>
          <a:p>
            <a:r>
              <a:rPr lang="en-IN" dirty="0"/>
              <a:t>MG413 Data Insights</a:t>
            </a:r>
            <a:endParaRPr lang="en-TT" dirty="0"/>
          </a:p>
        </p:txBody>
      </p:sp>
      <p:sp>
        <p:nvSpPr>
          <p:cNvPr id="3" name="Subtitle 2">
            <a:extLst>
              <a:ext uri="{FF2B5EF4-FFF2-40B4-BE49-F238E27FC236}">
                <a16:creationId xmlns:a16="http://schemas.microsoft.com/office/drawing/2014/main" id="{A2F26ECE-353B-4F3E-A3A6-2220B5E7B652}"/>
              </a:ext>
            </a:extLst>
          </p:cNvPr>
          <p:cNvSpPr>
            <a:spLocks noGrp="1"/>
          </p:cNvSpPr>
          <p:nvPr>
            <p:ph type="subTitle" idx="1"/>
          </p:nvPr>
        </p:nvSpPr>
        <p:spPr/>
        <p:txBody>
          <a:bodyPr>
            <a:normAutofit fontScale="77500" lnSpcReduction="20000"/>
          </a:bodyPr>
          <a:lstStyle/>
          <a:p>
            <a:r>
              <a:rPr lang="en-US" sz="1800" b="1" i="1" u="sng" dirty="0">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Student name: </a:t>
            </a:r>
            <a:r>
              <a:rPr lang="en-US" sz="1800" b="1" dirty="0">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Bianca </a:t>
            </a:r>
            <a:r>
              <a:rPr lang="en-US" sz="1800" b="1" dirty="0" err="1">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Petronela</a:t>
            </a:r>
            <a:r>
              <a:rPr lang="en-US" sz="1800" b="1" dirty="0">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 Lambrino</a:t>
            </a:r>
            <a:r>
              <a:rPr lang="en-US" sz="1800" dirty="0">
                <a:solidFill>
                  <a:srgbClr val="000000"/>
                </a:solidFill>
                <a:effectLst/>
                <a:latin typeface="Arial" panose="020B0604020202020204" pitchFamily="34" charset="0"/>
                <a:ea typeface="Calibri" panose="020F0502020204030204" pitchFamily="34" charset="0"/>
              </a:rPr>
              <a:t>​</a:t>
            </a:r>
            <a:br>
              <a:rPr lang="en-US"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US" sz="1800" b="1" dirty="0">
                <a:solidFill>
                  <a:srgbClr val="404040"/>
                </a:solidFill>
                <a:effectLst/>
                <a:latin typeface="Calibri" panose="020F0502020204030204" pitchFamily="34" charset="0"/>
                <a:ea typeface="Calibri" panose="020F0502020204030204" pitchFamily="34" charset="0"/>
              </a:rPr>
              <a:t> </a:t>
            </a:r>
            <a:r>
              <a:rPr lang="en-US" sz="1800" b="1" i="1" u="sng" dirty="0">
                <a:solidFill>
                  <a:srgbClr val="404040"/>
                </a:solidFill>
                <a:effectLst/>
                <a:latin typeface="Calibri" panose="020F0502020204030204" pitchFamily="34" charset="0"/>
                <a:ea typeface="Calibri" panose="020F0502020204030204" pitchFamily="34" charset="0"/>
              </a:rPr>
              <a:t>    </a:t>
            </a:r>
            <a:r>
              <a:rPr lang="en-US" sz="1800" b="1" i="1" u="sng" dirty="0">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Student ID: </a:t>
            </a:r>
            <a:r>
              <a:rPr lang="en-US" sz="1800" b="1" dirty="0">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2017447</a:t>
            </a:r>
            <a:r>
              <a:rPr lang="en-US" sz="1800" dirty="0">
                <a:solidFill>
                  <a:srgbClr val="000000"/>
                </a:solidFill>
                <a:effectLst/>
                <a:latin typeface="Arial" panose="020B0604020202020204" pitchFamily="34" charset="0"/>
                <a:ea typeface="Calibri" panose="020F0502020204030204" pitchFamily="34" charset="0"/>
              </a:rPr>
              <a:t>​</a:t>
            </a:r>
            <a:br>
              <a:rPr lang="en-US"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US" sz="1800" b="1" dirty="0">
                <a:solidFill>
                  <a:srgbClr val="404040"/>
                </a:solidFill>
                <a:effectLst/>
                <a:latin typeface="Calibri" panose="020F0502020204030204" pitchFamily="34" charset="0"/>
                <a:ea typeface="Calibri" panose="020F0502020204030204" pitchFamily="34" charset="0"/>
              </a:rPr>
              <a:t>     </a:t>
            </a:r>
            <a:r>
              <a:rPr lang="en-US" sz="1800" b="1" i="1" u="sng" dirty="0">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Module code: </a:t>
            </a:r>
            <a:r>
              <a:rPr lang="en-US" sz="1800" b="1" dirty="0">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BMSW 4005</a:t>
            </a:r>
            <a:br>
              <a:rPr lang="en-US"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US" sz="1800" b="1" dirty="0">
                <a:solidFill>
                  <a:srgbClr val="404040"/>
                </a:solidFill>
                <a:effectLst/>
                <a:latin typeface="Calibri" panose="020F0502020204030204" pitchFamily="34" charset="0"/>
                <a:ea typeface="Calibri" panose="020F0502020204030204" pitchFamily="34" charset="0"/>
              </a:rPr>
              <a:t>     </a:t>
            </a:r>
            <a:r>
              <a:rPr lang="en-US" sz="1800" b="1" i="1" u="sng" dirty="0">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Assignment section: </a:t>
            </a:r>
            <a:r>
              <a:rPr lang="en-US" sz="1800" b="1" i="1" u="sng" dirty="0" err="1">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Profesional</a:t>
            </a:r>
            <a:r>
              <a:rPr lang="en-US" sz="1800" b="1" i="1" u="sng" dirty="0">
                <a:solidFill>
                  <a:srgbClr val="404040"/>
                </a:solidFill>
                <a:effectLst/>
                <a:latin typeface="Verdana" panose="020B0604030504040204" pitchFamily="34" charset="0"/>
                <a:ea typeface="Calibri" panose="020F0502020204030204" pitchFamily="34" charset="0"/>
                <a:cs typeface="Times New Roman" panose="02020603050405020304" pitchFamily="18" charset="0"/>
              </a:rPr>
              <a:t> Career Development </a:t>
            </a:r>
            <a:r>
              <a:rPr lang="en-US" sz="1800" dirty="0">
                <a:solidFill>
                  <a:srgbClr val="000000"/>
                </a:solidFill>
                <a:effectLst/>
                <a:latin typeface="Arial" panose="020B0604020202020204" pitchFamily="34" charset="0"/>
                <a:ea typeface="Calibri" panose="020F0502020204030204" pitchFamily="34" charset="0"/>
              </a:rPr>
              <a:t>​</a:t>
            </a:r>
            <a:br>
              <a:rPr lang="en-US"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US" sz="1800" b="1">
                <a:solidFill>
                  <a:srgbClr val="404040"/>
                </a:solidFill>
                <a:effectLst/>
                <a:latin typeface="Calibri" panose="020F0502020204030204" pitchFamily="34" charset="0"/>
                <a:ea typeface="Calibri" panose="020F0502020204030204" pitchFamily="34" charset="0"/>
              </a:rPr>
              <a:t>    </a:t>
            </a:r>
            <a:r>
              <a:rPr lang="en-US" sz="1800" b="1" i="1" u="sng">
                <a:solidFill>
                  <a:srgbClr val="404040"/>
                </a:solidFill>
                <a:effectLst/>
                <a:latin typeface="Calibri" panose="020F0502020204030204" pitchFamily="34" charset="0"/>
                <a:ea typeface="Calibri" panose="020F0502020204030204" pitchFamily="34" charset="0"/>
              </a:rPr>
              <a:t> </a:t>
            </a:r>
            <a:endParaRPr lang="en-TT" dirty="0"/>
          </a:p>
        </p:txBody>
      </p:sp>
    </p:spTree>
    <p:extLst>
      <p:ext uri="{BB962C8B-B14F-4D97-AF65-F5344CB8AC3E}">
        <p14:creationId xmlns:p14="http://schemas.microsoft.com/office/powerpoint/2010/main" val="3279170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2AED7-F15A-46C8-8840-9F3F08AB0E1A}"/>
              </a:ext>
            </a:extLst>
          </p:cNvPr>
          <p:cNvSpPr>
            <a:spLocks noGrp="1"/>
          </p:cNvSpPr>
          <p:nvPr>
            <p:ph type="title"/>
          </p:nvPr>
        </p:nvSpPr>
        <p:spPr>
          <a:xfrm>
            <a:off x="1371600" y="685800"/>
            <a:ext cx="9601200" cy="822158"/>
          </a:xfrm>
        </p:spPr>
        <p:txBody>
          <a:bodyPr/>
          <a:lstStyle/>
          <a:p>
            <a:r>
              <a:rPr lang="en-IN" dirty="0"/>
              <a:t>Introduction</a:t>
            </a:r>
            <a:endParaRPr lang="en-TT" dirty="0"/>
          </a:p>
        </p:txBody>
      </p:sp>
      <p:sp>
        <p:nvSpPr>
          <p:cNvPr id="3" name="Content Placeholder 2">
            <a:extLst>
              <a:ext uri="{FF2B5EF4-FFF2-40B4-BE49-F238E27FC236}">
                <a16:creationId xmlns:a16="http://schemas.microsoft.com/office/drawing/2014/main" id="{B64142E4-08B8-45FE-83C0-3E6E8959A9FC}"/>
              </a:ext>
            </a:extLst>
          </p:cNvPr>
          <p:cNvSpPr>
            <a:spLocks noGrp="1"/>
          </p:cNvSpPr>
          <p:nvPr>
            <p:ph idx="1"/>
          </p:nvPr>
        </p:nvSpPr>
        <p:spPr>
          <a:xfrm>
            <a:off x="1371600" y="1652337"/>
            <a:ext cx="9601200" cy="4215063"/>
          </a:xfrm>
        </p:spPr>
        <p:txBody>
          <a:bodyPr>
            <a:normAutofit/>
          </a:bodyPr>
          <a:lstStyle/>
          <a:p>
            <a:pPr marL="0" indent="0">
              <a:buNone/>
            </a:pPr>
            <a:r>
              <a:rPr lang="en-US" sz="3200" dirty="0"/>
              <a:t>This presentation happens to be focused on the subject of data insights from a wide perspective. The presentation would begin by exploring and evaluating the role of quantitative research in modern marketing research as well as data analysis whilst putting special attention to questionnaire design.</a:t>
            </a:r>
            <a:endParaRPr lang="en-TT" sz="3200" dirty="0"/>
          </a:p>
        </p:txBody>
      </p:sp>
    </p:spTree>
    <p:extLst>
      <p:ext uri="{BB962C8B-B14F-4D97-AF65-F5344CB8AC3E}">
        <p14:creationId xmlns:p14="http://schemas.microsoft.com/office/powerpoint/2010/main" val="563002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C26FE-0579-4447-B9CF-BAFE961F5FD4}"/>
              </a:ext>
            </a:extLst>
          </p:cNvPr>
          <p:cNvSpPr>
            <a:spLocks noGrp="1"/>
          </p:cNvSpPr>
          <p:nvPr>
            <p:ph type="title"/>
          </p:nvPr>
        </p:nvSpPr>
        <p:spPr>
          <a:xfrm>
            <a:off x="1371600" y="685800"/>
            <a:ext cx="9601200" cy="902368"/>
          </a:xfrm>
        </p:spPr>
        <p:txBody>
          <a:bodyPr/>
          <a:lstStyle/>
          <a:p>
            <a:r>
              <a:rPr lang="en-IN" dirty="0"/>
              <a:t>Role of Quantitative Research </a:t>
            </a:r>
            <a:endParaRPr lang="en-TT" dirty="0"/>
          </a:p>
        </p:txBody>
      </p:sp>
      <p:sp>
        <p:nvSpPr>
          <p:cNvPr id="3" name="Content Placeholder 2">
            <a:extLst>
              <a:ext uri="{FF2B5EF4-FFF2-40B4-BE49-F238E27FC236}">
                <a16:creationId xmlns:a16="http://schemas.microsoft.com/office/drawing/2014/main" id="{C49764A4-53B3-42D3-83CA-2F41829D5082}"/>
              </a:ext>
            </a:extLst>
          </p:cNvPr>
          <p:cNvSpPr>
            <a:spLocks noGrp="1"/>
          </p:cNvSpPr>
          <p:nvPr>
            <p:ph idx="1"/>
          </p:nvPr>
        </p:nvSpPr>
        <p:spPr>
          <a:xfrm>
            <a:off x="6096000" y="2286000"/>
            <a:ext cx="4876800" cy="3581400"/>
          </a:xfrm>
        </p:spPr>
        <p:txBody>
          <a:bodyPr>
            <a:normAutofit fontScale="70000" lnSpcReduction="20000"/>
          </a:bodyPr>
          <a:lstStyle/>
          <a:p>
            <a:r>
              <a:rPr lang="en-US" dirty="0"/>
              <a:t>different research techniques such as the quantitative research as well as the qualitative research have been playing a major role in helping these businesses gather relevant and useful data from the market.</a:t>
            </a:r>
          </a:p>
          <a:p>
            <a:r>
              <a:rPr lang="en-US" dirty="0"/>
              <a:t>Building better strategies upon it and making better-informed decisions for gaining a competitive edge in the market.</a:t>
            </a:r>
          </a:p>
          <a:p>
            <a:r>
              <a:rPr lang="en-US" dirty="0"/>
              <a:t>For example taken from course work considering good practice, exploring the role of questionnaires and their design, it has been found that quantitative market research is a method of asking structured questions to something like a target population through polls, surveys, or quizzes (Maison, 2018).</a:t>
            </a:r>
          </a:p>
          <a:p>
            <a:r>
              <a:rPr lang="en-US" dirty="0"/>
              <a:t>Organizations expand and fail to depend on their ability to collect, evaluate, and make educated decisions based on the information acquired. According to the opinions of Lin et al (2020).</a:t>
            </a:r>
            <a:endParaRPr lang="en-TT" dirty="0"/>
          </a:p>
        </p:txBody>
      </p:sp>
      <p:pic>
        <p:nvPicPr>
          <p:cNvPr id="5" name="Picture 2" descr="A beginner's guide to qualitative and quantitative research - Optimal  Workshop">
            <a:extLst>
              <a:ext uri="{FF2B5EF4-FFF2-40B4-BE49-F238E27FC236}">
                <a16:creationId xmlns:a16="http://schemas.microsoft.com/office/drawing/2014/main" id="{1583EF3E-0493-4AA2-9D8D-551B78E1AB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042" t="12696" r="10315" b="5608"/>
          <a:stretch/>
        </p:blipFill>
        <p:spPr bwMode="auto">
          <a:xfrm>
            <a:off x="2133599" y="1929379"/>
            <a:ext cx="3160295" cy="3970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5648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7B8A-CF9C-4314-BABB-82A221BE1910}"/>
              </a:ext>
            </a:extLst>
          </p:cNvPr>
          <p:cNvSpPr>
            <a:spLocks noGrp="1"/>
          </p:cNvSpPr>
          <p:nvPr>
            <p:ph type="title"/>
          </p:nvPr>
        </p:nvSpPr>
        <p:spPr/>
        <p:txBody>
          <a:bodyPr/>
          <a:lstStyle/>
          <a:p>
            <a:r>
              <a:rPr lang="en-IN" dirty="0"/>
              <a:t>Role of Qualitative Research</a:t>
            </a:r>
            <a:endParaRPr lang="en-TT" dirty="0"/>
          </a:p>
        </p:txBody>
      </p:sp>
      <p:sp>
        <p:nvSpPr>
          <p:cNvPr id="3" name="Content Placeholder 2">
            <a:extLst>
              <a:ext uri="{FF2B5EF4-FFF2-40B4-BE49-F238E27FC236}">
                <a16:creationId xmlns:a16="http://schemas.microsoft.com/office/drawing/2014/main" id="{8EF02A88-651C-4A68-9C9F-3EB9E4D9A0AF}"/>
              </a:ext>
            </a:extLst>
          </p:cNvPr>
          <p:cNvSpPr>
            <a:spLocks noGrp="1"/>
          </p:cNvSpPr>
          <p:nvPr>
            <p:ph idx="1"/>
          </p:nvPr>
        </p:nvSpPr>
        <p:spPr>
          <a:xfrm>
            <a:off x="6096000" y="2286000"/>
            <a:ext cx="4876800" cy="3581400"/>
          </a:xfrm>
        </p:spPr>
        <p:txBody>
          <a:bodyPr>
            <a:normAutofit fontScale="62500" lnSpcReduction="20000"/>
          </a:bodyPr>
          <a:lstStyle/>
          <a:p>
            <a:pPr algn="just"/>
            <a:r>
              <a:rPr lang="en-US" dirty="0"/>
              <a:t>According to the opinions of Farquhar and </a:t>
            </a:r>
            <a:r>
              <a:rPr lang="en-US" dirty="0" err="1"/>
              <a:t>Michels</a:t>
            </a:r>
            <a:r>
              <a:rPr lang="en-US" dirty="0"/>
              <a:t> (2020), a qualitative research study is a study that seeks to further explanations of thought, feelings, and </a:t>
            </a:r>
            <a:r>
              <a:rPr lang="en-US" dirty="0" err="1"/>
              <a:t>behaviour</a:t>
            </a:r>
            <a:r>
              <a:rPr lang="en-US" dirty="0"/>
              <a:t> from in-depth interviews and focus groups. </a:t>
            </a:r>
          </a:p>
          <a:p>
            <a:pPr algn="just"/>
            <a:r>
              <a:rPr lang="en-US" dirty="0"/>
              <a:t>Qualitative data includes unstructured or loosely structured raw data such as anecdotes or quotes. Quantitative data is information that has been summarized in a numeric form such as counts and averages.</a:t>
            </a:r>
          </a:p>
          <a:p>
            <a:pPr algn="just"/>
            <a:r>
              <a:rPr lang="en-US" dirty="0"/>
              <a:t>Qualitative research does not seek to test hypotheses, as is done in quantitative research; rather it seeks to explore the relationship between variables by means of in-depth interviews with a small number of people (</a:t>
            </a:r>
            <a:r>
              <a:rPr lang="en-US" dirty="0" err="1"/>
              <a:t>Mohajan</a:t>
            </a:r>
            <a:r>
              <a:rPr lang="en-US" dirty="0"/>
              <a:t>, 2018).</a:t>
            </a:r>
          </a:p>
          <a:p>
            <a:pPr algn="just"/>
            <a:r>
              <a:rPr lang="en-US" dirty="0"/>
              <a:t>For example, the most common types of qualitative research techniques are ethnography, phenomenology, case study analysis, grounded theory analysis and narrative analysis used by businesses for their getting a better overview of the market conditions and doing strong data analysis.</a:t>
            </a:r>
            <a:endParaRPr lang="en-TT" dirty="0"/>
          </a:p>
        </p:txBody>
      </p:sp>
      <p:pic>
        <p:nvPicPr>
          <p:cNvPr id="4" name="Picture 2" descr="A beginner's guide to qualitative and quantitative research - Optimal  Workshop">
            <a:extLst>
              <a:ext uri="{FF2B5EF4-FFF2-40B4-BE49-F238E27FC236}">
                <a16:creationId xmlns:a16="http://schemas.microsoft.com/office/drawing/2014/main" id="{3F6283B1-345F-443A-A37C-A388FB4693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357" t="10000" r="50000" b="8304"/>
          <a:stretch/>
        </p:blipFill>
        <p:spPr bwMode="auto">
          <a:xfrm>
            <a:off x="2133599" y="1929379"/>
            <a:ext cx="3160295" cy="3970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304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8DDF9-F50E-4B70-9096-9FBE2B0F66E6}"/>
              </a:ext>
            </a:extLst>
          </p:cNvPr>
          <p:cNvSpPr>
            <a:spLocks noGrp="1"/>
          </p:cNvSpPr>
          <p:nvPr>
            <p:ph type="title"/>
          </p:nvPr>
        </p:nvSpPr>
        <p:spPr/>
        <p:txBody>
          <a:bodyPr/>
          <a:lstStyle/>
          <a:p>
            <a:r>
              <a:rPr lang="en-IN" dirty="0"/>
              <a:t>Correlation and Regression</a:t>
            </a:r>
            <a:endParaRPr lang="en-TT" dirty="0"/>
          </a:p>
        </p:txBody>
      </p:sp>
      <p:sp>
        <p:nvSpPr>
          <p:cNvPr id="3" name="Content Placeholder 2">
            <a:extLst>
              <a:ext uri="{FF2B5EF4-FFF2-40B4-BE49-F238E27FC236}">
                <a16:creationId xmlns:a16="http://schemas.microsoft.com/office/drawing/2014/main" id="{323A00F4-1ABB-462E-9804-359F38DC88CA}"/>
              </a:ext>
            </a:extLst>
          </p:cNvPr>
          <p:cNvSpPr>
            <a:spLocks noGrp="1"/>
          </p:cNvSpPr>
          <p:nvPr>
            <p:ph idx="1"/>
          </p:nvPr>
        </p:nvSpPr>
        <p:spPr>
          <a:xfrm>
            <a:off x="5919536" y="2286000"/>
            <a:ext cx="5053263" cy="3581400"/>
          </a:xfrm>
        </p:spPr>
        <p:txBody>
          <a:bodyPr>
            <a:normAutofit fontScale="70000" lnSpcReduction="20000"/>
          </a:bodyPr>
          <a:lstStyle/>
          <a:p>
            <a:pPr algn="just"/>
            <a:r>
              <a:rPr lang="en-US" dirty="0"/>
              <a:t>A correlation is an association between two variables (Pandey, 2020). It is a measure of the strength and direction of linear, cyclical, or reciprocal relationships between two or more variables. In the world of market research and data analysis, correlational analysis can be used to compare groups or to see whether a factor has an impact on other factors.</a:t>
            </a:r>
          </a:p>
          <a:p>
            <a:pPr algn="just"/>
            <a:r>
              <a:rPr lang="en-US" dirty="0"/>
              <a:t>Similarly, when it comes to the other key component regression it can be simply explained as one of the proven ways of determining which factors have an influence on a certain issue (Shrestha and Basnet, 2018). Similarly, when different ways in which regression is used it has been found that the use of regression analysis also helps individuals inaccurately establish which elements happen to be of higher importance and which elements can be ignored in a set of data. </a:t>
            </a:r>
          </a:p>
          <a:p>
            <a:pPr algn="just"/>
            <a:r>
              <a:rPr lang="en-US" dirty="0"/>
              <a:t>One of the key examples of correlational analysis as learned in the coursework happens to be the positive correlation.</a:t>
            </a:r>
            <a:endParaRPr lang="en-TT" dirty="0"/>
          </a:p>
        </p:txBody>
      </p:sp>
      <p:pic>
        <p:nvPicPr>
          <p:cNvPr id="5" name="Picture 4">
            <a:extLst>
              <a:ext uri="{FF2B5EF4-FFF2-40B4-BE49-F238E27FC236}">
                <a16:creationId xmlns:a16="http://schemas.microsoft.com/office/drawing/2014/main" id="{FF22711E-0A1D-4D99-8E40-4A6196AEA5E8}"/>
              </a:ext>
            </a:extLst>
          </p:cNvPr>
          <p:cNvPicPr>
            <a:picLocks noChangeAspect="1"/>
          </p:cNvPicPr>
          <p:nvPr/>
        </p:nvPicPr>
        <p:blipFill>
          <a:blip r:embed="rId3"/>
          <a:stretch>
            <a:fillRect/>
          </a:stretch>
        </p:blipFill>
        <p:spPr>
          <a:xfrm>
            <a:off x="1042737" y="2330116"/>
            <a:ext cx="5053263" cy="2915057"/>
          </a:xfrm>
          <a:prstGeom prst="rect">
            <a:avLst/>
          </a:prstGeom>
        </p:spPr>
      </p:pic>
    </p:spTree>
    <p:extLst>
      <p:ext uri="{BB962C8B-B14F-4D97-AF65-F5344CB8AC3E}">
        <p14:creationId xmlns:p14="http://schemas.microsoft.com/office/powerpoint/2010/main" val="880819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F4965-F04D-43C8-9D30-2AC4B2A33D21}"/>
              </a:ext>
            </a:extLst>
          </p:cNvPr>
          <p:cNvSpPr>
            <a:spLocks noGrp="1"/>
          </p:cNvSpPr>
          <p:nvPr>
            <p:ph type="title"/>
          </p:nvPr>
        </p:nvSpPr>
        <p:spPr/>
        <p:txBody>
          <a:bodyPr/>
          <a:lstStyle/>
          <a:p>
            <a:r>
              <a:rPr lang="en-IN" dirty="0"/>
              <a:t>Time Series</a:t>
            </a:r>
            <a:endParaRPr lang="en-TT" dirty="0"/>
          </a:p>
        </p:txBody>
      </p:sp>
      <p:sp>
        <p:nvSpPr>
          <p:cNvPr id="3" name="Content Placeholder 2">
            <a:extLst>
              <a:ext uri="{FF2B5EF4-FFF2-40B4-BE49-F238E27FC236}">
                <a16:creationId xmlns:a16="http://schemas.microsoft.com/office/drawing/2014/main" id="{8F60D7F5-5F57-4821-97A6-CF271AE7B1F1}"/>
              </a:ext>
            </a:extLst>
          </p:cNvPr>
          <p:cNvSpPr>
            <a:spLocks noGrp="1"/>
          </p:cNvSpPr>
          <p:nvPr>
            <p:ph idx="1"/>
          </p:nvPr>
        </p:nvSpPr>
        <p:spPr>
          <a:xfrm>
            <a:off x="6096000" y="2286000"/>
            <a:ext cx="4876800" cy="3581400"/>
          </a:xfrm>
        </p:spPr>
        <p:txBody>
          <a:bodyPr>
            <a:normAutofit lnSpcReduction="10000"/>
          </a:bodyPr>
          <a:lstStyle/>
          <a:p>
            <a:r>
              <a:rPr lang="en-US" dirty="0"/>
              <a:t>Time Series Analysis is a tool that uses linear regression or some other form of analysis to capture trends and patterns in data. </a:t>
            </a:r>
          </a:p>
          <a:p>
            <a:r>
              <a:rPr lang="en-US" dirty="0"/>
              <a:t>Time series can be used in many disciplines, such as economics, finance, crime rates, natural resources and many others. </a:t>
            </a:r>
          </a:p>
          <a:p>
            <a:r>
              <a:rPr lang="en-US" dirty="0"/>
              <a:t>There are many types of time series: quarterly time series, monthly time series and daily time series (</a:t>
            </a:r>
            <a:r>
              <a:rPr lang="en-US" dirty="0" err="1"/>
              <a:t>Rhif</a:t>
            </a:r>
            <a:r>
              <a:rPr lang="en-US" dirty="0"/>
              <a:t> and Farah, 2019).</a:t>
            </a:r>
            <a:endParaRPr lang="en-TT" dirty="0"/>
          </a:p>
        </p:txBody>
      </p:sp>
      <p:pic>
        <p:nvPicPr>
          <p:cNvPr id="2050" name="Picture 2" descr="Time Series Analysis | Introduction to Time Series Analysis and Forecasting">
            <a:extLst>
              <a:ext uri="{FF2B5EF4-FFF2-40B4-BE49-F238E27FC236}">
                <a16:creationId xmlns:a16="http://schemas.microsoft.com/office/drawing/2014/main" id="{2E16C982-B1D9-4C5A-9180-31AD375CF7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26"/>
          <a:stretch/>
        </p:blipFill>
        <p:spPr bwMode="auto">
          <a:xfrm>
            <a:off x="1371600" y="2780297"/>
            <a:ext cx="4462713" cy="2327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1921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C8652-ECA4-4547-96E2-753A332E0623}"/>
              </a:ext>
            </a:extLst>
          </p:cNvPr>
          <p:cNvSpPr>
            <a:spLocks noGrp="1"/>
          </p:cNvSpPr>
          <p:nvPr>
            <p:ph type="title"/>
          </p:nvPr>
        </p:nvSpPr>
        <p:spPr/>
        <p:txBody>
          <a:bodyPr/>
          <a:lstStyle/>
          <a:p>
            <a:r>
              <a:rPr lang="en-IN" dirty="0"/>
              <a:t>Issues Surrounding Correlation, Regression and Time Series in Big Data</a:t>
            </a:r>
            <a:endParaRPr lang="en-TT" dirty="0"/>
          </a:p>
        </p:txBody>
      </p:sp>
      <p:sp>
        <p:nvSpPr>
          <p:cNvPr id="3" name="Content Placeholder 2">
            <a:extLst>
              <a:ext uri="{FF2B5EF4-FFF2-40B4-BE49-F238E27FC236}">
                <a16:creationId xmlns:a16="http://schemas.microsoft.com/office/drawing/2014/main" id="{936F28CB-FB20-4631-90FD-309A644063CD}"/>
              </a:ext>
            </a:extLst>
          </p:cNvPr>
          <p:cNvSpPr>
            <a:spLocks noGrp="1"/>
          </p:cNvSpPr>
          <p:nvPr>
            <p:ph idx="1"/>
          </p:nvPr>
        </p:nvSpPr>
        <p:spPr>
          <a:xfrm>
            <a:off x="6096000" y="2286000"/>
            <a:ext cx="4876800" cy="3581400"/>
          </a:xfrm>
        </p:spPr>
        <p:txBody>
          <a:bodyPr>
            <a:normAutofit fontScale="92500" lnSpcReduction="20000"/>
          </a:bodyPr>
          <a:lstStyle/>
          <a:p>
            <a:pPr algn="just"/>
            <a:r>
              <a:rPr lang="en-US" dirty="0"/>
              <a:t>In this section of the report, it would be crucial to critically discuss the issues surrounding the analysis techniques of correlation, regression and time series. </a:t>
            </a:r>
          </a:p>
          <a:p>
            <a:pPr algn="just"/>
            <a:r>
              <a:rPr lang="en-US" dirty="0"/>
              <a:t>One of the key issues associated with the use of the correlation technique in big data happens to be the limitation that the algorithms can never explain the meanings and implications without human input and can even direct the results of the analysis in the wrong direction if the human hypothesis is not involved (Knight and </a:t>
            </a:r>
            <a:r>
              <a:rPr lang="en-US" dirty="0" err="1"/>
              <a:t>Vrbanac</a:t>
            </a:r>
            <a:r>
              <a:rPr lang="en-US" dirty="0"/>
              <a:t> et al., 2018).</a:t>
            </a:r>
          </a:p>
        </p:txBody>
      </p:sp>
      <p:pic>
        <p:nvPicPr>
          <p:cNvPr id="4098" name="Picture 2" descr="What is big data and why is it important? | by Raghav Sharma | Medium">
            <a:extLst>
              <a:ext uri="{FF2B5EF4-FFF2-40B4-BE49-F238E27FC236}">
                <a16:creationId xmlns:a16="http://schemas.microsoft.com/office/drawing/2014/main" id="{FA5D4B3B-325C-422C-9E12-5FE478225C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779" y="2452687"/>
            <a:ext cx="4876800" cy="3248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2240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99C2E-B160-4D35-9742-A25F314BCC7F}"/>
              </a:ext>
            </a:extLst>
          </p:cNvPr>
          <p:cNvSpPr>
            <a:spLocks noGrp="1"/>
          </p:cNvSpPr>
          <p:nvPr>
            <p:ph type="title"/>
          </p:nvPr>
        </p:nvSpPr>
        <p:spPr/>
        <p:txBody>
          <a:bodyPr/>
          <a:lstStyle/>
          <a:p>
            <a:r>
              <a:rPr lang="en-IN" dirty="0"/>
              <a:t>How data can be collected and used more effectively</a:t>
            </a:r>
            <a:endParaRPr lang="en-TT" dirty="0"/>
          </a:p>
        </p:txBody>
      </p:sp>
      <p:sp>
        <p:nvSpPr>
          <p:cNvPr id="3" name="Content Placeholder 2">
            <a:extLst>
              <a:ext uri="{FF2B5EF4-FFF2-40B4-BE49-F238E27FC236}">
                <a16:creationId xmlns:a16="http://schemas.microsoft.com/office/drawing/2014/main" id="{672362F1-364A-4150-B6A7-30394903B188}"/>
              </a:ext>
            </a:extLst>
          </p:cNvPr>
          <p:cNvSpPr>
            <a:spLocks noGrp="1"/>
          </p:cNvSpPr>
          <p:nvPr>
            <p:ph idx="1"/>
          </p:nvPr>
        </p:nvSpPr>
        <p:spPr>
          <a:xfrm>
            <a:off x="6096000" y="2286000"/>
            <a:ext cx="4876800" cy="3581400"/>
          </a:xfrm>
        </p:spPr>
        <p:txBody>
          <a:bodyPr>
            <a:normAutofit fontScale="77500" lnSpcReduction="20000"/>
          </a:bodyPr>
          <a:lstStyle/>
          <a:p>
            <a:pPr algn="just"/>
            <a:r>
              <a:rPr lang="en-US" dirty="0"/>
              <a:t>One of the better ways of achieving the same happens to be through the practice of aggregating the different data types.</a:t>
            </a:r>
          </a:p>
          <a:p>
            <a:pPr algn="just"/>
            <a:r>
              <a:rPr lang="en-US" dirty="0"/>
              <a:t>According to the opinions of Acharya and Singh (2018), the goal of master data management is to </a:t>
            </a:r>
            <a:r>
              <a:rPr lang="en-US" dirty="0" err="1"/>
              <a:t>normalise</a:t>
            </a:r>
            <a:r>
              <a:rPr lang="en-US" dirty="0"/>
              <a:t> or consolidate heterogeneous data fields from multiple systems that relate to the same piece of data. </a:t>
            </a:r>
          </a:p>
          <a:p>
            <a:pPr algn="just"/>
            <a:r>
              <a:rPr lang="en-US" dirty="0"/>
              <a:t>However, there are times when it is necessary to combine data from disparate sources, such as combining a meteorological statement with images or videos of a massive storm. </a:t>
            </a:r>
          </a:p>
          <a:p>
            <a:pPr algn="just"/>
            <a:r>
              <a:rPr lang="en-US" dirty="0"/>
              <a:t>Data aggregation is perhaps most effective when its commercial application instances, as well as all of the data and data combinations required for decision making, are explicitly </a:t>
            </a:r>
            <a:r>
              <a:rPr lang="en-US" dirty="0" err="1"/>
              <a:t>recognised</a:t>
            </a:r>
            <a:r>
              <a:rPr lang="en-US" dirty="0"/>
              <a:t> upfront.</a:t>
            </a:r>
            <a:endParaRPr lang="en-TT" dirty="0"/>
          </a:p>
        </p:txBody>
      </p:sp>
      <p:pic>
        <p:nvPicPr>
          <p:cNvPr id="5122" name="Picture 2" descr="What Is Data Aggregation Tool - Everything You Need To Know">
            <a:extLst>
              <a:ext uri="{FF2B5EF4-FFF2-40B4-BE49-F238E27FC236}">
                <a16:creationId xmlns:a16="http://schemas.microsoft.com/office/drawing/2014/main" id="{677272D1-3350-44DB-B606-61D73FACB5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3005388"/>
            <a:ext cx="4520801" cy="2384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040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4F8BE-49BE-43BD-8DBE-204D80354EF1}"/>
              </a:ext>
            </a:extLst>
          </p:cNvPr>
          <p:cNvSpPr>
            <a:spLocks noGrp="1"/>
          </p:cNvSpPr>
          <p:nvPr>
            <p:ph type="title"/>
          </p:nvPr>
        </p:nvSpPr>
        <p:spPr/>
        <p:txBody>
          <a:bodyPr/>
          <a:lstStyle/>
          <a:p>
            <a:r>
              <a:rPr lang="en-IN" dirty="0"/>
              <a:t>Conclusion</a:t>
            </a:r>
            <a:endParaRPr lang="en-TT" dirty="0"/>
          </a:p>
        </p:txBody>
      </p:sp>
      <p:sp>
        <p:nvSpPr>
          <p:cNvPr id="3" name="Content Placeholder 2">
            <a:extLst>
              <a:ext uri="{FF2B5EF4-FFF2-40B4-BE49-F238E27FC236}">
                <a16:creationId xmlns:a16="http://schemas.microsoft.com/office/drawing/2014/main" id="{89E91A3E-EAD2-4E0C-8968-B03299D073DA}"/>
              </a:ext>
            </a:extLst>
          </p:cNvPr>
          <p:cNvSpPr>
            <a:spLocks noGrp="1"/>
          </p:cNvSpPr>
          <p:nvPr>
            <p:ph idx="1"/>
          </p:nvPr>
        </p:nvSpPr>
        <p:spPr/>
        <p:txBody>
          <a:bodyPr>
            <a:normAutofit/>
          </a:bodyPr>
          <a:lstStyle/>
          <a:p>
            <a:r>
              <a:rPr lang="en-US" dirty="0"/>
              <a:t>After conducting a significant amount of research and analysis on the subject of data insight a wide range of knowledge and information was found and revealed in this presentation which happened to be of great use for the learner. It can be conclusively stated that indeed the research techniques which has been discussed in this report happen to be of great use and importance for businesses when it comes to fulfilling the market research needs of the businesses and indeed they have a vital role to play in terms of building as well as maintaining the competitive edge of the businesses by allowing them to make better, well informed and data-driven business decisions which would not have been possible otherwise without the combined usage of qualitative, quantitative and technologies like Big Data.</a:t>
            </a:r>
            <a:endParaRPr lang="en-TT" dirty="0"/>
          </a:p>
        </p:txBody>
      </p:sp>
    </p:spTree>
    <p:extLst>
      <p:ext uri="{BB962C8B-B14F-4D97-AF65-F5344CB8AC3E}">
        <p14:creationId xmlns:p14="http://schemas.microsoft.com/office/powerpoint/2010/main" val="184574335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{889AE00F-41DE-4665-B4D2-18DA0EAA899E}tf10001105</Template>
  <TotalTime>30</TotalTime>
  <Words>2634</Words>
  <Application>Microsoft Office PowerPoint</Application>
  <PresentationFormat>Widescreen</PresentationFormat>
  <Paragraphs>149</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Franklin Gothic Book</vt:lpstr>
      <vt:lpstr>Verdana</vt:lpstr>
      <vt:lpstr>Crop</vt:lpstr>
      <vt:lpstr>MG413 Data Insights</vt:lpstr>
      <vt:lpstr>Introduction</vt:lpstr>
      <vt:lpstr>Role of Quantitative Research </vt:lpstr>
      <vt:lpstr>Role of Qualitative Research</vt:lpstr>
      <vt:lpstr>Correlation and Regression</vt:lpstr>
      <vt:lpstr>Time Series</vt:lpstr>
      <vt:lpstr>Issues Surrounding Correlation, Regression and Time Series in Big Data</vt:lpstr>
      <vt:lpstr>How data can be collected and used more effectively</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MG413 Data Insights</dc:title>
  <dc:creator>Hasnain Ali</dc:creator>
  <cp:lastModifiedBy>Lambrino Skarlett</cp:lastModifiedBy>
  <cp:revision>3</cp:revision>
  <dcterms:created xsi:type="dcterms:W3CDTF">2022-04-12T13:08:48Z</dcterms:created>
  <dcterms:modified xsi:type="dcterms:W3CDTF">2022-04-14T08:12:30Z</dcterms:modified>
</cp:coreProperties>
</file>