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amp;ehk=BCXeJd4Uc5k4YWzl41ebAQ&amp;r=0&amp;pid=OfficeInsert" ContentType="image/jpe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0EB888-C29C-4701-98BD-410019A99784}" type="datetimeFigureOut">
              <a:rPr lang="en-GB" smtClean="0"/>
              <a:t>04/03/2019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0BC489-EF15-4899-B9DF-7598365F3515}" type="slidenum">
              <a:rPr lang="en-GB" smtClean="0"/>
              <a:t>‹#›</a:t>
            </a:fld>
            <a:endParaRPr lang="en-GB"/>
          </a:p>
        </p:txBody>
      </p:sp>
    </p:spTree>
    <p:extLst>
      <p:ext uri="{BB962C8B-B14F-4D97-AF65-F5344CB8AC3E}">
        <p14:creationId xmlns:p14="http://schemas.microsoft.com/office/powerpoint/2010/main" val="453127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t>1</a:t>
            </a:fld>
            <a:endParaRPr lang="en-GB"/>
          </a:p>
        </p:txBody>
      </p:sp>
    </p:spTree>
    <p:extLst>
      <p:ext uri="{BB962C8B-B14F-4D97-AF65-F5344CB8AC3E}">
        <p14:creationId xmlns:p14="http://schemas.microsoft.com/office/powerpoint/2010/main" val="2803271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p:txBody>
      </p:sp>
      <p:sp>
        <p:nvSpPr>
          <p:cNvPr id="4" name="Slide Number Placeholder 3"/>
          <p:cNvSpPr>
            <a:spLocks noGrp="1"/>
          </p:cNvSpPr>
          <p:nvPr>
            <p:ph type="sldNum" sz="quarter" idx="10"/>
          </p:nvPr>
        </p:nvSpPr>
        <p:spPr/>
        <p:txBody>
          <a:bodyPr/>
          <a:lstStyle/>
          <a:p>
            <a:fld id="{2E08981C-5477-41DA-A44B-80B5904A5173}" type="slidenum">
              <a:rPr lang="en-GB" smtClean="0"/>
              <a:t>2</a:t>
            </a:fld>
            <a:endParaRPr lang="en-GB"/>
          </a:p>
        </p:txBody>
      </p:sp>
    </p:spTree>
    <p:extLst>
      <p:ext uri="{BB962C8B-B14F-4D97-AF65-F5344CB8AC3E}">
        <p14:creationId xmlns:p14="http://schemas.microsoft.com/office/powerpoint/2010/main" val="1947773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3</a:t>
            </a:fld>
            <a:endParaRPr lang="en-GB"/>
          </a:p>
        </p:txBody>
      </p:sp>
    </p:spTree>
    <p:extLst>
      <p:ext uri="{BB962C8B-B14F-4D97-AF65-F5344CB8AC3E}">
        <p14:creationId xmlns:p14="http://schemas.microsoft.com/office/powerpoint/2010/main" val="1529571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147323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The source of this is the Peter Morgan required Text.  What are the students’ thoughts on this model?  Discuss the key elements with them.  Advise them to do some research – starting with the Morgan text.</a:t>
            </a:r>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4263914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The students should identify ‘complexity’, and that very little communication takes place in isolation…there are existing relationships and, often, baggage!  A key consideration here is that </a:t>
            </a:r>
            <a:r>
              <a:rPr lang="en-GB" b="1" i="1" u="sng" dirty="0"/>
              <a:t>“where communication is not interpreted correctly (i.e. ‘as intended’), it will have consequences for the beliefs and attitudes of the recipients, their emotions and then their broader behaviour, which is why many relationship issues in team, at work and elsewhere, tend to arise from poor communication. </a:t>
            </a:r>
            <a:r>
              <a:rPr lang="en-GB" dirty="0"/>
              <a:t> Morgan, P. (2017). P.245-246.</a:t>
            </a:r>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238443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6F09ED8-8B8B-462B-88AD-88B327CF1A3E}"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230296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F09ED8-8B8B-462B-88AD-88B327CF1A3E}"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179024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09ED8-8B8B-462B-88AD-88B327CF1A3E}"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101374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6F09ED8-8B8B-462B-88AD-88B327CF1A3E}" type="datetimeFigureOut">
              <a:rPr lang="en-GB" smtClean="0"/>
              <a:t>04/03/2019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549993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6F09ED8-8B8B-462B-88AD-88B327CF1A3E}" type="datetimeFigureOut">
              <a:rPr lang="en-GB" smtClean="0"/>
              <a:t>04/03/2019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2012353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6F09ED8-8B8B-462B-88AD-88B327CF1A3E}" type="datetimeFigureOut">
              <a:rPr lang="en-GB" smtClean="0"/>
              <a:t>04/03/2019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1162637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09ED8-8B8B-462B-88AD-88B327CF1A3E}" type="datetimeFigureOut">
              <a:rPr lang="en-GB" smtClean="0"/>
              <a:t>04/03/2019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2219757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09ED8-8B8B-462B-88AD-88B327CF1A3E}" type="datetimeFigureOut">
              <a:rPr lang="en-GB" smtClean="0"/>
              <a:t>04/03/2019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747844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09ED8-8B8B-462B-88AD-88B327CF1A3E}" type="datetimeFigureOut">
              <a:rPr lang="en-GB" smtClean="0"/>
              <a:t>04/03/2019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2484853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F09ED8-8B8B-462B-88AD-88B327CF1A3E}"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1717000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F09ED8-8B8B-462B-88AD-88B327CF1A3E}"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A800FF-387F-4517-B2D9-3CCE54BB658B}" type="slidenum">
              <a:rPr lang="en-GB" smtClean="0"/>
              <a:t>‹#›</a:t>
            </a:fld>
            <a:endParaRPr lang="en-GB"/>
          </a:p>
        </p:txBody>
      </p:sp>
    </p:spTree>
    <p:extLst>
      <p:ext uri="{BB962C8B-B14F-4D97-AF65-F5344CB8AC3E}">
        <p14:creationId xmlns:p14="http://schemas.microsoft.com/office/powerpoint/2010/main" val="1490338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F09ED8-8B8B-462B-88AD-88B327CF1A3E}" type="datetimeFigureOut">
              <a:rPr lang="en-GB" smtClean="0"/>
              <a:t>04/03/2019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A800FF-387F-4517-B2D9-3CCE54BB658B}" type="slidenum">
              <a:rPr lang="en-GB" smtClean="0"/>
              <a:t>‹#›</a:t>
            </a:fld>
            <a:endParaRPr lang="en-GB"/>
          </a:p>
        </p:txBody>
      </p:sp>
    </p:spTree>
    <p:extLst>
      <p:ext uri="{BB962C8B-B14F-4D97-AF65-F5344CB8AC3E}">
        <p14:creationId xmlns:p14="http://schemas.microsoft.com/office/powerpoint/2010/main" val="4003340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principlesofedu.wikispaces.com/Summary+of+Perenialism" TargetMode="External"/><Relationship Id="rId2" Type="http://schemas.openxmlformats.org/officeDocument/2006/relationships/image" Target="../media/image3.jpg&amp;ehk=BCXeJd4Uc5k4YWzl41ebAQ&amp;r=0&amp;pid=OfficeInsert"/><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lickr.com/photos/cogdog/19081571173"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6B54F8-2323-496B-950C-CB11D020F1B2}"/>
              </a:ext>
            </a:extLst>
          </p:cNvPr>
          <p:cNvSpPr>
            <a:spLocks noGrp="1"/>
          </p:cNvSpPr>
          <p:nvPr>
            <p:ph type="title"/>
          </p:nvPr>
        </p:nvSpPr>
        <p:spPr>
          <a:xfrm>
            <a:off x="1485900" y="116632"/>
            <a:ext cx="6172200" cy="1143000"/>
          </a:xfrm>
        </p:spPr>
        <p:txBody>
          <a:bodyPr/>
          <a:lstStyle/>
          <a:p>
            <a:r>
              <a:rPr lang="en-GB" dirty="0"/>
              <a:t>A Communication Cycle</a:t>
            </a:r>
          </a:p>
        </p:txBody>
      </p:sp>
      <p:pic>
        <p:nvPicPr>
          <p:cNvPr id="4" name="Picture 3" descr="C:\Users\Bob Wilson\Desktop\communication-cycle.jpg">
            <a:extLst>
              <a:ext uri="{FF2B5EF4-FFF2-40B4-BE49-F238E27FC236}">
                <a16:creationId xmlns:a16="http://schemas.microsoft.com/office/drawing/2014/main" xmlns="" id="{60C4BEFE-722D-4B55-92F4-A2F4F23C1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9772" y="1124746"/>
            <a:ext cx="4266474" cy="43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2170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a16="http://schemas.microsoft.com/office/drawing/2014/main" xmlns="" id="{2D7C91E1-33EF-44CD-83BE-5A0C569D4DE9}"/>
              </a:ext>
            </a:extLst>
          </p:cNvPr>
          <p:cNvSpPr/>
          <p:nvPr/>
        </p:nvSpPr>
        <p:spPr>
          <a:xfrm>
            <a:off x="1277634" y="1914393"/>
            <a:ext cx="97210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a16="http://schemas.microsoft.com/office/drawing/2014/main" xmlns="" id="{8451F6B0-7C01-4AE4-8849-EDF824009222}"/>
              </a:ext>
            </a:extLst>
          </p:cNvPr>
          <p:cNvSpPr/>
          <p:nvPr/>
        </p:nvSpPr>
        <p:spPr>
          <a:xfrm>
            <a:off x="4112951" y="4262645"/>
            <a:ext cx="1014286"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xmlns="" id="{0875F66A-28A9-44B8-8B86-9DB4F9D868DB}"/>
              </a:ext>
            </a:extLst>
          </p:cNvPr>
          <p:cNvSpPr/>
          <p:nvPr/>
        </p:nvSpPr>
        <p:spPr>
          <a:xfrm>
            <a:off x="2545660" y="1914393"/>
            <a:ext cx="97210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xmlns="" id="{02D903A8-B3B2-433D-8D79-8042D3FF0398}"/>
              </a:ext>
            </a:extLst>
          </p:cNvPr>
          <p:cNvSpPr/>
          <p:nvPr/>
        </p:nvSpPr>
        <p:spPr>
          <a:xfrm>
            <a:off x="4247965" y="1914393"/>
            <a:ext cx="744257"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xmlns="" id="{A8FF4DCB-3A1D-4916-9E50-1C86259E925C}"/>
              </a:ext>
            </a:extLst>
          </p:cNvPr>
          <p:cNvSpPr/>
          <p:nvPr/>
        </p:nvSpPr>
        <p:spPr>
          <a:xfrm>
            <a:off x="5757902" y="1910854"/>
            <a:ext cx="97210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xmlns="" id="{0049BD88-1B51-4D60-95E5-172FBF3B10D3}"/>
              </a:ext>
            </a:extLst>
          </p:cNvPr>
          <p:cNvSpPr/>
          <p:nvPr/>
        </p:nvSpPr>
        <p:spPr>
          <a:xfrm>
            <a:off x="6985983" y="1903776"/>
            <a:ext cx="97210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xmlns="" id="{D9E78056-C63E-4F93-95B3-62E0EFA72826}"/>
              </a:ext>
            </a:extLst>
          </p:cNvPr>
          <p:cNvCxnSpPr>
            <a:stCxn id="4" idx="3"/>
            <a:endCxn id="6" idx="1"/>
          </p:cNvCxnSpPr>
          <p:nvPr/>
        </p:nvCxnSpPr>
        <p:spPr>
          <a:xfrm>
            <a:off x="2249743" y="2382445"/>
            <a:ext cx="29591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xmlns="" id="{F58FFC97-9FDB-4051-B774-A6D11F6052D5}"/>
              </a:ext>
            </a:extLst>
          </p:cNvPr>
          <p:cNvCxnSpPr>
            <a:cxnSpLocks/>
            <a:stCxn id="6" idx="3"/>
            <a:endCxn id="7" idx="1"/>
          </p:cNvCxnSpPr>
          <p:nvPr/>
        </p:nvCxnSpPr>
        <p:spPr>
          <a:xfrm>
            <a:off x="3517769" y="2382445"/>
            <a:ext cx="73019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D3F38E26-078C-4D9F-B60B-1F7153072692}"/>
              </a:ext>
            </a:extLst>
          </p:cNvPr>
          <p:cNvCxnSpPr>
            <a:cxnSpLocks/>
            <a:stCxn id="7" idx="3"/>
            <a:endCxn id="8" idx="1"/>
          </p:cNvCxnSpPr>
          <p:nvPr/>
        </p:nvCxnSpPr>
        <p:spPr>
          <a:xfrm flipV="1">
            <a:off x="4992223" y="2378908"/>
            <a:ext cx="765680"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xmlns="" id="{56F78097-2156-494A-B35A-8461B1B144ED}"/>
              </a:ext>
            </a:extLst>
          </p:cNvPr>
          <p:cNvCxnSpPr>
            <a:stCxn id="8" idx="3"/>
            <a:endCxn id="9" idx="1"/>
          </p:cNvCxnSpPr>
          <p:nvPr/>
        </p:nvCxnSpPr>
        <p:spPr>
          <a:xfrm flipV="1">
            <a:off x="6730009" y="2371828"/>
            <a:ext cx="255974"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xmlns="" id="{112643D4-AEF0-46D4-94D1-8C89945D506A}"/>
              </a:ext>
            </a:extLst>
          </p:cNvPr>
          <p:cNvSpPr txBox="1"/>
          <p:nvPr/>
        </p:nvSpPr>
        <p:spPr>
          <a:xfrm>
            <a:off x="1978597" y="3133883"/>
            <a:ext cx="1070096"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xmlns="" id="{121F2320-84C5-45D1-A41A-00F84ADA1FDD}"/>
              </a:ext>
            </a:extLst>
          </p:cNvPr>
          <p:cNvSpPr txBox="1"/>
          <p:nvPr/>
        </p:nvSpPr>
        <p:spPr>
          <a:xfrm>
            <a:off x="6438893" y="3141352"/>
            <a:ext cx="1017624"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xmlns="" id="{42DED6C1-1CA2-400E-9277-6C2715184B9A}"/>
              </a:ext>
            </a:extLst>
          </p:cNvPr>
          <p:cNvSpPr txBox="1"/>
          <p:nvPr/>
        </p:nvSpPr>
        <p:spPr>
          <a:xfrm>
            <a:off x="3535998" y="2447194"/>
            <a:ext cx="615784" cy="584775"/>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xmlns="" id="{E50A9F82-67A0-4BFE-B3F0-6A4B3E9ABE89}"/>
              </a:ext>
            </a:extLst>
          </p:cNvPr>
          <p:cNvSpPr txBox="1"/>
          <p:nvPr/>
        </p:nvSpPr>
        <p:spPr>
          <a:xfrm>
            <a:off x="4955959" y="2447196"/>
            <a:ext cx="838208" cy="830997"/>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xmlns="" id="{D2D2A3AC-8429-4680-9C87-459D65BE424C}"/>
              </a:ext>
            </a:extLst>
          </p:cNvPr>
          <p:cNvCxnSpPr>
            <a:stCxn id="5" idx="0"/>
            <a:endCxn id="7" idx="2"/>
          </p:cNvCxnSpPr>
          <p:nvPr/>
        </p:nvCxnSpPr>
        <p:spPr>
          <a:xfrm flipV="1">
            <a:off x="4620093"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93982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AAF12B-7596-4855-9C0E-F51355940F6D}"/>
              </a:ext>
            </a:extLst>
          </p:cNvPr>
          <p:cNvSpPr>
            <a:spLocks noGrp="1"/>
          </p:cNvSpPr>
          <p:nvPr>
            <p:ph type="title"/>
          </p:nvPr>
        </p:nvSpPr>
        <p:spPr>
          <a:xfrm>
            <a:off x="1461952" y="125760"/>
            <a:ext cx="6172200" cy="854968"/>
          </a:xfrm>
        </p:spPr>
        <p:txBody>
          <a:bodyPr>
            <a:normAutofit fontScale="90000"/>
          </a:bodyPr>
          <a:lstStyle/>
          <a:p>
            <a:r>
              <a:rPr lang="en-GB" dirty="0"/>
              <a:t>Berlo’s Model of Communication</a:t>
            </a:r>
          </a:p>
        </p:txBody>
      </p:sp>
      <p:sp>
        <p:nvSpPr>
          <p:cNvPr id="5" name="Rectangle: Rounded Corners 4">
            <a:extLst>
              <a:ext uri="{FF2B5EF4-FFF2-40B4-BE49-F238E27FC236}">
                <a16:creationId xmlns:a16="http://schemas.microsoft.com/office/drawing/2014/main" xmlns="" id="{25FCBCE5-C593-4606-8713-6C0E86AC1905}"/>
              </a:ext>
            </a:extLst>
          </p:cNvPr>
          <p:cNvSpPr/>
          <p:nvPr/>
        </p:nvSpPr>
        <p:spPr>
          <a:xfrm>
            <a:off x="1331640" y="1124744"/>
            <a:ext cx="1296144"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xmlns="" id="{F772D7F4-6D27-4E1E-B362-80C6D736779A}"/>
              </a:ext>
            </a:extLst>
          </p:cNvPr>
          <p:cNvSpPr/>
          <p:nvPr/>
        </p:nvSpPr>
        <p:spPr>
          <a:xfrm>
            <a:off x="3496321" y="1124744"/>
            <a:ext cx="1050607"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xmlns="" id="{9109E0E7-CC58-4690-A116-84012DE6AEFE}"/>
              </a:ext>
            </a:extLst>
          </p:cNvPr>
          <p:cNvSpPr/>
          <p:nvPr/>
        </p:nvSpPr>
        <p:spPr>
          <a:xfrm>
            <a:off x="4711774" y="1134763"/>
            <a:ext cx="1050607"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xmlns="" id="{DD1D86B0-C5AD-474B-8BBD-A762D1BBA5A5}"/>
              </a:ext>
            </a:extLst>
          </p:cNvPr>
          <p:cNvSpPr/>
          <p:nvPr/>
        </p:nvSpPr>
        <p:spPr>
          <a:xfrm>
            <a:off x="6601928" y="1124744"/>
            <a:ext cx="1296144"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xmlns="" id="{6BA3563F-CD8C-4ABD-9B13-E577CA0D2A29}"/>
              </a:ext>
            </a:extLst>
          </p:cNvPr>
          <p:cNvSpPr txBox="1"/>
          <p:nvPr/>
        </p:nvSpPr>
        <p:spPr>
          <a:xfrm>
            <a:off x="2728462" y="1412778"/>
            <a:ext cx="756084" cy="523220"/>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xmlns="" id="{04E5FAC5-4122-420B-ADA9-ED2B9319E6E6}"/>
              </a:ext>
            </a:extLst>
          </p:cNvPr>
          <p:cNvSpPr txBox="1"/>
          <p:nvPr/>
        </p:nvSpPr>
        <p:spPr>
          <a:xfrm>
            <a:off x="5866248" y="1412778"/>
            <a:ext cx="756084" cy="523220"/>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xmlns="" id="{E6E8CC55-6168-4439-BF69-70C144B78080}"/>
              </a:ext>
            </a:extLst>
          </p:cNvPr>
          <p:cNvCxnSpPr/>
          <p:nvPr/>
        </p:nvCxnSpPr>
        <p:spPr>
          <a:xfrm>
            <a:off x="2639560" y="1720553"/>
            <a:ext cx="827774"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xmlns="" id="{2BCED88A-3FA6-40C4-8EB4-6EA38DF1F845}"/>
              </a:ext>
            </a:extLst>
          </p:cNvPr>
          <p:cNvCxnSpPr>
            <a:cxnSpLocks/>
          </p:cNvCxnSpPr>
          <p:nvPr/>
        </p:nvCxnSpPr>
        <p:spPr>
          <a:xfrm>
            <a:off x="5762381" y="1720553"/>
            <a:ext cx="863143"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xmlns="" id="{905CB214-B682-417D-9C15-B5695474AA85}"/>
              </a:ext>
            </a:extLst>
          </p:cNvPr>
          <p:cNvCxnSpPr>
            <a:cxnSpLocks/>
          </p:cNvCxnSpPr>
          <p:nvPr/>
        </p:nvCxnSpPr>
        <p:spPr>
          <a:xfrm>
            <a:off x="4546928" y="1720553"/>
            <a:ext cx="19796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xmlns="" id="{8E823250-255C-4254-825A-0FEB01F659FE}"/>
              </a:ext>
            </a:extLst>
          </p:cNvPr>
          <p:cNvSpPr txBox="1"/>
          <p:nvPr/>
        </p:nvSpPr>
        <p:spPr>
          <a:xfrm>
            <a:off x="1539314" y="5390804"/>
            <a:ext cx="6989545" cy="523220"/>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3843727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E26725-BB54-457C-92BE-F4D946D99762}"/>
              </a:ext>
            </a:extLst>
          </p:cNvPr>
          <p:cNvSpPr>
            <a:spLocks noGrp="1"/>
          </p:cNvSpPr>
          <p:nvPr>
            <p:ph type="title"/>
          </p:nvPr>
        </p:nvSpPr>
        <p:spPr/>
        <p:txBody>
          <a:bodyPr>
            <a:noAutofit/>
          </a:bodyPr>
          <a:lstStyle/>
          <a:p>
            <a:r>
              <a:rPr lang="en-GB" sz="3600" dirty="0"/>
              <a:t>Schramm’s Model of Communication, 1954</a:t>
            </a:r>
          </a:p>
        </p:txBody>
      </p:sp>
      <p:sp>
        <p:nvSpPr>
          <p:cNvPr id="4" name="Oval 3">
            <a:extLst>
              <a:ext uri="{FF2B5EF4-FFF2-40B4-BE49-F238E27FC236}">
                <a16:creationId xmlns:a16="http://schemas.microsoft.com/office/drawing/2014/main" xmlns="" id="{79E05C18-BBB7-41D0-82ED-B6166BC58685}"/>
              </a:ext>
            </a:extLst>
          </p:cNvPr>
          <p:cNvSpPr/>
          <p:nvPr/>
        </p:nvSpPr>
        <p:spPr>
          <a:xfrm>
            <a:off x="3707904" y="1628800"/>
            <a:ext cx="1728192"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xmlns="" id="{542E222B-3526-488E-AA2D-D01212881D8D}"/>
              </a:ext>
            </a:extLst>
          </p:cNvPr>
          <p:cNvSpPr/>
          <p:nvPr/>
        </p:nvSpPr>
        <p:spPr>
          <a:xfrm>
            <a:off x="3695195" y="4164743"/>
            <a:ext cx="1728192"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xmlns="" id="{EF341BFB-602C-4695-A7CA-7E3796F86616}"/>
              </a:ext>
            </a:extLst>
          </p:cNvPr>
          <p:cNvSpPr/>
          <p:nvPr/>
        </p:nvSpPr>
        <p:spPr>
          <a:xfrm>
            <a:off x="5349158" y="2932173"/>
            <a:ext cx="1728192"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xmlns="" id="{9CED1D81-9ABA-4EEE-A8A8-08A1C0603232}"/>
              </a:ext>
            </a:extLst>
          </p:cNvPr>
          <p:cNvSpPr/>
          <p:nvPr/>
        </p:nvSpPr>
        <p:spPr>
          <a:xfrm>
            <a:off x="2041476" y="2849480"/>
            <a:ext cx="1728192"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xmlns="" id="{88EE7E80-BF77-4F3E-8735-D7C638D54A8C}"/>
              </a:ext>
            </a:extLst>
          </p:cNvPr>
          <p:cNvCxnSpPr>
            <a:stCxn id="7" idx="7"/>
            <a:endCxn id="4" idx="3"/>
          </p:cNvCxnSpPr>
          <p:nvPr/>
        </p:nvCxnSpPr>
        <p:spPr>
          <a:xfrm flipV="1">
            <a:off x="3516581" y="2796591"/>
            <a:ext cx="444411"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xmlns="" id="{3157E6BA-C62F-4190-B61B-91249E14D23D}"/>
              </a:ext>
            </a:extLst>
          </p:cNvPr>
          <p:cNvCxnSpPr>
            <a:stCxn id="4" idx="5"/>
            <a:endCxn id="6" idx="1"/>
          </p:cNvCxnSpPr>
          <p:nvPr/>
        </p:nvCxnSpPr>
        <p:spPr>
          <a:xfrm>
            <a:off x="5183008" y="2796593"/>
            <a:ext cx="419237"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xmlns="" id="{2D847EC8-78A8-4A9E-8B7D-797D701C2F03}"/>
              </a:ext>
            </a:extLst>
          </p:cNvPr>
          <p:cNvCxnSpPr>
            <a:stCxn id="6" idx="3"/>
            <a:endCxn id="5" idx="7"/>
          </p:cNvCxnSpPr>
          <p:nvPr/>
        </p:nvCxnSpPr>
        <p:spPr>
          <a:xfrm flipH="1">
            <a:off x="5170299" y="4099964"/>
            <a:ext cx="431946"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xmlns="" id="{C28B0633-A61E-450B-B77D-D64E6814CB50}"/>
              </a:ext>
            </a:extLst>
          </p:cNvPr>
          <p:cNvCxnSpPr>
            <a:stCxn id="5" idx="1"/>
            <a:endCxn id="7" idx="5"/>
          </p:cNvCxnSpPr>
          <p:nvPr/>
        </p:nvCxnSpPr>
        <p:spPr>
          <a:xfrm flipH="1" flipV="1">
            <a:off x="3516580" y="4017273"/>
            <a:ext cx="4317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73989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9E88EB-736D-4E83-85EB-9B37487F9C5B}"/>
              </a:ext>
            </a:extLst>
          </p:cNvPr>
          <p:cNvSpPr>
            <a:spLocks noGrp="1"/>
          </p:cNvSpPr>
          <p:nvPr>
            <p:ph type="title"/>
          </p:nvPr>
        </p:nvSpPr>
        <p:spPr/>
        <p:txBody>
          <a:bodyPr/>
          <a:lstStyle/>
          <a:p>
            <a:r>
              <a:rPr lang="en-GB" dirty="0"/>
              <a:t>Comparative Study</a:t>
            </a:r>
          </a:p>
        </p:txBody>
      </p:sp>
      <p:sp>
        <p:nvSpPr>
          <p:cNvPr id="3" name="Content Placeholder 2">
            <a:extLst>
              <a:ext uri="{FF2B5EF4-FFF2-40B4-BE49-F238E27FC236}">
                <a16:creationId xmlns:a16="http://schemas.microsoft.com/office/drawing/2014/main" xmlns="" id="{707808C1-53E7-4EDA-A9D5-DFB0098E38AD}"/>
              </a:ext>
            </a:extLst>
          </p:cNvPr>
          <p:cNvSpPr>
            <a:spLocks noGrp="1"/>
          </p:cNvSpPr>
          <p:nvPr>
            <p:ph idx="1"/>
          </p:nvPr>
        </p:nvSpPr>
        <p:spPr>
          <a:xfrm>
            <a:off x="1304637" y="1408866"/>
            <a:ext cx="6534726" cy="3917032"/>
          </a:xfrm>
        </p:spPr>
        <p:txBody>
          <a:bodyPr>
            <a:normAutofit fontScale="85000" lnSpcReduction="10000"/>
          </a:bodyPr>
          <a:lstStyle/>
          <a:p>
            <a:pPr marL="514350" indent="-514350">
              <a:buFont typeface="+mj-lt"/>
              <a:buAutoNum type="arabicPeriod"/>
            </a:pPr>
            <a:r>
              <a:rPr lang="en-GB" altLang="en-US" dirty="0">
                <a:latin typeface="+mj-lt"/>
                <a:cs typeface="Arial" charset="0"/>
              </a:rPr>
              <a:t>Explain the similarities and the differences between the four models shown: </a:t>
            </a:r>
            <a:r>
              <a:rPr lang="en-GB" altLang="en-US" i="1" dirty="0">
                <a:solidFill>
                  <a:srgbClr val="0070C0"/>
                </a:solidFill>
                <a:latin typeface="+mj-lt"/>
                <a:cs typeface="Arial" charset="0"/>
              </a:rPr>
              <a:t>Communication Cycle, Shannon &amp; Weaver, et al.</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Explain the relevance of the models for effective communication in management.</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Write-up and present results</a:t>
            </a:r>
          </a:p>
          <a:p>
            <a:pPr marL="0" indent="0" algn="ctr">
              <a:buNone/>
            </a:pPr>
            <a:r>
              <a:rPr lang="en-GB" altLang="en-US" b="1" i="1" dirty="0">
                <a:solidFill>
                  <a:srgbClr val="00B050"/>
                </a:solidFill>
                <a:latin typeface="+mj-lt"/>
                <a:cs typeface="Arial" charset="0"/>
              </a:rPr>
              <a:t>Exercise: 30 mins to prepare</a:t>
            </a:r>
          </a:p>
          <a:p>
            <a:endParaRPr lang="en-GB" dirty="0">
              <a:latin typeface="+mj-lt"/>
            </a:endParaRPr>
          </a:p>
        </p:txBody>
      </p:sp>
    </p:spTree>
    <p:extLst>
      <p:ext uri="{BB962C8B-B14F-4D97-AF65-F5344CB8AC3E}">
        <p14:creationId xmlns:p14="http://schemas.microsoft.com/office/powerpoint/2010/main" val="30019161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319C45-359C-49D3-B254-DBA16A011EB9}"/>
              </a:ext>
            </a:extLst>
          </p:cNvPr>
          <p:cNvSpPr>
            <a:spLocks noGrp="1"/>
          </p:cNvSpPr>
          <p:nvPr>
            <p:ph type="title"/>
          </p:nvPr>
        </p:nvSpPr>
        <p:spPr>
          <a:xfrm>
            <a:off x="1277634" y="-171400"/>
            <a:ext cx="6588732" cy="1143000"/>
          </a:xfrm>
        </p:spPr>
        <p:txBody>
          <a:bodyPr>
            <a:normAutofit/>
          </a:bodyPr>
          <a:lstStyle/>
          <a:p>
            <a:r>
              <a:rPr lang="en-GB" sz="2800" b="1" dirty="0"/>
              <a:t>A Final Activity: </a:t>
            </a:r>
            <a:r>
              <a:rPr lang="en-GB" sz="2800" b="1" i="1" dirty="0"/>
              <a:t>The Context Of Communication</a:t>
            </a:r>
          </a:p>
        </p:txBody>
      </p:sp>
      <p:pic>
        <p:nvPicPr>
          <p:cNvPr id="4" name="Picture 3">
            <a:extLst>
              <a:ext uri="{FF2B5EF4-FFF2-40B4-BE49-F238E27FC236}">
                <a16:creationId xmlns:a16="http://schemas.microsoft.com/office/drawing/2014/main" xmlns="" id="{5D5B77ED-84A5-48C5-8D02-1A9E3AD59793}"/>
              </a:ext>
            </a:extLst>
          </p:cNvPr>
          <p:cNvPicPr/>
          <p:nvPr/>
        </p:nvPicPr>
        <p:blipFill>
          <a:blip r:embed="rId3">
            <a:extLst>
              <a:ext uri="{28A0092B-C50C-407E-A947-70E740481C1C}">
                <a14:useLocalDpi xmlns:a14="http://schemas.microsoft.com/office/drawing/2010/main" val="0"/>
              </a:ext>
            </a:extLst>
          </a:blip>
          <a:stretch>
            <a:fillRect/>
          </a:stretch>
        </p:blipFill>
        <p:spPr>
          <a:xfrm>
            <a:off x="1898703" y="692696"/>
            <a:ext cx="5346594" cy="4875014"/>
          </a:xfrm>
          <a:prstGeom prst="rect">
            <a:avLst/>
          </a:prstGeom>
          <a:ln>
            <a:solidFill>
              <a:schemeClr val="accent1"/>
            </a:solidFill>
          </a:ln>
        </p:spPr>
      </p:pic>
    </p:spTree>
    <p:extLst>
      <p:ext uri="{BB962C8B-B14F-4D97-AF65-F5344CB8AC3E}">
        <p14:creationId xmlns:p14="http://schemas.microsoft.com/office/powerpoint/2010/main" val="23823766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4E5825-3CA8-48F1-BA18-DE6B60E97A80}"/>
              </a:ext>
            </a:extLst>
          </p:cNvPr>
          <p:cNvSpPr>
            <a:spLocks noGrp="1"/>
          </p:cNvSpPr>
          <p:nvPr>
            <p:ph type="title"/>
          </p:nvPr>
        </p:nvSpPr>
        <p:spPr/>
        <p:txBody>
          <a:bodyPr>
            <a:normAutofit/>
          </a:bodyPr>
          <a:lstStyle/>
          <a:p>
            <a:r>
              <a:rPr lang="en-GB" b="1" i="1" dirty="0"/>
              <a:t>The Context Of Communication</a:t>
            </a:r>
            <a:endParaRPr lang="en-GB" dirty="0"/>
          </a:p>
        </p:txBody>
      </p:sp>
      <p:sp>
        <p:nvSpPr>
          <p:cNvPr id="3" name="Content Placeholder 2">
            <a:extLst>
              <a:ext uri="{FF2B5EF4-FFF2-40B4-BE49-F238E27FC236}">
                <a16:creationId xmlns:a16="http://schemas.microsoft.com/office/drawing/2014/main" xmlns="" id="{2226FB86-B85E-4D6A-ABF0-FAFFCDA5D387}"/>
              </a:ext>
            </a:extLst>
          </p:cNvPr>
          <p:cNvSpPr>
            <a:spLocks noGrp="1"/>
          </p:cNvSpPr>
          <p:nvPr>
            <p:ph idx="1"/>
          </p:nvPr>
        </p:nvSpPr>
        <p:spPr/>
        <p:txBody>
          <a:bodyPr>
            <a:normAutofit/>
          </a:bodyPr>
          <a:lstStyle/>
          <a:p>
            <a:pPr marL="0" indent="0">
              <a:buNone/>
            </a:pPr>
            <a:r>
              <a:rPr lang="en-GB" dirty="0"/>
              <a:t>Examine the diagram and…</a:t>
            </a:r>
          </a:p>
          <a:p>
            <a:endParaRPr lang="en-GB" sz="2400" dirty="0"/>
          </a:p>
          <a:p>
            <a:pPr marL="457200" indent="-457200">
              <a:buFont typeface="+mj-lt"/>
              <a:buAutoNum type="arabicPeriod"/>
            </a:pPr>
            <a:r>
              <a:rPr lang="en-GB" sz="2400" dirty="0">
                <a:solidFill>
                  <a:srgbClr val="0070C0"/>
                </a:solidFill>
              </a:rPr>
              <a:t>Key Learning Points?</a:t>
            </a:r>
          </a:p>
          <a:p>
            <a:pPr marL="457200" indent="-457200">
              <a:buFont typeface="+mj-lt"/>
              <a:buAutoNum type="arabicPeriod"/>
            </a:pPr>
            <a:r>
              <a:rPr lang="en-GB" sz="2400" dirty="0">
                <a:solidFill>
                  <a:srgbClr val="FF0000"/>
                </a:solidFill>
              </a:rPr>
              <a:t>Any terms you don’t understand?</a:t>
            </a:r>
          </a:p>
          <a:p>
            <a:pPr marL="457200" indent="-457200">
              <a:buFont typeface="+mj-lt"/>
              <a:buAutoNum type="arabicPeriod"/>
            </a:pPr>
            <a:r>
              <a:rPr lang="en-GB" sz="2400" dirty="0">
                <a:solidFill>
                  <a:srgbClr val="00B050"/>
                </a:solidFill>
              </a:rPr>
              <a:t>Which of these could have the biggest impact on the quality of your communications?</a:t>
            </a:r>
          </a:p>
          <a:p>
            <a:endParaRPr lang="en-GB" sz="2400" dirty="0"/>
          </a:p>
          <a:p>
            <a:pPr marL="0" indent="0">
              <a:buNone/>
            </a:pPr>
            <a:r>
              <a:rPr lang="en-GB" sz="2400" dirty="0"/>
              <a:t>Record your findings for feedback to the group and discussion.   </a:t>
            </a:r>
            <a:r>
              <a:rPr lang="en-GB" sz="2400" b="1" i="1" dirty="0">
                <a:solidFill>
                  <a:srgbClr val="7030A0"/>
                </a:solidFill>
              </a:rPr>
              <a:t>Exercise – 30 minutes to prepare</a:t>
            </a:r>
          </a:p>
        </p:txBody>
      </p:sp>
    </p:spTree>
    <p:extLst>
      <p:ext uri="{BB962C8B-B14F-4D97-AF65-F5344CB8AC3E}">
        <p14:creationId xmlns:p14="http://schemas.microsoft.com/office/powerpoint/2010/main" val="30161195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63881F-CC60-4A5D-9FC3-E3EF7BE531D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17867540-1C3C-4AF2-8696-15BE91F66B20}"/>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pic>
        <p:nvPicPr>
          <p:cNvPr id="5" name="Picture 4">
            <a:extLst>
              <a:ext uri="{FF2B5EF4-FFF2-40B4-BE49-F238E27FC236}">
                <a16:creationId xmlns:a16="http://schemas.microsoft.com/office/drawing/2014/main" xmlns="" id="{C81D2DA0-34BB-496D-9596-44C2D12111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1709683" y="2776735"/>
            <a:ext cx="2265521" cy="2481064"/>
          </a:xfrm>
          <a:prstGeom prst="rect">
            <a:avLst/>
          </a:prstGeom>
        </p:spPr>
      </p:pic>
    </p:spTree>
    <p:extLst>
      <p:ext uri="{BB962C8B-B14F-4D97-AF65-F5344CB8AC3E}">
        <p14:creationId xmlns:p14="http://schemas.microsoft.com/office/powerpoint/2010/main" val="1363802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C18A429F-6608-412B-A842-F8702834BA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5004048" y="3068892"/>
            <a:ext cx="2996952" cy="2663307"/>
          </a:xfrm>
          <a:prstGeom prst="rect">
            <a:avLst/>
          </a:prstGeom>
        </p:spPr>
      </p:pic>
      <p:sp>
        <p:nvSpPr>
          <p:cNvPr id="2" name="Title 1">
            <a:extLst>
              <a:ext uri="{FF2B5EF4-FFF2-40B4-BE49-F238E27FC236}">
                <a16:creationId xmlns:a16="http://schemas.microsoft.com/office/drawing/2014/main" xmlns="" id="{450475BC-3159-4BBD-9158-209ACA0688E5}"/>
              </a:ext>
            </a:extLst>
          </p:cNvPr>
          <p:cNvSpPr>
            <a:spLocks noGrp="1"/>
          </p:cNvSpPr>
          <p:nvPr>
            <p:ph type="title"/>
          </p:nvPr>
        </p:nvSpPr>
        <p:spPr>
          <a:xfrm>
            <a:off x="1512302" y="12398"/>
            <a:ext cx="6172200" cy="1143000"/>
          </a:xfrm>
        </p:spPr>
        <p:txBody>
          <a:bodyPr/>
          <a:lstStyle/>
          <a:p>
            <a:r>
              <a:rPr lang="en-GB" dirty="0"/>
              <a:t>Further Research</a:t>
            </a:r>
          </a:p>
        </p:txBody>
      </p:sp>
      <p:sp>
        <p:nvSpPr>
          <p:cNvPr id="3" name="Content Placeholder 2">
            <a:extLst>
              <a:ext uri="{FF2B5EF4-FFF2-40B4-BE49-F238E27FC236}">
                <a16:creationId xmlns:a16="http://schemas.microsoft.com/office/drawing/2014/main" xmlns="" id="{39F87A9D-2368-4FF9-97F0-70A74AA65E05}"/>
              </a:ext>
            </a:extLst>
          </p:cNvPr>
          <p:cNvSpPr>
            <a:spLocks noGrp="1"/>
          </p:cNvSpPr>
          <p:nvPr>
            <p:ph idx="1"/>
          </p:nvPr>
        </p:nvSpPr>
        <p:spPr>
          <a:xfrm>
            <a:off x="1377889" y="1095924"/>
            <a:ext cx="6172200" cy="3917032"/>
          </a:xfrm>
        </p:spPr>
        <p:txBody>
          <a:bodyPr>
            <a:normAutofit fontScale="92500" lnSpcReduction="20000"/>
          </a:bodyPr>
          <a:lstStyle/>
          <a:p>
            <a:pPr marL="0" indent="0">
              <a:buNone/>
            </a:pPr>
            <a:r>
              <a:rPr lang="en-GB" dirty="0"/>
              <a:t>By the next session, have a look at Peter Morgan’s Text, and research the following:-</a:t>
            </a:r>
          </a:p>
          <a:p>
            <a:r>
              <a:rPr lang="en-GB" dirty="0">
                <a:solidFill>
                  <a:srgbClr val="0070C0"/>
                </a:solidFill>
              </a:rPr>
              <a:t>The Context Of Communication Model</a:t>
            </a:r>
          </a:p>
          <a:p>
            <a:r>
              <a:rPr lang="en-GB" dirty="0">
                <a:solidFill>
                  <a:srgbClr val="0070C0"/>
                </a:solidFill>
              </a:rPr>
              <a:t>Paralinguistic Behaviours</a:t>
            </a:r>
          </a:p>
          <a:p>
            <a:endParaRPr lang="en-GB" dirty="0"/>
          </a:p>
          <a:p>
            <a:pPr marL="0" indent="0">
              <a:buNone/>
            </a:pPr>
            <a:r>
              <a:rPr lang="en-GB" b="1" i="1" dirty="0">
                <a:solidFill>
                  <a:srgbClr val="7030A0"/>
                </a:solidFill>
              </a:rPr>
              <a:t>Be prepared to join in </a:t>
            </a:r>
          </a:p>
          <a:p>
            <a:pPr marL="0" indent="0">
              <a:buNone/>
            </a:pPr>
            <a:r>
              <a:rPr lang="en-GB" b="1" i="1" dirty="0">
                <a:solidFill>
                  <a:srgbClr val="7030A0"/>
                </a:solidFill>
              </a:rPr>
              <a:t>the discussion </a:t>
            </a:r>
          </a:p>
        </p:txBody>
      </p:sp>
    </p:spTree>
    <p:extLst>
      <p:ext uri="{BB962C8B-B14F-4D97-AF65-F5344CB8AC3E}">
        <p14:creationId xmlns:p14="http://schemas.microsoft.com/office/powerpoint/2010/main" val="94204857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738</Words>
  <Application>Microsoft Office PowerPoint</Application>
  <PresentationFormat>On-screen Show (4:3)</PresentationFormat>
  <Paragraphs>146</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 Communication Cycle</vt:lpstr>
      <vt:lpstr>The Shannon-Weaver Mathematical Model, 1949</vt:lpstr>
      <vt:lpstr>Berlo’s Model of Communication</vt:lpstr>
      <vt:lpstr>Schramm’s Model of Communication, 1954</vt:lpstr>
      <vt:lpstr>Comparative Study</vt:lpstr>
      <vt:lpstr>A Final Activity: The Context Of Communication</vt:lpstr>
      <vt:lpstr>The Context Of Communication</vt:lpstr>
      <vt:lpstr>Summary</vt:lpstr>
      <vt:lpstr>Further Research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Communication Cycle</dc:title>
  <dc:creator>T</dc:creator>
  <cp:lastModifiedBy>T</cp:lastModifiedBy>
  <cp:revision>1</cp:revision>
  <dcterms:created xsi:type="dcterms:W3CDTF">2019-03-04T22:06:02Z</dcterms:created>
  <dcterms:modified xsi:type="dcterms:W3CDTF">2019-03-04T22:07:43Z</dcterms:modified>
</cp:coreProperties>
</file>