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2B4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2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456236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854092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279576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438433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134609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545390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037722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011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6271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196381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1/27/2023</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536108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1/27/2023</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4931718"/>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4" name="Straight Connector 8">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5"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9B8472-434E-2393-6F20-48D761D4E8A0}"/>
              </a:ext>
            </a:extLst>
          </p:cNvPr>
          <p:cNvSpPr>
            <a:spLocks noGrp="1"/>
          </p:cNvSpPr>
          <p:nvPr>
            <p:ph type="ctrTitle"/>
          </p:nvPr>
        </p:nvSpPr>
        <p:spPr>
          <a:xfrm>
            <a:off x="784915" y="895440"/>
            <a:ext cx="6796984" cy="1518349"/>
          </a:xfrm>
        </p:spPr>
        <p:txBody>
          <a:bodyPr vert="horz" lIns="91440" tIns="45720" rIns="91440" bIns="45720" rtlCol="0" anchor="b">
            <a:normAutofit/>
          </a:bodyPr>
          <a:lstStyle/>
          <a:p>
            <a:r>
              <a:rPr lang="en-US" sz="4400" kern="1200" dirty="0">
                <a:latin typeface="+mj-lt"/>
                <a:ea typeface="+mj-ea"/>
                <a:cs typeface="+mj-cs"/>
              </a:rPr>
              <a:t>Managing Change.</a:t>
            </a:r>
          </a:p>
        </p:txBody>
      </p:sp>
      <p:cxnSp>
        <p:nvCxnSpPr>
          <p:cNvPr id="13"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799995"/>
            <a:ext cx="0" cy="325547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51932792-46B9-CE73-4614-EF8EB2DB09B6}"/>
              </a:ext>
            </a:extLst>
          </p:cNvPr>
          <p:cNvSpPr>
            <a:spLocks noGrp="1"/>
          </p:cNvSpPr>
          <p:nvPr>
            <p:ph type="subTitle" idx="1"/>
          </p:nvPr>
        </p:nvSpPr>
        <p:spPr>
          <a:xfrm>
            <a:off x="1572638" y="2714674"/>
            <a:ext cx="6009262" cy="3424466"/>
          </a:xfrm>
        </p:spPr>
        <p:txBody>
          <a:bodyPr vert="horz" lIns="91440" tIns="45720" rIns="91440" bIns="45720" rtlCol="0" anchor="b">
            <a:normAutofit/>
          </a:bodyPr>
          <a:lstStyle/>
          <a:p>
            <a:r>
              <a:rPr lang="en-US"/>
              <a:t>15-minute professional discussion. </a:t>
            </a:r>
          </a:p>
          <a:p>
            <a:r>
              <a:rPr lang="en-US"/>
              <a:t>01.02.23</a:t>
            </a:r>
          </a:p>
          <a:p>
            <a:r>
              <a:rPr lang="en-US"/>
              <a:t>Danica Dickson.</a:t>
            </a:r>
          </a:p>
          <a:p>
            <a:r>
              <a:rPr lang="en-US"/>
              <a:t>1904977.</a:t>
            </a:r>
          </a:p>
        </p:txBody>
      </p:sp>
      <p:pic>
        <p:nvPicPr>
          <p:cNvPr id="4" name="Picture 3">
            <a:extLst>
              <a:ext uri="{FF2B5EF4-FFF2-40B4-BE49-F238E27FC236}">
                <a16:creationId xmlns:a16="http://schemas.microsoft.com/office/drawing/2014/main" id="{EFF01FD6-7E33-7A86-4A94-17F5E6237A72}"/>
              </a:ext>
            </a:extLst>
          </p:cNvPr>
          <p:cNvPicPr>
            <a:picLocks noChangeAspect="1"/>
          </p:cNvPicPr>
          <p:nvPr/>
        </p:nvPicPr>
        <p:blipFill rotWithShape="1">
          <a:blip r:embed="rId2"/>
          <a:srcRect l="29256" r="28989"/>
          <a:stretch/>
        </p:blipFill>
        <p:spPr>
          <a:xfrm>
            <a:off x="8305060" y="802534"/>
            <a:ext cx="2973279" cy="5252932"/>
          </a:xfrm>
          <a:custGeom>
            <a:avLst/>
            <a:gdLst/>
            <a:ahLst/>
            <a:cxnLst/>
            <a:rect l="l" t="t" r="r" b="b"/>
            <a:pathLst>
              <a:path w="2973279" h="5252932">
                <a:moveTo>
                  <a:pt x="1486464" y="0"/>
                </a:moveTo>
                <a:lnTo>
                  <a:pt x="1486817" y="0"/>
                </a:lnTo>
                <a:cubicBezTo>
                  <a:pt x="2307778" y="0"/>
                  <a:pt x="2973279" y="667085"/>
                  <a:pt x="2973279" y="1489968"/>
                </a:cubicBezTo>
                <a:lnTo>
                  <a:pt x="2973279" y="5252932"/>
                </a:lnTo>
                <a:lnTo>
                  <a:pt x="0" y="5252932"/>
                </a:lnTo>
                <a:lnTo>
                  <a:pt x="0" y="1489968"/>
                </a:lnTo>
                <a:cubicBezTo>
                  <a:pt x="0" y="667085"/>
                  <a:pt x="665498" y="0"/>
                  <a:pt x="1486464" y="0"/>
                </a:cubicBezTo>
                <a:close/>
              </a:path>
            </a:pathLst>
          </a:custGeom>
        </p:spPr>
      </p:pic>
    </p:spTree>
    <p:extLst>
      <p:ext uri="{BB962C8B-B14F-4D97-AF65-F5344CB8AC3E}">
        <p14:creationId xmlns:p14="http://schemas.microsoft.com/office/powerpoint/2010/main" val="412594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B705BD-42CD-8CFD-6EC8-83B2E96E07AF}"/>
              </a:ext>
            </a:extLst>
          </p:cNvPr>
          <p:cNvSpPr>
            <a:spLocks noGrp="1"/>
          </p:cNvSpPr>
          <p:nvPr>
            <p:ph type="title"/>
          </p:nvPr>
        </p:nvSpPr>
        <p:spPr>
          <a:xfrm>
            <a:off x="629175" y="3715658"/>
            <a:ext cx="3405579" cy="2190192"/>
          </a:xfrm>
        </p:spPr>
        <p:txBody>
          <a:bodyPr anchor="t">
            <a:normAutofit/>
          </a:bodyPr>
          <a:lstStyle/>
          <a:p>
            <a:pPr algn="r"/>
            <a:r>
              <a:rPr lang="en-GB" sz="4100" u="sng"/>
              <a:t>Background of The British Armed Forces.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E121941-66A0-5B51-339C-3F7DB5C23F76}"/>
              </a:ext>
            </a:extLst>
          </p:cNvPr>
          <p:cNvPicPr>
            <a:picLocks noChangeAspect="1"/>
          </p:cNvPicPr>
          <p:nvPr/>
        </p:nvPicPr>
        <p:blipFill rotWithShape="1">
          <a:blip r:embed="rId2"/>
          <a:srcRect l="22451" r="44684"/>
          <a:stretch/>
        </p:blipFill>
        <p:spPr>
          <a:xfrm>
            <a:off x="4605635" y="802534"/>
            <a:ext cx="2973279" cy="5252932"/>
          </a:xfrm>
          <a:custGeom>
            <a:avLst/>
            <a:gdLst/>
            <a:ahLst/>
            <a:cxnLst/>
            <a:rect l="l" t="t" r="r" b="b"/>
            <a:pathLst>
              <a:path w="2973279" h="5252932">
                <a:moveTo>
                  <a:pt x="1486464" y="0"/>
                </a:moveTo>
                <a:lnTo>
                  <a:pt x="1486817" y="0"/>
                </a:lnTo>
                <a:cubicBezTo>
                  <a:pt x="2307778" y="0"/>
                  <a:pt x="2973279" y="667085"/>
                  <a:pt x="2973279" y="1489968"/>
                </a:cubicBezTo>
                <a:lnTo>
                  <a:pt x="2973279" y="5252932"/>
                </a:lnTo>
                <a:lnTo>
                  <a:pt x="0" y="5252932"/>
                </a:lnTo>
                <a:lnTo>
                  <a:pt x="0" y="1489968"/>
                </a:lnTo>
                <a:cubicBezTo>
                  <a:pt x="0" y="667085"/>
                  <a:pt x="665498" y="0"/>
                  <a:pt x="1486464" y="0"/>
                </a:cubicBezTo>
                <a:close/>
              </a:path>
            </a:pathLst>
          </a:custGeom>
        </p:spPr>
      </p:pic>
      <p:sp>
        <p:nvSpPr>
          <p:cNvPr id="3" name="Content Placeholder 2">
            <a:extLst>
              <a:ext uri="{FF2B5EF4-FFF2-40B4-BE49-F238E27FC236}">
                <a16:creationId xmlns:a16="http://schemas.microsoft.com/office/drawing/2014/main" id="{1C019C63-24FD-0FE5-1A16-CEB0FD4065F4}"/>
              </a:ext>
            </a:extLst>
          </p:cNvPr>
          <p:cNvSpPr>
            <a:spLocks noGrp="1"/>
          </p:cNvSpPr>
          <p:nvPr>
            <p:ph idx="1"/>
          </p:nvPr>
        </p:nvSpPr>
        <p:spPr>
          <a:xfrm>
            <a:off x="8194360" y="895440"/>
            <a:ext cx="3199351" cy="5162460"/>
          </a:xfrm>
        </p:spPr>
        <p:txBody>
          <a:bodyPr>
            <a:normAutofit fontScale="85000" lnSpcReduction="10000"/>
          </a:bodyPr>
          <a:lstStyle/>
          <a:p>
            <a:pPr marL="0" indent="0">
              <a:lnSpc>
                <a:spcPct val="110000"/>
              </a:lnSpc>
              <a:buNone/>
            </a:pPr>
            <a:r>
              <a:rPr lang="en-GB" sz="1900" b="1" dirty="0"/>
              <a:t>5 key dates of the armed forces:</a:t>
            </a:r>
          </a:p>
          <a:p>
            <a:pPr>
              <a:lnSpc>
                <a:spcPct val="110000"/>
              </a:lnSpc>
              <a:buFont typeface="Wingdings" panose="05000000000000000000" pitchFamily="2" charset="2"/>
              <a:buChar char="Ø"/>
            </a:pPr>
            <a:r>
              <a:rPr lang="en-GB" sz="1300" dirty="0"/>
              <a:t> </a:t>
            </a:r>
            <a:r>
              <a:rPr lang="en-GB" sz="1600" dirty="0"/>
              <a:t>The English army became the British Army during 1707. ( The National Archives, 2022)</a:t>
            </a:r>
          </a:p>
          <a:p>
            <a:pPr>
              <a:lnSpc>
                <a:spcPct val="110000"/>
              </a:lnSpc>
              <a:buFont typeface="Wingdings" panose="05000000000000000000" pitchFamily="2" charset="2"/>
              <a:buChar char="Ø"/>
            </a:pPr>
            <a:r>
              <a:rPr lang="en-GB" sz="1600" dirty="0"/>
              <a:t>The English Bill of Rights 1689 gave Parliament the control of the army which it continues to have today.</a:t>
            </a:r>
          </a:p>
          <a:p>
            <a:pPr>
              <a:lnSpc>
                <a:spcPct val="110000"/>
              </a:lnSpc>
              <a:buFont typeface="Wingdings" panose="05000000000000000000" pitchFamily="2" charset="2"/>
              <a:buChar char="Ø"/>
            </a:pPr>
            <a:r>
              <a:rPr lang="en-GB" sz="1600" dirty="0"/>
              <a:t>The first all women unit within the British Army was officially introduced Queen Mary's Army Auxiliary Corps (QMAAC) in July 1917. (Royal British Legion. 2022) </a:t>
            </a:r>
          </a:p>
          <a:p>
            <a:pPr>
              <a:lnSpc>
                <a:spcPct val="110000"/>
              </a:lnSpc>
              <a:buFont typeface="Wingdings" panose="05000000000000000000" pitchFamily="2" charset="2"/>
              <a:buChar char="Ø"/>
            </a:pPr>
            <a:r>
              <a:rPr lang="en-GB" sz="1600" dirty="0"/>
              <a:t>In 1964 the Ministry of Defence was founded to govern all the armed forces.</a:t>
            </a:r>
          </a:p>
          <a:p>
            <a:pPr>
              <a:lnSpc>
                <a:spcPct val="110000"/>
              </a:lnSpc>
              <a:buFont typeface="Wingdings" panose="05000000000000000000" pitchFamily="2" charset="2"/>
              <a:buChar char="Ø"/>
            </a:pPr>
            <a:r>
              <a:rPr lang="en-GB" sz="1600" dirty="0"/>
              <a:t>The British Army became part of the NATO-led operations - the International Security Assistance Force (ISAF)  during 2002.</a:t>
            </a:r>
          </a:p>
          <a:p>
            <a:pPr>
              <a:lnSpc>
                <a:spcPct val="110000"/>
              </a:lnSpc>
              <a:buFont typeface="Wingdings" panose="05000000000000000000" pitchFamily="2" charset="2"/>
              <a:buChar char="Ø"/>
            </a:pPr>
            <a:endParaRPr lang="en-GB" sz="1300" dirty="0"/>
          </a:p>
          <a:p>
            <a:pPr>
              <a:lnSpc>
                <a:spcPct val="110000"/>
              </a:lnSpc>
              <a:buFont typeface="Wingdings" panose="05000000000000000000" pitchFamily="2" charset="2"/>
              <a:buChar char="Ø"/>
            </a:pPr>
            <a:endParaRPr lang="en-GB" sz="1300" dirty="0"/>
          </a:p>
          <a:p>
            <a:pPr>
              <a:lnSpc>
                <a:spcPct val="110000"/>
              </a:lnSpc>
              <a:buFont typeface="Wingdings" panose="05000000000000000000" pitchFamily="2" charset="2"/>
              <a:buChar char="Ø"/>
            </a:pPr>
            <a:endParaRPr lang="en-GB" sz="1300" dirty="0"/>
          </a:p>
        </p:txBody>
      </p:sp>
      <p:pic>
        <p:nvPicPr>
          <p:cNvPr id="8" name="Picture 7">
            <a:extLst>
              <a:ext uri="{FF2B5EF4-FFF2-40B4-BE49-F238E27FC236}">
                <a16:creationId xmlns:a16="http://schemas.microsoft.com/office/drawing/2014/main" id="{11031A0A-FF04-ABFC-9020-1C28E8B752D9}"/>
              </a:ext>
            </a:extLst>
          </p:cNvPr>
          <p:cNvPicPr>
            <a:picLocks noChangeAspect="1"/>
          </p:cNvPicPr>
          <p:nvPr/>
        </p:nvPicPr>
        <p:blipFill>
          <a:blip r:embed="rId3"/>
          <a:stretch>
            <a:fillRect/>
          </a:stretch>
        </p:blipFill>
        <p:spPr>
          <a:xfrm>
            <a:off x="8297654" y="6119765"/>
            <a:ext cx="3096057" cy="676369"/>
          </a:xfrm>
          <a:prstGeom prst="rect">
            <a:avLst/>
          </a:prstGeom>
        </p:spPr>
      </p:pic>
    </p:spTree>
    <p:extLst>
      <p:ext uri="{BB962C8B-B14F-4D97-AF65-F5344CB8AC3E}">
        <p14:creationId xmlns:p14="http://schemas.microsoft.com/office/powerpoint/2010/main" val="2811786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315E25E-93A3-F3C7-E1FB-23081B36B50E}"/>
              </a:ext>
            </a:extLst>
          </p:cNvPr>
          <p:cNvSpPr txBox="1"/>
          <p:nvPr/>
        </p:nvSpPr>
        <p:spPr>
          <a:xfrm>
            <a:off x="838200" y="89256"/>
            <a:ext cx="3405188" cy="969624"/>
          </a:xfrm>
          <a:prstGeom prst="rect">
            <a:avLst/>
          </a:prstGeom>
        </p:spPr>
        <p:txBody>
          <a:bodyPr vert="horz" lIns="91440" tIns="45720" rIns="91440" bIns="45720" rtlCol="0" anchor="b">
            <a:normAutofit/>
          </a:bodyPr>
          <a:lstStyle/>
          <a:p>
            <a:pPr>
              <a:spcBef>
                <a:spcPct val="0"/>
              </a:spcBef>
              <a:spcAft>
                <a:spcPts val="600"/>
              </a:spcAft>
            </a:pPr>
            <a:r>
              <a:rPr lang="en-US" sz="4400" b="1" u="sng" kern="1200" dirty="0">
                <a:solidFill>
                  <a:schemeClr val="tx2"/>
                </a:solidFill>
                <a:highlight>
                  <a:srgbClr val="000000"/>
                </a:highlight>
                <a:latin typeface="+mj-lt"/>
                <a:ea typeface="+mj-ea"/>
                <a:cs typeface="+mj-cs"/>
              </a:rPr>
              <a:t>The Change</a:t>
            </a:r>
            <a:r>
              <a:rPr lang="en-US" sz="4400" b="1" kern="1200" dirty="0">
                <a:solidFill>
                  <a:schemeClr val="tx2"/>
                </a:solidFill>
                <a:highlight>
                  <a:srgbClr val="000000"/>
                </a:highlight>
                <a:latin typeface="+mj-lt"/>
                <a:ea typeface="+mj-ea"/>
                <a:cs typeface="+mj-cs"/>
              </a:rPr>
              <a:t>.</a:t>
            </a:r>
          </a:p>
        </p:txBody>
      </p:sp>
      <p:sp>
        <p:nvSpPr>
          <p:cNvPr id="8" name="Content Placeholder 7">
            <a:extLst>
              <a:ext uri="{FF2B5EF4-FFF2-40B4-BE49-F238E27FC236}">
                <a16:creationId xmlns:a16="http://schemas.microsoft.com/office/drawing/2014/main" id="{0598C272-23D3-E95B-70E2-2A88C079C147}"/>
              </a:ext>
            </a:extLst>
          </p:cNvPr>
          <p:cNvSpPr>
            <a:spLocks noGrp="1"/>
          </p:cNvSpPr>
          <p:nvPr>
            <p:ph idx="1"/>
          </p:nvPr>
        </p:nvSpPr>
        <p:spPr>
          <a:xfrm>
            <a:off x="842327" y="2801529"/>
            <a:ext cx="5262778" cy="3159001"/>
          </a:xfrm>
        </p:spPr>
        <p:txBody>
          <a:bodyPr vert="horz" lIns="91440" tIns="45720" rIns="91440" bIns="45720" rtlCol="0" anchor="t">
            <a:normAutofit/>
          </a:bodyPr>
          <a:lstStyle/>
          <a:p>
            <a:pPr>
              <a:spcAft>
                <a:spcPts val="600"/>
              </a:spcAft>
            </a:pPr>
            <a:r>
              <a:rPr lang="en-US" dirty="0">
                <a:latin typeface="Arial" panose="020B0604020202020204" pitchFamily="34" charset="0"/>
                <a:cs typeface="Arial" panose="020B0604020202020204" pitchFamily="34" charset="0"/>
              </a:rPr>
              <a:t>The future soldier program, as part of the Integrated Review in March 2021, the British Army outlined a strategy for its most major transformation within 20 years, called Future Soldier. Future Soldier is about providing a modern British Army which is equipped for the challenges of the future. (Army.MOD,2020)</a:t>
            </a:r>
          </a:p>
        </p:txBody>
      </p:sp>
      <p:pic>
        <p:nvPicPr>
          <p:cNvPr id="10" name="Picture 9">
            <a:extLst>
              <a:ext uri="{FF2B5EF4-FFF2-40B4-BE49-F238E27FC236}">
                <a16:creationId xmlns:a16="http://schemas.microsoft.com/office/drawing/2014/main" id="{4B0F5DC2-D777-548B-80E3-72B4E375CDA3}"/>
              </a:ext>
            </a:extLst>
          </p:cNvPr>
          <p:cNvPicPr>
            <a:picLocks noChangeAspect="1"/>
          </p:cNvPicPr>
          <p:nvPr/>
        </p:nvPicPr>
        <p:blipFill>
          <a:blip r:embed="rId2"/>
          <a:stretch>
            <a:fillRect/>
          </a:stretch>
        </p:blipFill>
        <p:spPr>
          <a:xfrm>
            <a:off x="6887705" y="1724707"/>
            <a:ext cx="4392385" cy="3294288"/>
          </a:xfrm>
          <a:prstGeom prst="rect">
            <a:avLst/>
          </a:prstGeom>
        </p:spPr>
      </p:pic>
      <p:cxnSp>
        <p:nvCxnSpPr>
          <p:cNvPr id="25" name="Straight Connector 24">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4990" y="6283931"/>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EF579E8-8E12-9AF8-1FB4-834871DF7DEA}"/>
              </a:ext>
            </a:extLst>
          </p:cNvPr>
          <p:cNvSpPr txBox="1"/>
          <p:nvPr/>
        </p:nvSpPr>
        <p:spPr>
          <a:xfrm>
            <a:off x="954990" y="1382281"/>
            <a:ext cx="505684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 strategic review of the future requirements of frontline soldiers. </a:t>
            </a:r>
          </a:p>
        </p:txBody>
      </p:sp>
    </p:spTree>
    <p:extLst>
      <p:ext uri="{BB962C8B-B14F-4D97-AF65-F5344CB8AC3E}">
        <p14:creationId xmlns:p14="http://schemas.microsoft.com/office/powerpoint/2010/main" val="607883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86C298-23EA-5B19-15F0-620D33EF4052}"/>
              </a:ext>
            </a:extLst>
          </p:cNvPr>
          <p:cNvSpPr>
            <a:spLocks noGrp="1"/>
          </p:cNvSpPr>
          <p:nvPr>
            <p:ph type="title"/>
          </p:nvPr>
        </p:nvSpPr>
        <p:spPr>
          <a:xfrm>
            <a:off x="999172" y="782918"/>
            <a:ext cx="4277270" cy="796276"/>
          </a:xfrm>
        </p:spPr>
        <p:txBody>
          <a:bodyPr anchor="b">
            <a:normAutofit fontScale="90000"/>
          </a:bodyPr>
          <a:lstStyle/>
          <a:p>
            <a:r>
              <a:rPr lang="en-GB" u="sng" dirty="0"/>
              <a:t>Influence of the change.</a:t>
            </a:r>
          </a:p>
        </p:txBody>
      </p:sp>
      <p:pic>
        <p:nvPicPr>
          <p:cNvPr id="4" name="Picture 3">
            <a:extLst>
              <a:ext uri="{FF2B5EF4-FFF2-40B4-BE49-F238E27FC236}">
                <a16:creationId xmlns:a16="http://schemas.microsoft.com/office/drawing/2014/main" id="{AF222B07-0D28-62DE-CF2E-B84FE7196588}"/>
              </a:ext>
            </a:extLst>
          </p:cNvPr>
          <p:cNvPicPr>
            <a:picLocks noChangeAspect="1"/>
          </p:cNvPicPr>
          <p:nvPr/>
        </p:nvPicPr>
        <p:blipFill>
          <a:blip r:embed="rId2"/>
          <a:stretch>
            <a:fillRect/>
          </a:stretch>
        </p:blipFill>
        <p:spPr>
          <a:xfrm>
            <a:off x="941615" y="1902340"/>
            <a:ext cx="4392385" cy="2939022"/>
          </a:xfrm>
          <a:prstGeom prst="rect">
            <a:avLst/>
          </a:prstGeom>
        </p:spPr>
      </p:pic>
      <p:sp>
        <p:nvSpPr>
          <p:cNvPr id="3" name="Content Placeholder 2">
            <a:extLst>
              <a:ext uri="{FF2B5EF4-FFF2-40B4-BE49-F238E27FC236}">
                <a16:creationId xmlns:a16="http://schemas.microsoft.com/office/drawing/2014/main" id="{0255CCA4-6323-F360-47DE-A77299A213F2}"/>
              </a:ext>
            </a:extLst>
          </p:cNvPr>
          <p:cNvSpPr>
            <a:spLocks noGrp="1"/>
          </p:cNvSpPr>
          <p:nvPr>
            <p:ph idx="1"/>
          </p:nvPr>
        </p:nvSpPr>
        <p:spPr>
          <a:xfrm>
            <a:off x="5840123" y="3539624"/>
            <a:ext cx="5693116" cy="2433325"/>
          </a:xfrm>
        </p:spPr>
        <p:txBody>
          <a:bodyPr anchor="b">
            <a:noAutofit/>
          </a:bodyPr>
          <a:lstStyle/>
          <a:p>
            <a:pPr marL="0" indent="0">
              <a:lnSpc>
                <a:spcPct val="110000"/>
              </a:lnSpc>
              <a:buNone/>
            </a:pPr>
            <a:r>
              <a:rPr lang="en-GB" sz="1800" b="1" dirty="0"/>
              <a:t>Technology is altering the way the army function and guard against threats.</a:t>
            </a:r>
          </a:p>
          <a:p>
            <a:pPr>
              <a:lnSpc>
                <a:spcPct val="110000"/>
              </a:lnSpc>
            </a:pPr>
            <a:r>
              <a:rPr lang="en-GB" sz="1600" dirty="0"/>
              <a:t>With State and non-state oppositions continuously developing their techniques with the latest technological resources, comprising of digital and cyber equipment. In the future, the army's competitors shall try to avoid their strengths by using progressively assorted approaches not found within the orthodox armed battle, by using high-tech weaponries, drones and social media bots. (Gov.UK, 2023)</a:t>
            </a:r>
          </a:p>
          <a:p>
            <a:pPr marL="0" indent="0">
              <a:lnSpc>
                <a:spcPct val="110000"/>
              </a:lnSpc>
              <a:buNone/>
            </a:pPr>
            <a:endParaRPr lang="en-GB" sz="1600" dirty="0"/>
          </a:p>
          <a:p>
            <a:pPr>
              <a:lnSpc>
                <a:spcPct val="110000"/>
              </a:lnSpc>
            </a:pPr>
            <a:r>
              <a:rPr lang="en-GB" sz="1600" dirty="0"/>
              <a:t>Data and technological machinery shall be utilized greatly on the battle ground. Additional robotic and self driving vehicles, like drones, will be operated by the army and their rivals. The army predict it will start to be gradually harder to manoeuvre and conceal themselves from enemy sensors and surveillance technology, with the technology becoming greater and their weapons will have the capability to kill with more range and exactness.  (Army. MOD, 2020)</a:t>
            </a:r>
          </a:p>
        </p:txBody>
      </p:sp>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4990" y="6283931"/>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1733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7BBAF-BA2F-4BF1-49AB-40110ABCA087}"/>
              </a:ext>
            </a:extLst>
          </p:cNvPr>
          <p:cNvSpPr>
            <a:spLocks noGrp="1"/>
          </p:cNvSpPr>
          <p:nvPr>
            <p:ph type="title"/>
          </p:nvPr>
        </p:nvSpPr>
        <p:spPr/>
        <p:txBody>
          <a:bodyPr>
            <a:normAutofit fontScale="90000"/>
          </a:bodyPr>
          <a:lstStyle/>
          <a:p>
            <a:r>
              <a:rPr lang="en-GB" u="sng" dirty="0"/>
              <a:t>Reference List.</a:t>
            </a:r>
            <a:br>
              <a:rPr lang="en-GB" dirty="0"/>
            </a:br>
            <a:endParaRPr lang="en-GB" dirty="0"/>
          </a:p>
        </p:txBody>
      </p:sp>
      <p:sp>
        <p:nvSpPr>
          <p:cNvPr id="3" name="Content Placeholder 2">
            <a:extLst>
              <a:ext uri="{FF2B5EF4-FFF2-40B4-BE49-F238E27FC236}">
                <a16:creationId xmlns:a16="http://schemas.microsoft.com/office/drawing/2014/main" id="{91AC3E0A-F450-690B-D7B5-2F5C4092D94E}"/>
              </a:ext>
            </a:extLst>
          </p:cNvPr>
          <p:cNvSpPr>
            <a:spLocks noGrp="1"/>
          </p:cNvSpPr>
          <p:nvPr>
            <p:ph idx="1"/>
          </p:nvPr>
        </p:nvSpPr>
        <p:spPr/>
        <p:txBody>
          <a:bodyPr>
            <a:normAutofit fontScale="70000" lnSpcReduction="20000"/>
          </a:bodyPr>
          <a:lstStyle/>
          <a:p>
            <a:r>
              <a:rPr lang="en-GB" dirty="0"/>
              <a:t>Army.MOD. (2020) AN EXPEDITIONARY ARMY READY FOR THE NEXT CHALLENGE, NOT THE LAST. Available at: https://www.army.mod.uk/our-future/. (Accessed on 25th January 2023).</a:t>
            </a:r>
          </a:p>
          <a:p>
            <a:r>
              <a:rPr lang="en-GB" dirty="0"/>
              <a:t>Army.MOD. (2020) Future Soldier unveils radical transformation for the British Army. Available at: https://www.army.mod.uk/news-and-events/news/2021/11/future-soldier-unveils-radical-transformation-for-the-british-army/. (Accessed on 23rd January 2023).</a:t>
            </a:r>
          </a:p>
          <a:p>
            <a:r>
              <a:rPr lang="en-GB" dirty="0"/>
              <a:t>Gov.uk. (2023) Future soldier guide. Available at: https://assets.publishing.service.gov.uk/government/uploads/system/uploads/attachment_data/file/1037759/ADR010310-FutureSoldierGuide_30Nov.pdf. (Accessed on 24th January 2023).</a:t>
            </a:r>
          </a:p>
          <a:p>
            <a:r>
              <a:rPr lang="en-GB" dirty="0"/>
              <a:t>Royal British Legion. (2022) women in the armed forces. Available at:  https://www.britishlegion.org.uk/stories/women-in-the-armed-services#:~:text=The%20first%20all-women%20unit%20in%20the%20British%20Army,all-female%20military%20unit%2C%20the%20Women%E2%80%99s%20Army%20Auxiliary%20Corps. (Accessed on 23rd January 2023).</a:t>
            </a:r>
          </a:p>
          <a:p>
            <a:r>
              <a:rPr lang="en-GB" dirty="0"/>
              <a:t>The National archives records. (2022) the British army operations up to 1913. Available at:  https://www.nationalarchives.gov.uk/help-with-your-research/research-guides/british-army-operations-up-to-1913/. (Accessed on 23rd January 2023).</a:t>
            </a:r>
          </a:p>
          <a:p>
            <a:endParaRPr lang="en-GB" dirty="0"/>
          </a:p>
        </p:txBody>
      </p:sp>
    </p:spTree>
    <p:extLst>
      <p:ext uri="{BB962C8B-B14F-4D97-AF65-F5344CB8AC3E}">
        <p14:creationId xmlns:p14="http://schemas.microsoft.com/office/powerpoint/2010/main" val="1634956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FF4F1B1F-38C9-4BA3-8793-E2B6FC978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0A82C2B-B640-4B39-A4B8-3189B458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4990" y="859953"/>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5009836-F1BA-7349-AD4A-BD30C8A4CDD8}"/>
              </a:ext>
            </a:extLst>
          </p:cNvPr>
          <p:cNvSpPr txBox="1"/>
          <p:nvPr/>
        </p:nvSpPr>
        <p:spPr>
          <a:xfrm>
            <a:off x="1457145" y="1799771"/>
            <a:ext cx="3374701" cy="1848491"/>
          </a:xfrm>
          <a:prstGeom prst="rect">
            <a:avLst/>
          </a:prstGeom>
        </p:spPr>
        <p:txBody>
          <a:bodyPr vert="horz" lIns="91440" tIns="45720" rIns="91440" bIns="45720" rtlCol="0" anchor="b">
            <a:normAutofit/>
          </a:bodyPr>
          <a:lstStyle/>
          <a:p>
            <a:pPr algn="ctr">
              <a:spcBef>
                <a:spcPct val="0"/>
              </a:spcBef>
              <a:spcAft>
                <a:spcPts val="600"/>
              </a:spcAft>
            </a:pPr>
            <a:r>
              <a:rPr lang="en-US" sz="4400" b="1" u="sng">
                <a:solidFill>
                  <a:schemeClr val="tx2"/>
                </a:solidFill>
                <a:latin typeface="+mj-lt"/>
                <a:ea typeface="+mj-ea"/>
                <a:cs typeface="+mj-cs"/>
              </a:rPr>
              <a:t>Thank you for listening!</a:t>
            </a:r>
          </a:p>
        </p:txBody>
      </p:sp>
      <p:cxnSp>
        <p:nvCxnSpPr>
          <p:cNvPr id="16" name="Straight Connector 15">
            <a:extLst>
              <a:ext uri="{FF2B5EF4-FFF2-40B4-BE49-F238E27FC236}">
                <a16:creationId xmlns:a16="http://schemas.microsoft.com/office/drawing/2014/main" id="{7091899A-6176-48DA-BF9E-4D278C5FBE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15286" y="4316294"/>
            <a:ext cx="1458419"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113FEBC-B87E-D65F-2E1B-1A7078BE6521}"/>
              </a:ext>
            </a:extLst>
          </p:cNvPr>
          <p:cNvPicPr>
            <a:picLocks noChangeAspect="1"/>
          </p:cNvPicPr>
          <p:nvPr/>
        </p:nvPicPr>
        <p:blipFill>
          <a:blip r:embed="rId2"/>
          <a:stretch>
            <a:fillRect/>
          </a:stretch>
        </p:blipFill>
        <p:spPr>
          <a:xfrm>
            <a:off x="6288990" y="1758263"/>
            <a:ext cx="4988610" cy="3401325"/>
          </a:xfrm>
          <a:prstGeom prst="rect">
            <a:avLst/>
          </a:prstGeom>
        </p:spPr>
      </p:pic>
    </p:spTree>
    <p:extLst>
      <p:ext uri="{BB962C8B-B14F-4D97-AF65-F5344CB8AC3E}">
        <p14:creationId xmlns:p14="http://schemas.microsoft.com/office/powerpoint/2010/main" val="2704825647"/>
      </p:ext>
    </p:extLst>
  </p:cSld>
  <p:clrMapOvr>
    <a:masterClrMapping/>
  </p:clrMapOvr>
</p:sld>
</file>

<file path=ppt/theme/theme1.xml><?xml version="1.0" encoding="utf-8"?>
<a:theme xmlns:a="http://schemas.openxmlformats.org/drawingml/2006/main" name="VaultVTI">
  <a:themeElements>
    <a:clrScheme name="archway">
      <a:dk1>
        <a:sysClr val="windowText" lastClr="000000"/>
      </a:dk1>
      <a:lt1>
        <a:sysClr val="window" lastClr="FFFFFF"/>
      </a:lt1>
      <a:dk2>
        <a:srgbClr val="262626"/>
      </a:dk2>
      <a:lt2>
        <a:srgbClr val="CCC9C2"/>
      </a:lt2>
      <a:accent1>
        <a:srgbClr val="A85E3E"/>
      </a:accent1>
      <a:accent2>
        <a:srgbClr val="C3743C"/>
      </a:accent2>
      <a:accent3>
        <a:srgbClr val="CF6749"/>
      </a:accent3>
      <a:accent4>
        <a:srgbClr val="7D8B71"/>
      </a:accent4>
      <a:accent5>
        <a:srgbClr val="A37A59"/>
      </a:accent5>
      <a:accent6>
        <a:srgbClr val="AB8244"/>
      </a:accent6>
      <a:hlink>
        <a:srgbClr val="B94F31"/>
      </a:hlink>
      <a:folHlink>
        <a:srgbClr val="667458"/>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2" ma:contentTypeDescription="Create a new document." ma:contentTypeScope="" ma:versionID="aad48b3e83d545217dfbe8032a5fba66">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f8c65be2194e8f460bf8b818f059116a"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d0d5cce-d4dc-4043-8325-c992d2f588cd" xsi:nil="true"/>
  </documentManagement>
</p:properties>
</file>

<file path=customXml/itemProps1.xml><?xml version="1.0" encoding="utf-8"?>
<ds:datastoreItem xmlns:ds="http://schemas.openxmlformats.org/officeDocument/2006/customXml" ds:itemID="{3C3B5293-144F-4E6E-ADF7-4C1D9F014F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6F084BB-C257-4617-8436-4149FAE4BACD}">
  <ds:schemaRefs>
    <ds:schemaRef ds:uri="http://schemas.microsoft.com/sharepoint/v3/contenttype/forms"/>
  </ds:schemaRefs>
</ds:datastoreItem>
</file>

<file path=customXml/itemProps3.xml><?xml version="1.0" encoding="utf-8"?>
<ds:datastoreItem xmlns:ds="http://schemas.openxmlformats.org/officeDocument/2006/customXml" ds:itemID="{6E091F6C-8330-4428-A411-A4D91B31F101}">
  <ds:schemaRefs>
    <ds:schemaRef ds:uri="http://schemas.openxmlformats.org/package/2006/metadata/core-properties"/>
    <ds:schemaRef ds:uri="http://purl.org/dc/elements/1.1/"/>
    <ds:schemaRef ds:uri="9d0d5cce-d4dc-4043-8325-c992d2f588cd"/>
    <ds:schemaRef ds:uri="http://purl.org/dc/terms/"/>
    <ds:schemaRef ds:uri="http://purl.org/dc/dcmitype/"/>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39a888ec-cc75-402e-856f-ff68cc5460ab"/>
  </ds:schemaRefs>
</ds:datastoreItem>
</file>

<file path=docProps/app.xml><?xml version="1.0" encoding="utf-8"?>
<Properties xmlns="http://schemas.openxmlformats.org/officeDocument/2006/extended-properties" xmlns:vt="http://schemas.openxmlformats.org/officeDocument/2006/docPropsVTypes">
  <TotalTime>134</TotalTime>
  <Words>641</Words>
  <Application>Microsoft Office PowerPoint</Application>
  <PresentationFormat>Widescreen</PresentationFormat>
  <Paragraphs>28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Georgia Pro Light</vt:lpstr>
      <vt:lpstr>Wingdings</vt:lpstr>
      <vt:lpstr>VaultVTI</vt:lpstr>
      <vt:lpstr>Managing Change.</vt:lpstr>
      <vt:lpstr>Background of The British Armed Forces.</vt:lpstr>
      <vt:lpstr>PowerPoint Presentation</vt:lpstr>
      <vt:lpstr>Influence of the change.</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Change.</dc:title>
  <dc:creator>Danica</dc:creator>
  <cp:lastModifiedBy>Danica</cp:lastModifiedBy>
  <cp:revision>1</cp:revision>
  <dcterms:created xsi:type="dcterms:W3CDTF">2023-01-27T10:12:07Z</dcterms:created>
  <dcterms:modified xsi:type="dcterms:W3CDTF">2023-01-27T12:26:26Z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