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58" r:id="rId4"/>
    <p:sldId id="259" r:id="rId5"/>
    <p:sldId id="260" r:id="rId6"/>
    <p:sldId id="261" r:id="rId7"/>
    <p:sldId id="262" r:id="rId8"/>
    <p:sldId id="263" r:id="rId9"/>
    <p:sldId id="264" r:id="rId10"/>
    <p:sldId id="265" r:id="rId11"/>
    <p:sldId id="270" r:id="rId12"/>
    <p:sldId id="266" r:id="rId13"/>
    <p:sldId id="271" r:id="rId14"/>
    <p:sldId id="269"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abak" userId="18a77569a62c86ff" providerId="LiveId" clId="{B109F1F5-6F7E-4BA1-8042-B5CDDC536848}"/>
    <pc:docChg chg="custSel modSld">
      <pc:chgData name="mike abak" userId="18a77569a62c86ff" providerId="LiveId" clId="{B109F1F5-6F7E-4BA1-8042-B5CDDC536848}" dt="2023-01-16T12:19:17.815" v="11" actId="20577"/>
      <pc:docMkLst>
        <pc:docMk/>
      </pc:docMkLst>
      <pc:sldChg chg="modSp mod">
        <pc:chgData name="mike abak" userId="18a77569a62c86ff" providerId="LiveId" clId="{B109F1F5-6F7E-4BA1-8042-B5CDDC536848}" dt="2023-01-16T12:17:35.037" v="1" actId="20577"/>
        <pc:sldMkLst>
          <pc:docMk/>
          <pc:sldMk cId="2061430926" sldId="267"/>
        </pc:sldMkLst>
        <pc:spChg chg="mod">
          <ac:chgData name="mike abak" userId="18a77569a62c86ff" providerId="LiveId" clId="{B109F1F5-6F7E-4BA1-8042-B5CDDC536848}" dt="2023-01-16T12:17:35.037" v="1" actId="20577"/>
          <ac:spMkLst>
            <pc:docMk/>
            <pc:sldMk cId="2061430926" sldId="267"/>
            <ac:spMk id="3" creationId="{72B86C65-F7B4-618C-DC8D-516C9BBF7B6F}"/>
          </ac:spMkLst>
        </pc:spChg>
      </pc:sldChg>
      <pc:sldChg chg="modSp mod">
        <pc:chgData name="mike abak" userId="18a77569a62c86ff" providerId="LiveId" clId="{B109F1F5-6F7E-4BA1-8042-B5CDDC536848}" dt="2023-01-16T12:19:17.815" v="11" actId="20577"/>
        <pc:sldMkLst>
          <pc:docMk/>
          <pc:sldMk cId="523831094" sldId="268"/>
        </pc:sldMkLst>
        <pc:spChg chg="mod">
          <ac:chgData name="mike abak" userId="18a77569a62c86ff" providerId="LiveId" clId="{B109F1F5-6F7E-4BA1-8042-B5CDDC536848}" dt="2023-01-16T12:19:17.815" v="11" actId="20577"/>
          <ac:spMkLst>
            <pc:docMk/>
            <pc:sldMk cId="523831094" sldId="268"/>
            <ac:spMk id="3" creationId="{6B0E8554-047E-10FD-9293-CA5392D7625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2260208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398030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311553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684ECF-82C8-49CF-BF91-F4FD6BD93D55}" type="datetimeFigureOut">
              <a:rPr lang="en-GB" smtClean="0"/>
              <a:t>16/01/2023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442853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684ECF-82C8-49CF-BF91-F4FD6BD93D55}" type="datetimeFigureOut">
              <a:rPr lang="en-GB" smtClean="0"/>
              <a:t>16/01/2023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4273371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684ECF-82C8-49CF-BF91-F4FD6BD93D55}" type="datetimeFigureOut">
              <a:rPr lang="en-GB" smtClean="0"/>
              <a:t>16/01/2023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862787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684ECF-82C8-49CF-BF91-F4FD6BD93D55}" type="datetimeFigureOut">
              <a:rPr lang="en-GB" smtClean="0"/>
              <a:t>16/01/2023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820374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A684ECF-82C8-49CF-BF91-F4FD6BD93D55}" type="datetimeFigureOut">
              <a:rPr lang="en-GB" smtClean="0"/>
              <a:t>16/01/2023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359888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684ECF-82C8-49CF-BF91-F4FD6BD93D55}" type="datetimeFigureOut">
              <a:rPr lang="en-GB" smtClean="0"/>
              <a:t>16/01/2023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010070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404307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47072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925532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93823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40791471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3021679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597566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A684ECF-82C8-49CF-BF91-F4FD6BD93D55}" type="datetimeFigureOut">
              <a:rPr lang="en-GB" smtClean="0"/>
              <a:t>16/01/2023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9945EA2-1F3D-462D-A807-5EC013940999}" type="slidenum">
              <a:rPr lang="en-GB" smtClean="0"/>
              <a:t>‹#›</a:t>
            </a:fld>
            <a:endParaRPr lang="en-GB"/>
          </a:p>
        </p:txBody>
      </p:sp>
    </p:spTree>
    <p:extLst>
      <p:ext uri="{BB962C8B-B14F-4D97-AF65-F5344CB8AC3E}">
        <p14:creationId xmlns:p14="http://schemas.microsoft.com/office/powerpoint/2010/main" val="19559457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63CD7-B964-EB8F-4DC9-94595F546739}"/>
              </a:ext>
            </a:extLst>
          </p:cNvPr>
          <p:cNvSpPr>
            <a:spLocks noGrp="1"/>
          </p:cNvSpPr>
          <p:nvPr>
            <p:ph type="ctrTitle"/>
          </p:nvPr>
        </p:nvSpPr>
        <p:spPr/>
        <p:txBody>
          <a:bodyPr/>
          <a:lstStyle/>
          <a:p>
            <a:r>
              <a:rPr lang="en-GB" dirty="0">
                <a:solidFill>
                  <a:schemeClr val="accent1"/>
                </a:solidFill>
              </a:rPr>
              <a:t>UWTSD</a:t>
            </a:r>
            <a:br>
              <a:rPr lang="en-GB" dirty="0"/>
            </a:br>
            <a:r>
              <a:rPr lang="en-GB" dirty="0"/>
              <a:t>BMHP 6020</a:t>
            </a:r>
          </a:p>
        </p:txBody>
      </p:sp>
      <p:sp>
        <p:nvSpPr>
          <p:cNvPr id="3" name="Subtitle 2">
            <a:extLst>
              <a:ext uri="{FF2B5EF4-FFF2-40B4-BE49-F238E27FC236}">
                <a16:creationId xmlns:a16="http://schemas.microsoft.com/office/drawing/2014/main" id="{229F3BD4-C26D-0C92-4837-CABEC3A743A7}"/>
              </a:ext>
            </a:extLst>
          </p:cNvPr>
          <p:cNvSpPr>
            <a:spLocks noGrp="1"/>
          </p:cNvSpPr>
          <p:nvPr>
            <p:ph type="subTitle" idx="1"/>
          </p:nvPr>
        </p:nvSpPr>
        <p:spPr/>
        <p:txBody>
          <a:bodyPr>
            <a:normAutofit fontScale="25000" lnSpcReduction="20000"/>
          </a:bodyPr>
          <a:lstStyle/>
          <a:p>
            <a:r>
              <a:rPr lang="en-GB" sz="8000" dirty="0">
                <a:solidFill>
                  <a:schemeClr val="tx1"/>
                </a:solidFill>
              </a:rPr>
              <a:t>The use of Herbal Medicine as a Complementary</a:t>
            </a:r>
          </a:p>
          <a:p>
            <a:r>
              <a:rPr lang="en-GB" sz="8000" dirty="0">
                <a:solidFill>
                  <a:schemeClr val="tx1"/>
                </a:solidFill>
              </a:rPr>
              <a:t>Therapy for the Support and Care of Adults with</a:t>
            </a:r>
          </a:p>
          <a:p>
            <a:r>
              <a:rPr lang="en-GB" sz="8000" dirty="0">
                <a:solidFill>
                  <a:schemeClr val="tx1"/>
                </a:solidFill>
              </a:rPr>
              <a:t>Physical and Mental Health Conditions in the UK</a:t>
            </a:r>
          </a:p>
          <a:p>
            <a:r>
              <a:rPr lang="en-GB" sz="8000" dirty="0">
                <a:solidFill>
                  <a:schemeClr val="tx1"/>
                </a:solidFill>
              </a:rPr>
              <a:t>Name: Michael Abak</a:t>
            </a:r>
          </a:p>
          <a:p>
            <a:r>
              <a:rPr lang="en-GB" sz="8000" dirty="0">
                <a:solidFill>
                  <a:schemeClr val="tx1"/>
                </a:solidFill>
              </a:rPr>
              <a:t>Student ID: 1917009  Date: 16/02/2023</a:t>
            </a:r>
          </a:p>
          <a:p>
            <a:endParaRPr lang="en-GB" dirty="0">
              <a:solidFill>
                <a:schemeClr val="tx1"/>
              </a:solidFill>
            </a:endParaRPr>
          </a:p>
          <a:p>
            <a:endParaRPr lang="en-GB" dirty="0"/>
          </a:p>
        </p:txBody>
      </p:sp>
    </p:spTree>
    <p:extLst>
      <p:ext uri="{BB962C8B-B14F-4D97-AF65-F5344CB8AC3E}">
        <p14:creationId xmlns:p14="http://schemas.microsoft.com/office/powerpoint/2010/main" val="2080202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E391D-3FD8-AED4-F618-0C67BF8EE7AD}"/>
              </a:ext>
            </a:extLst>
          </p:cNvPr>
          <p:cNvSpPr>
            <a:spLocks noGrp="1"/>
          </p:cNvSpPr>
          <p:nvPr>
            <p:ph type="title"/>
          </p:nvPr>
        </p:nvSpPr>
        <p:spPr/>
        <p:txBody>
          <a:bodyPr/>
          <a:lstStyle/>
          <a:p>
            <a:r>
              <a:rPr lang="en-GB" dirty="0">
                <a:solidFill>
                  <a:schemeClr val="accent1"/>
                </a:solidFill>
              </a:rPr>
              <a:t>Chapter 1: Introduction</a:t>
            </a:r>
          </a:p>
        </p:txBody>
      </p:sp>
      <p:sp>
        <p:nvSpPr>
          <p:cNvPr id="3" name="Content Placeholder 2">
            <a:extLst>
              <a:ext uri="{FF2B5EF4-FFF2-40B4-BE49-F238E27FC236}">
                <a16:creationId xmlns:a16="http://schemas.microsoft.com/office/drawing/2014/main" id="{72B86C65-F7B4-618C-DC8D-516C9BBF7B6F}"/>
              </a:ext>
            </a:extLst>
          </p:cNvPr>
          <p:cNvSpPr>
            <a:spLocks noGrp="1"/>
          </p:cNvSpPr>
          <p:nvPr>
            <p:ph idx="1"/>
          </p:nvPr>
        </p:nvSpPr>
        <p:spPr>
          <a:xfrm>
            <a:off x="677334" y="2160590"/>
            <a:ext cx="8596668" cy="3832886"/>
          </a:xfrm>
        </p:spPr>
        <p:txBody>
          <a:bodyPr>
            <a:normAutofit/>
          </a:bodyPr>
          <a:lstStyle/>
          <a:p>
            <a:pPr marL="342900" indent="-342900">
              <a:buFont typeface="Arial" panose="020B0604020202020204" pitchFamily="34" charset="0"/>
              <a:buChar char="•"/>
            </a:pPr>
            <a:r>
              <a:rPr lang="en-GB" dirty="0">
                <a:solidFill>
                  <a:schemeClr val="tx1"/>
                </a:solidFill>
                <a:ea typeface="Arial" panose="020B0604020202020204" pitchFamily="34" charset="0"/>
                <a:cs typeface="Calibri" panose="020F0502020204030204" pitchFamily="34" charset="0"/>
              </a:rPr>
              <a:t>The Aim of the research is to e</a:t>
            </a:r>
            <a:r>
              <a:rPr lang="en-GB" dirty="0">
                <a:solidFill>
                  <a:schemeClr val="tx1"/>
                </a:solidFill>
                <a:effectLst/>
                <a:ea typeface="Arial" panose="020B0604020202020204" pitchFamily="34" charset="0"/>
                <a:cs typeface="Calibri" panose="020F0502020204030204" pitchFamily="34" charset="0"/>
              </a:rPr>
              <a:t>xplore the use of herbal medicine (HM) for the support and care of people with mental and physical health conditions in the United Kingdom</a:t>
            </a:r>
            <a:endParaRPr lang="en-GB" dirty="0">
              <a:solidFill>
                <a:schemeClr val="tx1"/>
              </a:solidFill>
              <a:cs typeface="Calibri" panose="020F0502020204030204" pitchFamily="34" charset="0"/>
            </a:endParaRPr>
          </a:p>
          <a:p>
            <a:pPr marL="342900" indent="-342900">
              <a:buFont typeface="Arial" panose="020B0604020202020204" pitchFamily="34" charset="0"/>
              <a:buChar char="•"/>
            </a:pPr>
            <a:r>
              <a:rPr lang="en-GB" dirty="0">
                <a:solidFill>
                  <a:schemeClr val="tx1"/>
                </a:solidFill>
                <a:cs typeface="Calibri" panose="020F0502020204030204" pitchFamily="34" charset="0"/>
              </a:rPr>
              <a:t>The objective of the study is the evaluation of the role of Herbal medicine in improving mental and physical health in the UK adult population.</a:t>
            </a:r>
          </a:p>
          <a:p>
            <a:pPr>
              <a:buClr>
                <a:srgbClr val="90C226"/>
              </a:buClr>
              <a:buFont typeface="Arial" panose="020B0604020202020204" pitchFamily="34" charset="0"/>
              <a:buChar char="•"/>
              <a:defRPr/>
            </a:pPr>
            <a:r>
              <a:rPr kumimoji="0" lang="en-GB" i="0" u="none" strike="noStrike" kern="1200" cap="none" spc="0" normalizeH="0" baseline="0" noProof="0" dirty="0">
                <a:ln>
                  <a:noFill/>
                </a:ln>
                <a:solidFill>
                  <a:prstClr val="black"/>
                </a:solidFill>
                <a:effectLst/>
                <a:uLnTx/>
                <a:uFillTx/>
                <a:latin typeface="Trebuchet MS" panose="020B0603020202020204"/>
                <a:ea typeface="Arial" panose="020B0604020202020204" pitchFamily="34" charset="0"/>
                <a:cs typeface="Calibri" panose="020F0502020204030204" pitchFamily="34" charset="0"/>
              </a:rPr>
              <a:t>The Rationale of the study is that there has been a recent upsurge in the use of herbal medicine </a:t>
            </a:r>
            <a:r>
              <a:rPr kumimoji="0" lang="en-GB" sz="1800" i="0" u="none" strike="noStrike" kern="1200" cap="none" spc="0" normalizeH="0" baseline="0" noProof="0" dirty="0">
                <a:ln>
                  <a:noFill/>
                </a:ln>
                <a:solidFill>
                  <a:prstClr val="black"/>
                </a:solidFill>
                <a:effectLst/>
                <a:uLnTx/>
                <a:uFillTx/>
                <a:latin typeface="Trebuchet MS" panose="020B0603020202020204"/>
                <a:ea typeface="Arial" panose="020B0604020202020204" pitchFamily="34" charset="0"/>
                <a:cs typeface="Calibri" panose="020F0502020204030204" pitchFamily="34" charset="0"/>
              </a:rPr>
              <a:t>(Sarris, 2018)</a:t>
            </a:r>
            <a:endParaRPr kumimoji="0" lang="en-GB" sz="1800" i="0" u="none" strike="noStrike" kern="1200" cap="none" spc="0" normalizeH="0" baseline="0" noProof="0" dirty="0">
              <a:ln>
                <a:noFill/>
              </a:ln>
              <a:solidFill>
                <a:prstClr val="black"/>
              </a:solidFill>
              <a:effectLst/>
              <a:uLnTx/>
              <a:uFillTx/>
              <a:latin typeface="Trebuchet MS" panose="020B0603020202020204"/>
              <a:ea typeface="+mn-ea"/>
              <a:cs typeface="Calibri" panose="020F0502020204030204" pitchFamily="34" charset="0"/>
            </a:endParaRP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Arial" panose="020B0604020202020204" pitchFamily="34" charset="0"/>
              <a:buChar char="•"/>
              <a:tabLst/>
              <a:defRPr/>
            </a:pPr>
            <a:r>
              <a:rPr kumimoji="0" lang="en-GB" i="0" u="none" strike="noStrike" kern="1200" cap="none" spc="0" normalizeH="0" baseline="0" noProof="0" dirty="0">
                <a:ln>
                  <a:noFill/>
                </a:ln>
                <a:solidFill>
                  <a:prstClr val="black"/>
                </a:solidFill>
                <a:effectLst/>
                <a:uLnTx/>
                <a:uFillTx/>
                <a:latin typeface="Trebuchet MS" panose="020B0603020202020204"/>
                <a:ea typeface="Arial" panose="020B0604020202020204" pitchFamily="34" charset="0"/>
                <a:cs typeface="Calibri" panose="020F0502020204030204" pitchFamily="34" charset="0"/>
              </a:rPr>
              <a:t> </a:t>
            </a:r>
            <a:endParaRPr kumimoji="0" lang="en-GB" i="0" u="none" strike="noStrike" kern="1200" cap="none" spc="0" normalizeH="0" baseline="0" noProof="0" dirty="0">
              <a:ln>
                <a:noFill/>
              </a:ln>
              <a:solidFill>
                <a:prstClr val="black"/>
              </a:solidFill>
              <a:effectLst/>
              <a:uLnTx/>
              <a:uFillTx/>
              <a:latin typeface="Trebuchet MS" panose="020B0603020202020204"/>
              <a:ea typeface="+mn-ea"/>
              <a:cs typeface="Calibri" panose="020F0502020204030204" pitchFamily="34" charset="0"/>
            </a:endParaRPr>
          </a:p>
          <a:p>
            <a:pPr marL="342900" indent="-342900">
              <a:buFont typeface="Arial" panose="020B0604020202020204" pitchFamily="34" charset="0"/>
              <a:buChar char="•"/>
            </a:pPr>
            <a:endParaRPr lang="en-GB" sz="2800" dirty="0">
              <a:solidFill>
                <a:schemeClr val="tx1"/>
              </a:solidFill>
              <a:cs typeface="Calibri" panose="020F0502020204030204" pitchFamily="34" charset="0"/>
            </a:endParaRPr>
          </a:p>
          <a:p>
            <a:endParaRPr lang="en-GB" dirty="0"/>
          </a:p>
        </p:txBody>
      </p:sp>
    </p:spTree>
    <p:extLst>
      <p:ext uri="{BB962C8B-B14F-4D97-AF65-F5344CB8AC3E}">
        <p14:creationId xmlns:p14="http://schemas.microsoft.com/office/powerpoint/2010/main" val="2061430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EA49E-427A-D017-964F-007CCC4305AB}"/>
              </a:ext>
            </a:extLst>
          </p:cNvPr>
          <p:cNvSpPr>
            <a:spLocks noGrp="1"/>
          </p:cNvSpPr>
          <p:nvPr>
            <p:ph type="title"/>
          </p:nvPr>
        </p:nvSpPr>
        <p:spPr/>
        <p:txBody>
          <a:bodyPr/>
          <a:lstStyle/>
          <a:p>
            <a:r>
              <a:rPr lang="en-GB" dirty="0">
                <a:solidFill>
                  <a:schemeClr val="accent1"/>
                </a:solidFill>
              </a:rPr>
              <a:t>Chapter 2: Background</a:t>
            </a:r>
          </a:p>
        </p:txBody>
      </p:sp>
      <p:sp>
        <p:nvSpPr>
          <p:cNvPr id="3" name="Content Placeholder 2">
            <a:extLst>
              <a:ext uri="{FF2B5EF4-FFF2-40B4-BE49-F238E27FC236}">
                <a16:creationId xmlns:a16="http://schemas.microsoft.com/office/drawing/2014/main" id="{AD78C21F-BD28-D6B1-A6B8-39B29331CBE9}"/>
              </a:ext>
            </a:extLst>
          </p:cNvPr>
          <p:cNvSpPr>
            <a:spLocks noGrp="1"/>
          </p:cNvSpPr>
          <p:nvPr>
            <p:ph idx="1"/>
          </p:nvPr>
        </p:nvSpPr>
        <p:spPr>
          <a:xfrm>
            <a:off x="677334" y="1571105"/>
            <a:ext cx="8596668" cy="4470257"/>
          </a:xfrm>
        </p:spPr>
        <p:txBody>
          <a:bodyPr>
            <a:normAutofit lnSpcReduction="10000"/>
          </a:bodyPr>
          <a:lstStyle/>
          <a:p>
            <a:pPr marL="0" indent="0">
              <a:buNone/>
            </a:pPr>
            <a:endParaRPr lang="en-GB" dirty="0"/>
          </a:p>
          <a:p>
            <a:r>
              <a:rPr lang="en-GB" dirty="0">
                <a:solidFill>
                  <a:schemeClr val="tx1"/>
                </a:solidFill>
              </a:rPr>
              <a:t>HM has an ancient history with archaeological proof dating back 60,000 years in present-day Iraq and approximately 8,000 years ago in China (Zahn et al. 2019)</a:t>
            </a:r>
          </a:p>
          <a:p>
            <a:r>
              <a:rPr lang="en-GB" dirty="0">
                <a:solidFill>
                  <a:schemeClr val="tx1"/>
                </a:solidFill>
              </a:rPr>
              <a:t> Signalling(Alonso-Castro et al., 2021), integrative (Chang and Wasser (2018), and herbalism(</a:t>
            </a:r>
            <a:r>
              <a:rPr lang="en-GB" dirty="0" err="1">
                <a:solidFill>
                  <a:schemeClr val="tx1"/>
                </a:solidFill>
              </a:rPr>
              <a:t>Donelli</a:t>
            </a:r>
            <a:r>
              <a:rPr lang="en-GB" dirty="0">
                <a:solidFill>
                  <a:schemeClr val="tx1"/>
                </a:solidFill>
              </a:rPr>
              <a:t> et al., 2019) theories and HM</a:t>
            </a:r>
          </a:p>
          <a:p>
            <a:endParaRPr lang="en-GB" dirty="0">
              <a:solidFill>
                <a:schemeClr val="tx1"/>
              </a:solidFill>
            </a:endParaRPr>
          </a:p>
          <a:p>
            <a:pPr marL="0" indent="0">
              <a:buNone/>
            </a:pPr>
            <a:r>
              <a:rPr lang="en-GB" b="1" dirty="0">
                <a:solidFill>
                  <a:schemeClr val="tx1"/>
                </a:solidFill>
              </a:rPr>
              <a:t>   International context</a:t>
            </a:r>
          </a:p>
          <a:p>
            <a:r>
              <a:rPr lang="en-GB" dirty="0">
                <a:solidFill>
                  <a:schemeClr val="tx1"/>
                </a:solidFill>
              </a:rPr>
              <a:t>1 in 8 people suffer from a mental health disorder worldwide</a:t>
            </a:r>
          </a:p>
          <a:p>
            <a:r>
              <a:rPr lang="en-GB" dirty="0">
                <a:solidFill>
                  <a:schemeClr val="tx1"/>
                </a:solidFill>
              </a:rPr>
              <a:t>280 million people were living with depression in 2019 (WHO, 2019a)</a:t>
            </a:r>
          </a:p>
          <a:p>
            <a:pPr marL="0" indent="0">
              <a:buNone/>
            </a:pPr>
            <a:r>
              <a:rPr lang="en-GB" dirty="0">
                <a:solidFill>
                  <a:schemeClr val="tx1"/>
                </a:solidFill>
              </a:rPr>
              <a:t>   National and Local context</a:t>
            </a:r>
          </a:p>
          <a:p>
            <a:r>
              <a:rPr lang="en-GB" dirty="0">
                <a:solidFill>
                  <a:schemeClr val="tx1"/>
                </a:solidFill>
              </a:rPr>
              <a:t>community mental health teams, crisis intervention teams, social care, and hospital treatment (Mind, 2019). </a:t>
            </a:r>
          </a:p>
          <a:p>
            <a:endParaRPr lang="en-GB" dirty="0"/>
          </a:p>
          <a:p>
            <a:endParaRPr lang="en-GB" dirty="0"/>
          </a:p>
        </p:txBody>
      </p:sp>
    </p:spTree>
    <p:extLst>
      <p:ext uri="{BB962C8B-B14F-4D97-AF65-F5344CB8AC3E}">
        <p14:creationId xmlns:p14="http://schemas.microsoft.com/office/powerpoint/2010/main" val="3567996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CD6FC-B27E-B9D1-D6C2-36F26ADCC9B6}"/>
              </a:ext>
            </a:extLst>
          </p:cNvPr>
          <p:cNvSpPr>
            <a:spLocks noGrp="1"/>
          </p:cNvSpPr>
          <p:nvPr>
            <p:ph type="title"/>
          </p:nvPr>
        </p:nvSpPr>
        <p:spPr/>
        <p:txBody>
          <a:bodyPr/>
          <a:lstStyle/>
          <a:p>
            <a:r>
              <a:rPr lang="en-GB" dirty="0">
                <a:solidFill>
                  <a:schemeClr val="accent1"/>
                </a:solidFill>
              </a:rPr>
              <a:t>Chapter 3: Methods</a:t>
            </a:r>
          </a:p>
        </p:txBody>
      </p:sp>
      <p:sp>
        <p:nvSpPr>
          <p:cNvPr id="3" name="Content Placeholder 2">
            <a:extLst>
              <a:ext uri="{FF2B5EF4-FFF2-40B4-BE49-F238E27FC236}">
                <a16:creationId xmlns:a16="http://schemas.microsoft.com/office/drawing/2014/main" id="{9532F056-D06D-8887-E8F4-47CAA6C73F65}"/>
              </a:ext>
            </a:extLst>
          </p:cNvPr>
          <p:cNvSpPr>
            <a:spLocks noGrp="1"/>
          </p:cNvSpPr>
          <p:nvPr>
            <p:ph idx="1"/>
          </p:nvPr>
        </p:nvSpPr>
        <p:spPr/>
        <p:txBody>
          <a:bodyPr>
            <a:normAutofit/>
          </a:bodyPr>
          <a:lstStyle/>
          <a:p>
            <a:pPr marL="0" indent="0">
              <a:buNone/>
            </a:pPr>
            <a:r>
              <a:rPr lang="en-GB" dirty="0"/>
              <a:t>  </a:t>
            </a:r>
            <a:r>
              <a:rPr lang="en-GB" b="1" dirty="0"/>
              <a:t>Data collection/ Search strategy</a:t>
            </a:r>
          </a:p>
          <a:p>
            <a:r>
              <a:rPr lang="en-GB" dirty="0"/>
              <a:t>Systematic literature review, PRISMA (</a:t>
            </a:r>
            <a:r>
              <a:rPr lang="en-GB" dirty="0" err="1"/>
              <a:t>Siedlecki</a:t>
            </a:r>
            <a:r>
              <a:rPr lang="en-GB" dirty="0"/>
              <a:t>, 2020)</a:t>
            </a:r>
            <a:endParaRPr lang="en-GB" dirty="0">
              <a:solidFill>
                <a:srgbClr val="FF0000"/>
              </a:solidFill>
            </a:endParaRPr>
          </a:p>
          <a:p>
            <a:pPr marL="0" indent="0">
              <a:buNone/>
            </a:pPr>
            <a:r>
              <a:rPr lang="en-GB" b="1" dirty="0"/>
              <a:t> </a:t>
            </a:r>
          </a:p>
          <a:p>
            <a:pPr marL="0" indent="0">
              <a:buNone/>
            </a:pPr>
            <a:r>
              <a:rPr lang="en-GB" b="1" dirty="0"/>
              <a:t>Inclusion criteria</a:t>
            </a:r>
          </a:p>
          <a:p>
            <a:r>
              <a:rPr lang="en-GB" dirty="0"/>
              <a:t>Studies spanning 10 years between 2011-2021, empirical/primary studies, academic journals, ProQuest and PubMed, English language, UK articles.</a:t>
            </a:r>
          </a:p>
          <a:p>
            <a:endParaRPr lang="en-GB" dirty="0">
              <a:solidFill>
                <a:srgbClr val="00B0F0"/>
              </a:solidFill>
            </a:endParaRPr>
          </a:p>
          <a:p>
            <a:pPr marL="0" indent="0">
              <a:buNone/>
            </a:pPr>
            <a:r>
              <a:rPr lang="en-GB" b="1" dirty="0"/>
              <a:t>   Exclusion criteria</a:t>
            </a:r>
          </a:p>
          <a:p>
            <a:r>
              <a:rPr lang="en-GB" dirty="0"/>
              <a:t> Non-English</a:t>
            </a:r>
            <a:r>
              <a:rPr lang="en-GB" dirty="0">
                <a:solidFill>
                  <a:srgbClr val="00B0F0"/>
                </a:solidFill>
              </a:rPr>
              <a:t> </a:t>
            </a:r>
            <a:r>
              <a:rPr lang="en-GB" dirty="0"/>
              <a:t>studies, dissertations, non UK articles, interviews</a:t>
            </a:r>
          </a:p>
        </p:txBody>
      </p:sp>
    </p:spTree>
    <p:extLst>
      <p:ext uri="{BB962C8B-B14F-4D97-AF65-F5344CB8AC3E}">
        <p14:creationId xmlns:p14="http://schemas.microsoft.com/office/powerpoint/2010/main" val="3820574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CD6FC-B27E-B9D1-D6C2-36F26ADCC9B6}"/>
              </a:ext>
            </a:extLst>
          </p:cNvPr>
          <p:cNvSpPr>
            <a:spLocks noGrp="1"/>
          </p:cNvSpPr>
          <p:nvPr>
            <p:ph type="title"/>
          </p:nvPr>
        </p:nvSpPr>
        <p:spPr/>
        <p:txBody>
          <a:bodyPr/>
          <a:lstStyle/>
          <a:p>
            <a:r>
              <a:rPr lang="en-GB" dirty="0">
                <a:solidFill>
                  <a:schemeClr val="accent1"/>
                </a:solidFill>
              </a:rPr>
              <a:t>Chapter 3: Methods</a:t>
            </a:r>
          </a:p>
        </p:txBody>
      </p:sp>
      <p:sp>
        <p:nvSpPr>
          <p:cNvPr id="3" name="Content Placeholder 2">
            <a:extLst>
              <a:ext uri="{FF2B5EF4-FFF2-40B4-BE49-F238E27FC236}">
                <a16:creationId xmlns:a16="http://schemas.microsoft.com/office/drawing/2014/main" id="{9532F056-D06D-8887-E8F4-47CAA6C73F65}"/>
              </a:ext>
            </a:extLst>
          </p:cNvPr>
          <p:cNvSpPr>
            <a:spLocks noGrp="1"/>
          </p:cNvSpPr>
          <p:nvPr>
            <p:ph idx="1"/>
          </p:nvPr>
        </p:nvSpPr>
        <p:spPr/>
        <p:txBody>
          <a:bodyPr>
            <a:normAutofit/>
          </a:bodyPr>
          <a:lstStyle/>
          <a:p>
            <a:pPr marL="0" indent="0">
              <a:buNone/>
            </a:pPr>
            <a:r>
              <a:rPr lang="en-GB" b="1" dirty="0"/>
              <a:t>   </a:t>
            </a:r>
            <a:r>
              <a:rPr lang="en-GB" b="1" dirty="0">
                <a:solidFill>
                  <a:schemeClr val="tx1"/>
                </a:solidFill>
              </a:rPr>
              <a:t>Data analysis</a:t>
            </a:r>
          </a:p>
          <a:p>
            <a:r>
              <a:rPr lang="en-GB" dirty="0">
                <a:solidFill>
                  <a:schemeClr val="tx1"/>
                </a:solidFill>
              </a:rPr>
              <a:t> Thematic analysis involving 6 steps (Chun Tie, Birks and Francis, 2019)</a:t>
            </a:r>
          </a:p>
          <a:p>
            <a:r>
              <a:rPr lang="en-GB" dirty="0">
                <a:solidFill>
                  <a:schemeClr val="tx1"/>
                </a:solidFill>
              </a:rPr>
              <a:t>Familiarisation, coding the data, Themes generation, evaluating the themes, definition, and naming of themes, and finally the written report</a:t>
            </a:r>
          </a:p>
          <a:p>
            <a:pPr marL="0" indent="0">
              <a:buNone/>
            </a:pPr>
            <a:r>
              <a:rPr lang="en-GB" dirty="0">
                <a:solidFill>
                  <a:schemeClr val="tx1"/>
                </a:solidFill>
              </a:rPr>
              <a:t>   </a:t>
            </a:r>
          </a:p>
          <a:p>
            <a:pPr marL="0" indent="0">
              <a:buNone/>
            </a:pPr>
            <a:r>
              <a:rPr lang="en-GB" b="1" dirty="0">
                <a:solidFill>
                  <a:schemeClr val="tx1"/>
                </a:solidFill>
              </a:rPr>
              <a:t>Ethical consideration</a:t>
            </a:r>
          </a:p>
          <a:p>
            <a:r>
              <a:rPr lang="en-GB" dirty="0">
                <a:solidFill>
                  <a:schemeClr val="tx1"/>
                </a:solidFill>
              </a:rPr>
              <a:t>Participation that is voluntary, informed consent, confidentiality, anonymity, the possibility of harm, and communication of results (</a:t>
            </a:r>
            <a:r>
              <a:rPr lang="en-GB" dirty="0" err="1">
                <a:solidFill>
                  <a:schemeClr val="tx1"/>
                </a:solidFill>
              </a:rPr>
              <a:t>Sng</a:t>
            </a:r>
            <a:r>
              <a:rPr lang="en-GB" dirty="0">
                <a:solidFill>
                  <a:schemeClr val="tx1"/>
                </a:solidFill>
              </a:rPr>
              <a:t>, Yip, and Han, 2016)</a:t>
            </a:r>
          </a:p>
        </p:txBody>
      </p:sp>
    </p:spTree>
    <p:extLst>
      <p:ext uri="{BB962C8B-B14F-4D97-AF65-F5344CB8AC3E}">
        <p14:creationId xmlns:p14="http://schemas.microsoft.com/office/powerpoint/2010/main" val="4058158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9462-F0EB-0493-F43C-2C53F37ABA18}"/>
              </a:ext>
            </a:extLst>
          </p:cNvPr>
          <p:cNvSpPr>
            <a:spLocks noGrp="1"/>
          </p:cNvSpPr>
          <p:nvPr>
            <p:ph type="title"/>
          </p:nvPr>
        </p:nvSpPr>
        <p:spPr/>
        <p:txBody>
          <a:bodyPr/>
          <a:lstStyle/>
          <a:p>
            <a:r>
              <a:rPr lang="en-GB" dirty="0">
                <a:solidFill>
                  <a:schemeClr val="accent1"/>
                </a:solidFill>
              </a:rPr>
              <a:t>Chapter 4: Results</a:t>
            </a:r>
          </a:p>
        </p:txBody>
      </p:sp>
      <p:sp>
        <p:nvSpPr>
          <p:cNvPr id="3" name="Content Placeholder 2">
            <a:extLst>
              <a:ext uri="{FF2B5EF4-FFF2-40B4-BE49-F238E27FC236}">
                <a16:creationId xmlns:a16="http://schemas.microsoft.com/office/drawing/2014/main" id="{B5A819CB-D81E-5496-44C8-46B8712C9C94}"/>
              </a:ext>
            </a:extLst>
          </p:cNvPr>
          <p:cNvSpPr>
            <a:spLocks noGrp="1"/>
          </p:cNvSpPr>
          <p:nvPr>
            <p:ph idx="1"/>
          </p:nvPr>
        </p:nvSpPr>
        <p:spPr/>
        <p:txBody>
          <a:bodyPr>
            <a:normAutofit/>
          </a:bodyPr>
          <a:lstStyle/>
          <a:p>
            <a:pPr marL="0" indent="0">
              <a:buNone/>
            </a:pPr>
            <a:r>
              <a:rPr lang="en-GB" dirty="0"/>
              <a:t>   </a:t>
            </a:r>
          </a:p>
          <a:p>
            <a:r>
              <a:rPr lang="en-GB" dirty="0">
                <a:solidFill>
                  <a:schemeClr val="tx1"/>
                </a:solidFill>
              </a:rPr>
              <a:t> Ten articles were used and  the “PRISMA 2009” checklist (Moher et al., 2009) was employed to carry out this systematic literature review</a:t>
            </a:r>
          </a:p>
          <a:p>
            <a:r>
              <a:rPr lang="en-GB" dirty="0">
                <a:solidFill>
                  <a:schemeClr val="tx1"/>
                </a:solidFill>
              </a:rPr>
              <a:t> Five of the articles used surveys, 4 used questionnaires, and one obtained data through telephone interviews. </a:t>
            </a:r>
          </a:p>
          <a:p>
            <a:r>
              <a:rPr lang="en-GB" dirty="0">
                <a:solidFill>
                  <a:schemeClr val="tx1"/>
                </a:solidFill>
              </a:rPr>
              <a:t> Most of the studies were investigating the views and opinions of healthcare professionals and herbal medicine practitioners. </a:t>
            </a:r>
          </a:p>
          <a:p>
            <a:r>
              <a:rPr lang="en-GB" dirty="0">
                <a:solidFill>
                  <a:schemeClr val="tx1"/>
                </a:solidFill>
              </a:rPr>
              <a:t>One sought the views of pregnant women. Another article focussed on the effects of CAM on patients, and sampled patients filled in a questionnaire. </a:t>
            </a:r>
          </a:p>
          <a:p>
            <a:pPr marL="0" indent="0">
              <a:buNone/>
            </a:pPr>
            <a:r>
              <a:rPr lang="en-GB" dirty="0">
                <a:solidFill>
                  <a:schemeClr val="tx1"/>
                </a:solidFill>
              </a:rPr>
              <a:t>   </a:t>
            </a:r>
          </a:p>
        </p:txBody>
      </p:sp>
    </p:spTree>
    <p:extLst>
      <p:ext uri="{BB962C8B-B14F-4D97-AF65-F5344CB8AC3E}">
        <p14:creationId xmlns:p14="http://schemas.microsoft.com/office/powerpoint/2010/main" val="1875396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9462-F0EB-0493-F43C-2C53F37ABA18}"/>
              </a:ext>
            </a:extLst>
          </p:cNvPr>
          <p:cNvSpPr>
            <a:spLocks noGrp="1"/>
          </p:cNvSpPr>
          <p:nvPr>
            <p:ph type="title"/>
          </p:nvPr>
        </p:nvSpPr>
        <p:spPr/>
        <p:txBody>
          <a:bodyPr/>
          <a:lstStyle/>
          <a:p>
            <a:r>
              <a:rPr lang="en-GB" dirty="0">
                <a:solidFill>
                  <a:schemeClr val="accent1"/>
                </a:solidFill>
              </a:rPr>
              <a:t>Chapter 4: Results</a:t>
            </a:r>
          </a:p>
        </p:txBody>
      </p:sp>
      <p:sp>
        <p:nvSpPr>
          <p:cNvPr id="3" name="Content Placeholder 2">
            <a:extLst>
              <a:ext uri="{FF2B5EF4-FFF2-40B4-BE49-F238E27FC236}">
                <a16:creationId xmlns:a16="http://schemas.microsoft.com/office/drawing/2014/main" id="{B5A819CB-D81E-5496-44C8-46B8712C9C94}"/>
              </a:ext>
            </a:extLst>
          </p:cNvPr>
          <p:cNvSpPr>
            <a:spLocks noGrp="1"/>
          </p:cNvSpPr>
          <p:nvPr>
            <p:ph idx="1"/>
          </p:nvPr>
        </p:nvSpPr>
        <p:spPr/>
        <p:txBody>
          <a:bodyPr>
            <a:normAutofit/>
          </a:bodyPr>
          <a:lstStyle/>
          <a:p>
            <a:pPr marL="0" indent="0">
              <a:buNone/>
            </a:pPr>
            <a:r>
              <a:rPr lang="en-GB" b="1" dirty="0"/>
              <a:t>   </a:t>
            </a:r>
            <a:r>
              <a:rPr lang="en-GB" b="1" dirty="0">
                <a:solidFill>
                  <a:schemeClr val="tx1"/>
                </a:solidFill>
              </a:rPr>
              <a:t>Themes</a:t>
            </a:r>
          </a:p>
          <a:p>
            <a:r>
              <a:rPr lang="en-GB" dirty="0">
                <a:solidFill>
                  <a:schemeClr val="tx1"/>
                </a:solidFill>
              </a:rPr>
              <a:t> Mental health interventions through the application of herbal medicines (Egan et al., 2012)</a:t>
            </a:r>
          </a:p>
          <a:p>
            <a:r>
              <a:rPr lang="en-GB" dirty="0">
                <a:solidFill>
                  <a:schemeClr val="tx1"/>
                </a:solidFill>
              </a:rPr>
              <a:t>Uncertainties and risks of using herbal medications (Brock et al., 2012)</a:t>
            </a:r>
          </a:p>
          <a:p>
            <a:r>
              <a:rPr lang="en-GB" dirty="0">
                <a:solidFill>
                  <a:schemeClr val="tx1"/>
                </a:solidFill>
              </a:rPr>
              <a:t> Herbal medicine be considered as a complimentary form of medicine to western medication for mental and physical health conditions (</a:t>
            </a:r>
            <a:r>
              <a:rPr lang="en-GB" dirty="0" err="1">
                <a:solidFill>
                  <a:schemeClr val="tx1"/>
                </a:solidFill>
              </a:rPr>
              <a:t>Pallivalappila</a:t>
            </a:r>
            <a:r>
              <a:rPr lang="en-GB" dirty="0">
                <a:solidFill>
                  <a:schemeClr val="tx1"/>
                </a:solidFill>
              </a:rPr>
              <a:t> et al., 2014)</a:t>
            </a:r>
          </a:p>
          <a:p>
            <a:r>
              <a:rPr lang="en-GB" dirty="0">
                <a:solidFill>
                  <a:schemeClr val="tx1"/>
                </a:solidFill>
              </a:rPr>
              <a:t> Considering herbal medicine as an alternative to conventional drugs (</a:t>
            </a:r>
            <a:r>
              <a:rPr lang="en-GB" dirty="0" err="1">
                <a:solidFill>
                  <a:schemeClr val="tx1"/>
                </a:solidFill>
              </a:rPr>
              <a:t>Alsanad</a:t>
            </a:r>
            <a:r>
              <a:rPr lang="en-GB" dirty="0">
                <a:solidFill>
                  <a:schemeClr val="tx1"/>
                </a:solidFill>
              </a:rPr>
              <a:t>, Howard and Williamson, 2016) </a:t>
            </a:r>
          </a:p>
          <a:p>
            <a:r>
              <a:rPr lang="en-GB" dirty="0">
                <a:solidFill>
                  <a:schemeClr val="tx1"/>
                </a:solidFill>
              </a:rPr>
              <a:t> National and local influence of using herbal medicine for mental and physical health in the UK (GOV.UK, 2014)</a:t>
            </a:r>
          </a:p>
        </p:txBody>
      </p:sp>
    </p:spTree>
    <p:extLst>
      <p:ext uri="{BB962C8B-B14F-4D97-AF65-F5344CB8AC3E}">
        <p14:creationId xmlns:p14="http://schemas.microsoft.com/office/powerpoint/2010/main" val="1077971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35285-D7D6-56D8-D51A-709C0DFC6953}"/>
              </a:ext>
            </a:extLst>
          </p:cNvPr>
          <p:cNvSpPr>
            <a:spLocks noGrp="1"/>
          </p:cNvSpPr>
          <p:nvPr>
            <p:ph type="title"/>
          </p:nvPr>
        </p:nvSpPr>
        <p:spPr/>
        <p:txBody>
          <a:bodyPr/>
          <a:lstStyle/>
          <a:p>
            <a:r>
              <a:rPr lang="en-GB" dirty="0">
                <a:solidFill>
                  <a:schemeClr val="accent1"/>
                </a:solidFill>
              </a:rPr>
              <a:t>Chapter 4: Discussion</a:t>
            </a:r>
          </a:p>
        </p:txBody>
      </p:sp>
      <p:sp>
        <p:nvSpPr>
          <p:cNvPr id="3" name="Content Placeholder 2">
            <a:extLst>
              <a:ext uri="{FF2B5EF4-FFF2-40B4-BE49-F238E27FC236}">
                <a16:creationId xmlns:a16="http://schemas.microsoft.com/office/drawing/2014/main" id="{1B682077-A2AA-7A29-C559-820242176017}"/>
              </a:ext>
            </a:extLst>
          </p:cNvPr>
          <p:cNvSpPr>
            <a:spLocks noGrp="1"/>
          </p:cNvSpPr>
          <p:nvPr>
            <p:ph idx="1"/>
          </p:nvPr>
        </p:nvSpPr>
        <p:spPr>
          <a:xfrm>
            <a:off x="677334" y="1729047"/>
            <a:ext cx="8596668" cy="4312315"/>
          </a:xfrm>
        </p:spPr>
        <p:txBody>
          <a:bodyPr>
            <a:noAutofit/>
          </a:bodyPr>
          <a:lstStyle/>
          <a:p>
            <a:pPr marL="0" indent="0">
              <a:buNone/>
            </a:pPr>
            <a:r>
              <a:rPr lang="en-GB" sz="1600" b="1" dirty="0">
                <a:solidFill>
                  <a:schemeClr val="tx1"/>
                </a:solidFill>
              </a:rPr>
              <a:t>   Findings </a:t>
            </a:r>
          </a:p>
          <a:p>
            <a:r>
              <a:rPr lang="en-GB" sz="1600" dirty="0">
                <a:solidFill>
                  <a:schemeClr val="tx1"/>
                </a:solidFill>
              </a:rPr>
              <a:t> Most people who use alternative medicine do so by turning to over-the-counter (OTC) herbal supplements without first consulting a doctor (</a:t>
            </a:r>
            <a:r>
              <a:rPr lang="en-GB" sz="1600" dirty="0" err="1">
                <a:solidFill>
                  <a:schemeClr val="tx1"/>
                </a:solidFill>
              </a:rPr>
              <a:t>Alsanad</a:t>
            </a:r>
            <a:r>
              <a:rPr lang="en-GB" sz="1600" dirty="0">
                <a:solidFill>
                  <a:schemeClr val="tx1"/>
                </a:solidFill>
              </a:rPr>
              <a:t>, Howard, and Williamson, 2016), complementary and alternative medicine (CAM) was more effective (</a:t>
            </a:r>
            <a:r>
              <a:rPr lang="en-GB" sz="1600" dirty="0" err="1">
                <a:solidFill>
                  <a:schemeClr val="tx1"/>
                </a:solidFill>
              </a:rPr>
              <a:t>Pallivalappila</a:t>
            </a:r>
            <a:r>
              <a:rPr lang="en-GB" sz="1600" dirty="0">
                <a:solidFill>
                  <a:schemeClr val="tx1"/>
                </a:solidFill>
              </a:rPr>
              <a:t> et al., 2014) </a:t>
            </a:r>
          </a:p>
          <a:p>
            <a:pPr marL="0" indent="0">
              <a:buNone/>
            </a:pPr>
            <a:r>
              <a:rPr lang="en-GB" sz="1600" dirty="0">
                <a:solidFill>
                  <a:schemeClr val="tx1"/>
                </a:solidFill>
              </a:rPr>
              <a:t>   </a:t>
            </a:r>
            <a:r>
              <a:rPr lang="en-GB" sz="1600" b="1" dirty="0">
                <a:solidFill>
                  <a:schemeClr val="tx1"/>
                </a:solidFill>
              </a:rPr>
              <a:t>Strengths of the research</a:t>
            </a:r>
          </a:p>
          <a:p>
            <a:r>
              <a:rPr lang="en-GB" sz="1600" dirty="0">
                <a:solidFill>
                  <a:schemeClr val="tx1"/>
                </a:solidFill>
              </a:rPr>
              <a:t>Cost-effectiveness, reliability, captures new beliefs, ideas, and understanding about HM</a:t>
            </a:r>
          </a:p>
          <a:p>
            <a:pPr marL="0" indent="0">
              <a:buNone/>
            </a:pPr>
            <a:r>
              <a:rPr lang="en-GB" sz="1600" dirty="0">
                <a:solidFill>
                  <a:schemeClr val="tx1"/>
                </a:solidFill>
              </a:rPr>
              <a:t>   </a:t>
            </a:r>
            <a:r>
              <a:rPr lang="en-GB" sz="1600" b="1" dirty="0">
                <a:solidFill>
                  <a:schemeClr val="tx1"/>
                </a:solidFill>
              </a:rPr>
              <a:t>Limitations</a:t>
            </a:r>
          </a:p>
          <a:p>
            <a:r>
              <a:rPr lang="en-GB" sz="1600" dirty="0">
                <a:solidFill>
                  <a:schemeClr val="tx1"/>
                </a:solidFill>
              </a:rPr>
              <a:t>More support, use more keywords, insufficient time.</a:t>
            </a:r>
          </a:p>
          <a:p>
            <a:pPr marL="0" indent="0">
              <a:buNone/>
            </a:pPr>
            <a:r>
              <a:rPr lang="en-GB" sz="1600" b="1" dirty="0">
                <a:solidFill>
                  <a:schemeClr val="tx1"/>
                </a:solidFill>
              </a:rPr>
              <a:t>   Reflection </a:t>
            </a:r>
          </a:p>
          <a:p>
            <a:r>
              <a:rPr lang="en-GB" sz="1600" dirty="0">
                <a:solidFill>
                  <a:schemeClr val="tx1"/>
                </a:solidFill>
              </a:rPr>
              <a:t>Experience has exposed the researcher to the infinite knowledge available to him, especially through extensive reading of credible research papers about herbal medicine. The most challenging part of this research was the endless search for UK articles on HM</a:t>
            </a:r>
          </a:p>
        </p:txBody>
      </p:sp>
    </p:spTree>
    <p:extLst>
      <p:ext uri="{BB962C8B-B14F-4D97-AF65-F5344CB8AC3E}">
        <p14:creationId xmlns:p14="http://schemas.microsoft.com/office/powerpoint/2010/main" val="2383616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BCD1-4B7D-437F-5889-73FDEB977B9B}"/>
              </a:ext>
            </a:extLst>
          </p:cNvPr>
          <p:cNvSpPr>
            <a:spLocks noGrp="1"/>
          </p:cNvSpPr>
          <p:nvPr>
            <p:ph type="title"/>
          </p:nvPr>
        </p:nvSpPr>
        <p:spPr/>
        <p:txBody>
          <a:bodyPr/>
          <a:lstStyle/>
          <a:p>
            <a:r>
              <a:rPr lang="en-GB" dirty="0">
                <a:solidFill>
                  <a:schemeClr val="accent1"/>
                </a:solidFill>
              </a:rPr>
              <a:t>Chapter 5: Recommendations</a:t>
            </a:r>
          </a:p>
        </p:txBody>
      </p:sp>
      <p:sp>
        <p:nvSpPr>
          <p:cNvPr id="3" name="Content Placeholder 2">
            <a:extLst>
              <a:ext uri="{FF2B5EF4-FFF2-40B4-BE49-F238E27FC236}">
                <a16:creationId xmlns:a16="http://schemas.microsoft.com/office/drawing/2014/main" id="{FC49459A-5BFB-EA1C-EFA1-2B03352AE098}"/>
              </a:ext>
            </a:extLst>
          </p:cNvPr>
          <p:cNvSpPr>
            <a:spLocks noGrp="1"/>
          </p:cNvSpPr>
          <p:nvPr>
            <p:ph idx="1"/>
          </p:nvPr>
        </p:nvSpPr>
        <p:spPr/>
        <p:txBody>
          <a:bodyPr>
            <a:normAutofit/>
          </a:bodyPr>
          <a:lstStyle/>
          <a:p>
            <a:pPr marL="0" indent="0">
              <a:buNone/>
            </a:pPr>
            <a:endParaRPr lang="en-GB" dirty="0"/>
          </a:p>
          <a:p>
            <a:r>
              <a:rPr lang="en-GB" dirty="0">
                <a:solidFill>
                  <a:schemeClr val="tx1"/>
                </a:solidFill>
              </a:rPr>
              <a:t>Healthcare professionals should encourage patients to talk about their use of herbal medicine (Bello et al., 2012)</a:t>
            </a:r>
          </a:p>
          <a:p>
            <a:r>
              <a:rPr lang="en-GB" dirty="0">
                <a:solidFill>
                  <a:schemeClr val="tx1"/>
                </a:solidFill>
              </a:rPr>
              <a:t>Policy makers and the UK government should integrate herbal medicine into the UK health system at an improved pace(Pan et al., 2014)</a:t>
            </a:r>
          </a:p>
          <a:p>
            <a:r>
              <a:rPr lang="en-GB" dirty="0">
                <a:solidFill>
                  <a:schemeClr val="tx1"/>
                </a:solidFill>
              </a:rPr>
              <a:t>Gardening programs to replace herbal items (Bhamra et al., 2019)</a:t>
            </a:r>
          </a:p>
          <a:p>
            <a:r>
              <a:rPr lang="en-GB" dirty="0">
                <a:solidFill>
                  <a:schemeClr val="tx1"/>
                </a:solidFill>
              </a:rPr>
              <a:t> Manufacturers of these products should provide information on the product’s formulation, active ingredients, and efficacy status, including relevant chemical &amp; medical data (Fujiwara et al., 2018)</a:t>
            </a:r>
          </a:p>
        </p:txBody>
      </p:sp>
    </p:spTree>
    <p:extLst>
      <p:ext uri="{BB962C8B-B14F-4D97-AF65-F5344CB8AC3E}">
        <p14:creationId xmlns:p14="http://schemas.microsoft.com/office/powerpoint/2010/main" val="3929233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6078-A4E8-1645-DF5F-29FE14FC4249}"/>
              </a:ext>
            </a:extLst>
          </p:cNvPr>
          <p:cNvSpPr>
            <a:spLocks noGrp="1"/>
          </p:cNvSpPr>
          <p:nvPr>
            <p:ph type="title"/>
          </p:nvPr>
        </p:nvSpPr>
        <p:spPr/>
        <p:txBody>
          <a:bodyPr/>
          <a:lstStyle/>
          <a:p>
            <a:r>
              <a:rPr lang="en-GB" dirty="0">
                <a:solidFill>
                  <a:schemeClr val="accent1"/>
                </a:solidFill>
              </a:rPr>
              <a:t>Chapter 5: Conclusion</a:t>
            </a:r>
          </a:p>
        </p:txBody>
      </p:sp>
      <p:sp>
        <p:nvSpPr>
          <p:cNvPr id="3" name="Content Placeholder 2">
            <a:extLst>
              <a:ext uri="{FF2B5EF4-FFF2-40B4-BE49-F238E27FC236}">
                <a16:creationId xmlns:a16="http://schemas.microsoft.com/office/drawing/2014/main" id="{7472850B-6BE5-F810-155C-BADE5FD5FC0E}"/>
              </a:ext>
            </a:extLst>
          </p:cNvPr>
          <p:cNvSpPr>
            <a:spLocks noGrp="1"/>
          </p:cNvSpPr>
          <p:nvPr>
            <p:ph idx="1"/>
          </p:nvPr>
        </p:nvSpPr>
        <p:spPr/>
        <p:txBody>
          <a:bodyPr/>
          <a:lstStyle/>
          <a:p>
            <a:pPr marL="0" indent="0">
              <a:buNone/>
            </a:pPr>
            <a:endParaRPr lang="en-GB" dirty="0"/>
          </a:p>
          <a:p>
            <a:r>
              <a:rPr lang="en-GB" dirty="0">
                <a:solidFill>
                  <a:schemeClr val="tx1"/>
                </a:solidFill>
              </a:rPr>
              <a:t>The explored articles in this review indicated a continued interest in seeking treatment with herbal medicine in the UK population</a:t>
            </a:r>
          </a:p>
          <a:p>
            <a:r>
              <a:rPr lang="en-GB" dirty="0">
                <a:solidFill>
                  <a:schemeClr val="tx1"/>
                </a:solidFill>
              </a:rPr>
              <a:t>The upsurge in the patronage of herbal medicine has not been matched with a corresponding upward drive in extensive academic literature, governmental recognition, and regulation in the UK</a:t>
            </a:r>
          </a:p>
        </p:txBody>
      </p:sp>
    </p:spTree>
    <p:extLst>
      <p:ext uri="{BB962C8B-B14F-4D97-AF65-F5344CB8AC3E}">
        <p14:creationId xmlns:p14="http://schemas.microsoft.com/office/powerpoint/2010/main" val="1778329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C59E2-4942-5B99-1E5F-BCAAED764B78}"/>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CA176B37-2C19-D282-C82C-3EE8ACFD16CD}"/>
              </a:ext>
            </a:extLst>
          </p:cNvPr>
          <p:cNvSpPr>
            <a:spLocks noGrp="1"/>
          </p:cNvSpPr>
          <p:nvPr>
            <p:ph idx="1"/>
          </p:nvPr>
        </p:nvSpPr>
        <p:spPr/>
        <p:txBody>
          <a:bodyPr/>
          <a:lstStyle/>
          <a:p>
            <a:pPr marL="0" indent="0">
              <a:buNone/>
            </a:pPr>
            <a:r>
              <a:rPr lang="en-GB" sz="1800" dirty="0" err="1">
                <a:solidFill>
                  <a:schemeClr val="tx1"/>
                </a:solidFill>
                <a:effectLst/>
                <a:latin typeface="Arial" panose="020B0604020202020204" pitchFamily="34" charset="0"/>
                <a:ea typeface="Arial Unicode MS"/>
                <a:cs typeface="Times New Roman" panose="02020603050405020304" pitchFamily="18" charset="0"/>
              </a:rPr>
              <a:t>Alsanad</a:t>
            </a:r>
            <a:r>
              <a:rPr lang="en-GB" sz="1800" dirty="0">
                <a:solidFill>
                  <a:schemeClr val="tx1"/>
                </a:solidFill>
                <a:effectLst/>
                <a:latin typeface="Arial" panose="020B0604020202020204" pitchFamily="34" charset="0"/>
                <a:ea typeface="Arial Unicode MS"/>
                <a:cs typeface="Times New Roman" panose="02020603050405020304" pitchFamily="18" charset="0"/>
              </a:rPr>
              <a:t>, S.M., Howard, R.L. and Williamson, E.M. (2016) ‘An assessment of the impact of herb-drug combinations used by cancer patients’, </a:t>
            </a:r>
            <a:r>
              <a:rPr lang="en-GB" sz="1800" i="1" dirty="0">
                <a:solidFill>
                  <a:schemeClr val="tx1"/>
                </a:solidFill>
                <a:effectLst/>
                <a:latin typeface="Arial" panose="020B0604020202020204" pitchFamily="34" charset="0"/>
                <a:ea typeface="Arial Unicode MS"/>
                <a:cs typeface="Times New Roman" panose="02020603050405020304" pitchFamily="18" charset="0"/>
              </a:rPr>
              <a:t>BMC Complementary and Alternative 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,16(1). doi:10.1186/s12906-016-1372-x.</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solidFill>
                  <a:schemeClr val="tx1"/>
                </a:solidFill>
                <a:effectLst/>
                <a:latin typeface="Arial" panose="020B0604020202020204" pitchFamily="34" charset="0"/>
                <a:ea typeface="Arial Unicode MS"/>
                <a:cs typeface="Times New Roman" panose="02020603050405020304" pitchFamily="18" charset="0"/>
              </a:rPr>
              <a:t>Bello, N., </a:t>
            </a:r>
            <a:r>
              <a:rPr lang="en-GB" sz="1800" dirty="0" err="1">
                <a:solidFill>
                  <a:schemeClr val="tx1"/>
                </a:solidFill>
                <a:effectLst/>
                <a:latin typeface="Arial" panose="020B0604020202020204" pitchFamily="34" charset="0"/>
                <a:ea typeface="Arial Unicode MS"/>
                <a:cs typeface="Times New Roman" panose="02020603050405020304" pitchFamily="18" charset="0"/>
              </a:rPr>
              <a:t>Winit-Watjana</a:t>
            </a:r>
            <a:r>
              <a:rPr lang="en-GB" sz="1800" dirty="0">
                <a:solidFill>
                  <a:schemeClr val="tx1"/>
                </a:solidFill>
                <a:effectLst/>
                <a:latin typeface="Arial" panose="020B0604020202020204" pitchFamily="34" charset="0"/>
                <a:ea typeface="Arial Unicode MS"/>
                <a:cs typeface="Times New Roman" panose="02020603050405020304" pitchFamily="18" charset="0"/>
              </a:rPr>
              <a:t>, W., </a:t>
            </a:r>
            <a:r>
              <a:rPr lang="en-GB" sz="1800" dirty="0" err="1">
                <a:solidFill>
                  <a:schemeClr val="tx1"/>
                </a:solidFill>
                <a:effectLst/>
                <a:latin typeface="Arial" panose="020B0604020202020204" pitchFamily="34" charset="0"/>
                <a:ea typeface="Arial Unicode MS"/>
                <a:cs typeface="Times New Roman" panose="02020603050405020304" pitchFamily="18" charset="0"/>
              </a:rPr>
              <a:t>Baqir</a:t>
            </a:r>
            <a:r>
              <a:rPr lang="en-GB" sz="1800" dirty="0">
                <a:solidFill>
                  <a:schemeClr val="tx1"/>
                </a:solidFill>
                <a:effectLst/>
                <a:latin typeface="Arial" panose="020B0604020202020204" pitchFamily="34" charset="0"/>
                <a:ea typeface="Arial Unicode MS"/>
                <a:cs typeface="Times New Roman" panose="02020603050405020304" pitchFamily="18" charset="0"/>
              </a:rPr>
              <a:t>, W. and </a:t>
            </a:r>
            <a:r>
              <a:rPr lang="en-GB" sz="1800" dirty="0" err="1">
                <a:solidFill>
                  <a:schemeClr val="tx1"/>
                </a:solidFill>
                <a:effectLst/>
                <a:latin typeface="Arial" panose="020B0604020202020204" pitchFamily="34" charset="0"/>
                <a:ea typeface="Arial Unicode MS"/>
                <a:cs typeface="Times New Roman" panose="02020603050405020304" pitchFamily="18" charset="0"/>
              </a:rPr>
              <a:t>Mcgarry</a:t>
            </a:r>
            <a:r>
              <a:rPr lang="en-GB" sz="1800" dirty="0">
                <a:solidFill>
                  <a:schemeClr val="tx1"/>
                </a:solidFill>
                <a:effectLst/>
                <a:latin typeface="Arial" panose="020B0604020202020204" pitchFamily="34" charset="0"/>
                <a:ea typeface="Arial Unicode MS"/>
                <a:cs typeface="Times New Roman" panose="02020603050405020304" pitchFamily="18" charset="0"/>
              </a:rPr>
              <a:t>, K. (2012) ‘Disclosure and adverse effects of complementary and alternative medicine used by hospitalized patients in the North East of England’, </a:t>
            </a:r>
            <a:r>
              <a:rPr lang="en-GB" sz="1800" i="1" dirty="0">
                <a:solidFill>
                  <a:schemeClr val="tx1"/>
                </a:solidFill>
                <a:effectLst/>
                <a:latin typeface="Arial" panose="020B0604020202020204" pitchFamily="34" charset="0"/>
                <a:ea typeface="Arial Unicode MS"/>
                <a:cs typeface="Times New Roman" panose="02020603050405020304" pitchFamily="18" charset="0"/>
              </a:rPr>
              <a:t>Pharmacy Practice</a:t>
            </a:r>
            <a:r>
              <a:rPr lang="en-GB" sz="1800" dirty="0">
                <a:solidFill>
                  <a:schemeClr val="tx1"/>
                </a:solidFill>
                <a:effectLst/>
                <a:latin typeface="Arial" panose="020B0604020202020204" pitchFamily="34" charset="0"/>
                <a:ea typeface="Arial Unicode MS"/>
                <a:cs typeface="Times New Roman" panose="02020603050405020304" pitchFamily="18" charset="0"/>
              </a:rPr>
              <a:t>, 10(3), pp.125–135. Available at: https://www.ncbi.nlm.nih.gov/pmc/articles/PMC3780488/ (Accessed: 8 Nov. 2022).</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Bhamra, S.K., Slater, A., Howard, C., Heinrich, M. and Johnson, M.R.D. (2019) ‘Health care professionals’ personal and professional views of herbal medicines in the United Kingdom’, </a:t>
            </a:r>
            <a:r>
              <a:rPr kumimoji="0" lang="en-GB" sz="1800" b="0" i="1"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Phytotherapy Research</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33(9), pp.2360–2368. doi:10.1002/ptr.6418</a:t>
            </a:r>
            <a:endParaRPr kumimoji="0" lang="en-GB" sz="1800" b="0" i="0" u="none" strike="noStrike" kern="120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67549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492F9-C3E0-81F4-CD4E-9DB97AC2FF67}"/>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78231120-A856-4412-2EC1-961C5E7CA970}"/>
              </a:ext>
            </a:extLst>
          </p:cNvPr>
          <p:cNvSpPr>
            <a:spLocks noGrp="1"/>
          </p:cNvSpPr>
          <p:nvPr>
            <p:ph idx="1"/>
          </p:nvPr>
        </p:nvSpPr>
        <p:spPr/>
        <p:txBody>
          <a:bodyPr>
            <a:normAutofit fontScale="77500" lnSpcReduction="20000"/>
          </a:bodyPr>
          <a:lstStyle/>
          <a:p>
            <a:pPr marL="0" indent="0">
              <a:buNone/>
            </a:pPr>
            <a:r>
              <a:rPr lang="en-GB" sz="1800" dirty="0">
                <a:solidFill>
                  <a:schemeClr val="tx1"/>
                </a:solidFill>
                <a:effectLst/>
                <a:latin typeface="Arial" panose="020B0604020202020204" pitchFamily="34" charset="0"/>
                <a:ea typeface="Arial Unicode MS"/>
                <a:cs typeface="Times New Roman" panose="02020603050405020304" pitchFamily="18" charset="0"/>
              </a:rPr>
              <a:t>Brock, C., Whitehouse, J., Tewfik, I. and </a:t>
            </a:r>
            <a:r>
              <a:rPr lang="en-GB" sz="1800" dirty="0" err="1">
                <a:solidFill>
                  <a:schemeClr val="tx1"/>
                </a:solidFill>
                <a:effectLst/>
                <a:latin typeface="Arial" panose="020B0604020202020204" pitchFamily="34" charset="0"/>
                <a:ea typeface="Arial Unicode MS"/>
                <a:cs typeface="Times New Roman" panose="02020603050405020304" pitchFamily="18" charset="0"/>
              </a:rPr>
              <a:t>Towell</a:t>
            </a:r>
            <a:r>
              <a:rPr lang="en-GB" sz="1800" dirty="0">
                <a:solidFill>
                  <a:schemeClr val="tx1"/>
                </a:solidFill>
                <a:effectLst/>
                <a:latin typeface="Arial" panose="020B0604020202020204" pitchFamily="34" charset="0"/>
                <a:ea typeface="Arial Unicode MS"/>
                <a:cs typeface="Times New Roman" panose="02020603050405020304" pitchFamily="18" charset="0"/>
              </a:rPr>
              <a:t>, T. (2012) ‘The use of </a:t>
            </a:r>
            <a:r>
              <a:rPr lang="en-GB" sz="1800" dirty="0" err="1">
                <a:solidFill>
                  <a:schemeClr val="tx1"/>
                </a:solidFill>
                <a:effectLst/>
                <a:latin typeface="Arial" panose="020B0604020202020204" pitchFamily="34" charset="0"/>
                <a:ea typeface="Arial Unicode MS"/>
                <a:cs typeface="Times New Roman" panose="02020603050405020304" pitchFamily="18" charset="0"/>
              </a:rPr>
              <a:t>Scutellaria</a:t>
            </a:r>
            <a:r>
              <a:rPr lang="en-GB" sz="1800" dirty="0">
                <a:solidFill>
                  <a:schemeClr val="tx1"/>
                </a:solidFill>
                <a:effectLst/>
                <a:latin typeface="Arial" panose="020B0604020202020204" pitchFamily="34" charset="0"/>
                <a:ea typeface="Arial Unicode MS"/>
                <a:cs typeface="Times New Roman" panose="02020603050405020304" pitchFamily="18" charset="0"/>
              </a:rPr>
              <a:t> </a:t>
            </a:r>
            <a:r>
              <a:rPr lang="en-GB" sz="1800" dirty="0" err="1">
                <a:solidFill>
                  <a:schemeClr val="tx1"/>
                </a:solidFill>
                <a:effectLst/>
                <a:latin typeface="Arial" panose="020B0604020202020204" pitchFamily="34" charset="0"/>
                <a:ea typeface="Arial Unicode MS"/>
                <a:cs typeface="Times New Roman" panose="02020603050405020304" pitchFamily="18" charset="0"/>
              </a:rPr>
              <a:t>lateriflora</a:t>
            </a:r>
            <a:r>
              <a:rPr lang="en-GB" sz="1800" dirty="0">
                <a:solidFill>
                  <a:schemeClr val="tx1"/>
                </a:solidFill>
                <a:effectLst/>
                <a:latin typeface="Arial" panose="020B0604020202020204" pitchFamily="34" charset="0"/>
                <a:ea typeface="Arial Unicode MS"/>
                <a:cs typeface="Times New Roman" panose="02020603050405020304" pitchFamily="18" charset="0"/>
              </a:rPr>
              <a:t>: A pilot survey amongst herbal medicine practitioners’, </a:t>
            </a:r>
            <a:r>
              <a:rPr lang="en-GB" sz="1800" i="1" dirty="0">
                <a:solidFill>
                  <a:schemeClr val="tx1"/>
                </a:solidFill>
                <a:effectLst/>
                <a:latin typeface="Arial" panose="020B0604020202020204" pitchFamily="34" charset="0"/>
                <a:ea typeface="Arial Unicode MS"/>
                <a:cs typeface="Times New Roman" panose="02020603050405020304" pitchFamily="18" charset="0"/>
              </a:rPr>
              <a:t>Journal of Herbal 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 2(2), pp.34–41. doi:10.1016/j.hermed.2012.04.005.</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solidFill>
                <a:schemeClr val="tx1"/>
              </a:solidFill>
            </a:endParaRPr>
          </a:p>
          <a:p>
            <a:pPr marL="0" indent="0">
              <a:buNone/>
            </a:pPr>
            <a:r>
              <a:rPr lang="en-GB" sz="1800" dirty="0">
                <a:solidFill>
                  <a:schemeClr val="tx1"/>
                </a:solidFill>
                <a:effectLst/>
                <a:latin typeface="Arial" panose="020B0604020202020204" pitchFamily="34" charset="0"/>
                <a:ea typeface="Arial Unicode MS"/>
                <a:cs typeface="Times New Roman" panose="02020603050405020304" pitchFamily="18" charset="0"/>
              </a:rPr>
              <a:t>Chun Tie, Y., Birks, M. and Francis, K. (2019) ‘Grounded Theory research: a Design Framework for Novice Researchers,’ </a:t>
            </a:r>
            <a:r>
              <a:rPr lang="en-GB" sz="1800" i="1" dirty="0">
                <a:solidFill>
                  <a:schemeClr val="tx1"/>
                </a:solidFill>
                <a:effectLst/>
                <a:latin typeface="Arial" panose="020B0604020202020204" pitchFamily="34" charset="0"/>
                <a:ea typeface="Arial Unicode MS"/>
                <a:cs typeface="Times New Roman" panose="02020603050405020304" pitchFamily="18" charset="0"/>
              </a:rPr>
              <a:t>SAGE Open 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  7(1), p.205031211882292. doi:10.1177/2050312118822927.</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solidFill>
                <a:schemeClr val="tx1"/>
              </a:solidFill>
            </a:endParaRPr>
          </a:p>
          <a:p>
            <a:pPr marL="0" indent="0">
              <a:buNone/>
            </a:pPr>
            <a:r>
              <a:rPr lang="en-GB" sz="1800" dirty="0" err="1">
                <a:solidFill>
                  <a:schemeClr val="tx1"/>
                </a:solidFill>
                <a:effectLst/>
                <a:latin typeface="Arial" panose="020B0604020202020204" pitchFamily="34" charset="0"/>
                <a:ea typeface="Arial Unicode MS"/>
                <a:cs typeface="Times New Roman" panose="02020603050405020304" pitchFamily="18" charset="0"/>
              </a:rPr>
              <a:t>Donelli</a:t>
            </a:r>
            <a:r>
              <a:rPr lang="en-GB" sz="1800" dirty="0">
                <a:solidFill>
                  <a:schemeClr val="tx1"/>
                </a:solidFill>
                <a:effectLst/>
                <a:latin typeface="Arial" panose="020B0604020202020204" pitchFamily="34" charset="0"/>
                <a:ea typeface="Arial Unicode MS"/>
                <a:cs typeface="Times New Roman" panose="02020603050405020304" pitchFamily="18" charset="0"/>
              </a:rPr>
              <a:t>, D., Antonelli, M., </a:t>
            </a:r>
            <a:r>
              <a:rPr lang="en-GB" sz="1800" dirty="0" err="1">
                <a:solidFill>
                  <a:schemeClr val="tx1"/>
                </a:solidFill>
                <a:effectLst/>
                <a:latin typeface="Arial" panose="020B0604020202020204" pitchFamily="34" charset="0"/>
                <a:ea typeface="Arial Unicode MS"/>
                <a:cs typeface="Times New Roman" panose="02020603050405020304" pitchFamily="18" charset="0"/>
              </a:rPr>
              <a:t>Bellinazzi</a:t>
            </a:r>
            <a:r>
              <a:rPr lang="en-GB" sz="1800" dirty="0">
                <a:solidFill>
                  <a:schemeClr val="tx1"/>
                </a:solidFill>
                <a:effectLst/>
                <a:latin typeface="Arial" panose="020B0604020202020204" pitchFamily="34" charset="0"/>
                <a:ea typeface="Arial Unicode MS"/>
                <a:cs typeface="Times New Roman" panose="02020603050405020304" pitchFamily="18" charset="0"/>
              </a:rPr>
              <a:t>, C., </a:t>
            </a:r>
            <a:r>
              <a:rPr lang="en-GB" sz="1800" dirty="0" err="1">
                <a:solidFill>
                  <a:schemeClr val="tx1"/>
                </a:solidFill>
                <a:effectLst/>
                <a:latin typeface="Arial" panose="020B0604020202020204" pitchFamily="34" charset="0"/>
                <a:ea typeface="Arial Unicode MS"/>
                <a:cs typeface="Times New Roman" panose="02020603050405020304" pitchFamily="18" charset="0"/>
              </a:rPr>
              <a:t>Gensini</a:t>
            </a:r>
            <a:r>
              <a:rPr lang="en-GB" sz="1800" dirty="0">
                <a:solidFill>
                  <a:schemeClr val="tx1"/>
                </a:solidFill>
                <a:effectLst/>
                <a:latin typeface="Arial" panose="020B0604020202020204" pitchFamily="34" charset="0"/>
                <a:ea typeface="Arial Unicode MS"/>
                <a:cs typeface="Times New Roman" panose="02020603050405020304" pitchFamily="18" charset="0"/>
              </a:rPr>
              <a:t>, G.F. and </a:t>
            </a:r>
            <a:r>
              <a:rPr lang="en-GB" sz="1800" dirty="0" err="1">
                <a:solidFill>
                  <a:schemeClr val="tx1"/>
                </a:solidFill>
                <a:effectLst/>
                <a:latin typeface="Arial" panose="020B0604020202020204" pitchFamily="34" charset="0"/>
                <a:ea typeface="Arial Unicode MS"/>
                <a:cs typeface="Times New Roman" panose="02020603050405020304" pitchFamily="18" charset="0"/>
              </a:rPr>
              <a:t>Firenzuoli</a:t>
            </a:r>
            <a:r>
              <a:rPr lang="en-GB" sz="1800" dirty="0">
                <a:solidFill>
                  <a:schemeClr val="tx1"/>
                </a:solidFill>
                <a:effectLst/>
                <a:latin typeface="Arial" panose="020B0604020202020204" pitchFamily="34" charset="0"/>
                <a:ea typeface="Arial Unicode MS"/>
                <a:cs typeface="Times New Roman" panose="02020603050405020304" pitchFamily="18" charset="0"/>
              </a:rPr>
              <a:t>, F. (2019) ‘Effects of lavender on anxiety: A systematic review and meta-analysis’. </a:t>
            </a:r>
            <a:r>
              <a:rPr lang="en-GB" sz="1800" i="1" dirty="0">
                <a:solidFill>
                  <a:schemeClr val="tx1"/>
                </a:solidFill>
                <a:effectLst/>
                <a:latin typeface="Arial" panose="020B0604020202020204" pitchFamily="34" charset="0"/>
                <a:ea typeface="Arial Unicode MS"/>
                <a:cs typeface="Times New Roman" panose="02020603050405020304" pitchFamily="18" charset="0"/>
              </a:rPr>
              <a:t>Phytomedicine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 65, p.153099. doi:10.1016/j.phymed.2019.153099.</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Times New Roman" panose="02020603050405020304" pitchFamily="18" charset="0"/>
              </a:rPr>
              <a:t>Egan, B., Gage, H., Hood, J., Poole, K., McDowell, C., Maguire, G. and Storey, L. (2012) ‘Availability of complementary and alternative medicine for people with cancer in the British National Health Service: results of a national survey’, </a:t>
            </a:r>
            <a:r>
              <a:rPr kumimoji="0" lang="en-GB" sz="1800" b="0" i="1" u="none" strike="noStrike" kern="1200" cap="none" spc="0" normalizeH="0" baseline="0" noProof="0" dirty="0">
                <a:ln>
                  <a:noFill/>
                </a:ln>
                <a:solidFill>
                  <a:schemeClr val="tx1"/>
                </a:solidFill>
                <a:effectLst/>
                <a:uLnTx/>
                <a:uFillTx/>
                <a:latin typeface="Arial" panose="020B0604020202020204" pitchFamily="34" charset="0"/>
                <a:ea typeface="Arial Unicode MS"/>
                <a:cs typeface="Times New Roman" panose="02020603050405020304" pitchFamily="18" charset="0"/>
              </a:rPr>
              <a:t>Complementary Therapies in Clinical Practice</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Times New Roman" panose="02020603050405020304" pitchFamily="18" charset="0"/>
              </a:rPr>
              <a:t>,18(2), pp.75–80. doi:10.1016/j.ctcp.2011.11.003.</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Fujiwara, H., Tsushima, R., Okada, R., </a:t>
            </a:r>
            <a:r>
              <a:rPr kumimoji="0" lang="en-GB" sz="1800" b="0" i="0" u="none" strike="noStrike" kern="1200" cap="none" spc="0" normalizeH="0" baseline="0" noProof="0" dirty="0" err="1">
                <a:ln>
                  <a:noFill/>
                </a:ln>
                <a:solidFill>
                  <a:schemeClr val="tx1"/>
                </a:solidFill>
                <a:effectLst/>
                <a:uLnTx/>
                <a:uFillTx/>
                <a:latin typeface="Arial" panose="020B0604020202020204" pitchFamily="34" charset="0"/>
                <a:ea typeface="Arial Unicode MS"/>
                <a:cs typeface="+mn-cs"/>
              </a:rPr>
              <a:t>Awale</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S., Araki, R., Yabe, T. and Matsumoto, K. (2018) ‘</a:t>
            </a:r>
            <a:r>
              <a:rPr kumimoji="0" lang="en-GB" sz="1800" b="0" i="0" u="none" strike="noStrike" kern="1200" cap="none" spc="0" normalizeH="0" baseline="0" noProof="0" dirty="0" err="1">
                <a:ln>
                  <a:noFill/>
                </a:ln>
                <a:solidFill>
                  <a:schemeClr val="tx1"/>
                </a:solidFill>
                <a:effectLst/>
                <a:uLnTx/>
                <a:uFillTx/>
                <a:latin typeface="Arial" panose="020B0604020202020204" pitchFamily="34" charset="0"/>
                <a:ea typeface="Arial Unicode MS"/>
                <a:cs typeface="+mn-cs"/>
              </a:rPr>
              <a:t>Sansoninto</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a Traditional Herbal medicine, Ameliorates </a:t>
            </a:r>
            <a:r>
              <a:rPr kumimoji="0" lang="en-GB" sz="1800" b="0" i="0" u="none" strike="noStrike" kern="1200" cap="none" spc="0" normalizeH="0" baseline="0" noProof="0" dirty="0" err="1">
                <a:ln>
                  <a:noFill/>
                </a:ln>
                <a:solidFill>
                  <a:schemeClr val="tx1"/>
                </a:solidFill>
                <a:effectLst/>
                <a:uLnTx/>
                <a:uFillTx/>
                <a:latin typeface="Arial" panose="020B0604020202020204" pitchFamily="34" charset="0"/>
                <a:ea typeface="Arial Unicode MS"/>
                <a:cs typeface="+mn-cs"/>
              </a:rPr>
              <a:t>Behavioral</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Abnormalities and down-regulation of Early Growth response-1 Expression in Mice Exposed to Social Isolation Stress’, </a:t>
            </a:r>
            <a:r>
              <a:rPr kumimoji="0" lang="en-GB" sz="1800" b="0" i="1"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Journal of Traditional and Complementary Medicine</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8(1), pp.81–88. doi:10.1016/j.jtcme.2017.03.004</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Arial" panose="020B0604020202020204" pitchFamily="34" charset="0"/>
              <a:ea typeface="Arial Unicode MS"/>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01987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36545-B7F3-5B7D-55B7-E743E02D83CF}"/>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6D4DB00D-5413-63C6-FC49-AB9B1814487D}"/>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GOV.UK (2014) </a:t>
            </a:r>
            <a:r>
              <a:rPr kumimoji="0" lang="en-GB" sz="2000" b="0" i="1"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Public perception of herbal medicines</a:t>
            </a: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  Available at: https://www.gov.uk/drug-safety-update/public-perception-of-herbal-medicines#:~:text=29%25%20of%20adults%20have%20used (Accessed: 16 Jan. 2022).</a:t>
            </a:r>
            <a:endPar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Mind (2019) </a:t>
            </a:r>
            <a:r>
              <a:rPr kumimoji="0" lang="en-GB" sz="2000" b="0" i="1"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Support Services- Help for Mental Health Problems</a:t>
            </a: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 Available at: https://www.mind.org.uk/information-support/types-of-mental-health-problems/mental-health-problems-introduction/support-services/ (Accessed: 16 Jan 2023).</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Moher, D., </a:t>
            </a:r>
            <a:r>
              <a:rPr kumimoji="0" lang="en-GB" sz="2000" b="0" i="0" u="none" strike="noStrike" kern="1200" cap="none" spc="0" normalizeH="0" baseline="0" noProof="0" dirty="0" err="1">
                <a:ln>
                  <a:noFill/>
                </a:ln>
                <a:solidFill>
                  <a:schemeClr val="tx1"/>
                </a:solidFill>
                <a:effectLst/>
                <a:uLnTx/>
                <a:uFillTx/>
                <a:latin typeface="Calibri" panose="020F0502020204030204" pitchFamily="34" charset="0"/>
                <a:ea typeface="Arial Unicode MS"/>
                <a:cs typeface="Calibri" panose="020F0502020204030204" pitchFamily="34" charset="0"/>
              </a:rPr>
              <a:t>Liberati</a:t>
            </a: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 A., </a:t>
            </a:r>
            <a:r>
              <a:rPr kumimoji="0" lang="en-GB" sz="2000" b="0" i="0" u="none" strike="noStrike" kern="1200" cap="none" spc="0" normalizeH="0" baseline="0" noProof="0" dirty="0" err="1">
                <a:ln>
                  <a:noFill/>
                </a:ln>
                <a:solidFill>
                  <a:schemeClr val="tx1"/>
                </a:solidFill>
                <a:effectLst/>
                <a:uLnTx/>
                <a:uFillTx/>
                <a:latin typeface="Calibri" panose="020F0502020204030204" pitchFamily="34" charset="0"/>
                <a:ea typeface="Arial Unicode MS"/>
                <a:cs typeface="Calibri" panose="020F0502020204030204" pitchFamily="34" charset="0"/>
              </a:rPr>
              <a:t>Tetzlaff</a:t>
            </a: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 J. and Altman, D.G. (2009) ‘Preferred Reporting Items for Systematic Reviews and meta-analyses: the PRISMA Statement’, BMJ,  339(7716), pp.p.332-336. doi:10.1136/bmj.b2535.</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032532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BC89D-1704-CF9E-B121-B7505CF9346D}"/>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D7B5E41C-666D-D5EA-924F-40F2E40B7832}"/>
              </a:ext>
            </a:extLst>
          </p:cNvPr>
          <p:cNvSpPr>
            <a:spLocks noGrp="1"/>
          </p:cNvSpPr>
          <p:nvPr>
            <p:ph idx="1"/>
          </p:nvPr>
        </p:nvSpPr>
        <p:spPr/>
        <p:txBody>
          <a:bodyPr/>
          <a:lstStyle/>
          <a:p>
            <a:pPr marL="0" indent="0">
              <a:buNone/>
            </a:pPr>
            <a:endParaRPr lang="en-GB" sz="1800" dirty="0">
              <a:effectLst/>
              <a:latin typeface="Arial" panose="020B0604020202020204" pitchFamily="34" charset="0"/>
              <a:ea typeface="Arial Unicode MS"/>
              <a:cs typeface="Times New Roman" panose="02020603050405020304" pitchFamily="18" charset="0"/>
            </a:endParaRPr>
          </a:p>
          <a:p>
            <a:pPr marL="0" indent="0">
              <a:buNone/>
            </a:pPr>
            <a:r>
              <a:rPr lang="en-GB" sz="1800" dirty="0" err="1">
                <a:solidFill>
                  <a:schemeClr val="tx1"/>
                </a:solidFill>
                <a:effectLst/>
                <a:latin typeface="Arial" panose="020B0604020202020204" pitchFamily="34" charset="0"/>
                <a:ea typeface="Arial Unicode MS"/>
                <a:cs typeface="Times New Roman" panose="02020603050405020304" pitchFamily="18" charset="0"/>
              </a:rPr>
              <a:t>Pallivalappila</a:t>
            </a:r>
            <a:r>
              <a:rPr lang="en-GB" sz="1800" dirty="0">
                <a:solidFill>
                  <a:schemeClr val="tx1"/>
                </a:solidFill>
                <a:effectLst/>
                <a:latin typeface="Arial" panose="020B0604020202020204" pitchFamily="34" charset="0"/>
                <a:ea typeface="Arial Unicode MS"/>
                <a:cs typeface="Times New Roman" panose="02020603050405020304" pitchFamily="18" charset="0"/>
              </a:rPr>
              <a:t>, A.R., Stewart, D., Shetty, A., Pande, B., Singh, R. and </a:t>
            </a:r>
            <a:r>
              <a:rPr lang="en-GB" sz="1800" dirty="0" err="1">
                <a:solidFill>
                  <a:schemeClr val="tx1"/>
                </a:solidFill>
                <a:effectLst/>
                <a:latin typeface="Arial" panose="020B0604020202020204" pitchFamily="34" charset="0"/>
                <a:ea typeface="Arial Unicode MS"/>
                <a:cs typeface="Times New Roman" panose="02020603050405020304" pitchFamily="18" charset="0"/>
              </a:rPr>
              <a:t>Mclay</a:t>
            </a:r>
            <a:r>
              <a:rPr lang="en-GB" sz="1800" dirty="0">
                <a:solidFill>
                  <a:schemeClr val="tx1"/>
                </a:solidFill>
                <a:effectLst/>
                <a:latin typeface="Arial" panose="020B0604020202020204" pitchFamily="34" charset="0"/>
                <a:ea typeface="Arial Unicode MS"/>
                <a:cs typeface="Times New Roman" panose="02020603050405020304" pitchFamily="18" charset="0"/>
              </a:rPr>
              <a:t>, J.S. (2014) ‘Complementary and alternative medicine use during early pregnancy’, </a:t>
            </a:r>
            <a:r>
              <a:rPr lang="en-GB" sz="1800" i="1" dirty="0">
                <a:solidFill>
                  <a:schemeClr val="tx1"/>
                </a:solidFill>
                <a:effectLst/>
                <a:latin typeface="Arial" panose="020B0604020202020204" pitchFamily="34" charset="0"/>
                <a:ea typeface="Arial Unicode MS"/>
                <a:cs typeface="Times New Roman" panose="02020603050405020304" pitchFamily="18" charset="0"/>
              </a:rPr>
              <a:t>European Journal of Obstetrics &amp; </a:t>
            </a:r>
            <a:r>
              <a:rPr lang="en-GB" sz="1800" i="1" dirty="0" err="1">
                <a:solidFill>
                  <a:schemeClr val="tx1"/>
                </a:solidFill>
                <a:effectLst/>
                <a:latin typeface="Arial" panose="020B0604020202020204" pitchFamily="34" charset="0"/>
                <a:ea typeface="Arial Unicode MS"/>
                <a:cs typeface="Times New Roman" panose="02020603050405020304" pitchFamily="18" charset="0"/>
              </a:rPr>
              <a:t>Gynecology</a:t>
            </a:r>
            <a:r>
              <a:rPr lang="en-GB" sz="1800" i="1" dirty="0">
                <a:solidFill>
                  <a:schemeClr val="tx1"/>
                </a:solidFill>
                <a:effectLst/>
                <a:latin typeface="Arial" panose="020B0604020202020204" pitchFamily="34" charset="0"/>
                <a:ea typeface="Arial Unicode MS"/>
                <a:cs typeface="Times New Roman" panose="02020603050405020304" pitchFamily="18" charset="0"/>
              </a:rPr>
              <a:t> and Reproductive Biology</a:t>
            </a:r>
            <a:r>
              <a:rPr lang="en-GB" sz="1800" dirty="0">
                <a:solidFill>
                  <a:schemeClr val="tx1"/>
                </a:solidFill>
                <a:effectLst/>
                <a:latin typeface="Arial" panose="020B0604020202020204" pitchFamily="34" charset="0"/>
                <a:ea typeface="Arial Unicode MS"/>
                <a:cs typeface="Times New Roman" panose="02020603050405020304" pitchFamily="18" charset="0"/>
              </a:rPr>
              <a:t>, 181, pp.251–255. doi:10.1016/j.ejogrb.2014.08.017.</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chemeClr val="tx1"/>
                </a:solidFill>
                <a:effectLst/>
                <a:latin typeface="Arial" panose="020B0604020202020204" pitchFamily="34" charset="0"/>
                <a:ea typeface="Arial Unicode MS"/>
                <a:cs typeface="Times New Roman" panose="02020603050405020304" pitchFamily="18" charset="0"/>
              </a:rPr>
              <a:t>Pan, S.-Y., </a:t>
            </a:r>
            <a:r>
              <a:rPr lang="en-GB" sz="1800" dirty="0" err="1">
                <a:solidFill>
                  <a:schemeClr val="tx1"/>
                </a:solidFill>
                <a:effectLst/>
                <a:latin typeface="Arial" panose="020B0604020202020204" pitchFamily="34" charset="0"/>
                <a:ea typeface="Arial Unicode MS"/>
                <a:cs typeface="Times New Roman" panose="02020603050405020304" pitchFamily="18" charset="0"/>
              </a:rPr>
              <a:t>Litscher</a:t>
            </a:r>
            <a:r>
              <a:rPr lang="en-GB" sz="1800" dirty="0">
                <a:solidFill>
                  <a:schemeClr val="tx1"/>
                </a:solidFill>
                <a:effectLst/>
                <a:latin typeface="Arial" panose="020B0604020202020204" pitchFamily="34" charset="0"/>
                <a:ea typeface="Arial Unicode MS"/>
                <a:cs typeface="Times New Roman" panose="02020603050405020304" pitchFamily="18" charset="0"/>
              </a:rPr>
              <a:t>, G., Gao, S.-H., Zhou, S.-F., Yu, Z.-L., Chen, H.-Q., Zhang, S.-F., Tang, M.-K., Sun, J.-N. and Ko, K.-M. (2014) ‘Historical Perspective of Traditional Indigenous Medical Practices: The Current Renaissance and Conservation of Herbal Resources’, </a:t>
            </a:r>
            <a:r>
              <a:rPr lang="en-GB" sz="1800" i="1" dirty="0">
                <a:solidFill>
                  <a:schemeClr val="tx1"/>
                </a:solidFill>
                <a:effectLst/>
                <a:latin typeface="Arial" panose="020B0604020202020204" pitchFamily="34" charset="0"/>
                <a:ea typeface="Arial Unicode MS"/>
                <a:cs typeface="Times New Roman" panose="02020603050405020304" pitchFamily="18" charset="0"/>
              </a:rPr>
              <a:t>Evidence-Based Complementary and Alternative 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  2014, pp.1–20. doi:10.1155/2014/525340.</a:t>
            </a:r>
          </a:p>
          <a:p>
            <a:pPr marL="0" indent="0">
              <a:buNone/>
            </a:pPr>
            <a:endParaRPr lang="en-GB" dirty="0"/>
          </a:p>
        </p:txBody>
      </p:sp>
    </p:spTree>
    <p:extLst>
      <p:ext uri="{BB962C8B-B14F-4D97-AF65-F5344CB8AC3E}">
        <p14:creationId xmlns:p14="http://schemas.microsoft.com/office/powerpoint/2010/main" val="5744935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BFF1D-9028-FFCC-A132-BC291A5847D4}"/>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6B0E8554-047E-10FD-9293-CA5392D76257}"/>
              </a:ext>
            </a:extLst>
          </p:cNvPr>
          <p:cNvSpPr>
            <a:spLocks noGrp="1"/>
          </p:cNvSpPr>
          <p:nvPr>
            <p:ph idx="1"/>
          </p:nvPr>
        </p:nvSpPr>
        <p:spPr/>
        <p:txBody>
          <a:bodyPr>
            <a:normAutofit fontScale="55000" lnSpcReduction="20000"/>
          </a:bodyPr>
          <a:lstStyle/>
          <a:p>
            <a:pPr marL="0" indent="0">
              <a:buNone/>
            </a:pPr>
            <a:endParaRPr lang="en-GB" dirty="0"/>
          </a:p>
          <a:p>
            <a:pPr marL="0" indent="0">
              <a:buNone/>
            </a:pPr>
            <a:r>
              <a:rPr lang="en-GB" sz="3200" dirty="0">
                <a:solidFill>
                  <a:schemeClr val="tx1"/>
                </a:solidFill>
                <a:effectLst/>
                <a:latin typeface="Calibri" panose="020F0502020204030204" pitchFamily="34" charset="0"/>
                <a:ea typeface="Arial Unicode MS"/>
                <a:cs typeface="Calibri" panose="020F0502020204030204" pitchFamily="34" charset="0"/>
              </a:rPr>
              <a:t>Sarris, J. (2018) ‘Herbal Medicines in the Treatment of Psychiatric disorders: 10-year Updated Review’, </a:t>
            </a:r>
            <a:r>
              <a:rPr lang="en-GB" sz="3200" i="1" dirty="0">
                <a:solidFill>
                  <a:schemeClr val="tx1"/>
                </a:solidFill>
                <a:effectLst/>
                <a:latin typeface="Calibri" panose="020F0502020204030204" pitchFamily="34" charset="0"/>
                <a:ea typeface="Arial Unicode MS"/>
                <a:cs typeface="Calibri" panose="020F0502020204030204" pitchFamily="34" charset="0"/>
              </a:rPr>
              <a:t>Phytotherapy Research</a:t>
            </a:r>
            <a:r>
              <a:rPr lang="en-GB" sz="3200" dirty="0">
                <a:solidFill>
                  <a:schemeClr val="tx1"/>
                </a:solidFill>
                <a:effectLst/>
                <a:latin typeface="Calibri" panose="020F0502020204030204" pitchFamily="34" charset="0"/>
                <a:ea typeface="Arial Unicode MS"/>
                <a:cs typeface="Calibri" panose="020F0502020204030204" pitchFamily="34" charset="0"/>
              </a:rPr>
              <a:t>,  32(7), pp.1147–1162. doi:10.1002/ptr.6055.</a:t>
            </a:r>
            <a:endParaRPr lang="en-GB" sz="32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3200" dirty="0" err="1">
                <a:solidFill>
                  <a:schemeClr val="tx1"/>
                </a:solidFill>
                <a:effectLst/>
                <a:latin typeface="Calibri" panose="020F0502020204030204" pitchFamily="34" charset="0"/>
                <a:ea typeface="Arial Unicode MS"/>
                <a:cs typeface="Calibri" panose="020F0502020204030204" pitchFamily="34" charset="0"/>
              </a:rPr>
              <a:t>Siedlecki</a:t>
            </a:r>
            <a:r>
              <a:rPr lang="en-GB" sz="3200" dirty="0">
                <a:solidFill>
                  <a:schemeClr val="tx1"/>
                </a:solidFill>
                <a:effectLst/>
                <a:latin typeface="Calibri" panose="020F0502020204030204" pitchFamily="34" charset="0"/>
                <a:ea typeface="Arial Unicode MS"/>
                <a:cs typeface="Calibri" panose="020F0502020204030204" pitchFamily="34" charset="0"/>
              </a:rPr>
              <a:t>, S.L. (2020) ‘Understanding Descriptive Research Designs and Methods’, </a:t>
            </a:r>
            <a:r>
              <a:rPr lang="en-GB" sz="3200" i="1" dirty="0">
                <a:solidFill>
                  <a:schemeClr val="tx1"/>
                </a:solidFill>
                <a:effectLst/>
                <a:latin typeface="Calibri" panose="020F0502020204030204" pitchFamily="34" charset="0"/>
                <a:ea typeface="Arial Unicode MS"/>
                <a:cs typeface="Calibri" panose="020F0502020204030204" pitchFamily="34" charset="0"/>
              </a:rPr>
              <a:t>Clinical Nurse Specialist</a:t>
            </a:r>
            <a:r>
              <a:rPr lang="en-GB" sz="3200" dirty="0">
                <a:solidFill>
                  <a:schemeClr val="tx1"/>
                </a:solidFill>
                <a:effectLst/>
                <a:latin typeface="Calibri" panose="020F0502020204030204" pitchFamily="34" charset="0"/>
                <a:ea typeface="Arial Unicode MS"/>
                <a:cs typeface="Calibri" panose="020F0502020204030204" pitchFamily="34" charset="0"/>
              </a:rPr>
              <a:t>, 34(1), pp.8–12. doi:10.1097/nur.0000000000000493.</a:t>
            </a:r>
          </a:p>
          <a:p>
            <a:pPr marL="0" indent="0">
              <a:buNone/>
            </a:pPr>
            <a:r>
              <a:rPr lang="en-GB" sz="3200" dirty="0" err="1">
                <a:solidFill>
                  <a:schemeClr val="tx1"/>
                </a:solidFill>
                <a:effectLst/>
                <a:latin typeface="Calibri" panose="020F0502020204030204" pitchFamily="34" charset="0"/>
                <a:cs typeface="Calibri" panose="020F0502020204030204" pitchFamily="34" charset="0"/>
              </a:rPr>
              <a:t>Sng</a:t>
            </a:r>
            <a:r>
              <a:rPr lang="en-GB" sz="3200" dirty="0">
                <a:solidFill>
                  <a:schemeClr val="tx1"/>
                </a:solidFill>
                <a:effectLst/>
                <a:latin typeface="Calibri" panose="020F0502020204030204" pitchFamily="34" charset="0"/>
                <a:cs typeface="Calibri" panose="020F0502020204030204" pitchFamily="34" charset="0"/>
              </a:rPr>
              <a:t>, B., Yip, C. and Han, N.-L. (2016). Legal and Ethical Issues in Research. </a:t>
            </a:r>
            <a:r>
              <a:rPr lang="en-GB" sz="3200" i="1" dirty="0">
                <a:solidFill>
                  <a:schemeClr val="tx1"/>
                </a:solidFill>
                <a:effectLst/>
                <a:latin typeface="Calibri" panose="020F0502020204030204" pitchFamily="34" charset="0"/>
                <a:cs typeface="Calibri" panose="020F0502020204030204" pitchFamily="34" charset="0"/>
              </a:rPr>
              <a:t>Indian Journal of Anaesthesia</a:t>
            </a:r>
            <a:r>
              <a:rPr lang="en-GB" sz="3200" dirty="0">
                <a:solidFill>
                  <a:schemeClr val="tx1"/>
                </a:solidFill>
                <a:effectLst/>
                <a:latin typeface="Calibri" panose="020F0502020204030204" pitchFamily="34" charset="0"/>
                <a:cs typeface="Calibri" panose="020F0502020204030204" pitchFamily="34" charset="0"/>
              </a:rPr>
              <a:t>, [online] 60(9), pp.684–688. doi:10.4103/0019-5049.190627.</a:t>
            </a:r>
          </a:p>
          <a:p>
            <a:pPr marL="0" indent="0">
              <a:buNone/>
            </a:pPr>
            <a:r>
              <a:rPr lang="en-GB" sz="3200" dirty="0">
                <a:solidFill>
                  <a:schemeClr val="tx1"/>
                </a:solidFill>
                <a:effectLst/>
                <a:latin typeface="Calibri" panose="020F0502020204030204" pitchFamily="34" charset="0"/>
                <a:ea typeface="Arial Unicode MS"/>
                <a:cs typeface="Calibri" panose="020F0502020204030204" pitchFamily="34" charset="0"/>
              </a:rPr>
              <a:t>WHO (2019) </a:t>
            </a:r>
            <a:r>
              <a:rPr lang="en-GB" sz="3200" i="1" dirty="0">
                <a:solidFill>
                  <a:schemeClr val="tx1"/>
                </a:solidFill>
                <a:effectLst/>
                <a:latin typeface="Calibri" panose="020F0502020204030204" pitchFamily="34" charset="0"/>
                <a:ea typeface="Arial Unicode MS"/>
                <a:cs typeface="Calibri" panose="020F0502020204030204" pitchFamily="34" charset="0"/>
              </a:rPr>
              <a:t>Mental disorders</a:t>
            </a:r>
            <a:r>
              <a:rPr lang="en-GB" sz="3200" dirty="0">
                <a:solidFill>
                  <a:schemeClr val="tx1"/>
                </a:solidFill>
                <a:effectLst/>
                <a:latin typeface="Calibri" panose="020F0502020204030204" pitchFamily="34" charset="0"/>
                <a:ea typeface="Arial Unicode MS"/>
                <a:cs typeface="Calibri" panose="020F0502020204030204" pitchFamily="34" charset="0"/>
              </a:rPr>
              <a:t>. Available at: https://www.who.int/news-room/fact-sheets/detail/mental-disorders (Accessed:16 Jan. 2023).</a:t>
            </a:r>
            <a:endParaRPr lang="en-GB" sz="32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3200" dirty="0">
                <a:solidFill>
                  <a:schemeClr val="tx1"/>
                </a:solidFill>
                <a:effectLst/>
                <a:latin typeface="Calibri" panose="020F0502020204030204" pitchFamily="34" charset="0"/>
                <a:ea typeface="Arial Unicode MS"/>
                <a:cs typeface="Calibri" panose="020F0502020204030204" pitchFamily="34" charset="0"/>
              </a:rPr>
              <a:t>Zahn, R., Perry, N., Perry, E. and </a:t>
            </a:r>
            <a:r>
              <a:rPr lang="en-GB" sz="3200" dirty="0" err="1">
                <a:solidFill>
                  <a:schemeClr val="tx1"/>
                </a:solidFill>
                <a:effectLst/>
                <a:latin typeface="Calibri" panose="020F0502020204030204" pitchFamily="34" charset="0"/>
                <a:ea typeface="Arial Unicode MS"/>
                <a:cs typeface="Calibri" panose="020F0502020204030204" pitchFamily="34" charset="0"/>
              </a:rPr>
              <a:t>Mukaetova-Ladinska</a:t>
            </a:r>
            <a:r>
              <a:rPr lang="en-GB" sz="3200" dirty="0">
                <a:solidFill>
                  <a:schemeClr val="tx1"/>
                </a:solidFill>
                <a:effectLst/>
                <a:latin typeface="Calibri" panose="020F0502020204030204" pitchFamily="34" charset="0"/>
                <a:ea typeface="Arial Unicode MS"/>
                <a:cs typeface="Calibri" panose="020F0502020204030204" pitchFamily="34" charset="0"/>
              </a:rPr>
              <a:t>, E.B. (2019) ‘Use of herbal medicines: Pilot survey of UK users’ views’, </a:t>
            </a:r>
            <a:r>
              <a:rPr lang="en-GB" sz="3200" i="1" dirty="0">
                <a:solidFill>
                  <a:schemeClr val="tx1"/>
                </a:solidFill>
                <a:effectLst/>
                <a:latin typeface="Calibri" panose="020F0502020204030204" pitchFamily="34" charset="0"/>
                <a:ea typeface="Arial Unicode MS"/>
                <a:cs typeface="Calibri" panose="020F0502020204030204" pitchFamily="34" charset="0"/>
              </a:rPr>
              <a:t>Complementary Therapies in Medicine</a:t>
            </a:r>
            <a:r>
              <a:rPr lang="en-GB" sz="3200" dirty="0">
                <a:solidFill>
                  <a:schemeClr val="tx1"/>
                </a:solidFill>
                <a:effectLst/>
                <a:latin typeface="Calibri" panose="020F0502020204030204" pitchFamily="34" charset="0"/>
                <a:ea typeface="Arial Unicode MS"/>
                <a:cs typeface="Calibri" panose="020F0502020204030204" pitchFamily="34" charset="0"/>
              </a:rPr>
              <a:t>,  44, pp.83–90. doi:10.1016/j.ctim.2019.02.007.</a:t>
            </a:r>
            <a:endParaRPr lang="en-GB" sz="32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5238310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602</TotalTime>
  <Words>1893</Words>
  <Application>Microsoft Office PowerPoint</Application>
  <PresentationFormat>Widescreen</PresentationFormat>
  <Paragraphs>100</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Trebuchet MS</vt:lpstr>
      <vt:lpstr>Wingdings 3</vt:lpstr>
      <vt:lpstr>Facet</vt:lpstr>
      <vt:lpstr>UWTSD BMHP 6020</vt:lpstr>
      <vt:lpstr>Chapter 1: Introduction</vt:lpstr>
      <vt:lpstr>Chapter 2: Background</vt:lpstr>
      <vt:lpstr>Chapter 3: Methods</vt:lpstr>
      <vt:lpstr>Chapter 3: Methods</vt:lpstr>
      <vt:lpstr>Chapter 4: Results</vt:lpstr>
      <vt:lpstr>Chapter 4: Results</vt:lpstr>
      <vt:lpstr>Chapter 4: Discussion</vt:lpstr>
      <vt:lpstr>Chapter 5: Recommendations</vt:lpstr>
      <vt:lpstr>Chapter 5: Conclusion</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 6020</dc:title>
  <dc:creator>mike abak</dc:creator>
  <cp:lastModifiedBy>mike abak</cp:lastModifiedBy>
  <cp:revision>3</cp:revision>
  <dcterms:created xsi:type="dcterms:W3CDTF">2023-01-07T05:09:01Z</dcterms:created>
  <dcterms:modified xsi:type="dcterms:W3CDTF">2023-01-16T12:19:25Z</dcterms:modified>
</cp:coreProperties>
</file>