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5"/>
  </p:notesMasterIdLst>
  <p:sldIdLst>
    <p:sldId id="257" r:id="rId2"/>
    <p:sldId id="258" r:id="rId3"/>
    <p:sldId id="259" r:id="rId4"/>
    <p:sldId id="260" r:id="rId5"/>
    <p:sldId id="261" r:id="rId6"/>
    <p:sldId id="262" r:id="rId7"/>
    <p:sldId id="263" r:id="rId8"/>
    <p:sldId id="264" r:id="rId9"/>
    <p:sldId id="265" r:id="rId10"/>
    <p:sldId id="266" r:id="rId11"/>
    <p:sldId id="267" r:id="rId12"/>
    <p:sldId id="288" r:id="rId13"/>
    <p:sldId id="269" r:id="rId14"/>
    <p:sldId id="289" r:id="rId15"/>
    <p:sldId id="256" r:id="rId16"/>
    <p:sldId id="270" r:id="rId17"/>
    <p:sldId id="271" r:id="rId18"/>
    <p:sldId id="290" r:id="rId19"/>
    <p:sldId id="272" r:id="rId20"/>
    <p:sldId id="273" r:id="rId21"/>
    <p:sldId id="274" r:id="rId22"/>
    <p:sldId id="275" r:id="rId23"/>
    <p:sldId id="277" r:id="rId24"/>
    <p:sldId id="276" r:id="rId25"/>
    <p:sldId id="278" r:id="rId26"/>
    <p:sldId id="279" r:id="rId27"/>
    <p:sldId id="280" r:id="rId28"/>
    <p:sldId id="281" r:id="rId29"/>
    <p:sldId id="282" r:id="rId30"/>
    <p:sldId id="283" r:id="rId31"/>
    <p:sldId id="284" r:id="rId32"/>
    <p:sldId id="285" r:id="rId33"/>
    <p:sldId id="286"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8E5DD4-760A-4704-9588-B62BBB9C99D1}" type="datetimeFigureOut">
              <a:rPr lang="en-GB" smtClean="0"/>
              <a:t>25/02/2021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83F88F-C97B-4AE8-A58C-C7B0D5E4B577}" type="slidenum">
              <a:rPr lang="en-GB" smtClean="0"/>
              <a:t>‹#›</a:t>
            </a:fld>
            <a:endParaRPr lang="en-GB" dirty="0"/>
          </a:p>
        </p:txBody>
      </p:sp>
    </p:spTree>
    <p:extLst>
      <p:ext uri="{BB962C8B-B14F-4D97-AF65-F5344CB8AC3E}">
        <p14:creationId xmlns:p14="http://schemas.microsoft.com/office/powerpoint/2010/main" val="1382111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A626A8E-2BB6-46E3-8DCA-351B0474C252}" type="datetime1">
              <a:rPr lang="en-GB" smtClean="0"/>
              <a:t>25/02/2021</a:t>
            </a:fld>
            <a:endParaRPr lang="en-GB" dirty="0"/>
          </a:p>
        </p:txBody>
      </p:sp>
      <p:sp>
        <p:nvSpPr>
          <p:cNvPr id="5" name="Footer Placeholder 4"/>
          <p:cNvSpPr>
            <a:spLocks noGrp="1"/>
          </p:cNvSpPr>
          <p:nvPr>
            <p:ph type="ftr" sz="quarter" idx="11"/>
          </p:nvPr>
        </p:nvSpPr>
        <p:spPr>
          <a:xfrm>
            <a:off x="5332412" y="5883275"/>
            <a:ext cx="4324044" cy="365125"/>
          </a:xfrm>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1852197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30690B-30C5-47BC-8C27-0D0DD41E8645}"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a:xfrm>
            <a:off x="10951856" y="5867131"/>
            <a:ext cx="551167" cy="365125"/>
          </a:xfrm>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1202177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2B8C73-5434-458E-BD2D-B0EEAF74B354}"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1869160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4B9F67-A986-44AB-A7DC-832E10A6D521}" type="datetime1">
              <a:rPr lang="en-GB" smtClean="0"/>
              <a:t>25/02/2021</a:t>
            </a:fld>
            <a:endParaRPr lang="en-GB" dirty="0"/>
          </a:p>
        </p:txBody>
      </p:sp>
      <p:sp>
        <p:nvSpPr>
          <p:cNvPr id="6" name="Footer Placeholder 5"/>
          <p:cNvSpPr>
            <a:spLocks noGrp="1"/>
          </p:cNvSpPr>
          <p:nvPr>
            <p:ph type="ftr" sz="quarter" idx="11"/>
          </p:nvPr>
        </p:nvSpPr>
        <p:spPr/>
        <p:txBody>
          <a:bodyPr/>
          <a:lstStyle/>
          <a:p>
            <a:r>
              <a:rPr lang="en-GB" dirty="0"/>
              <a:t>Kirsty Allen     2014114     Angharad Lewis     ECYW4004     </a:t>
            </a:r>
          </a:p>
        </p:txBody>
      </p:sp>
      <p:sp>
        <p:nvSpPr>
          <p:cNvPr id="7" name="Slide Number Placeholder 6"/>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3073542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523933-DA47-45A5-9B81-31108AA2B42F}" type="datetime1">
              <a:rPr lang="en-GB" smtClean="0"/>
              <a:t>25/02/2021</a:t>
            </a:fld>
            <a:endParaRPr lang="en-GB" dirty="0"/>
          </a:p>
        </p:txBody>
      </p:sp>
      <p:sp>
        <p:nvSpPr>
          <p:cNvPr id="8" name="Footer Placeholder 7"/>
          <p:cNvSpPr>
            <a:spLocks noGrp="1"/>
          </p:cNvSpPr>
          <p:nvPr>
            <p:ph type="ftr" sz="quarter" idx="11"/>
          </p:nvPr>
        </p:nvSpPr>
        <p:spPr/>
        <p:txBody>
          <a:bodyPr/>
          <a:lstStyle/>
          <a:p>
            <a:r>
              <a:rPr lang="en-GB" dirty="0"/>
              <a:t>Kirsty Allen     2014114     Angharad Lewis     ECYW4004     </a:t>
            </a:r>
          </a:p>
        </p:txBody>
      </p:sp>
      <p:sp>
        <p:nvSpPr>
          <p:cNvPr id="9" name="Slide Number Placeholder 8"/>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1098999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FBC93D-0D0D-4D52-A984-7517126EA859}" type="datetime1">
              <a:rPr lang="en-GB" smtClean="0"/>
              <a:t>25/02/2021</a:t>
            </a:fld>
            <a:endParaRPr lang="en-GB" dirty="0"/>
          </a:p>
        </p:txBody>
      </p:sp>
      <p:sp>
        <p:nvSpPr>
          <p:cNvPr id="4" name="Footer Placeholder 3"/>
          <p:cNvSpPr>
            <a:spLocks noGrp="1"/>
          </p:cNvSpPr>
          <p:nvPr>
            <p:ph type="ftr" sz="quarter" idx="11"/>
          </p:nvPr>
        </p:nvSpPr>
        <p:spPr/>
        <p:txBody>
          <a:bodyPr/>
          <a:lstStyle/>
          <a:p>
            <a:r>
              <a:rPr lang="en-GB" dirty="0"/>
              <a:t>Kirsty Allen     2014114     Angharad Lewis     ECYW4004     </a:t>
            </a:r>
          </a:p>
        </p:txBody>
      </p:sp>
      <p:sp>
        <p:nvSpPr>
          <p:cNvPr id="5" name="Slide Number Placeholder 4"/>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3204333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A0A371-5618-4039-ACAD-1E787373555B}" type="datetime1">
              <a:rPr lang="en-GB" smtClean="0"/>
              <a:t>25/02/2021</a:t>
            </a:fld>
            <a:endParaRPr lang="en-GB" dirty="0"/>
          </a:p>
        </p:txBody>
      </p:sp>
      <p:sp>
        <p:nvSpPr>
          <p:cNvPr id="3" name="Footer Placeholder 2"/>
          <p:cNvSpPr>
            <a:spLocks noGrp="1"/>
          </p:cNvSpPr>
          <p:nvPr>
            <p:ph type="ftr" sz="quarter" idx="11"/>
          </p:nvPr>
        </p:nvSpPr>
        <p:spPr/>
        <p:txBody>
          <a:bodyPr/>
          <a:lstStyle/>
          <a:p>
            <a:r>
              <a:rPr lang="en-GB" dirty="0"/>
              <a:t>Kirsty Allen     2014114     Angharad Lewis     ECYW4004     </a:t>
            </a:r>
          </a:p>
        </p:txBody>
      </p:sp>
      <p:sp>
        <p:nvSpPr>
          <p:cNvPr id="4" name="Slide Number Placeholder 3"/>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2777151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2C6BC9-927E-464A-A1C4-307E3AFA34F4}" type="datetime1">
              <a:rPr lang="en-GB" smtClean="0"/>
              <a:t>25/02/2021</a:t>
            </a:fld>
            <a:endParaRPr lang="en-GB" dirty="0"/>
          </a:p>
        </p:txBody>
      </p:sp>
      <p:sp>
        <p:nvSpPr>
          <p:cNvPr id="6" name="Footer Placeholder 5"/>
          <p:cNvSpPr>
            <a:spLocks noGrp="1"/>
          </p:cNvSpPr>
          <p:nvPr>
            <p:ph type="ftr" sz="quarter" idx="11"/>
          </p:nvPr>
        </p:nvSpPr>
        <p:spPr/>
        <p:txBody>
          <a:bodyPr/>
          <a:lstStyle/>
          <a:p>
            <a:r>
              <a:rPr lang="en-GB" dirty="0"/>
              <a:t>Kirsty Allen     2014114     Angharad Lewis     ECYW4004     </a:t>
            </a:r>
          </a:p>
        </p:txBody>
      </p:sp>
      <p:sp>
        <p:nvSpPr>
          <p:cNvPr id="7" name="Slide Number Placeholder 6"/>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3014695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C82106-42A5-4439-BFB8-A2745E77C010}" type="datetime1">
              <a:rPr lang="en-GB" smtClean="0"/>
              <a:t>25/02/2021</a:t>
            </a:fld>
            <a:endParaRPr lang="en-GB" dirty="0"/>
          </a:p>
        </p:txBody>
      </p:sp>
      <p:sp>
        <p:nvSpPr>
          <p:cNvPr id="6" name="Footer Placeholder 5"/>
          <p:cNvSpPr>
            <a:spLocks noGrp="1"/>
          </p:cNvSpPr>
          <p:nvPr>
            <p:ph type="ftr" sz="quarter" idx="11"/>
          </p:nvPr>
        </p:nvSpPr>
        <p:spPr/>
        <p:txBody>
          <a:bodyPr/>
          <a:lstStyle/>
          <a:p>
            <a:r>
              <a:rPr lang="en-GB" dirty="0"/>
              <a:t>Kirsty Allen     2014114     Angharad Lewis     ECYW4004     </a:t>
            </a:r>
          </a:p>
        </p:txBody>
      </p:sp>
      <p:sp>
        <p:nvSpPr>
          <p:cNvPr id="7" name="Slide Number Placeholder 6"/>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1330194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6F6C75-DC94-4D1C-BB75-C7F671BDE5D7}" type="datetime1">
              <a:rPr lang="en-GB" smtClean="0"/>
              <a:t>25/02/2021</a:t>
            </a:fld>
            <a:endParaRPr lang="en-GB" dirty="0"/>
          </a:p>
        </p:txBody>
      </p:sp>
      <p:sp>
        <p:nvSpPr>
          <p:cNvPr id="6" name="Footer Placeholder 5"/>
          <p:cNvSpPr>
            <a:spLocks noGrp="1"/>
          </p:cNvSpPr>
          <p:nvPr>
            <p:ph type="ftr" sz="quarter" idx="11"/>
          </p:nvPr>
        </p:nvSpPr>
        <p:spPr/>
        <p:txBody>
          <a:bodyPr/>
          <a:lstStyle/>
          <a:p>
            <a:r>
              <a:rPr lang="en-GB" dirty="0"/>
              <a:t>Kirsty Allen     2014114     Angharad Lewis     ECYW4004     </a:t>
            </a:r>
          </a:p>
        </p:txBody>
      </p:sp>
      <p:sp>
        <p:nvSpPr>
          <p:cNvPr id="7" name="Slide Number Placeholder 6"/>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403831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E4A308-3156-426E-B88F-2BE39726C217}"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1098955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C81541-52DA-4090-A159-616CD1925E31}"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24597319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7BBEDF-BDAF-480E-8846-212C449AA9D3}"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7706883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06CE67-7D8E-4EBD-91CA-FECF18076E4D}"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29006598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36612D-7785-4F53-A7FA-11603250FE34}"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2986865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2689D4-19E4-4973-A00B-31E6AF129829}"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22094482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6E5CDE-1F15-4BD7-8BF5-99EB9A885FAA}"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1952343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C3700BC-D9EB-44D7-86EB-9703BF238EC3}" type="datetime1">
              <a:rPr lang="en-GB" smtClean="0"/>
              <a:t>25/02/2021</a:t>
            </a:fld>
            <a:endParaRPr lang="en-GB"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GB" dirty="0"/>
              <a:t>Kirsty Allen     2014114     Angharad Lewis     ECYW4004     </a:t>
            </a:r>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0C19E7E-001F-49DF-B631-61BF07852DA1}" type="slidenum">
              <a:rPr lang="en-GB" smtClean="0"/>
              <a:t>‹#›</a:t>
            </a:fld>
            <a:endParaRPr lang="en-GB" dirty="0"/>
          </a:p>
        </p:txBody>
      </p:sp>
    </p:spTree>
    <p:extLst>
      <p:ext uri="{BB962C8B-B14F-4D97-AF65-F5344CB8AC3E}">
        <p14:creationId xmlns:p14="http://schemas.microsoft.com/office/powerpoint/2010/main" val="101154297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hd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5.png"/><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xml"/><Relationship Id="rId5" Type="http://schemas.openxmlformats.org/officeDocument/2006/relationships/image" Target="../media/image24.png"/><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8" Type="http://schemas.openxmlformats.org/officeDocument/2006/relationships/hyperlink" Target="https://www.hope-therapy-center.com/" TargetMode="External"/><Relationship Id="rId13" Type="http://schemas.openxmlformats.org/officeDocument/2006/relationships/hyperlink" Target="https://www.culturehive.co.uk/" TargetMode="External"/><Relationship Id="rId3" Type="http://schemas.openxmlformats.org/officeDocument/2006/relationships/hyperlink" Target="https://cyc-net.org/" TargetMode="External"/><Relationship Id="rId7" Type="http://schemas.openxmlformats.org/officeDocument/2006/relationships/hyperlink" Target="https://libquotes.com/" TargetMode="External"/><Relationship Id="rId12" Type="http://schemas.openxmlformats.org/officeDocument/2006/relationships/hyperlink" Target="https://moodle.uwtsd.ac.uk/" TargetMode="External"/><Relationship Id="rId2" Type="http://schemas.openxmlformats.org/officeDocument/2006/relationships/hyperlink" Target="https://www.counselling-directory.org.uk/" TargetMode="External"/><Relationship Id="rId1" Type="http://schemas.openxmlformats.org/officeDocument/2006/relationships/slideLayout" Target="../slideLayouts/slideLayout1.xml"/><Relationship Id="rId6" Type="http://schemas.openxmlformats.org/officeDocument/2006/relationships/hyperlink" Target="https://welldoing.org/" TargetMode="External"/><Relationship Id="rId11" Type="http://schemas.openxmlformats.org/officeDocument/2006/relationships/hyperlink" Target="https://dera.ioe.ac.uk/" TargetMode="External"/><Relationship Id="rId5" Type="http://schemas.openxmlformats.org/officeDocument/2006/relationships/hyperlink" Target="https://theweekenduniversity.com/" TargetMode="External"/><Relationship Id="rId15" Type="http://schemas.openxmlformats.org/officeDocument/2006/relationships/hyperlink" Target="https://support.zoom.us/" TargetMode="External"/><Relationship Id="rId10" Type="http://schemas.openxmlformats.org/officeDocument/2006/relationships/hyperlink" Target="http://www.betterhelp.com/" TargetMode="External"/><Relationship Id="rId4" Type="http://schemas.openxmlformats.org/officeDocument/2006/relationships/hyperlink" Target="https://climb.pcc.edu/" TargetMode="External"/><Relationship Id="rId9" Type="http://schemas.openxmlformats.org/officeDocument/2006/relationships/hyperlink" Target="https://www.mentimeter.com/" TargetMode="External"/><Relationship Id="rId14" Type="http://schemas.openxmlformats.org/officeDocument/2006/relationships/hyperlink" Target="http://www.youthmetro.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8FA203-9D5A-4348-90CA-9DC1174054B6}"/>
              </a:ext>
            </a:extLst>
          </p:cNvPr>
          <p:cNvSpPr txBox="1"/>
          <p:nvPr/>
        </p:nvSpPr>
        <p:spPr>
          <a:xfrm>
            <a:off x="1872660" y="-365119"/>
            <a:ext cx="9585664" cy="2710165"/>
          </a:xfrm>
          <a:prstGeom prst="rect">
            <a:avLst/>
          </a:prstGeom>
          <a:noFill/>
        </p:spPr>
        <p:txBody>
          <a:bodyPr wrap="square">
            <a:spAutoFit/>
          </a:bodyPr>
          <a:lstStyle/>
          <a:p>
            <a:pPr algn="ctr">
              <a:lnSpc>
                <a:spcPct val="200000"/>
              </a:lnSpc>
              <a:spcAft>
                <a:spcPts val="800"/>
              </a:spcAft>
            </a:pPr>
            <a:r>
              <a:rPr lang="en-GB" sz="4400" u="sng"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Counselling Skills, Mindfulness and </a:t>
            </a:r>
          </a:p>
          <a:p>
            <a:pPr algn="ctr">
              <a:lnSpc>
                <a:spcPct val="200000"/>
              </a:lnSpc>
              <a:spcAft>
                <a:spcPts val="800"/>
              </a:spcAft>
            </a:pPr>
            <a:r>
              <a:rPr lang="en-GB" sz="4400" u="sng"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Therapeutic Practice.</a:t>
            </a:r>
            <a:endParaRPr lang="en-GB" sz="4400"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35125509-C23C-4BFA-8F17-15D1272E616A}"/>
              </a:ext>
            </a:extLst>
          </p:cNvPr>
          <p:cNvSpPr txBox="1"/>
          <p:nvPr/>
        </p:nvSpPr>
        <p:spPr>
          <a:xfrm>
            <a:off x="5827554" y="2055831"/>
            <a:ext cx="2982160" cy="4674036"/>
          </a:xfrm>
          <a:prstGeom prst="rect">
            <a:avLst/>
          </a:prstGeom>
          <a:noFill/>
        </p:spPr>
        <p:txBody>
          <a:bodyPr wrap="square">
            <a:spAutoFit/>
          </a:bodyPr>
          <a:lstStyle/>
          <a:p>
            <a:pPr marL="457200" indent="-457200">
              <a:lnSpc>
                <a:spcPct val="200000"/>
              </a:lnSpc>
              <a:spcAft>
                <a:spcPts val="800"/>
              </a:spcAft>
              <a:buFont typeface="Arial" panose="020B0604020202020204" pitchFamily="34" charset="0"/>
              <a:buChar char="•"/>
            </a:pPr>
            <a:r>
              <a:rPr lang="en-GB" sz="3600" dirty="0">
                <a:latin typeface="Times New Roman" panose="02020603050405020304" pitchFamily="18" charset="0"/>
                <a:ea typeface="Calibri" panose="020F0502020204030204" pitchFamily="34" charset="0"/>
                <a:cs typeface="Times New Roman" panose="02020603050405020304" pitchFamily="18" charset="0"/>
              </a:rPr>
              <a:t>Skills.</a:t>
            </a:r>
          </a:p>
          <a:p>
            <a:pPr marL="457200" indent="-457200">
              <a:lnSpc>
                <a:spcPct val="200000"/>
              </a:lnSpc>
              <a:spcAft>
                <a:spcPts val="800"/>
              </a:spcAft>
              <a:buFont typeface="Arial" panose="020B0604020202020204" pitchFamily="34" charset="0"/>
              <a:buChar char="•"/>
            </a:pPr>
            <a:r>
              <a:rPr lang="en-GB" sz="3600" dirty="0">
                <a:effectLst/>
                <a:latin typeface="Times New Roman" panose="02020603050405020304" pitchFamily="18" charset="0"/>
                <a:ea typeface="Calibri" panose="020F0502020204030204" pitchFamily="34" charset="0"/>
                <a:cs typeface="Times New Roman" panose="02020603050405020304" pitchFamily="18" charset="0"/>
              </a:rPr>
              <a:t>Approaches.</a:t>
            </a:r>
            <a:endParaRPr lang="en-GB" sz="36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200000"/>
              </a:lnSpc>
              <a:spcAft>
                <a:spcPts val="800"/>
              </a:spcAft>
              <a:buFont typeface="Arial" panose="020B0604020202020204" pitchFamily="34" charset="0"/>
              <a:buChar char="•"/>
            </a:pPr>
            <a:r>
              <a:rPr lang="en-GB" sz="3600" dirty="0">
                <a:effectLst/>
                <a:latin typeface="Times New Roman" panose="02020603050405020304" pitchFamily="18" charset="0"/>
                <a:ea typeface="Calibri" panose="020F0502020204030204" pitchFamily="34" charset="0"/>
                <a:cs typeface="Times New Roman" panose="02020603050405020304" pitchFamily="18" charset="0"/>
              </a:rPr>
              <a:t>Tools.</a:t>
            </a:r>
          </a:p>
          <a:p>
            <a:pPr marL="457200" indent="-457200">
              <a:lnSpc>
                <a:spcPct val="200000"/>
              </a:lnSpc>
              <a:spcAft>
                <a:spcPts val="800"/>
              </a:spcAft>
              <a:buFont typeface="Arial" panose="020B0604020202020204" pitchFamily="34" charset="0"/>
              <a:buChar char="•"/>
            </a:pPr>
            <a:r>
              <a:rPr lang="en-GB" sz="3600" dirty="0">
                <a:latin typeface="Times New Roman" panose="02020603050405020304" pitchFamily="18" charset="0"/>
                <a:ea typeface="Calibri" panose="020F0502020204030204" pitchFamily="34" charset="0"/>
                <a:cs typeface="Times New Roman" panose="02020603050405020304" pitchFamily="18" charset="0"/>
              </a:rPr>
              <a:t>Activity.</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Footer Placeholder 1">
            <a:extLst>
              <a:ext uri="{FF2B5EF4-FFF2-40B4-BE49-F238E27FC236}">
                <a16:creationId xmlns:a16="http://schemas.microsoft.com/office/drawing/2014/main" id="{749B5CA2-23AE-4959-924F-702DB2106A4F}"/>
              </a:ext>
            </a:extLst>
          </p:cNvPr>
          <p:cNvSpPr>
            <a:spLocks noGrp="1"/>
          </p:cNvSpPr>
          <p:nvPr>
            <p:ph type="ftr" sz="quarter" idx="11"/>
          </p:nvPr>
        </p:nvSpPr>
        <p:spPr>
          <a:xfrm>
            <a:off x="-54430" y="6547305"/>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9FE6539C-1BED-4F67-BA66-1E6DF708884E}"/>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a:t>
            </a:fld>
            <a:endParaRPr lang="en-GB" dirty="0"/>
          </a:p>
        </p:txBody>
      </p:sp>
    </p:spTree>
    <p:extLst>
      <p:ext uri="{BB962C8B-B14F-4D97-AF65-F5344CB8AC3E}">
        <p14:creationId xmlns:p14="http://schemas.microsoft.com/office/powerpoint/2010/main" val="331989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68DE7C-F8F1-4AB3-9CAD-FE14AAFC6012}"/>
              </a:ext>
            </a:extLst>
          </p:cNvPr>
          <p:cNvSpPr txBox="1"/>
          <p:nvPr/>
        </p:nvSpPr>
        <p:spPr>
          <a:xfrm>
            <a:off x="2125920" y="-270059"/>
            <a:ext cx="10384654" cy="1921616"/>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What are some of the skills that are required for effective practice with young people?</a:t>
            </a:r>
            <a:endParaRPr lang="en-GB" sz="3200"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97C2E9DE-BA7F-41C7-B71E-2E97E201B49E}"/>
              </a:ext>
            </a:extLst>
          </p:cNvPr>
          <p:cNvSpPr txBox="1"/>
          <p:nvPr/>
        </p:nvSpPr>
        <p:spPr>
          <a:xfrm>
            <a:off x="5058412" y="1852436"/>
            <a:ext cx="3413528"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Good communication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Active listening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Friendly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Enthusiastic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Focused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Patience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Team builder and team player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Confident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Build a rapport</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Good body language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Organisation</a:t>
            </a:r>
          </a:p>
        </p:txBody>
      </p:sp>
      <p:sp>
        <p:nvSpPr>
          <p:cNvPr id="5" name="TextBox 4">
            <a:extLst>
              <a:ext uri="{FF2B5EF4-FFF2-40B4-BE49-F238E27FC236}">
                <a16:creationId xmlns:a16="http://schemas.microsoft.com/office/drawing/2014/main" id="{1D419970-3038-440A-992A-392BD83B310F}"/>
              </a:ext>
            </a:extLst>
          </p:cNvPr>
          <p:cNvSpPr txBox="1"/>
          <p:nvPr/>
        </p:nvSpPr>
        <p:spPr>
          <a:xfrm>
            <a:off x="8955349" y="1926069"/>
            <a:ext cx="2961067" cy="4339650"/>
          </a:xfrm>
          <a:prstGeom prst="rect">
            <a:avLst/>
          </a:prstGeom>
          <a:noFill/>
        </p:spPr>
        <p:txBody>
          <a:bodyPr wrap="none" rtlCol="0">
            <a:spAutoFit/>
          </a:bodyPr>
          <a:lstStyle/>
          <a:p>
            <a:pPr marL="285750" indent="-285750">
              <a:buFont typeface="Arial" panose="020B0604020202020204" pitchFamily="34" charset="0"/>
              <a:buChar char="•"/>
            </a:pPr>
            <a:r>
              <a:rPr lang="en-GB" sz="2400" dirty="0"/>
              <a:t>Empathy </a:t>
            </a:r>
          </a:p>
          <a:p>
            <a:pPr marL="285750" indent="-285750">
              <a:buFont typeface="Arial" panose="020B0604020202020204" pitchFamily="34" charset="0"/>
              <a:buChar char="•"/>
            </a:pPr>
            <a:r>
              <a:rPr lang="en-GB" sz="2400" dirty="0"/>
              <a:t>Non Judgemental </a:t>
            </a:r>
          </a:p>
          <a:p>
            <a:pPr marL="285750" indent="-285750">
              <a:buFont typeface="Arial" panose="020B0604020202020204" pitchFamily="34" charset="0"/>
              <a:buChar char="•"/>
            </a:pPr>
            <a:r>
              <a:rPr lang="en-GB" sz="2400" dirty="0"/>
              <a:t>Knowledgeable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Leadership</a:t>
            </a:r>
            <a:r>
              <a:rPr lang="en-GB" sz="2400" dirty="0"/>
              <a:t> </a:t>
            </a:r>
          </a:p>
          <a:p>
            <a:pPr marL="285750" indent="-285750">
              <a:buFont typeface="Arial" panose="020B0604020202020204" pitchFamily="34" charset="0"/>
              <a:buChar char="•"/>
            </a:pPr>
            <a:r>
              <a:rPr lang="en-GB" sz="2400" dirty="0"/>
              <a:t>Motivated </a:t>
            </a:r>
          </a:p>
          <a:p>
            <a:pPr marL="285750" indent="-285750">
              <a:buFont typeface="Arial" panose="020B0604020202020204" pitchFamily="34" charset="0"/>
              <a:buChar char="•"/>
            </a:pPr>
            <a:r>
              <a:rPr lang="en-GB" sz="2400" dirty="0"/>
              <a:t>Time management </a:t>
            </a:r>
          </a:p>
          <a:p>
            <a:pPr marL="285750" indent="-285750">
              <a:buFont typeface="Arial" panose="020B0604020202020204" pitchFamily="34" charset="0"/>
              <a:buChar char="•"/>
            </a:pPr>
            <a:r>
              <a:rPr lang="en-GB" sz="2400" dirty="0"/>
              <a:t>IT skills </a:t>
            </a:r>
          </a:p>
          <a:p>
            <a:pPr marL="285750" indent="-285750">
              <a:buFont typeface="Arial" panose="020B0604020202020204" pitchFamily="34" charset="0"/>
              <a:buChar char="•"/>
            </a:pPr>
            <a:r>
              <a:rPr lang="en-GB" sz="2400" dirty="0"/>
              <a:t>Planning</a:t>
            </a:r>
          </a:p>
          <a:p>
            <a:pPr marL="285750" indent="-285750">
              <a:buFont typeface="Arial" panose="020B0604020202020204" pitchFamily="34" charset="0"/>
              <a:buChar char="•"/>
            </a:pPr>
            <a:r>
              <a:rPr lang="en-GB" sz="2400" dirty="0"/>
              <a:t>Adaptable</a:t>
            </a:r>
          </a:p>
          <a:p>
            <a:pPr marL="285750" indent="-285750">
              <a:buFont typeface="Arial" panose="020B0604020202020204" pitchFamily="34" charset="0"/>
              <a:buChar char="•"/>
            </a:pPr>
            <a:r>
              <a:rPr lang="en-GB" sz="2400" dirty="0"/>
              <a:t>Impartial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6" name="Footer Placeholder 5">
            <a:extLst>
              <a:ext uri="{FF2B5EF4-FFF2-40B4-BE49-F238E27FC236}">
                <a16:creationId xmlns:a16="http://schemas.microsoft.com/office/drawing/2014/main" id="{32693228-7CAF-4073-AB33-2849F17AD1AD}"/>
              </a:ext>
            </a:extLst>
          </p:cNvPr>
          <p:cNvSpPr>
            <a:spLocks noGrp="1"/>
          </p:cNvSpPr>
          <p:nvPr>
            <p:ph type="ftr" sz="quarter" idx="11"/>
          </p:nvPr>
        </p:nvSpPr>
        <p:spPr>
          <a:xfrm>
            <a:off x="-36102" y="6540231"/>
            <a:ext cx="4324044" cy="365125"/>
          </a:xfrm>
        </p:spPr>
        <p:txBody>
          <a:bodyPr/>
          <a:lstStyle/>
          <a:p>
            <a:r>
              <a:rPr lang="en-GB" dirty="0"/>
              <a:t>Kirsty Allen     2014114     Angharad Lewis     ECYW4004     </a:t>
            </a:r>
          </a:p>
        </p:txBody>
      </p:sp>
      <p:sp>
        <p:nvSpPr>
          <p:cNvPr id="7" name="Slide Number Placeholder 6">
            <a:extLst>
              <a:ext uri="{FF2B5EF4-FFF2-40B4-BE49-F238E27FC236}">
                <a16:creationId xmlns:a16="http://schemas.microsoft.com/office/drawing/2014/main" id="{E1DF1EAA-5D4E-4718-BFFA-8DE4FD081DD3}"/>
              </a:ext>
            </a:extLst>
          </p:cNvPr>
          <p:cNvSpPr>
            <a:spLocks noGrp="1"/>
          </p:cNvSpPr>
          <p:nvPr>
            <p:ph type="sldNum" sz="quarter" idx="12"/>
          </p:nvPr>
        </p:nvSpPr>
        <p:spPr>
          <a:xfrm>
            <a:off x="11640833" y="6489631"/>
            <a:ext cx="551167" cy="365125"/>
          </a:xfrm>
        </p:spPr>
        <p:txBody>
          <a:bodyPr/>
          <a:lstStyle/>
          <a:p>
            <a:fld id="{E0C19E7E-001F-49DF-B631-61BF07852DA1}" type="slidenum">
              <a:rPr lang="en-GB" smtClean="0"/>
              <a:t>2</a:t>
            </a:fld>
            <a:endParaRPr lang="en-GB" dirty="0"/>
          </a:p>
        </p:txBody>
      </p:sp>
    </p:spTree>
    <p:extLst>
      <p:ext uri="{BB962C8B-B14F-4D97-AF65-F5344CB8AC3E}">
        <p14:creationId xmlns:p14="http://schemas.microsoft.com/office/powerpoint/2010/main" val="2049776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41BA24-1227-4B78-9706-BC7C06C25393}"/>
              </a:ext>
            </a:extLst>
          </p:cNvPr>
          <p:cNvSpPr txBox="1"/>
          <p:nvPr/>
        </p:nvSpPr>
        <p:spPr>
          <a:xfrm>
            <a:off x="2783888" y="133346"/>
            <a:ext cx="7230969" cy="1240276"/>
          </a:xfrm>
          <a:prstGeom prst="rect">
            <a:avLst/>
          </a:prstGeom>
          <a:noFill/>
        </p:spPr>
        <p:txBody>
          <a:bodyPr wrap="square">
            <a:spAutoFit/>
          </a:bodyPr>
          <a:lstStyle/>
          <a:p>
            <a:pPr>
              <a:lnSpc>
                <a:spcPct val="200000"/>
              </a:lnSpc>
              <a:spcAft>
                <a:spcPts val="800"/>
              </a:spcAft>
            </a:pPr>
            <a:r>
              <a:rPr lang="en-GB" sz="44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Good Communication.</a:t>
            </a:r>
          </a:p>
        </p:txBody>
      </p:sp>
      <p:sp>
        <p:nvSpPr>
          <p:cNvPr id="4" name="TextBox 3">
            <a:extLst>
              <a:ext uri="{FF2B5EF4-FFF2-40B4-BE49-F238E27FC236}">
                <a16:creationId xmlns:a16="http://schemas.microsoft.com/office/drawing/2014/main" id="{5E2FF665-50B6-4879-B47E-A488BCCB75CF}"/>
              </a:ext>
            </a:extLst>
          </p:cNvPr>
          <p:cNvSpPr txBox="1"/>
          <p:nvPr/>
        </p:nvSpPr>
        <p:spPr>
          <a:xfrm>
            <a:off x="2783888" y="1273741"/>
            <a:ext cx="8950912" cy="831125"/>
          </a:xfrm>
          <a:prstGeom prst="rect">
            <a:avLst/>
          </a:prstGeom>
          <a:noFill/>
        </p:spPr>
        <p:txBody>
          <a:bodyPr wrap="square">
            <a:spAutoFit/>
          </a:bodyPr>
          <a:lstStyle/>
          <a:p>
            <a:pPr algn="just">
              <a:lnSpc>
                <a:spcPct val="200000"/>
              </a:lnSpc>
              <a:spcAft>
                <a:spcPts val="800"/>
              </a:spcAft>
            </a:pP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What is good Communication and how do we achieve it?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61217C30-FA4A-46F2-8132-7C4319C35371}"/>
              </a:ext>
            </a:extLst>
          </p:cNvPr>
          <p:cNvSpPr txBox="1"/>
          <p:nvPr/>
        </p:nvSpPr>
        <p:spPr>
          <a:xfrm>
            <a:off x="6399372" y="2325651"/>
            <a:ext cx="4605292" cy="4210768"/>
          </a:xfrm>
          <a:prstGeom prst="rect">
            <a:avLst/>
          </a:prstGeom>
          <a:noFill/>
        </p:spPr>
        <p:txBody>
          <a:bodyPr wrap="square">
            <a:spAutoFit/>
          </a:bodyPr>
          <a:lstStyle/>
          <a:p>
            <a:pPr marL="285750" indent="-285750" algn="just">
              <a:lnSpc>
                <a:spcPct val="200000"/>
              </a:lnSpc>
              <a:spcAft>
                <a:spcPts val="800"/>
              </a:spcAft>
              <a:buFont typeface="Arial" panose="020B0604020202020204" pitchFamily="34" charset="0"/>
              <a:buChar char="•"/>
            </a:pPr>
            <a:r>
              <a:rPr lang="en-GB" sz="2000" kern="1300" dirty="0">
                <a:effectLst/>
                <a:latin typeface="Times New Roman" panose="02020603050405020304" pitchFamily="18" charset="0"/>
                <a:ea typeface="Calibri" panose="020F0502020204030204" pitchFamily="34" charset="0"/>
                <a:cs typeface="Times New Roman" panose="02020603050405020304" pitchFamily="18" charset="0"/>
              </a:rPr>
              <a:t>Actively listening.</a:t>
            </a:r>
            <a:endParaRPr lang="en-GB" sz="2000" kern="13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Arial" panose="020B0604020202020204" pitchFamily="34" charset="0"/>
              <a:buChar char="•"/>
            </a:pPr>
            <a:r>
              <a:rPr lang="en-GB" sz="2000" kern="1300" dirty="0">
                <a:effectLst/>
                <a:latin typeface="Times New Roman" panose="02020603050405020304" pitchFamily="18" charset="0"/>
                <a:ea typeface="Calibri" panose="020F0502020204030204" pitchFamily="34" charset="0"/>
                <a:cs typeface="Times New Roman" panose="02020603050405020304" pitchFamily="18" charset="0"/>
              </a:rPr>
              <a:t>See the young persons point of view.</a:t>
            </a:r>
            <a:endParaRPr lang="en-GB" sz="2000" kern="13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Arial" panose="020B0604020202020204" pitchFamily="34" charset="0"/>
              <a:buChar char="•"/>
            </a:pPr>
            <a:r>
              <a:rPr lang="en-GB" sz="2000" kern="1300" dirty="0">
                <a:effectLst/>
                <a:latin typeface="Times New Roman" panose="02020603050405020304" pitchFamily="18" charset="0"/>
                <a:ea typeface="Calibri" panose="020F0502020204030204" pitchFamily="34" charset="0"/>
                <a:cs typeface="Times New Roman" panose="02020603050405020304" pitchFamily="18" charset="0"/>
              </a:rPr>
              <a:t>Understand non verbal communication.</a:t>
            </a:r>
            <a:endParaRPr lang="en-GB" sz="2000" kern="13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Arial" panose="020B0604020202020204" pitchFamily="34" charset="0"/>
              <a:buChar char="•"/>
            </a:pPr>
            <a:r>
              <a:rPr lang="en-GB" sz="2000" kern="1300" dirty="0">
                <a:effectLst/>
                <a:latin typeface="Times New Roman" panose="02020603050405020304" pitchFamily="18" charset="0"/>
                <a:ea typeface="Calibri" panose="020F0502020204030204" pitchFamily="34" charset="0"/>
                <a:cs typeface="Times New Roman" panose="02020603050405020304" pitchFamily="18" charset="0"/>
              </a:rPr>
              <a:t>Body language.</a:t>
            </a:r>
            <a:endParaRPr lang="en-GB" sz="2000" kern="13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Arial" panose="020B0604020202020204" pitchFamily="34" charset="0"/>
              <a:buChar char="•"/>
            </a:pPr>
            <a:r>
              <a:rPr lang="en-GB" sz="2000" kern="1300" dirty="0">
                <a:effectLst/>
                <a:latin typeface="Times New Roman" panose="02020603050405020304" pitchFamily="18" charset="0"/>
                <a:ea typeface="Calibri" panose="020F0502020204030204" pitchFamily="34" charset="0"/>
                <a:cs typeface="Times New Roman" panose="02020603050405020304" pitchFamily="18" charset="0"/>
              </a:rPr>
              <a:t>Open and closed questions.</a:t>
            </a:r>
            <a:endParaRPr lang="en-GB" sz="2000" kern="13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Arial" panose="020B0604020202020204" pitchFamily="34" charset="0"/>
              <a:buChar char="•"/>
            </a:pPr>
            <a:r>
              <a:rPr lang="en-GB" sz="2000" kern="1300" dirty="0">
                <a:effectLst/>
                <a:latin typeface="Times New Roman" panose="02020603050405020304" pitchFamily="18" charset="0"/>
                <a:ea typeface="Calibri" panose="020F0502020204030204" pitchFamily="34" charset="0"/>
                <a:cs typeface="Times New Roman" panose="02020603050405020304" pitchFamily="18" charset="0"/>
              </a:rPr>
              <a:t>Check for understanding </a:t>
            </a:r>
            <a:endParaRPr lang="en-GB" sz="2000" kern="13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Footer Placeholder 6">
            <a:extLst>
              <a:ext uri="{FF2B5EF4-FFF2-40B4-BE49-F238E27FC236}">
                <a16:creationId xmlns:a16="http://schemas.microsoft.com/office/drawing/2014/main" id="{FCE3557A-BD19-4821-ACE9-D6BFEE3965A9}"/>
              </a:ext>
            </a:extLst>
          </p:cNvPr>
          <p:cNvSpPr>
            <a:spLocks noGrp="1"/>
          </p:cNvSpPr>
          <p:nvPr>
            <p:ph type="ftr" sz="quarter" idx="11"/>
          </p:nvPr>
        </p:nvSpPr>
        <p:spPr>
          <a:xfrm>
            <a:off x="-21772" y="6536419"/>
            <a:ext cx="4324044" cy="365125"/>
          </a:xfrm>
        </p:spPr>
        <p:txBody>
          <a:bodyPr/>
          <a:lstStyle/>
          <a:p>
            <a:r>
              <a:rPr lang="en-GB" dirty="0"/>
              <a:t>Kirsty Allen     2014114     Angharad Lewis     ECYW4004     </a:t>
            </a:r>
          </a:p>
        </p:txBody>
      </p:sp>
      <p:sp>
        <p:nvSpPr>
          <p:cNvPr id="8" name="Slide Number Placeholder 7">
            <a:extLst>
              <a:ext uri="{FF2B5EF4-FFF2-40B4-BE49-F238E27FC236}">
                <a16:creationId xmlns:a16="http://schemas.microsoft.com/office/drawing/2014/main" id="{F57AA0F1-59F7-472F-9146-798A5DC55907}"/>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3</a:t>
            </a:fld>
            <a:endParaRPr lang="en-GB" dirty="0"/>
          </a:p>
        </p:txBody>
      </p:sp>
    </p:spTree>
    <p:extLst>
      <p:ext uri="{BB962C8B-B14F-4D97-AF65-F5344CB8AC3E}">
        <p14:creationId xmlns:p14="http://schemas.microsoft.com/office/powerpoint/2010/main" val="2615956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FECAC9D-41BC-41C2-8FDC-78279B89D18A}"/>
              </a:ext>
            </a:extLst>
          </p:cNvPr>
          <p:cNvSpPr txBox="1"/>
          <p:nvPr/>
        </p:nvSpPr>
        <p:spPr>
          <a:xfrm>
            <a:off x="2031393" y="1078668"/>
            <a:ext cx="6980598" cy="1135888"/>
          </a:xfrm>
          <a:prstGeom prst="rect">
            <a:avLst/>
          </a:prstGeom>
          <a:noFill/>
        </p:spPr>
        <p:txBody>
          <a:bodyPr wrap="square">
            <a:spAutoFit/>
          </a:bodyPr>
          <a:lstStyle/>
          <a:p>
            <a:pPr>
              <a:lnSpc>
                <a:spcPct val="200000"/>
              </a:lnSpc>
              <a:spcAft>
                <a:spcPts val="800"/>
              </a:spcAft>
            </a:pPr>
            <a:r>
              <a:rPr lang="en-GB" sz="40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Talking and listening .</a:t>
            </a:r>
          </a:p>
        </p:txBody>
      </p:sp>
      <p:sp>
        <p:nvSpPr>
          <p:cNvPr id="4" name="TextBox 3">
            <a:extLst>
              <a:ext uri="{FF2B5EF4-FFF2-40B4-BE49-F238E27FC236}">
                <a16:creationId xmlns:a16="http://schemas.microsoft.com/office/drawing/2014/main" id="{B369B925-A689-4D8C-BA1E-270F6D17674F}"/>
              </a:ext>
            </a:extLst>
          </p:cNvPr>
          <p:cNvSpPr txBox="1"/>
          <p:nvPr/>
        </p:nvSpPr>
        <p:spPr>
          <a:xfrm>
            <a:off x="7690814" y="21968"/>
            <a:ext cx="4204997" cy="3734356"/>
          </a:xfrm>
          <a:prstGeom prst="rect">
            <a:avLst/>
          </a:prstGeom>
          <a:noFill/>
        </p:spPr>
        <p:txBody>
          <a:bodyPr wrap="none" rtlCol="0">
            <a:spAutoFit/>
          </a:bodyPr>
          <a:lstStyle/>
          <a:p>
            <a:pPr marL="285750" indent="-285750" algn="just">
              <a:lnSpc>
                <a:spcPct val="200000"/>
              </a:lnSpc>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How does that make you feel?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Tell me what happened.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What would you like to do?</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How can I help?</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D5C82C1A-0A87-4EEB-86B7-607ACD8C1222}"/>
              </a:ext>
            </a:extLst>
          </p:cNvPr>
          <p:cNvSpPr txBox="1"/>
          <p:nvPr/>
        </p:nvSpPr>
        <p:spPr>
          <a:xfrm>
            <a:off x="223157" y="3592128"/>
            <a:ext cx="11745686" cy="2677656"/>
          </a:xfrm>
          <a:prstGeom prst="rect">
            <a:avLst/>
          </a:prstGeom>
          <a:solidFill>
            <a:schemeClr val="bg1"/>
          </a:solidFill>
          <a:ln w="19050">
            <a:solidFill>
              <a:schemeClr val="accent1"/>
            </a:solidFill>
          </a:ln>
        </p:spPr>
        <p:txBody>
          <a:bodyPr wrap="square" rtlCol="0">
            <a:spAutoFit/>
          </a:bodyPr>
          <a:lstStyle/>
          <a:p>
            <a:r>
              <a:rPr lang="en-GB" sz="2800" dirty="0">
                <a:effectLst/>
                <a:latin typeface="Times New Roman" panose="02020603050405020304" pitchFamily="18" charset="0"/>
                <a:ea typeface="Calibri" panose="020F0502020204030204" pitchFamily="34" charset="0"/>
                <a:cs typeface="Times New Roman" panose="02020603050405020304" pitchFamily="18" charset="0"/>
              </a:rPr>
              <a:t>According to CLIMB Professional </a:t>
            </a:r>
            <a:r>
              <a:rPr lang="en-GB" sz="2800" dirty="0">
                <a:latin typeface="Times New Roman" panose="02020603050405020304" pitchFamily="18" charset="0"/>
                <a:ea typeface="Calibri" panose="020F0502020204030204" pitchFamily="34" charset="0"/>
                <a:cs typeface="Times New Roman" panose="02020603050405020304" pitchFamily="18" charset="0"/>
              </a:rPr>
              <a:t>D</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evelopment (2019) having good communication has seven main benefits, building trust, preventing, and resolving problems, providing clarity and direction, makes for better relationships, encourages and increases engagement, improves productivity and promotes team building. And this all comes together to provide a nurturing, positive work experiences with young people. </a:t>
            </a:r>
          </a:p>
        </p:txBody>
      </p:sp>
      <p:sp>
        <p:nvSpPr>
          <p:cNvPr id="6" name="Footer Placeholder 5">
            <a:extLst>
              <a:ext uri="{FF2B5EF4-FFF2-40B4-BE49-F238E27FC236}">
                <a16:creationId xmlns:a16="http://schemas.microsoft.com/office/drawing/2014/main" id="{D70925B8-284F-4BEF-ADAF-F5898FFC2817}"/>
              </a:ext>
            </a:extLst>
          </p:cNvPr>
          <p:cNvSpPr>
            <a:spLocks noGrp="1"/>
          </p:cNvSpPr>
          <p:nvPr>
            <p:ph type="ftr" sz="quarter" idx="11"/>
          </p:nvPr>
        </p:nvSpPr>
        <p:spPr>
          <a:xfrm>
            <a:off x="-32658" y="6542091"/>
            <a:ext cx="4324044" cy="365125"/>
          </a:xfrm>
        </p:spPr>
        <p:txBody>
          <a:bodyPr/>
          <a:lstStyle/>
          <a:p>
            <a:r>
              <a:rPr lang="en-GB" dirty="0"/>
              <a:t>Kirsty Allen     2014114     Angharad Lewis     ECYW4004     </a:t>
            </a:r>
          </a:p>
        </p:txBody>
      </p:sp>
      <p:sp>
        <p:nvSpPr>
          <p:cNvPr id="7" name="Slide Number Placeholder 6">
            <a:extLst>
              <a:ext uri="{FF2B5EF4-FFF2-40B4-BE49-F238E27FC236}">
                <a16:creationId xmlns:a16="http://schemas.microsoft.com/office/drawing/2014/main" id="{7FDB5C51-7CC4-435D-B94C-3E8D040C5A4B}"/>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4</a:t>
            </a:fld>
            <a:endParaRPr lang="en-GB" dirty="0"/>
          </a:p>
        </p:txBody>
      </p:sp>
    </p:spTree>
    <p:extLst>
      <p:ext uri="{BB962C8B-B14F-4D97-AF65-F5344CB8AC3E}">
        <p14:creationId xmlns:p14="http://schemas.microsoft.com/office/powerpoint/2010/main" val="3025328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39FD5C-7368-41E5-9F51-73B6236AFEE5}"/>
              </a:ext>
            </a:extLst>
          </p:cNvPr>
          <p:cNvSpPr txBox="1"/>
          <p:nvPr/>
        </p:nvSpPr>
        <p:spPr>
          <a:xfrm>
            <a:off x="2020508" y="-417343"/>
            <a:ext cx="9453035" cy="1031501"/>
          </a:xfrm>
          <a:prstGeom prst="rect">
            <a:avLst/>
          </a:prstGeom>
          <a:noFill/>
        </p:spPr>
        <p:txBody>
          <a:bodyPr wrap="square">
            <a:spAutoFit/>
          </a:bodyPr>
          <a:lstStyle/>
          <a:p>
            <a:pPr>
              <a:lnSpc>
                <a:spcPct val="200000"/>
              </a:lnSpc>
              <a:spcAft>
                <a:spcPts val="800"/>
              </a:spcAft>
            </a:pPr>
            <a:r>
              <a:rPr lang="en-GB" sz="36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Body language and non verbal communication</a:t>
            </a:r>
            <a:r>
              <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t>
            </a:r>
          </a:p>
        </p:txBody>
      </p:sp>
      <p:sp>
        <p:nvSpPr>
          <p:cNvPr id="4" name="TextBox 3">
            <a:extLst>
              <a:ext uri="{FF2B5EF4-FFF2-40B4-BE49-F238E27FC236}">
                <a16:creationId xmlns:a16="http://schemas.microsoft.com/office/drawing/2014/main" id="{D5069247-9E44-4C42-955C-25B43F98E839}"/>
              </a:ext>
            </a:extLst>
          </p:cNvPr>
          <p:cNvSpPr txBox="1"/>
          <p:nvPr/>
        </p:nvSpPr>
        <p:spPr>
          <a:xfrm>
            <a:off x="2597139" y="588509"/>
            <a:ext cx="4924889" cy="3337260"/>
          </a:xfrm>
          <a:prstGeom prst="rect">
            <a:avLst/>
          </a:prstGeom>
          <a:noFill/>
        </p:spPr>
        <p:txBody>
          <a:bodyPr wrap="square">
            <a:spAutoFit/>
          </a:bodyPr>
          <a:lstStyle/>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Put your phone away!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Don’t play with your hands.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Don’t look into the distance or out the window.</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Maintain eye contact but don’t stare.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Have open body language.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Don’t slouch.</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011B89FF-3725-486A-B104-DF0E20AE8F25}"/>
              </a:ext>
            </a:extLst>
          </p:cNvPr>
          <p:cNvSpPr txBox="1"/>
          <p:nvPr/>
        </p:nvSpPr>
        <p:spPr>
          <a:xfrm>
            <a:off x="7702391" y="585670"/>
            <a:ext cx="4132554" cy="3891258"/>
          </a:xfrm>
          <a:prstGeom prst="rect">
            <a:avLst/>
          </a:prstGeom>
          <a:noFill/>
        </p:spPr>
        <p:txBody>
          <a:bodyPr wrap="square">
            <a:spAutoFit/>
          </a:bodyPr>
          <a:lstStyle/>
          <a:p>
            <a:pPr marL="342900" lvl="0" indent="-342900" algn="just">
              <a:lnSpc>
                <a:spcPct val="200000"/>
              </a:lnSpc>
              <a:buFont typeface="Symbol" panose="05050102010706020507" pitchFamily="18" charset="2"/>
              <a:buChar char=""/>
            </a:pPr>
            <a:r>
              <a:rPr lang="en-GB" dirty="0">
                <a:effectLst/>
                <a:latin typeface="Times New Roman" panose="02020603050405020304" pitchFamily="18" charset="0"/>
                <a:ea typeface="Calibri" panose="020F0502020204030204" pitchFamily="34" charset="0"/>
                <a:cs typeface="Times New Roman" panose="02020603050405020304" pitchFamily="18" charset="0"/>
              </a:rPr>
              <a:t>Tone of voice</a:t>
            </a:r>
            <a:r>
              <a:rPr lang="en-GB" dirty="0">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200000"/>
              </a:lnSpc>
              <a:buFont typeface="Symbol" panose="05050102010706020507" pitchFamily="18" charset="2"/>
              <a:buChar char=""/>
            </a:pPr>
            <a:r>
              <a:rPr lang="en-GB" dirty="0">
                <a:effectLst/>
                <a:latin typeface="Times New Roman" panose="02020603050405020304" pitchFamily="18" charset="0"/>
                <a:ea typeface="Calibri" panose="020F0502020204030204" pitchFamily="34" charset="0"/>
                <a:cs typeface="Times New Roman" panose="02020603050405020304" pitchFamily="18" charset="0"/>
              </a:rPr>
              <a:t>Be mindful of facial expressions</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dirty="0">
                <a:effectLst/>
                <a:latin typeface="Times New Roman" panose="02020603050405020304" pitchFamily="18" charset="0"/>
                <a:ea typeface="Calibri" panose="020F0502020204030204" pitchFamily="34" charset="0"/>
                <a:cs typeface="Times New Roman" panose="02020603050405020304" pitchFamily="18" charset="0"/>
              </a:rPr>
              <a:t>Be mindful of the young persons space</a:t>
            </a:r>
            <a:r>
              <a:rPr lang="en-GB" dirty="0">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200000"/>
              </a:lnSpc>
              <a:buFont typeface="Symbol" panose="05050102010706020507" pitchFamily="18" charset="2"/>
              <a:buChar char=""/>
            </a:pPr>
            <a:r>
              <a:rPr lang="en-GB" dirty="0">
                <a:effectLst/>
                <a:latin typeface="Times New Roman" panose="02020603050405020304" pitchFamily="18" charset="0"/>
                <a:ea typeface="Calibri" panose="020F0502020204030204" pitchFamily="34" charset="0"/>
                <a:cs typeface="Times New Roman" panose="02020603050405020304" pitchFamily="18" charset="0"/>
              </a:rPr>
              <a:t>Keep an eye on both yours and the young person gestures</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dirty="0">
                <a:effectLst/>
                <a:latin typeface="Times New Roman" panose="02020603050405020304" pitchFamily="18" charset="0"/>
                <a:ea typeface="Calibri" panose="020F0502020204030204" pitchFamily="34" charset="0"/>
                <a:cs typeface="Times New Roman" panose="02020603050405020304" pitchFamily="18" charset="0"/>
              </a:rPr>
              <a:t>Keep open body language.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Footer Placeholder 6">
            <a:extLst>
              <a:ext uri="{FF2B5EF4-FFF2-40B4-BE49-F238E27FC236}">
                <a16:creationId xmlns:a16="http://schemas.microsoft.com/office/drawing/2014/main" id="{34622382-DD20-4A36-ADEC-F18521E31855}"/>
              </a:ext>
            </a:extLst>
          </p:cNvPr>
          <p:cNvSpPr>
            <a:spLocks noGrp="1"/>
          </p:cNvSpPr>
          <p:nvPr>
            <p:ph type="ftr" sz="quarter" idx="11"/>
          </p:nvPr>
        </p:nvSpPr>
        <p:spPr>
          <a:xfrm>
            <a:off x="-43543" y="6537795"/>
            <a:ext cx="4324044" cy="365125"/>
          </a:xfrm>
        </p:spPr>
        <p:txBody>
          <a:bodyPr/>
          <a:lstStyle/>
          <a:p>
            <a:r>
              <a:rPr lang="en-GB" dirty="0"/>
              <a:t>Kirsty Allen     2014114     Angharad Lewis     ECYW4004     </a:t>
            </a:r>
          </a:p>
        </p:txBody>
      </p:sp>
      <p:sp>
        <p:nvSpPr>
          <p:cNvPr id="8" name="Slide Number Placeholder 7">
            <a:extLst>
              <a:ext uri="{FF2B5EF4-FFF2-40B4-BE49-F238E27FC236}">
                <a16:creationId xmlns:a16="http://schemas.microsoft.com/office/drawing/2014/main" id="{3E5648A8-4C14-46C3-951D-9B0F7AB97388}"/>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5</a:t>
            </a:fld>
            <a:endParaRPr lang="en-GB" dirty="0"/>
          </a:p>
        </p:txBody>
      </p:sp>
      <p:sp>
        <p:nvSpPr>
          <p:cNvPr id="10" name="TextBox 9">
            <a:extLst>
              <a:ext uri="{FF2B5EF4-FFF2-40B4-BE49-F238E27FC236}">
                <a16:creationId xmlns:a16="http://schemas.microsoft.com/office/drawing/2014/main" id="{AC1357A8-7FE6-4A51-9931-A29A53DE7D2D}"/>
              </a:ext>
            </a:extLst>
          </p:cNvPr>
          <p:cNvSpPr txBox="1"/>
          <p:nvPr/>
        </p:nvSpPr>
        <p:spPr>
          <a:xfrm>
            <a:off x="357055" y="4503689"/>
            <a:ext cx="11477890" cy="2041585"/>
          </a:xfrm>
          <a:prstGeom prst="rect">
            <a:avLst/>
          </a:prstGeom>
          <a:solidFill>
            <a:schemeClr val="bg1"/>
          </a:solidFill>
          <a:ln w="19050">
            <a:solidFill>
              <a:schemeClr val="accent1"/>
            </a:solidFill>
          </a:ln>
        </p:spPr>
        <p:txBody>
          <a:bodyPr wrap="square">
            <a:spAutoFit/>
          </a:bodyPr>
          <a:lstStyle/>
          <a:p>
            <a:pPr>
              <a:lnSpc>
                <a:spcPct val="107000"/>
              </a:lnSpc>
              <a:spcAft>
                <a:spcPts val="800"/>
              </a:spcAft>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Puskar (2021) notes that body language can tell you a lot about how a person is felling and in turn tell them a lot about how you are feeling. He explains that body language takes over half of our communication and plays a major role in our lives. He believes that </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psychology also plays a part in unconscious communication in body language, showing when people are nervous or trying to hide something.</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11178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09B2CA-E73B-4D77-B6DA-9DEBD907305A}"/>
              </a:ext>
            </a:extLst>
          </p:cNvPr>
          <p:cNvSpPr txBox="1"/>
          <p:nvPr/>
        </p:nvSpPr>
        <p:spPr>
          <a:xfrm>
            <a:off x="2153575" y="-70840"/>
            <a:ext cx="3942426" cy="2014654"/>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Building a rapport? </a:t>
            </a:r>
          </a:p>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Why build a rapport?</a:t>
            </a:r>
          </a:p>
        </p:txBody>
      </p:sp>
      <p:sp>
        <p:nvSpPr>
          <p:cNvPr id="6" name="TextBox 5">
            <a:extLst>
              <a:ext uri="{FF2B5EF4-FFF2-40B4-BE49-F238E27FC236}">
                <a16:creationId xmlns:a16="http://schemas.microsoft.com/office/drawing/2014/main" id="{9BBFE61E-E02E-44EF-A992-011AB196840C}"/>
              </a:ext>
            </a:extLst>
          </p:cNvPr>
          <p:cNvSpPr txBox="1"/>
          <p:nvPr/>
        </p:nvSpPr>
        <p:spPr>
          <a:xfrm>
            <a:off x="6172200" y="97767"/>
            <a:ext cx="6094520" cy="6662465"/>
          </a:xfrm>
          <a:prstGeom prst="rect">
            <a:avLst/>
          </a:prstGeom>
          <a:noFill/>
        </p:spPr>
        <p:txBody>
          <a:bodyPr wrap="square">
            <a:spAutoFit/>
          </a:bodyPr>
          <a:lstStyle/>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Establish trust.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Understand the young person.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Emphasizes the importance of the young person.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Insightful.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Understand the young person.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How can they help.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Empathise with the young person.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Help you evaluate their needs and abilities.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Gather information.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Encourage collaboration.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Encourages the young person to be open and honest.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Better and understand their history.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It creates positivity.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Establishes a bond.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Encouraging good communication, a connection and consistency.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Mutual attentiveness.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Influence.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Share ideas.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Let’s you get to know your young people.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Footer Placeholder 6">
            <a:extLst>
              <a:ext uri="{FF2B5EF4-FFF2-40B4-BE49-F238E27FC236}">
                <a16:creationId xmlns:a16="http://schemas.microsoft.com/office/drawing/2014/main" id="{EA64DC2B-EB02-48B5-9C7F-EF0CA93C6267}"/>
              </a:ext>
            </a:extLst>
          </p:cNvPr>
          <p:cNvSpPr>
            <a:spLocks noGrp="1"/>
          </p:cNvSpPr>
          <p:nvPr>
            <p:ph type="ftr" sz="quarter" idx="11"/>
          </p:nvPr>
        </p:nvSpPr>
        <p:spPr>
          <a:xfrm>
            <a:off x="-21772" y="6525533"/>
            <a:ext cx="4324044" cy="365125"/>
          </a:xfrm>
        </p:spPr>
        <p:txBody>
          <a:bodyPr/>
          <a:lstStyle/>
          <a:p>
            <a:r>
              <a:rPr lang="en-GB" dirty="0"/>
              <a:t>Kirsty Allen     2014114     Angharad Lewis     ECYW4004     </a:t>
            </a:r>
          </a:p>
        </p:txBody>
      </p:sp>
      <p:sp>
        <p:nvSpPr>
          <p:cNvPr id="8" name="Slide Number Placeholder 7">
            <a:extLst>
              <a:ext uri="{FF2B5EF4-FFF2-40B4-BE49-F238E27FC236}">
                <a16:creationId xmlns:a16="http://schemas.microsoft.com/office/drawing/2014/main" id="{04727B51-96B5-4A94-977A-14C74013E111}"/>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6</a:t>
            </a:fld>
            <a:endParaRPr lang="en-GB" dirty="0"/>
          </a:p>
        </p:txBody>
      </p:sp>
    </p:spTree>
    <p:extLst>
      <p:ext uri="{BB962C8B-B14F-4D97-AF65-F5344CB8AC3E}">
        <p14:creationId xmlns:p14="http://schemas.microsoft.com/office/powerpoint/2010/main" val="96808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63DC44-FDF6-48E5-8B6E-5DC6B89E3E5B}"/>
              </a:ext>
            </a:extLst>
          </p:cNvPr>
          <p:cNvSpPr txBox="1"/>
          <p:nvPr/>
        </p:nvSpPr>
        <p:spPr>
          <a:xfrm>
            <a:off x="2129364" y="-288554"/>
            <a:ext cx="5390225" cy="2014654"/>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Building a rapport? </a:t>
            </a:r>
          </a:p>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How to build a rapport?</a:t>
            </a:r>
          </a:p>
        </p:txBody>
      </p:sp>
      <p:sp>
        <p:nvSpPr>
          <p:cNvPr id="4" name="TextBox 3">
            <a:extLst>
              <a:ext uri="{FF2B5EF4-FFF2-40B4-BE49-F238E27FC236}">
                <a16:creationId xmlns:a16="http://schemas.microsoft.com/office/drawing/2014/main" id="{91F3682C-A6C7-432D-ABD2-AE1D7C8C732C}"/>
              </a:ext>
            </a:extLst>
          </p:cNvPr>
          <p:cNvSpPr txBox="1"/>
          <p:nvPr/>
        </p:nvSpPr>
        <p:spPr>
          <a:xfrm>
            <a:off x="3615431" y="1833985"/>
            <a:ext cx="4614169" cy="3307700"/>
          </a:xfrm>
          <a:prstGeom prst="rect">
            <a:avLst/>
          </a:prstGeom>
          <a:noFill/>
        </p:spPr>
        <p:txBody>
          <a:bodyPr wrap="square">
            <a:spAutoFit/>
          </a:bodyPr>
          <a:lstStyle/>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 supportive.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Create a safe place.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Keep it distraction free.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Make sure the young person is comfortable.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Get to know the young person.</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Actively engage with the young person.</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 genuine.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 honest.</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 attentive.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Smile.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3E800C1B-1092-40FF-B047-04E3741A9FF2}"/>
              </a:ext>
            </a:extLst>
          </p:cNvPr>
          <p:cNvSpPr txBox="1"/>
          <p:nvPr/>
        </p:nvSpPr>
        <p:spPr>
          <a:xfrm>
            <a:off x="4997980" y="4880584"/>
            <a:ext cx="2759180" cy="1559529"/>
          </a:xfrm>
          <a:prstGeom prst="rect">
            <a:avLst/>
          </a:prstGeom>
          <a:noFill/>
        </p:spPr>
        <p:txBody>
          <a:bodyPr wrap="square">
            <a:spAutoFit/>
          </a:bodyPr>
          <a:lstStyle/>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Empathise with them.</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Find common ground.</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Laugh with them.</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Make small talk.</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Ask about them.</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BD55655C-7AEC-4311-8B6E-0962729F70A2}"/>
              </a:ext>
            </a:extLst>
          </p:cNvPr>
          <p:cNvSpPr txBox="1"/>
          <p:nvPr/>
        </p:nvSpPr>
        <p:spPr>
          <a:xfrm>
            <a:off x="8229600" y="1463782"/>
            <a:ext cx="3733800" cy="4523161"/>
          </a:xfrm>
          <a:prstGeom prst="rect">
            <a:avLst/>
          </a:prstGeom>
          <a:noFill/>
        </p:spPr>
        <p:txBody>
          <a:bodyPr wrap="square">
            <a:spAutoFit/>
          </a:bodyPr>
          <a:lstStyle/>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Share experiences.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Relax.</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Remember their names and information.</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Ask about their wants and needs.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Use a language they understand.</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Natural conversation.</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 nurturing.</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 respectful.</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 warm.</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Let them have a voice and their full say.</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Recognise their needs.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 clear.</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Encourage them.</a:t>
            </a:r>
            <a:endParaRPr lang="en-GB" dirty="0">
              <a:latin typeface="Times New Roman" panose="02020603050405020304" pitchFamily="18" charset="0"/>
              <a:cs typeface="Times New Roman" panose="02020603050405020304" pitchFamily="18" charset="0"/>
            </a:endParaRPr>
          </a:p>
        </p:txBody>
      </p:sp>
      <p:sp>
        <p:nvSpPr>
          <p:cNvPr id="9" name="Footer Placeholder 8">
            <a:extLst>
              <a:ext uri="{FF2B5EF4-FFF2-40B4-BE49-F238E27FC236}">
                <a16:creationId xmlns:a16="http://schemas.microsoft.com/office/drawing/2014/main" id="{50146FB7-3BCE-4649-B8D5-99EC0A87A4DD}"/>
              </a:ext>
            </a:extLst>
          </p:cNvPr>
          <p:cNvSpPr>
            <a:spLocks noGrp="1"/>
          </p:cNvSpPr>
          <p:nvPr>
            <p:ph type="ftr" sz="quarter" idx="11"/>
          </p:nvPr>
        </p:nvSpPr>
        <p:spPr>
          <a:xfrm>
            <a:off x="-32658" y="6547304"/>
            <a:ext cx="4324044" cy="365125"/>
          </a:xfrm>
        </p:spPr>
        <p:txBody>
          <a:bodyPr/>
          <a:lstStyle/>
          <a:p>
            <a:r>
              <a:rPr lang="en-GB" dirty="0"/>
              <a:t>Kirsty Allen     2014114     Angharad Lewis     ECYW4004     </a:t>
            </a:r>
          </a:p>
        </p:txBody>
      </p:sp>
      <p:sp>
        <p:nvSpPr>
          <p:cNvPr id="10" name="Slide Number Placeholder 9">
            <a:extLst>
              <a:ext uri="{FF2B5EF4-FFF2-40B4-BE49-F238E27FC236}">
                <a16:creationId xmlns:a16="http://schemas.microsoft.com/office/drawing/2014/main" id="{6AEB3DC2-FB99-4923-ADDC-5A5BD26AE6F0}"/>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7</a:t>
            </a:fld>
            <a:endParaRPr lang="en-GB" dirty="0"/>
          </a:p>
        </p:txBody>
      </p:sp>
    </p:spTree>
    <p:extLst>
      <p:ext uri="{BB962C8B-B14F-4D97-AF65-F5344CB8AC3E}">
        <p14:creationId xmlns:p14="http://schemas.microsoft.com/office/powerpoint/2010/main" val="1905095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CED0C2-38DE-459F-87D1-32E3E6A0DCEA}"/>
              </a:ext>
            </a:extLst>
          </p:cNvPr>
          <p:cNvSpPr txBox="1"/>
          <p:nvPr/>
        </p:nvSpPr>
        <p:spPr>
          <a:xfrm>
            <a:off x="3066919" y="700166"/>
            <a:ext cx="8573914" cy="3680303"/>
          </a:xfrm>
          <a:prstGeom prst="rect">
            <a:avLst/>
          </a:prstGeom>
          <a:noFill/>
        </p:spPr>
        <p:txBody>
          <a:bodyPr wrap="square" rtlCol="0">
            <a:spAutoFit/>
          </a:bodyPr>
          <a:lstStyle/>
          <a:p>
            <a:pPr algn="just">
              <a:lnSpc>
                <a:spcPct val="200000"/>
              </a:lnSpc>
              <a:spcAft>
                <a:spcPts val="800"/>
              </a:spcAft>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Burns (2020) notes that a rapport is the magic that happens when people interact from positive attitudes and experiences from on another, it is the felling of trust and respect. A rapport is the core of how relationships are formed, the more solid the core the more growth you get from the relationship.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7FB66750-C210-4249-B781-85D509249CDE}"/>
              </a:ext>
            </a:extLst>
          </p:cNvPr>
          <p:cNvSpPr>
            <a:spLocks noGrp="1"/>
          </p:cNvSpPr>
          <p:nvPr>
            <p:ph type="ftr" sz="quarter" idx="11"/>
          </p:nvPr>
        </p:nvSpPr>
        <p:spPr>
          <a:xfrm>
            <a:off x="-32658" y="6547305"/>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D0D6FA53-C0DE-4383-9C75-C0C31A3A887B}"/>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8</a:t>
            </a:fld>
            <a:endParaRPr lang="en-GB" dirty="0"/>
          </a:p>
        </p:txBody>
      </p:sp>
    </p:spTree>
    <p:extLst>
      <p:ext uri="{BB962C8B-B14F-4D97-AF65-F5344CB8AC3E}">
        <p14:creationId xmlns:p14="http://schemas.microsoft.com/office/powerpoint/2010/main" val="3343560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982FAB-F351-4963-896C-E19B2F05AC58}"/>
              </a:ext>
            </a:extLst>
          </p:cNvPr>
          <p:cNvSpPr txBox="1"/>
          <p:nvPr/>
        </p:nvSpPr>
        <p:spPr>
          <a:xfrm>
            <a:off x="2153575" y="-70840"/>
            <a:ext cx="8104850" cy="927177"/>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Carl Rogers and the Person Centred Approach. </a:t>
            </a:r>
          </a:p>
        </p:txBody>
      </p:sp>
      <p:sp>
        <p:nvSpPr>
          <p:cNvPr id="3" name="Footer Placeholder 2">
            <a:extLst>
              <a:ext uri="{FF2B5EF4-FFF2-40B4-BE49-F238E27FC236}">
                <a16:creationId xmlns:a16="http://schemas.microsoft.com/office/drawing/2014/main" id="{6DD727DD-3B25-4581-96F5-EB8275189744}"/>
              </a:ext>
            </a:extLst>
          </p:cNvPr>
          <p:cNvSpPr>
            <a:spLocks noGrp="1"/>
          </p:cNvSpPr>
          <p:nvPr>
            <p:ph type="ftr" sz="quarter" idx="11"/>
          </p:nvPr>
        </p:nvSpPr>
        <p:spPr>
          <a:xfrm>
            <a:off x="-21772" y="6547305"/>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35B54FE2-EEE3-488B-895B-5E821D35D75E}"/>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9</a:t>
            </a:fld>
            <a:endParaRPr lang="en-GB" dirty="0"/>
          </a:p>
        </p:txBody>
      </p:sp>
      <p:sp>
        <p:nvSpPr>
          <p:cNvPr id="7" name="TextBox 6">
            <a:extLst>
              <a:ext uri="{FF2B5EF4-FFF2-40B4-BE49-F238E27FC236}">
                <a16:creationId xmlns:a16="http://schemas.microsoft.com/office/drawing/2014/main" id="{BC81625E-F733-40F8-9A64-D4C0F2185176}"/>
              </a:ext>
            </a:extLst>
          </p:cNvPr>
          <p:cNvSpPr txBox="1"/>
          <p:nvPr/>
        </p:nvSpPr>
        <p:spPr>
          <a:xfrm>
            <a:off x="7398845" y="1168340"/>
            <a:ext cx="4666531" cy="5632311"/>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Individual first.</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Supports the individual.</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Takes into account the individuals age, gender, culture, identity etc. </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Flexible support to suit the individual.</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Includes the individuals support network as partners.</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Enable the individual to keep control over their own life.</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Support is tailored to the help they need and want.</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Empathic approach.</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Empowers and motivates.</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Personal growth and change.</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Recognises potential</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Self healing.</a:t>
            </a:r>
          </a:p>
          <a:p>
            <a:pPr marL="285750" indent="-28575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3C32E012-96AF-4B90-9C6A-E63E78B883A6}"/>
              </a:ext>
            </a:extLst>
          </p:cNvPr>
          <p:cNvSpPr txBox="1"/>
          <p:nvPr/>
        </p:nvSpPr>
        <p:spPr>
          <a:xfrm>
            <a:off x="275584" y="1166506"/>
            <a:ext cx="6963416" cy="3850221"/>
          </a:xfrm>
          <a:prstGeom prst="rect">
            <a:avLst/>
          </a:prstGeom>
          <a:solidFill>
            <a:schemeClr val="bg1"/>
          </a:solidFill>
          <a:ln w="19050">
            <a:solidFill>
              <a:schemeClr val="accent1"/>
            </a:solidFill>
          </a:ln>
        </p:spPr>
        <p:txBody>
          <a:bodyPr wrap="square">
            <a:spAutoFit/>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Rogers talks about providing relationships with clients: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657600" algn="just">
              <a:lnSpc>
                <a:spcPct val="200000"/>
              </a:lnSpc>
              <a:spcAft>
                <a:spcPts val="800"/>
              </a:spcAft>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657600" algn="just">
              <a:lnSpc>
                <a:spcPct val="200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marL="3657600" algn="just">
              <a:lnSpc>
                <a:spcPct val="200000"/>
              </a:lnSpc>
              <a:spcAft>
                <a:spcPts val="800"/>
              </a:spcAft>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657600" algn="just">
              <a:lnSpc>
                <a:spcPct val="200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marL="3657600"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(Rogers, 1954, no page number).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62641CEE-514E-4FE9-AF7D-D1074AE1EDB1}"/>
              </a:ext>
            </a:extLst>
          </p:cNvPr>
          <p:cNvSpPr txBox="1"/>
          <p:nvPr/>
        </p:nvSpPr>
        <p:spPr>
          <a:xfrm>
            <a:off x="783631" y="1976983"/>
            <a:ext cx="5947321" cy="2229265"/>
          </a:xfrm>
          <a:prstGeom prst="rect">
            <a:avLst/>
          </a:prstGeom>
          <a:noFill/>
        </p:spPr>
        <p:txBody>
          <a:bodyPr wrap="square">
            <a:spAutoFit/>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my early professional years, I was asking the question, how can I treat, or cure, or change this person? Now I would phrase the question in this way: How can I provide a relationship which this person may use for his own personal growth?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71427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6FBC95-0A05-4E81-AEE2-DC7624DDE59D}"/>
              </a:ext>
            </a:extLst>
          </p:cNvPr>
          <p:cNvSpPr txBox="1"/>
          <p:nvPr/>
        </p:nvSpPr>
        <p:spPr>
          <a:xfrm>
            <a:off x="2153575" y="-70840"/>
            <a:ext cx="8104850" cy="927177"/>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Gender Approach. </a:t>
            </a:r>
          </a:p>
        </p:txBody>
      </p:sp>
      <p:sp>
        <p:nvSpPr>
          <p:cNvPr id="3" name="Footer Placeholder 2">
            <a:extLst>
              <a:ext uri="{FF2B5EF4-FFF2-40B4-BE49-F238E27FC236}">
                <a16:creationId xmlns:a16="http://schemas.microsoft.com/office/drawing/2014/main" id="{CBC8E8AD-E6B2-4DEF-A7E9-DA0C56C95BB5}"/>
              </a:ext>
            </a:extLst>
          </p:cNvPr>
          <p:cNvSpPr>
            <a:spLocks noGrp="1"/>
          </p:cNvSpPr>
          <p:nvPr>
            <p:ph type="ftr" sz="quarter" idx="11"/>
          </p:nvPr>
        </p:nvSpPr>
        <p:spPr>
          <a:xfrm>
            <a:off x="-51991" y="6536419"/>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77700193-2D63-4394-BEBC-FFF39DD6DBA5}"/>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10</a:t>
            </a:fld>
            <a:endParaRPr lang="en-GB" dirty="0"/>
          </a:p>
        </p:txBody>
      </p:sp>
      <p:sp>
        <p:nvSpPr>
          <p:cNvPr id="6" name="TextBox 5">
            <a:extLst>
              <a:ext uri="{FF2B5EF4-FFF2-40B4-BE49-F238E27FC236}">
                <a16:creationId xmlns:a16="http://schemas.microsoft.com/office/drawing/2014/main" id="{7150AD7D-2277-47D1-BA6A-C56BFB6C744F}"/>
              </a:ext>
            </a:extLst>
          </p:cNvPr>
          <p:cNvSpPr txBox="1"/>
          <p:nvPr/>
        </p:nvSpPr>
        <p:spPr>
          <a:xfrm>
            <a:off x="2647949" y="856337"/>
            <a:ext cx="8880022" cy="3082254"/>
          </a:xfrm>
          <a:prstGeom prst="rect">
            <a:avLst/>
          </a:prstGeom>
          <a:noFill/>
        </p:spPr>
        <p:txBody>
          <a:bodyPr wrap="square">
            <a:spAutoFit/>
          </a:bodyPr>
          <a:lstStyle/>
          <a:p>
            <a:pPr algn="just">
              <a:lnSpc>
                <a:spcPct val="200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Youth Action (2006) share that their young people share more when they are in a group of their own, it enables them to feel safe and express themselves, when they are physically, and psychology removed from ‘the other’ so are their embarrassments, anxieties, and fears. This then create intimacies and allows the group to actively communicate and for the conversation to flow.</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403731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C7B45F-61EC-412D-982D-D86B34E44CCA}"/>
              </a:ext>
            </a:extLst>
          </p:cNvPr>
          <p:cNvSpPr txBox="1"/>
          <p:nvPr/>
        </p:nvSpPr>
        <p:spPr>
          <a:xfrm>
            <a:off x="2153575" y="-70840"/>
            <a:ext cx="8104850" cy="927177"/>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Helen Toogood Flexible Approach. </a:t>
            </a:r>
          </a:p>
        </p:txBody>
      </p:sp>
      <p:sp>
        <p:nvSpPr>
          <p:cNvPr id="3" name="Footer Placeholder 2">
            <a:extLst>
              <a:ext uri="{FF2B5EF4-FFF2-40B4-BE49-F238E27FC236}">
                <a16:creationId xmlns:a16="http://schemas.microsoft.com/office/drawing/2014/main" id="{E25E2CAE-E5AD-4AB9-97DF-5BBEE2596043}"/>
              </a:ext>
            </a:extLst>
          </p:cNvPr>
          <p:cNvSpPr>
            <a:spLocks noGrp="1"/>
          </p:cNvSpPr>
          <p:nvPr>
            <p:ph type="ftr" sz="quarter" idx="11"/>
          </p:nvPr>
        </p:nvSpPr>
        <p:spPr>
          <a:xfrm>
            <a:off x="-41105" y="6558190"/>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5E494CD7-BF67-4AED-BD8E-6942BC04FC1E}"/>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11</a:t>
            </a:fld>
            <a:endParaRPr lang="en-GB" dirty="0"/>
          </a:p>
        </p:txBody>
      </p:sp>
      <p:sp>
        <p:nvSpPr>
          <p:cNvPr id="6" name="TextBox 5">
            <a:extLst>
              <a:ext uri="{FF2B5EF4-FFF2-40B4-BE49-F238E27FC236}">
                <a16:creationId xmlns:a16="http://schemas.microsoft.com/office/drawing/2014/main" id="{221123F2-1D08-42D7-BED4-E2252938F839}"/>
              </a:ext>
            </a:extLst>
          </p:cNvPr>
          <p:cNvSpPr txBox="1"/>
          <p:nvPr/>
        </p:nvSpPr>
        <p:spPr>
          <a:xfrm>
            <a:off x="2427515" y="1382304"/>
            <a:ext cx="8904514" cy="4445256"/>
          </a:xfrm>
          <a:prstGeom prst="rect">
            <a:avLst/>
          </a:prstGeom>
          <a:solidFill>
            <a:schemeClr val="bg1"/>
          </a:solidFill>
          <a:ln w="19050">
            <a:solidFill>
              <a:schemeClr val="accent1"/>
            </a:solidFill>
          </a:ln>
        </p:spPr>
        <p:txBody>
          <a:bodyPr wrap="square">
            <a:spAutoFit/>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Toogood (2020) suggests that young people can be difficult to target and there is a decrease in the number of young people that attend community activities after the school leaving age. She believes this to be due to lack of funding, encouragement, and removal of compulsion. However, she states that there is a rise of young people attending between the ages of 18-20. She believes this to be the age they can decide for themselves. Toogood states that the key for active engagement with young people is adopting a flexible approach, this means working directly with the young people on their own terms, not ours. By doing this we build trust and establish foundations.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06110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2587526-E2EC-4B3A-8BBA-1DBA51BFABB0}"/>
              </a:ext>
            </a:extLst>
          </p:cNvPr>
          <p:cNvSpPr>
            <a:spLocks noGrp="1"/>
          </p:cNvSpPr>
          <p:nvPr>
            <p:ph type="ftr" sz="quarter" idx="11"/>
          </p:nvPr>
        </p:nvSpPr>
        <p:spPr>
          <a:xfrm>
            <a:off x="-32658" y="6552293"/>
            <a:ext cx="4324044" cy="365125"/>
          </a:xfrm>
        </p:spPr>
        <p:txBody>
          <a:bodyPr/>
          <a:lstStyle/>
          <a:p>
            <a:r>
              <a:rPr lang="en-GB" dirty="0"/>
              <a:t>Kirsty Allen     2014114     Angharad Lewis     ECYW4004     </a:t>
            </a:r>
          </a:p>
        </p:txBody>
      </p:sp>
      <p:sp>
        <p:nvSpPr>
          <p:cNvPr id="3" name="Slide Number Placeholder 2">
            <a:extLst>
              <a:ext uri="{FF2B5EF4-FFF2-40B4-BE49-F238E27FC236}">
                <a16:creationId xmlns:a16="http://schemas.microsoft.com/office/drawing/2014/main" id="{6361F44D-8C08-480F-A50C-34FBAADAE2F3}"/>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12</a:t>
            </a:fld>
            <a:endParaRPr lang="en-GB" dirty="0"/>
          </a:p>
        </p:txBody>
      </p:sp>
      <p:sp>
        <p:nvSpPr>
          <p:cNvPr id="4" name="TextBox 3">
            <a:extLst>
              <a:ext uri="{FF2B5EF4-FFF2-40B4-BE49-F238E27FC236}">
                <a16:creationId xmlns:a16="http://schemas.microsoft.com/office/drawing/2014/main" id="{AF6CE651-0978-4572-8B3A-65684CCED059}"/>
              </a:ext>
            </a:extLst>
          </p:cNvPr>
          <p:cNvSpPr txBox="1"/>
          <p:nvPr/>
        </p:nvSpPr>
        <p:spPr>
          <a:xfrm>
            <a:off x="2153575" y="-70840"/>
            <a:ext cx="8104850" cy="927177"/>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Cognotive Approach. </a:t>
            </a:r>
          </a:p>
        </p:txBody>
      </p:sp>
      <p:sp>
        <p:nvSpPr>
          <p:cNvPr id="5" name="TextBox 4">
            <a:extLst>
              <a:ext uri="{FF2B5EF4-FFF2-40B4-BE49-F238E27FC236}">
                <a16:creationId xmlns:a16="http://schemas.microsoft.com/office/drawing/2014/main" id="{2326906F-CC9A-4E2B-83B8-2F1E7D984BCD}"/>
              </a:ext>
            </a:extLst>
          </p:cNvPr>
          <p:cNvSpPr txBox="1"/>
          <p:nvPr/>
        </p:nvSpPr>
        <p:spPr>
          <a:xfrm>
            <a:off x="4291386" y="856337"/>
            <a:ext cx="7832593" cy="4893647"/>
          </a:xfrm>
          <a:prstGeom prst="rect">
            <a:avLst/>
          </a:prstGeom>
          <a:noFill/>
        </p:spPr>
        <p:txBody>
          <a:bodyPr wrap="none" rtlCol="0">
            <a:spAutoFit/>
          </a:bodyPr>
          <a:lstStyle/>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Focuses on the individuals thoughts and emotions.</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way they feel and behave.</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Recognises negative thoughts and patterns.</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Addresses the conscious mind.</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Focus on current problems and issues. The here and now.</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Acknowledges the individual to determine their own future.</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Promotes well being.</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Promote positive belief in a persons growth.</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Goal orientated.</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Uses core conditions of empathy.</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approach starts with a relationship of safety and trust.</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Uses skills of refection.</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Cognitive behaviour approach is taught and educational.</a:t>
            </a:r>
          </a:p>
        </p:txBody>
      </p:sp>
    </p:spTree>
    <p:extLst>
      <p:ext uri="{BB962C8B-B14F-4D97-AF65-F5344CB8AC3E}">
        <p14:creationId xmlns:p14="http://schemas.microsoft.com/office/powerpoint/2010/main" val="1391201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CB18C9-BCB7-46A2-A31D-3C8DBF87D779}"/>
              </a:ext>
            </a:extLst>
          </p:cNvPr>
          <p:cNvSpPr txBox="1"/>
          <p:nvPr/>
        </p:nvSpPr>
        <p:spPr>
          <a:xfrm>
            <a:off x="2110032" y="-151674"/>
            <a:ext cx="7425854" cy="2874633"/>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Tools!... What’s in my bag of tools?</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A6E205E2-FC17-4301-BFC2-9CC409D2D157}"/>
              </a:ext>
            </a:extLst>
          </p:cNvPr>
          <p:cNvSpPr txBox="1"/>
          <p:nvPr/>
        </p:nvSpPr>
        <p:spPr>
          <a:xfrm>
            <a:off x="153760" y="931470"/>
            <a:ext cx="11884479" cy="5412251"/>
          </a:xfrm>
          <a:prstGeom prst="rect">
            <a:avLst/>
          </a:prstGeom>
          <a:solidFill>
            <a:schemeClr val="bg1"/>
          </a:solidFill>
          <a:ln w="19050">
            <a:solidFill>
              <a:schemeClr val="accent1"/>
            </a:solidFill>
          </a:ln>
        </p:spPr>
        <p:txBody>
          <a:bodyPr wrap="square">
            <a:spAutoFit/>
          </a:bodyPr>
          <a:lstStyle/>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Mentimeter.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Anonymous polls.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Two truths one lie. </a:t>
            </a:r>
            <a:r>
              <a:rPr lang="en-GB" dirty="0">
                <a:latin typeface="Times New Roman" panose="02020603050405020304" pitchFamily="18" charset="0"/>
                <a:ea typeface="Calibri" panose="020F0502020204030204" pitchFamily="34" charset="0"/>
                <a:cs typeface="Times New Roman" panose="02020603050405020304" pitchFamily="18" charset="0"/>
              </a:rPr>
              <a:t>(the group goes around taking it in turns of saying two truths one lie and the rest of the group guess what ones a lie.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Box of sweets/ sheets of toilet paper. (the amount taking is the amount of facts that they have to say, or amount of questions they answer.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Three picture story.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Quiz (music, tv, Disney, movie, trivia etc.)</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Glitter Jar.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Master chef (cooking classes/ cooking together).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Check in box.</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Check in chicken (go around the group talking about your day or how you’ve been, the only one holding the ‘chicken’ speaks. Virtual pass online).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Colour questions</a:t>
            </a:r>
            <a:r>
              <a:rPr lang="en-GB" dirty="0">
                <a:latin typeface="Times New Roman" panose="02020603050405020304" pitchFamily="18" charset="0"/>
                <a:ea typeface="Calibri" panose="020F0502020204030204" pitchFamily="34" charset="0"/>
                <a:cs typeface="Times New Roman" panose="02020603050405020304" pitchFamily="18" charset="0"/>
              </a:rPr>
              <a:t> (set questions out to colours, ask one at a time to pick a colour and they answer the question).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Five second rule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Skribbl.io (online group drawing activity, guess and draw).</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Scavenger hunt (can ask of different things depending on what you want to achieve).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Five things.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Footer Placeholder 7">
            <a:extLst>
              <a:ext uri="{FF2B5EF4-FFF2-40B4-BE49-F238E27FC236}">
                <a16:creationId xmlns:a16="http://schemas.microsoft.com/office/drawing/2014/main" id="{B41476C2-13EC-45FE-A112-57F4AB2C79C3}"/>
              </a:ext>
            </a:extLst>
          </p:cNvPr>
          <p:cNvSpPr>
            <a:spLocks noGrp="1"/>
          </p:cNvSpPr>
          <p:nvPr>
            <p:ph type="ftr" sz="quarter" idx="11"/>
          </p:nvPr>
        </p:nvSpPr>
        <p:spPr>
          <a:xfrm>
            <a:off x="8562539" y="6506009"/>
            <a:ext cx="4324044" cy="365125"/>
          </a:xfrm>
        </p:spPr>
        <p:txBody>
          <a:bodyPr/>
          <a:lstStyle/>
          <a:p>
            <a:r>
              <a:rPr lang="en-GB" dirty="0"/>
              <a:t>Kirsty Allen     2014114     Angharad Lewis     ECYW4004     </a:t>
            </a:r>
          </a:p>
        </p:txBody>
      </p:sp>
      <p:sp>
        <p:nvSpPr>
          <p:cNvPr id="9" name="Slide Number Placeholder 8">
            <a:extLst>
              <a:ext uri="{FF2B5EF4-FFF2-40B4-BE49-F238E27FC236}">
                <a16:creationId xmlns:a16="http://schemas.microsoft.com/office/drawing/2014/main" id="{FC6C4C2D-BE7E-47E2-99D8-A877547710FD}"/>
              </a:ext>
            </a:extLst>
          </p:cNvPr>
          <p:cNvSpPr>
            <a:spLocks noGrp="1"/>
          </p:cNvSpPr>
          <p:nvPr>
            <p:ph type="sldNum" sz="quarter" idx="12"/>
          </p:nvPr>
        </p:nvSpPr>
        <p:spPr>
          <a:xfrm>
            <a:off x="11640833" y="6506009"/>
            <a:ext cx="551167" cy="365125"/>
          </a:xfrm>
        </p:spPr>
        <p:txBody>
          <a:bodyPr/>
          <a:lstStyle/>
          <a:p>
            <a:fld id="{E0C19E7E-001F-49DF-B631-61BF07852DA1}" type="slidenum">
              <a:rPr lang="en-GB" smtClean="0"/>
              <a:t>13</a:t>
            </a:fld>
            <a:endParaRPr lang="en-GB" dirty="0"/>
          </a:p>
        </p:txBody>
      </p:sp>
    </p:spTree>
    <p:extLst>
      <p:ext uri="{BB962C8B-B14F-4D97-AF65-F5344CB8AC3E}">
        <p14:creationId xmlns:p14="http://schemas.microsoft.com/office/powerpoint/2010/main" val="41627204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2587526-E2EC-4B3A-8BBA-1DBA51BFABB0}"/>
              </a:ext>
            </a:extLst>
          </p:cNvPr>
          <p:cNvSpPr>
            <a:spLocks noGrp="1"/>
          </p:cNvSpPr>
          <p:nvPr>
            <p:ph type="ftr" sz="quarter" idx="11"/>
          </p:nvPr>
        </p:nvSpPr>
        <p:spPr>
          <a:xfrm>
            <a:off x="-32658" y="6552293"/>
            <a:ext cx="4324044" cy="365125"/>
          </a:xfrm>
        </p:spPr>
        <p:txBody>
          <a:bodyPr/>
          <a:lstStyle/>
          <a:p>
            <a:r>
              <a:rPr lang="en-GB" dirty="0"/>
              <a:t>Kirsty Allen     2014114     Angharad Lewis     ECYW4004     </a:t>
            </a:r>
          </a:p>
        </p:txBody>
      </p:sp>
      <p:sp>
        <p:nvSpPr>
          <p:cNvPr id="3" name="Slide Number Placeholder 2">
            <a:extLst>
              <a:ext uri="{FF2B5EF4-FFF2-40B4-BE49-F238E27FC236}">
                <a16:creationId xmlns:a16="http://schemas.microsoft.com/office/drawing/2014/main" id="{6361F44D-8C08-480F-A50C-34FBAADAE2F3}"/>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14</a:t>
            </a:fld>
            <a:endParaRPr lang="en-GB" dirty="0"/>
          </a:p>
        </p:txBody>
      </p:sp>
      <p:sp>
        <p:nvSpPr>
          <p:cNvPr id="5" name="TextBox 4">
            <a:extLst>
              <a:ext uri="{FF2B5EF4-FFF2-40B4-BE49-F238E27FC236}">
                <a16:creationId xmlns:a16="http://schemas.microsoft.com/office/drawing/2014/main" id="{6ADCECAD-B556-4228-93D3-7CADA2D1067D}"/>
              </a:ext>
            </a:extLst>
          </p:cNvPr>
          <p:cNvSpPr txBox="1"/>
          <p:nvPr/>
        </p:nvSpPr>
        <p:spPr>
          <a:xfrm>
            <a:off x="2428568" y="631825"/>
            <a:ext cx="4070203" cy="5406095"/>
          </a:xfrm>
          <a:prstGeom prst="rect">
            <a:avLst/>
          </a:prstGeom>
          <a:solidFill>
            <a:schemeClr val="bg1"/>
          </a:solidFill>
          <a:ln w="19050">
            <a:solidFill>
              <a:schemeClr val="accent1"/>
            </a:solidFill>
          </a:ln>
        </p:spPr>
        <p:txBody>
          <a:bodyPr wrap="square">
            <a:spAutoFit/>
          </a:bodyPr>
          <a:lstStyle/>
          <a:p>
            <a:pPr>
              <a:lnSpc>
                <a:spcPct val="200000"/>
              </a:lnSpc>
              <a:spcAft>
                <a:spcPts val="800"/>
              </a:spcAft>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The National Youth Work Strategy for Wales (2014–2018) states that effective youth work performed though non-formal and educational approaches build up the capacity and resilience of young people and will even help change their lives for the better.</a:t>
            </a:r>
          </a:p>
        </p:txBody>
      </p:sp>
      <p:pic>
        <p:nvPicPr>
          <p:cNvPr id="6" name="Picture 5">
            <a:extLst>
              <a:ext uri="{FF2B5EF4-FFF2-40B4-BE49-F238E27FC236}">
                <a16:creationId xmlns:a16="http://schemas.microsoft.com/office/drawing/2014/main" id="{57883ADE-8CAE-4CF5-B396-118FA086DD7C}"/>
              </a:ext>
            </a:extLst>
          </p:cNvPr>
          <p:cNvPicPr>
            <a:picLocks noChangeAspect="1"/>
          </p:cNvPicPr>
          <p:nvPr/>
        </p:nvPicPr>
        <p:blipFill>
          <a:blip r:embed="rId2"/>
          <a:stretch>
            <a:fillRect/>
          </a:stretch>
        </p:blipFill>
        <p:spPr>
          <a:xfrm>
            <a:off x="7525061" y="512082"/>
            <a:ext cx="4397205" cy="5833836"/>
          </a:xfrm>
          <a:prstGeom prst="rect">
            <a:avLst/>
          </a:prstGeom>
        </p:spPr>
      </p:pic>
      <p:sp>
        <p:nvSpPr>
          <p:cNvPr id="7" name="TextBox 6">
            <a:extLst>
              <a:ext uri="{FF2B5EF4-FFF2-40B4-BE49-F238E27FC236}">
                <a16:creationId xmlns:a16="http://schemas.microsoft.com/office/drawing/2014/main" id="{A6839F7A-B76A-4E30-98D4-01B94C3BC3AC}"/>
              </a:ext>
            </a:extLst>
          </p:cNvPr>
          <p:cNvSpPr txBox="1"/>
          <p:nvPr/>
        </p:nvSpPr>
        <p:spPr>
          <a:xfrm rot="327656">
            <a:off x="10132065" y="2169201"/>
            <a:ext cx="1481375" cy="646331"/>
          </a:xfrm>
          <a:prstGeom prst="rect">
            <a:avLst/>
          </a:prstGeom>
          <a:solidFill>
            <a:schemeClr val="bg1"/>
          </a:solidFill>
          <a:ln>
            <a:solidFill>
              <a:schemeClr val="bg1"/>
            </a:solidFill>
          </a:ln>
        </p:spPr>
        <p:txBody>
          <a:bodyPr wrap="square" rtlCol="0">
            <a:spAutoFit/>
          </a:bodyPr>
          <a:lstStyle/>
          <a:p>
            <a:pPr algn="ctr"/>
            <a:r>
              <a:rPr lang="en-GB" dirty="0"/>
              <a:t>Young People</a:t>
            </a:r>
          </a:p>
          <a:p>
            <a:pPr algn="ctr"/>
            <a:endParaRPr lang="en-GB" dirty="0"/>
          </a:p>
        </p:txBody>
      </p:sp>
      <p:sp>
        <p:nvSpPr>
          <p:cNvPr id="8" name="TextBox 7">
            <a:extLst>
              <a:ext uri="{FF2B5EF4-FFF2-40B4-BE49-F238E27FC236}">
                <a16:creationId xmlns:a16="http://schemas.microsoft.com/office/drawing/2014/main" id="{82120D71-1D10-4E5F-8BEE-92469785D8A3}"/>
              </a:ext>
            </a:extLst>
          </p:cNvPr>
          <p:cNvSpPr txBox="1"/>
          <p:nvPr/>
        </p:nvSpPr>
        <p:spPr>
          <a:xfrm>
            <a:off x="6203419" y="6465207"/>
            <a:ext cx="6112328" cy="369332"/>
          </a:xfrm>
          <a:prstGeom prst="rect">
            <a:avLst/>
          </a:prstGeom>
          <a:noFill/>
        </p:spPr>
        <p:txBody>
          <a:bodyPr wrap="square">
            <a:spAutoFit/>
          </a:bodyPr>
          <a:lstStyle/>
          <a:p>
            <a:r>
              <a:rPr lang="en-GB" b="0" i="0" dirty="0">
                <a:solidFill>
                  <a:srgbClr val="000000"/>
                </a:solidFill>
                <a:effectLst/>
                <a:latin typeface="Times New Roman" panose="02020603050405020304" pitchFamily="18" charset="0"/>
                <a:cs typeface="Times New Roman" panose="02020603050405020304" pitchFamily="18" charset="0"/>
              </a:rPr>
              <a:t>(Author's own photo from practice - consent gained).</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578343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D5BBEE-09CE-4B68-8BC1-775D3AD7688E}"/>
              </a:ext>
            </a:extLst>
          </p:cNvPr>
          <p:cNvPicPr>
            <a:picLocks noChangeAspect="1"/>
          </p:cNvPicPr>
          <p:nvPr/>
        </p:nvPicPr>
        <p:blipFill>
          <a:blip r:embed="rId2"/>
          <a:stretch>
            <a:fillRect/>
          </a:stretch>
        </p:blipFill>
        <p:spPr>
          <a:xfrm>
            <a:off x="142721" y="110350"/>
            <a:ext cx="5138359" cy="4652149"/>
          </a:xfrm>
          <a:prstGeom prst="rect">
            <a:avLst/>
          </a:prstGeom>
        </p:spPr>
      </p:pic>
      <p:sp>
        <p:nvSpPr>
          <p:cNvPr id="4" name="TextBox 3">
            <a:extLst>
              <a:ext uri="{FF2B5EF4-FFF2-40B4-BE49-F238E27FC236}">
                <a16:creationId xmlns:a16="http://schemas.microsoft.com/office/drawing/2014/main" id="{4859C7BE-19E8-40E1-8C5E-17CC942681AA}"/>
              </a:ext>
            </a:extLst>
          </p:cNvPr>
          <p:cNvSpPr txBox="1"/>
          <p:nvPr/>
        </p:nvSpPr>
        <p:spPr>
          <a:xfrm>
            <a:off x="5821859" y="4023835"/>
            <a:ext cx="4977645" cy="2123658"/>
          </a:xfrm>
          <a:prstGeom prst="rect">
            <a:avLst/>
          </a:prstGeom>
          <a:noFill/>
        </p:spPr>
        <p:txBody>
          <a:bodyPr wrap="none" rtlCol="0">
            <a:spAutoFit/>
          </a:bodyPr>
          <a:lstStyle/>
          <a:p>
            <a:pPr marL="285750" indent="-285750">
              <a:buFont typeface="Arial" panose="020B0604020202020204" pitchFamily="34" charset="0"/>
              <a:buChar char="•"/>
            </a:pPr>
            <a:r>
              <a:rPr lang="en-GB" sz="3200" dirty="0"/>
              <a:t>Anonymous</a:t>
            </a:r>
          </a:p>
          <a:p>
            <a:pPr marL="285750" indent="-285750">
              <a:buFont typeface="Arial" panose="020B0604020202020204" pitchFamily="34" charset="0"/>
              <a:buChar char="•"/>
            </a:pPr>
            <a:r>
              <a:rPr lang="en-GB" sz="3200" dirty="0"/>
              <a:t>Freedom to not be judged.</a:t>
            </a:r>
          </a:p>
          <a:p>
            <a:pPr marL="285750" indent="-285750">
              <a:buFont typeface="Arial" panose="020B0604020202020204" pitchFamily="34" charset="0"/>
              <a:buChar char="•"/>
            </a:pPr>
            <a:r>
              <a:rPr lang="en-GB" sz="3200" dirty="0"/>
              <a:t>You customise.</a:t>
            </a:r>
          </a:p>
          <a:p>
            <a:endParaRPr lang="en-GB" dirty="0"/>
          </a:p>
          <a:p>
            <a:pPr marL="285750" indent="-285750">
              <a:buFont typeface="Arial" panose="020B0604020202020204" pitchFamily="34" charset="0"/>
              <a:buChar char="•"/>
            </a:pPr>
            <a:endParaRPr lang="en-GB" dirty="0"/>
          </a:p>
        </p:txBody>
      </p:sp>
      <p:pic>
        <p:nvPicPr>
          <p:cNvPr id="6" name="Picture 5">
            <a:extLst>
              <a:ext uri="{FF2B5EF4-FFF2-40B4-BE49-F238E27FC236}">
                <a16:creationId xmlns:a16="http://schemas.microsoft.com/office/drawing/2014/main" id="{4E9E5073-51A6-43D6-81F0-875282D70EA3}"/>
              </a:ext>
            </a:extLst>
          </p:cNvPr>
          <p:cNvPicPr>
            <a:picLocks noChangeAspect="1"/>
          </p:cNvPicPr>
          <p:nvPr/>
        </p:nvPicPr>
        <p:blipFill>
          <a:blip r:embed="rId3"/>
          <a:stretch>
            <a:fillRect/>
          </a:stretch>
        </p:blipFill>
        <p:spPr>
          <a:xfrm>
            <a:off x="5281080" y="110350"/>
            <a:ext cx="6631714" cy="3318650"/>
          </a:xfrm>
          <a:prstGeom prst="rect">
            <a:avLst/>
          </a:prstGeom>
        </p:spPr>
      </p:pic>
      <p:sp>
        <p:nvSpPr>
          <p:cNvPr id="7" name="TextBox 6">
            <a:extLst>
              <a:ext uri="{FF2B5EF4-FFF2-40B4-BE49-F238E27FC236}">
                <a16:creationId xmlns:a16="http://schemas.microsoft.com/office/drawing/2014/main" id="{135AD879-5411-48BD-9D62-D4F34F5A9C74}"/>
              </a:ext>
            </a:extLst>
          </p:cNvPr>
          <p:cNvSpPr txBox="1"/>
          <p:nvPr/>
        </p:nvSpPr>
        <p:spPr>
          <a:xfrm>
            <a:off x="6394062" y="6380421"/>
            <a:ext cx="5051136" cy="369332"/>
          </a:xfrm>
          <a:prstGeom prst="rect">
            <a:avLst/>
          </a:prstGeom>
          <a:solidFill>
            <a:schemeClr val="bg1"/>
          </a:solidFill>
          <a:ln>
            <a:solidFill>
              <a:schemeClr val="bg1"/>
            </a:solidFill>
          </a:ln>
        </p:spPr>
        <p:txBody>
          <a:bodyPr wrap="square" rtlCol="0">
            <a:spAutoFit/>
          </a:bodyPr>
          <a:lstStyle/>
          <a:p>
            <a:r>
              <a:rPr lang="en-GB" dirty="0"/>
              <a:t>These images are screenshots (Mentimeter, 2021).</a:t>
            </a:r>
          </a:p>
        </p:txBody>
      </p:sp>
      <p:sp>
        <p:nvSpPr>
          <p:cNvPr id="8" name="Footer Placeholder 7">
            <a:extLst>
              <a:ext uri="{FF2B5EF4-FFF2-40B4-BE49-F238E27FC236}">
                <a16:creationId xmlns:a16="http://schemas.microsoft.com/office/drawing/2014/main" id="{F56E444C-6179-4C86-BCFC-280AA9D120F7}"/>
              </a:ext>
            </a:extLst>
          </p:cNvPr>
          <p:cNvSpPr>
            <a:spLocks noGrp="1"/>
          </p:cNvSpPr>
          <p:nvPr>
            <p:ph type="ftr" sz="quarter" idx="11"/>
          </p:nvPr>
        </p:nvSpPr>
        <p:spPr>
          <a:xfrm>
            <a:off x="-43544" y="6565087"/>
            <a:ext cx="4324044" cy="365125"/>
          </a:xfrm>
        </p:spPr>
        <p:txBody>
          <a:bodyPr/>
          <a:lstStyle/>
          <a:p>
            <a:r>
              <a:rPr lang="en-GB" dirty="0"/>
              <a:t>Kirsty Allen     2014114     Angharad Lewis     ECYW4004     </a:t>
            </a:r>
          </a:p>
        </p:txBody>
      </p:sp>
      <p:sp>
        <p:nvSpPr>
          <p:cNvPr id="9" name="Slide Number Placeholder 8">
            <a:extLst>
              <a:ext uri="{FF2B5EF4-FFF2-40B4-BE49-F238E27FC236}">
                <a16:creationId xmlns:a16="http://schemas.microsoft.com/office/drawing/2014/main" id="{6FA3262F-3099-4BCA-99C6-ADAC3E25FE6E}"/>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15</a:t>
            </a:fld>
            <a:endParaRPr lang="en-GB" dirty="0"/>
          </a:p>
        </p:txBody>
      </p:sp>
    </p:spTree>
    <p:extLst>
      <p:ext uri="{BB962C8B-B14F-4D97-AF65-F5344CB8AC3E}">
        <p14:creationId xmlns:p14="http://schemas.microsoft.com/office/powerpoint/2010/main" val="2352570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B8C29B-723D-44E8-98AA-04308C7D6AD9}"/>
              </a:ext>
            </a:extLst>
          </p:cNvPr>
          <p:cNvPicPr>
            <a:picLocks noChangeAspect="1"/>
          </p:cNvPicPr>
          <p:nvPr/>
        </p:nvPicPr>
        <p:blipFill>
          <a:blip r:embed="rId2"/>
          <a:stretch>
            <a:fillRect/>
          </a:stretch>
        </p:blipFill>
        <p:spPr>
          <a:xfrm>
            <a:off x="74087" y="74032"/>
            <a:ext cx="3395214" cy="4314300"/>
          </a:xfrm>
          <a:prstGeom prst="rect">
            <a:avLst/>
          </a:prstGeom>
        </p:spPr>
      </p:pic>
      <p:pic>
        <p:nvPicPr>
          <p:cNvPr id="7" name="Picture 6">
            <a:extLst>
              <a:ext uri="{FF2B5EF4-FFF2-40B4-BE49-F238E27FC236}">
                <a16:creationId xmlns:a16="http://schemas.microsoft.com/office/drawing/2014/main" id="{75907A0E-363B-49DD-9390-81D3E225CBB6}"/>
              </a:ext>
            </a:extLst>
          </p:cNvPr>
          <p:cNvPicPr>
            <a:picLocks noChangeAspect="1"/>
          </p:cNvPicPr>
          <p:nvPr/>
        </p:nvPicPr>
        <p:blipFill>
          <a:blip r:embed="rId3"/>
          <a:stretch>
            <a:fillRect/>
          </a:stretch>
        </p:blipFill>
        <p:spPr>
          <a:xfrm>
            <a:off x="3834337" y="144605"/>
            <a:ext cx="3947393" cy="4243727"/>
          </a:xfrm>
          <a:prstGeom prst="rect">
            <a:avLst/>
          </a:prstGeom>
        </p:spPr>
      </p:pic>
      <p:pic>
        <p:nvPicPr>
          <p:cNvPr id="9" name="Picture 8">
            <a:extLst>
              <a:ext uri="{FF2B5EF4-FFF2-40B4-BE49-F238E27FC236}">
                <a16:creationId xmlns:a16="http://schemas.microsoft.com/office/drawing/2014/main" id="{E84F1C58-BC19-452B-94C3-D639644B382B}"/>
              </a:ext>
            </a:extLst>
          </p:cNvPr>
          <p:cNvPicPr>
            <a:picLocks noChangeAspect="1"/>
          </p:cNvPicPr>
          <p:nvPr/>
        </p:nvPicPr>
        <p:blipFill>
          <a:blip r:embed="rId4"/>
          <a:stretch>
            <a:fillRect/>
          </a:stretch>
        </p:blipFill>
        <p:spPr>
          <a:xfrm>
            <a:off x="8204614" y="74032"/>
            <a:ext cx="3777836" cy="4314300"/>
          </a:xfrm>
          <a:prstGeom prst="rect">
            <a:avLst/>
          </a:prstGeom>
        </p:spPr>
      </p:pic>
      <p:sp>
        <p:nvSpPr>
          <p:cNvPr id="10" name="TextBox 9">
            <a:extLst>
              <a:ext uri="{FF2B5EF4-FFF2-40B4-BE49-F238E27FC236}">
                <a16:creationId xmlns:a16="http://schemas.microsoft.com/office/drawing/2014/main" id="{1A34F8C1-2B7B-4556-A93F-A8C0BA385413}"/>
              </a:ext>
            </a:extLst>
          </p:cNvPr>
          <p:cNvSpPr txBox="1"/>
          <p:nvPr/>
        </p:nvSpPr>
        <p:spPr>
          <a:xfrm>
            <a:off x="6400635" y="6365834"/>
            <a:ext cx="4539508" cy="369332"/>
          </a:xfrm>
          <a:prstGeom prst="rect">
            <a:avLst/>
          </a:prstGeom>
          <a:solidFill>
            <a:schemeClr val="bg1"/>
          </a:solidFill>
          <a:ln>
            <a:solidFill>
              <a:schemeClr val="bg1"/>
            </a:solidFill>
          </a:ln>
        </p:spPr>
        <p:txBody>
          <a:bodyPr wrap="square" rtlCol="0">
            <a:spAutoFit/>
          </a:bodyPr>
          <a:lstStyle/>
          <a:p>
            <a:r>
              <a:rPr lang="en-GB" dirty="0"/>
              <a:t>These images are screenshots (Zoom, 2021).</a:t>
            </a:r>
          </a:p>
        </p:txBody>
      </p:sp>
      <p:sp>
        <p:nvSpPr>
          <p:cNvPr id="11" name="Footer Placeholder 10">
            <a:extLst>
              <a:ext uri="{FF2B5EF4-FFF2-40B4-BE49-F238E27FC236}">
                <a16:creationId xmlns:a16="http://schemas.microsoft.com/office/drawing/2014/main" id="{337CEEC7-FC00-4976-B9DB-997674A8ED2C}"/>
              </a:ext>
            </a:extLst>
          </p:cNvPr>
          <p:cNvSpPr>
            <a:spLocks noGrp="1"/>
          </p:cNvSpPr>
          <p:nvPr>
            <p:ph type="ftr" sz="quarter" idx="11"/>
          </p:nvPr>
        </p:nvSpPr>
        <p:spPr>
          <a:xfrm>
            <a:off x="-45130" y="6552604"/>
            <a:ext cx="4324044" cy="365125"/>
          </a:xfrm>
        </p:spPr>
        <p:txBody>
          <a:bodyPr/>
          <a:lstStyle/>
          <a:p>
            <a:r>
              <a:rPr lang="en-GB" dirty="0"/>
              <a:t>Kirsty Allen     2014114     Angharad Lewis     ECYW4004     </a:t>
            </a:r>
          </a:p>
        </p:txBody>
      </p:sp>
      <p:sp>
        <p:nvSpPr>
          <p:cNvPr id="12" name="Slide Number Placeholder 11">
            <a:extLst>
              <a:ext uri="{FF2B5EF4-FFF2-40B4-BE49-F238E27FC236}">
                <a16:creationId xmlns:a16="http://schemas.microsoft.com/office/drawing/2014/main" id="{D7D2413C-60C7-42C1-8308-CB38A38478AC}"/>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16</a:t>
            </a:fld>
            <a:endParaRPr lang="en-GB" dirty="0"/>
          </a:p>
        </p:txBody>
      </p:sp>
      <p:sp>
        <p:nvSpPr>
          <p:cNvPr id="13" name="TextBox 12">
            <a:extLst>
              <a:ext uri="{FF2B5EF4-FFF2-40B4-BE49-F238E27FC236}">
                <a16:creationId xmlns:a16="http://schemas.microsoft.com/office/drawing/2014/main" id="{1FDAAF1D-F919-4138-940E-99C650290AF1}"/>
              </a:ext>
            </a:extLst>
          </p:cNvPr>
          <p:cNvSpPr txBox="1"/>
          <p:nvPr/>
        </p:nvSpPr>
        <p:spPr>
          <a:xfrm>
            <a:off x="4874802" y="4551779"/>
            <a:ext cx="4977645" cy="2123658"/>
          </a:xfrm>
          <a:prstGeom prst="rect">
            <a:avLst/>
          </a:prstGeom>
          <a:noFill/>
        </p:spPr>
        <p:txBody>
          <a:bodyPr wrap="none" rtlCol="0">
            <a:spAutoFit/>
          </a:bodyPr>
          <a:lstStyle/>
          <a:p>
            <a:pPr marL="285750" indent="-285750">
              <a:buFont typeface="Arial" panose="020B0604020202020204" pitchFamily="34" charset="0"/>
              <a:buChar char="•"/>
            </a:pPr>
            <a:r>
              <a:rPr lang="en-GB" sz="3200" dirty="0"/>
              <a:t>Anonymous</a:t>
            </a:r>
          </a:p>
          <a:p>
            <a:pPr marL="285750" indent="-285750">
              <a:buFont typeface="Arial" panose="020B0604020202020204" pitchFamily="34" charset="0"/>
              <a:buChar char="•"/>
            </a:pPr>
            <a:r>
              <a:rPr lang="en-GB" sz="3200" dirty="0"/>
              <a:t>Freedom to not be judged.</a:t>
            </a:r>
          </a:p>
          <a:p>
            <a:pPr marL="285750" indent="-285750">
              <a:buFont typeface="Arial" panose="020B0604020202020204" pitchFamily="34" charset="0"/>
              <a:buChar char="•"/>
            </a:pPr>
            <a:r>
              <a:rPr lang="en-GB" sz="3200" dirty="0"/>
              <a:t>You customise.</a:t>
            </a:r>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4177732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B06569-A22E-444F-9495-2C496E0D12D0}"/>
              </a:ext>
            </a:extLst>
          </p:cNvPr>
          <p:cNvPicPr>
            <a:picLocks noChangeAspect="1"/>
          </p:cNvPicPr>
          <p:nvPr/>
        </p:nvPicPr>
        <p:blipFill>
          <a:blip r:embed="rId2"/>
          <a:stretch>
            <a:fillRect/>
          </a:stretch>
        </p:blipFill>
        <p:spPr>
          <a:xfrm>
            <a:off x="195943" y="165848"/>
            <a:ext cx="3500622" cy="2622768"/>
          </a:xfrm>
          <a:prstGeom prst="rect">
            <a:avLst/>
          </a:prstGeom>
        </p:spPr>
      </p:pic>
      <p:pic>
        <p:nvPicPr>
          <p:cNvPr id="5" name="Picture 4">
            <a:extLst>
              <a:ext uri="{FF2B5EF4-FFF2-40B4-BE49-F238E27FC236}">
                <a16:creationId xmlns:a16="http://schemas.microsoft.com/office/drawing/2014/main" id="{B0678CC5-D67C-4BBE-87A9-788FF9E6C78A}"/>
              </a:ext>
            </a:extLst>
          </p:cNvPr>
          <p:cNvPicPr>
            <a:picLocks noChangeAspect="1"/>
          </p:cNvPicPr>
          <p:nvPr/>
        </p:nvPicPr>
        <p:blipFill>
          <a:blip r:embed="rId3"/>
          <a:stretch>
            <a:fillRect/>
          </a:stretch>
        </p:blipFill>
        <p:spPr>
          <a:xfrm>
            <a:off x="3864428" y="165848"/>
            <a:ext cx="3533150" cy="2622768"/>
          </a:xfrm>
          <a:prstGeom prst="rect">
            <a:avLst/>
          </a:prstGeom>
        </p:spPr>
      </p:pic>
      <p:pic>
        <p:nvPicPr>
          <p:cNvPr id="7" name="Picture 6">
            <a:extLst>
              <a:ext uri="{FF2B5EF4-FFF2-40B4-BE49-F238E27FC236}">
                <a16:creationId xmlns:a16="http://schemas.microsoft.com/office/drawing/2014/main" id="{47F02FE6-F319-427F-9789-0BC7E3626E18}"/>
              </a:ext>
            </a:extLst>
          </p:cNvPr>
          <p:cNvPicPr>
            <a:picLocks noChangeAspect="1"/>
          </p:cNvPicPr>
          <p:nvPr/>
        </p:nvPicPr>
        <p:blipFill>
          <a:blip r:embed="rId4"/>
          <a:stretch>
            <a:fillRect/>
          </a:stretch>
        </p:blipFill>
        <p:spPr>
          <a:xfrm>
            <a:off x="7565441" y="165848"/>
            <a:ext cx="3500622" cy="2640694"/>
          </a:xfrm>
          <a:prstGeom prst="rect">
            <a:avLst/>
          </a:prstGeom>
        </p:spPr>
      </p:pic>
      <p:pic>
        <p:nvPicPr>
          <p:cNvPr id="9" name="Picture 8">
            <a:extLst>
              <a:ext uri="{FF2B5EF4-FFF2-40B4-BE49-F238E27FC236}">
                <a16:creationId xmlns:a16="http://schemas.microsoft.com/office/drawing/2014/main" id="{87F71607-F2F8-4F41-9836-A519D751D499}"/>
              </a:ext>
            </a:extLst>
          </p:cNvPr>
          <p:cNvPicPr>
            <a:picLocks noChangeAspect="1"/>
          </p:cNvPicPr>
          <p:nvPr/>
        </p:nvPicPr>
        <p:blipFill>
          <a:blip r:embed="rId5"/>
          <a:stretch>
            <a:fillRect/>
          </a:stretch>
        </p:blipFill>
        <p:spPr>
          <a:xfrm>
            <a:off x="195943" y="2954141"/>
            <a:ext cx="3506527" cy="2622768"/>
          </a:xfrm>
          <a:prstGeom prst="rect">
            <a:avLst/>
          </a:prstGeom>
        </p:spPr>
      </p:pic>
      <p:pic>
        <p:nvPicPr>
          <p:cNvPr id="11" name="Picture 10">
            <a:extLst>
              <a:ext uri="{FF2B5EF4-FFF2-40B4-BE49-F238E27FC236}">
                <a16:creationId xmlns:a16="http://schemas.microsoft.com/office/drawing/2014/main" id="{4EFE5C69-A679-4661-BC7C-6E2086E25CAC}"/>
              </a:ext>
            </a:extLst>
          </p:cNvPr>
          <p:cNvPicPr>
            <a:picLocks noChangeAspect="1"/>
          </p:cNvPicPr>
          <p:nvPr/>
        </p:nvPicPr>
        <p:blipFill>
          <a:blip r:embed="rId6"/>
          <a:stretch>
            <a:fillRect/>
          </a:stretch>
        </p:blipFill>
        <p:spPr>
          <a:xfrm>
            <a:off x="3884268" y="2954140"/>
            <a:ext cx="3513310" cy="2637663"/>
          </a:xfrm>
          <a:prstGeom prst="rect">
            <a:avLst/>
          </a:prstGeom>
        </p:spPr>
      </p:pic>
      <p:pic>
        <p:nvPicPr>
          <p:cNvPr id="13" name="Picture 12">
            <a:extLst>
              <a:ext uri="{FF2B5EF4-FFF2-40B4-BE49-F238E27FC236}">
                <a16:creationId xmlns:a16="http://schemas.microsoft.com/office/drawing/2014/main" id="{293D76F2-3981-488D-8334-FC9C6F14A36B}"/>
              </a:ext>
            </a:extLst>
          </p:cNvPr>
          <p:cNvPicPr>
            <a:picLocks noChangeAspect="1"/>
          </p:cNvPicPr>
          <p:nvPr/>
        </p:nvPicPr>
        <p:blipFill>
          <a:blip r:embed="rId7"/>
          <a:stretch>
            <a:fillRect/>
          </a:stretch>
        </p:blipFill>
        <p:spPr>
          <a:xfrm>
            <a:off x="7579376" y="2958251"/>
            <a:ext cx="3524520" cy="2640695"/>
          </a:xfrm>
          <a:prstGeom prst="rect">
            <a:avLst/>
          </a:prstGeom>
        </p:spPr>
      </p:pic>
      <p:sp>
        <p:nvSpPr>
          <p:cNvPr id="15" name="TextBox 14">
            <a:extLst>
              <a:ext uri="{FF2B5EF4-FFF2-40B4-BE49-F238E27FC236}">
                <a16:creationId xmlns:a16="http://schemas.microsoft.com/office/drawing/2014/main" id="{7BF846BA-FA73-4C59-9338-894FB2C37519}"/>
              </a:ext>
            </a:extLst>
          </p:cNvPr>
          <p:cNvSpPr txBox="1"/>
          <p:nvPr/>
        </p:nvSpPr>
        <p:spPr>
          <a:xfrm>
            <a:off x="5362977" y="5598946"/>
            <a:ext cx="4485350" cy="2874633"/>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Check in box.</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16" name="Footer Placeholder 15">
            <a:extLst>
              <a:ext uri="{FF2B5EF4-FFF2-40B4-BE49-F238E27FC236}">
                <a16:creationId xmlns:a16="http://schemas.microsoft.com/office/drawing/2014/main" id="{2C6CC0AD-8FDB-477A-BEE4-8D258D922153}"/>
              </a:ext>
            </a:extLst>
          </p:cNvPr>
          <p:cNvSpPr>
            <a:spLocks noGrp="1"/>
          </p:cNvSpPr>
          <p:nvPr>
            <p:ph type="ftr" sz="quarter" idx="11"/>
          </p:nvPr>
        </p:nvSpPr>
        <p:spPr>
          <a:xfrm>
            <a:off x="-68153" y="6525453"/>
            <a:ext cx="4324044" cy="365125"/>
          </a:xfrm>
        </p:spPr>
        <p:txBody>
          <a:bodyPr/>
          <a:lstStyle/>
          <a:p>
            <a:r>
              <a:rPr lang="en-GB" dirty="0"/>
              <a:t>Kirsty Allen     2014114     Angharad Lewis     ECYW4004     </a:t>
            </a:r>
          </a:p>
        </p:txBody>
      </p:sp>
      <p:sp>
        <p:nvSpPr>
          <p:cNvPr id="17" name="Slide Number Placeholder 16">
            <a:extLst>
              <a:ext uri="{FF2B5EF4-FFF2-40B4-BE49-F238E27FC236}">
                <a16:creationId xmlns:a16="http://schemas.microsoft.com/office/drawing/2014/main" id="{AAE9DDEF-1E42-47F7-81DE-3144B6234F30}"/>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17</a:t>
            </a:fld>
            <a:endParaRPr lang="en-GB" dirty="0"/>
          </a:p>
        </p:txBody>
      </p:sp>
      <p:sp>
        <p:nvSpPr>
          <p:cNvPr id="18" name="TextBox 17">
            <a:extLst>
              <a:ext uri="{FF2B5EF4-FFF2-40B4-BE49-F238E27FC236}">
                <a16:creationId xmlns:a16="http://schemas.microsoft.com/office/drawing/2014/main" id="{0633130E-B605-4ED4-845A-6B5E83D89E9B}"/>
              </a:ext>
            </a:extLst>
          </p:cNvPr>
          <p:cNvSpPr txBox="1"/>
          <p:nvPr/>
        </p:nvSpPr>
        <p:spPr>
          <a:xfrm>
            <a:off x="0" y="6119102"/>
            <a:ext cx="6112328" cy="338554"/>
          </a:xfrm>
          <a:prstGeom prst="rect">
            <a:avLst/>
          </a:prstGeom>
          <a:noFill/>
        </p:spPr>
        <p:txBody>
          <a:bodyPr wrap="square">
            <a:spAutoFit/>
          </a:bodyPr>
          <a:lstStyle/>
          <a:p>
            <a:r>
              <a:rPr lang="en-GB" sz="1600" b="0" i="0" dirty="0">
                <a:solidFill>
                  <a:srgbClr val="000000"/>
                </a:solidFill>
                <a:effectLst/>
                <a:latin typeface="Times New Roman" panose="02020603050405020304" pitchFamily="18" charset="0"/>
                <a:cs typeface="Times New Roman" panose="02020603050405020304" pitchFamily="18" charset="0"/>
              </a:rPr>
              <a:t>(Author's own photo).</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26830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CED0C2-38DE-459F-87D1-32E3E6A0DCEA}"/>
              </a:ext>
            </a:extLst>
          </p:cNvPr>
          <p:cNvSpPr txBox="1"/>
          <p:nvPr/>
        </p:nvSpPr>
        <p:spPr>
          <a:xfrm>
            <a:off x="3632976" y="449795"/>
            <a:ext cx="7851452" cy="4418967"/>
          </a:xfrm>
          <a:prstGeom prst="rect">
            <a:avLst/>
          </a:prstGeom>
          <a:noFill/>
        </p:spPr>
        <p:txBody>
          <a:bodyPr wrap="square" rtlCol="0">
            <a:spAutoFit/>
          </a:bodyPr>
          <a:lstStyle/>
          <a:p>
            <a:pPr algn="just">
              <a:lnSpc>
                <a:spcPct val="200000"/>
              </a:lnSpc>
              <a:spcAft>
                <a:spcPts val="800"/>
              </a:spcAft>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Lee (2020) tells us that writing down our thought and feelings can have significant benefits for our mental health, particularly in young people, self-expression can be particularly important. Some young people find it hard to use their voice and by doing this they can find relief, clarity, forgiveness and in some cases find their own answers and actions to take.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7FB66750-C210-4249-B781-85D509249CDE}"/>
              </a:ext>
            </a:extLst>
          </p:cNvPr>
          <p:cNvSpPr>
            <a:spLocks noGrp="1"/>
          </p:cNvSpPr>
          <p:nvPr>
            <p:ph type="ftr" sz="quarter" idx="11"/>
          </p:nvPr>
        </p:nvSpPr>
        <p:spPr>
          <a:xfrm>
            <a:off x="-32658" y="6547305"/>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D0D6FA53-C0DE-4383-9C75-C0C31A3A887B}"/>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18</a:t>
            </a:fld>
            <a:endParaRPr lang="en-GB" dirty="0"/>
          </a:p>
        </p:txBody>
      </p:sp>
    </p:spTree>
    <p:extLst>
      <p:ext uri="{BB962C8B-B14F-4D97-AF65-F5344CB8AC3E}">
        <p14:creationId xmlns:p14="http://schemas.microsoft.com/office/powerpoint/2010/main" val="8272526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D854C48-E120-4047-95AD-B50C22344974}"/>
              </a:ext>
            </a:extLst>
          </p:cNvPr>
          <p:cNvPicPr>
            <a:picLocks noChangeAspect="1"/>
          </p:cNvPicPr>
          <p:nvPr/>
        </p:nvPicPr>
        <p:blipFill>
          <a:blip r:embed="rId4"/>
          <a:stretch>
            <a:fillRect/>
          </a:stretch>
        </p:blipFill>
        <p:spPr>
          <a:xfrm>
            <a:off x="203239" y="206045"/>
            <a:ext cx="3813590" cy="2819249"/>
          </a:xfrm>
          <a:prstGeom prst="rect">
            <a:avLst/>
          </a:prstGeom>
        </p:spPr>
      </p:pic>
      <p:pic>
        <p:nvPicPr>
          <p:cNvPr id="4" name="VID_20210221_181257">
            <a:hlinkClick r:id="" action="ppaction://media"/>
            <a:extLst>
              <a:ext uri="{FF2B5EF4-FFF2-40B4-BE49-F238E27FC236}">
                <a16:creationId xmlns:a16="http://schemas.microsoft.com/office/drawing/2014/main" id="{B6CC7F38-CE99-4BBC-849B-B05E5D98B9E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149873" y="206045"/>
            <a:ext cx="4323669" cy="7686522"/>
          </a:xfrm>
          <a:prstGeom prst="rect">
            <a:avLst/>
          </a:prstGeom>
        </p:spPr>
      </p:pic>
      <p:sp>
        <p:nvSpPr>
          <p:cNvPr id="5" name="TextBox 4">
            <a:extLst>
              <a:ext uri="{FF2B5EF4-FFF2-40B4-BE49-F238E27FC236}">
                <a16:creationId xmlns:a16="http://schemas.microsoft.com/office/drawing/2014/main" id="{FD7BA3BC-3EB8-4F2B-A7E8-0AB3B5B58760}"/>
              </a:ext>
            </a:extLst>
          </p:cNvPr>
          <p:cNvSpPr txBox="1"/>
          <p:nvPr/>
        </p:nvSpPr>
        <p:spPr>
          <a:xfrm>
            <a:off x="203239" y="5649686"/>
            <a:ext cx="2178939" cy="2874633"/>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Glitter Jar</a:t>
            </a:r>
            <a:r>
              <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Footer Placeholder 5">
            <a:extLst>
              <a:ext uri="{FF2B5EF4-FFF2-40B4-BE49-F238E27FC236}">
                <a16:creationId xmlns:a16="http://schemas.microsoft.com/office/drawing/2014/main" id="{B562AA4F-247D-4CBF-A2CA-BD026DE06651}"/>
              </a:ext>
            </a:extLst>
          </p:cNvPr>
          <p:cNvSpPr>
            <a:spLocks noGrp="1"/>
          </p:cNvSpPr>
          <p:nvPr>
            <p:ph type="ftr" sz="quarter" idx="11"/>
          </p:nvPr>
        </p:nvSpPr>
        <p:spPr>
          <a:xfrm>
            <a:off x="-32658" y="6523822"/>
            <a:ext cx="4324044" cy="365125"/>
          </a:xfrm>
        </p:spPr>
        <p:txBody>
          <a:bodyPr/>
          <a:lstStyle/>
          <a:p>
            <a:r>
              <a:rPr lang="en-GB" dirty="0"/>
              <a:t>Kirsty Allen     2014114     Angharad Lewis     ECYW4004     </a:t>
            </a:r>
          </a:p>
        </p:txBody>
      </p:sp>
      <p:sp>
        <p:nvSpPr>
          <p:cNvPr id="7" name="Slide Number Placeholder 6">
            <a:extLst>
              <a:ext uri="{FF2B5EF4-FFF2-40B4-BE49-F238E27FC236}">
                <a16:creationId xmlns:a16="http://schemas.microsoft.com/office/drawing/2014/main" id="{D98310B7-A475-4F81-964C-D06790137140}"/>
              </a:ext>
            </a:extLst>
          </p:cNvPr>
          <p:cNvSpPr>
            <a:spLocks noGrp="1"/>
          </p:cNvSpPr>
          <p:nvPr>
            <p:ph type="sldNum" sz="quarter" idx="12"/>
          </p:nvPr>
        </p:nvSpPr>
        <p:spPr>
          <a:xfrm>
            <a:off x="11640833" y="6492047"/>
            <a:ext cx="551167" cy="365125"/>
          </a:xfrm>
        </p:spPr>
        <p:txBody>
          <a:bodyPr/>
          <a:lstStyle/>
          <a:p>
            <a:fld id="{E0C19E7E-001F-49DF-B631-61BF07852DA1}" type="slidenum">
              <a:rPr lang="en-GB" smtClean="0"/>
              <a:t>19</a:t>
            </a:fld>
            <a:endParaRPr lang="en-GB" dirty="0"/>
          </a:p>
        </p:txBody>
      </p:sp>
      <p:sp>
        <p:nvSpPr>
          <p:cNvPr id="9" name="TextBox 8">
            <a:extLst>
              <a:ext uri="{FF2B5EF4-FFF2-40B4-BE49-F238E27FC236}">
                <a16:creationId xmlns:a16="http://schemas.microsoft.com/office/drawing/2014/main" id="{920B16FB-4FFF-4830-AECF-A6B1C83E6B5E}"/>
              </a:ext>
            </a:extLst>
          </p:cNvPr>
          <p:cNvSpPr txBox="1"/>
          <p:nvPr/>
        </p:nvSpPr>
        <p:spPr>
          <a:xfrm>
            <a:off x="203239" y="3167420"/>
            <a:ext cx="6112328" cy="2783262"/>
          </a:xfrm>
          <a:prstGeom prst="rect">
            <a:avLst/>
          </a:prstGeom>
          <a:solidFill>
            <a:schemeClr val="bg1"/>
          </a:solidFill>
          <a:ln w="19050">
            <a:solidFill>
              <a:schemeClr val="accent1"/>
            </a:solidFill>
          </a:ln>
        </p:spPr>
        <p:txBody>
          <a:bodyPr wrap="square">
            <a:spAutoFit/>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Youth Work National Occupational Standards (CLD Standards Council Scotland, 2019) notes that activities are encouraged to support young peoples emotional health and coping strategies. Young people can use the glitter jar to calm them and help their emotional wellbeing.</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41E1ACCA-3EC1-4A99-8B36-FA48100511E7}"/>
              </a:ext>
            </a:extLst>
          </p:cNvPr>
          <p:cNvSpPr txBox="1"/>
          <p:nvPr/>
        </p:nvSpPr>
        <p:spPr>
          <a:xfrm>
            <a:off x="4093709" y="206045"/>
            <a:ext cx="6112328" cy="338554"/>
          </a:xfrm>
          <a:prstGeom prst="rect">
            <a:avLst/>
          </a:prstGeom>
          <a:noFill/>
        </p:spPr>
        <p:txBody>
          <a:bodyPr wrap="square">
            <a:spAutoFit/>
          </a:bodyPr>
          <a:lstStyle/>
          <a:p>
            <a:r>
              <a:rPr lang="en-GB" sz="1600" b="0" i="0" dirty="0">
                <a:solidFill>
                  <a:srgbClr val="000000"/>
                </a:solidFill>
                <a:effectLst/>
                <a:latin typeface="Times New Roman" panose="02020603050405020304" pitchFamily="18" charset="0"/>
                <a:cs typeface="Times New Roman" panose="02020603050405020304" pitchFamily="18" charset="0"/>
              </a:rPr>
              <a:t>(Author's own photo and video).</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54593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0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D642C5E-4F14-4F2C-AC98-C1B6B57ABDFA}"/>
              </a:ext>
            </a:extLst>
          </p:cNvPr>
          <p:cNvSpPr txBox="1"/>
          <p:nvPr/>
        </p:nvSpPr>
        <p:spPr>
          <a:xfrm>
            <a:off x="2417683" y="87086"/>
            <a:ext cx="4485350" cy="2874633"/>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5 second rule</a:t>
            </a:r>
            <a:r>
              <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427F568D-6A8E-4F25-9901-B37BE31B7E1D}"/>
              </a:ext>
            </a:extLst>
          </p:cNvPr>
          <p:cNvPicPr>
            <a:picLocks noChangeAspect="1"/>
          </p:cNvPicPr>
          <p:nvPr/>
        </p:nvPicPr>
        <p:blipFill>
          <a:blip r:embed="rId2"/>
          <a:stretch>
            <a:fillRect/>
          </a:stretch>
        </p:blipFill>
        <p:spPr>
          <a:xfrm>
            <a:off x="577847" y="1373653"/>
            <a:ext cx="5518153" cy="4110689"/>
          </a:xfrm>
          <a:prstGeom prst="rect">
            <a:avLst/>
          </a:prstGeom>
        </p:spPr>
      </p:pic>
      <p:pic>
        <p:nvPicPr>
          <p:cNvPr id="6" name="Picture 5">
            <a:extLst>
              <a:ext uri="{FF2B5EF4-FFF2-40B4-BE49-F238E27FC236}">
                <a16:creationId xmlns:a16="http://schemas.microsoft.com/office/drawing/2014/main" id="{5AEDF2EF-2ECE-4AE3-9BBB-F5F556932940}"/>
              </a:ext>
            </a:extLst>
          </p:cNvPr>
          <p:cNvPicPr>
            <a:picLocks noChangeAspect="1"/>
          </p:cNvPicPr>
          <p:nvPr/>
        </p:nvPicPr>
        <p:blipFill>
          <a:blip r:embed="rId3"/>
          <a:stretch>
            <a:fillRect/>
          </a:stretch>
        </p:blipFill>
        <p:spPr>
          <a:xfrm>
            <a:off x="6903033" y="227761"/>
            <a:ext cx="4485350" cy="6402475"/>
          </a:xfrm>
          <a:prstGeom prst="rect">
            <a:avLst/>
          </a:prstGeom>
        </p:spPr>
      </p:pic>
      <p:sp>
        <p:nvSpPr>
          <p:cNvPr id="7" name="Footer Placeholder 6">
            <a:extLst>
              <a:ext uri="{FF2B5EF4-FFF2-40B4-BE49-F238E27FC236}">
                <a16:creationId xmlns:a16="http://schemas.microsoft.com/office/drawing/2014/main" id="{1D93929B-CAEE-49F7-850F-197FDF9AD239}"/>
              </a:ext>
            </a:extLst>
          </p:cNvPr>
          <p:cNvSpPr>
            <a:spLocks noGrp="1"/>
          </p:cNvSpPr>
          <p:nvPr>
            <p:ph type="ftr" sz="quarter" idx="11"/>
          </p:nvPr>
        </p:nvSpPr>
        <p:spPr>
          <a:xfrm>
            <a:off x="-32658" y="6530522"/>
            <a:ext cx="4324044" cy="365125"/>
          </a:xfrm>
        </p:spPr>
        <p:txBody>
          <a:bodyPr/>
          <a:lstStyle/>
          <a:p>
            <a:r>
              <a:rPr lang="en-GB" dirty="0"/>
              <a:t>Kirsty Allen     2014114     Angharad Lewis     ECYW4004     </a:t>
            </a:r>
          </a:p>
        </p:txBody>
      </p:sp>
      <p:sp>
        <p:nvSpPr>
          <p:cNvPr id="8" name="Slide Number Placeholder 7">
            <a:extLst>
              <a:ext uri="{FF2B5EF4-FFF2-40B4-BE49-F238E27FC236}">
                <a16:creationId xmlns:a16="http://schemas.microsoft.com/office/drawing/2014/main" id="{E9517C11-BA97-4967-8B96-9F6840843199}"/>
              </a:ext>
            </a:extLst>
          </p:cNvPr>
          <p:cNvSpPr>
            <a:spLocks noGrp="1"/>
          </p:cNvSpPr>
          <p:nvPr>
            <p:ph type="sldNum" sz="quarter" idx="12"/>
          </p:nvPr>
        </p:nvSpPr>
        <p:spPr>
          <a:xfrm>
            <a:off x="11631873" y="6447673"/>
            <a:ext cx="551167" cy="365125"/>
          </a:xfrm>
        </p:spPr>
        <p:txBody>
          <a:bodyPr/>
          <a:lstStyle/>
          <a:p>
            <a:fld id="{E0C19E7E-001F-49DF-B631-61BF07852DA1}" type="slidenum">
              <a:rPr lang="en-GB" smtClean="0"/>
              <a:t>20</a:t>
            </a:fld>
            <a:endParaRPr lang="en-GB" dirty="0"/>
          </a:p>
        </p:txBody>
      </p:sp>
      <p:sp>
        <p:nvSpPr>
          <p:cNvPr id="9" name="TextBox 8">
            <a:extLst>
              <a:ext uri="{FF2B5EF4-FFF2-40B4-BE49-F238E27FC236}">
                <a16:creationId xmlns:a16="http://schemas.microsoft.com/office/drawing/2014/main" id="{BDB395D3-0A1A-416B-8C1C-0BBD560E3FE6}"/>
              </a:ext>
            </a:extLst>
          </p:cNvPr>
          <p:cNvSpPr txBox="1"/>
          <p:nvPr/>
        </p:nvSpPr>
        <p:spPr>
          <a:xfrm>
            <a:off x="8960" y="6109119"/>
            <a:ext cx="6112328" cy="338554"/>
          </a:xfrm>
          <a:prstGeom prst="rect">
            <a:avLst/>
          </a:prstGeom>
          <a:noFill/>
        </p:spPr>
        <p:txBody>
          <a:bodyPr wrap="square">
            <a:spAutoFit/>
          </a:bodyPr>
          <a:lstStyle/>
          <a:p>
            <a:r>
              <a:rPr lang="en-GB" sz="1600" b="0" i="0" dirty="0">
                <a:solidFill>
                  <a:srgbClr val="000000"/>
                </a:solidFill>
                <a:effectLst/>
                <a:latin typeface="Times New Roman" panose="02020603050405020304" pitchFamily="18" charset="0"/>
                <a:cs typeface="Times New Roman" panose="02020603050405020304" pitchFamily="18" charset="0"/>
              </a:rPr>
              <a:t>(Author's own photo).</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5918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33B7F6-AAF5-4A8B-AAFD-65ABA98B4B53}"/>
              </a:ext>
            </a:extLst>
          </p:cNvPr>
          <p:cNvSpPr txBox="1"/>
          <p:nvPr/>
        </p:nvSpPr>
        <p:spPr>
          <a:xfrm>
            <a:off x="2151136" y="0"/>
            <a:ext cx="6792686" cy="4370492"/>
          </a:xfrm>
          <a:prstGeom prst="rect">
            <a:avLst/>
          </a:prstGeom>
          <a:noFill/>
        </p:spPr>
        <p:txBody>
          <a:bodyPr wrap="square">
            <a:spAutoFit/>
          </a:bodyPr>
          <a:lstStyle/>
          <a:p>
            <a:pPr algn="ctr">
              <a:lnSpc>
                <a:spcPct val="107000"/>
              </a:lnSpc>
              <a:spcAft>
                <a:spcPts val="800"/>
              </a:spcAft>
            </a:pPr>
            <a:r>
              <a:rPr lang="en-GB" sz="32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A strategy that I like to use is 5 things:</a:t>
            </a:r>
          </a:p>
          <a:p>
            <a:pPr algn="ctr">
              <a:lnSpc>
                <a:spcPct val="107000"/>
              </a:lnSpc>
              <a:spcAft>
                <a:spcPts val="800"/>
              </a:spcAft>
            </a:pPr>
            <a:endParaRPr lang="en-GB" sz="32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3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Five</a:t>
            </a:r>
            <a:r>
              <a:rPr lang="en-GB" sz="32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things you can see.</a:t>
            </a:r>
            <a:endParaRPr lang="en-GB" sz="32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3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Four</a:t>
            </a:r>
            <a:r>
              <a:rPr lang="en-GB" sz="32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things you can feel.</a:t>
            </a:r>
            <a:endParaRPr lang="en-GB" sz="32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3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Three</a:t>
            </a:r>
            <a:r>
              <a:rPr lang="en-GB" sz="32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things you can hear.</a:t>
            </a:r>
            <a:endParaRPr lang="en-GB" sz="32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3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Two</a:t>
            </a:r>
            <a:r>
              <a:rPr lang="en-GB" sz="32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things you can smell.</a:t>
            </a:r>
            <a:endParaRPr lang="en-GB" sz="32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3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One</a:t>
            </a:r>
            <a:r>
              <a:rPr lang="en-GB" sz="32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thing you can taste.</a:t>
            </a:r>
            <a:endParaRPr lang="en-GB" sz="32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8ABBFFC5-C5C7-4214-AD25-CFFC30A13907}"/>
              </a:ext>
            </a:extLst>
          </p:cNvPr>
          <p:cNvSpPr>
            <a:spLocks noGrp="1"/>
          </p:cNvSpPr>
          <p:nvPr>
            <p:ph type="ftr" sz="quarter" idx="11"/>
          </p:nvPr>
        </p:nvSpPr>
        <p:spPr>
          <a:xfrm>
            <a:off x="-10886" y="6536418"/>
            <a:ext cx="4324044" cy="365125"/>
          </a:xfrm>
        </p:spPr>
        <p:txBody>
          <a:bodyPr/>
          <a:lstStyle/>
          <a:p>
            <a:r>
              <a:rPr lang="en-GB" dirty="0"/>
              <a:t>Kirsty Allen     2014114     Angharad Lewis     ECYW4004     </a:t>
            </a:r>
          </a:p>
        </p:txBody>
      </p:sp>
      <p:sp>
        <p:nvSpPr>
          <p:cNvPr id="5" name="Slide Number Placeholder 4">
            <a:extLst>
              <a:ext uri="{FF2B5EF4-FFF2-40B4-BE49-F238E27FC236}">
                <a16:creationId xmlns:a16="http://schemas.microsoft.com/office/drawing/2014/main" id="{B74DC1F0-17B9-4697-BFA3-D6365E7EC8DB}"/>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21</a:t>
            </a:fld>
            <a:endParaRPr lang="en-GB" dirty="0"/>
          </a:p>
        </p:txBody>
      </p:sp>
      <p:sp>
        <p:nvSpPr>
          <p:cNvPr id="7" name="TextBox 6">
            <a:extLst>
              <a:ext uri="{FF2B5EF4-FFF2-40B4-BE49-F238E27FC236}">
                <a16:creationId xmlns:a16="http://schemas.microsoft.com/office/drawing/2014/main" id="{37E7FFB5-EDA3-4AE0-B9A5-AA5BF60F176E}"/>
              </a:ext>
            </a:extLst>
          </p:cNvPr>
          <p:cNvSpPr txBox="1"/>
          <p:nvPr/>
        </p:nvSpPr>
        <p:spPr>
          <a:xfrm>
            <a:off x="5547479" y="4599334"/>
            <a:ext cx="6101442" cy="2048766"/>
          </a:xfrm>
          <a:prstGeom prst="rect">
            <a:avLst/>
          </a:prstGeom>
          <a:solidFill>
            <a:schemeClr val="bg1"/>
          </a:solidFill>
          <a:ln w="19050">
            <a:solidFill>
              <a:schemeClr val="accent1"/>
            </a:solidFill>
          </a:ln>
        </p:spPr>
        <p:txBody>
          <a:bodyPr wrap="square">
            <a:spAutoFit/>
          </a:bodyPr>
          <a:lstStyle/>
          <a:p>
            <a:pPr algn="just">
              <a:lnSpc>
                <a:spcPct val="107000"/>
              </a:lnSpc>
              <a:spcAft>
                <a:spcPts val="800"/>
              </a:spcAft>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Marie (2016) recommends doing grounding activities to prevent anxiety and panic from increasing becoming part of your daily life she believes them to be beneficial and the 54321 exercise one of the most successful and popular.</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989388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588BB9-3321-449A-951F-FEC8BB48BEEC}"/>
              </a:ext>
            </a:extLst>
          </p:cNvPr>
          <p:cNvSpPr txBox="1"/>
          <p:nvPr/>
        </p:nvSpPr>
        <p:spPr>
          <a:xfrm>
            <a:off x="2112882" y="-195943"/>
            <a:ext cx="6012947" cy="5049587"/>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My Activity.</a:t>
            </a:r>
          </a:p>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Three Picture story:</a:t>
            </a:r>
          </a:p>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Please get some paper and a pen.</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8E64B2AB-4483-433F-A5B4-D579BDFD7D3F}"/>
              </a:ext>
            </a:extLst>
          </p:cNvPr>
          <p:cNvSpPr/>
          <p:nvPr/>
        </p:nvSpPr>
        <p:spPr>
          <a:xfrm>
            <a:off x="315686" y="3035531"/>
            <a:ext cx="3320143" cy="323305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n w="38100">
                <a:solidFill>
                  <a:schemeClr val="tx1"/>
                </a:solidFill>
              </a:ln>
              <a:solidFill>
                <a:schemeClr val="bg1"/>
              </a:solidFill>
            </a:endParaRPr>
          </a:p>
        </p:txBody>
      </p:sp>
      <p:sp>
        <p:nvSpPr>
          <p:cNvPr id="4" name="Rectangle 3">
            <a:extLst>
              <a:ext uri="{FF2B5EF4-FFF2-40B4-BE49-F238E27FC236}">
                <a16:creationId xmlns:a16="http://schemas.microsoft.com/office/drawing/2014/main" id="{C1571DFF-5346-4A13-89A1-45424201458C}"/>
              </a:ext>
            </a:extLst>
          </p:cNvPr>
          <p:cNvSpPr/>
          <p:nvPr/>
        </p:nvSpPr>
        <p:spPr>
          <a:xfrm>
            <a:off x="4220758" y="3035531"/>
            <a:ext cx="3320143" cy="323305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n w="38100">
                <a:solidFill>
                  <a:schemeClr val="tx1"/>
                </a:solidFill>
              </a:ln>
              <a:solidFill>
                <a:schemeClr val="bg1"/>
              </a:solidFill>
            </a:endParaRPr>
          </a:p>
        </p:txBody>
      </p:sp>
      <p:sp>
        <p:nvSpPr>
          <p:cNvPr id="5" name="Rectangle 4">
            <a:extLst>
              <a:ext uri="{FF2B5EF4-FFF2-40B4-BE49-F238E27FC236}">
                <a16:creationId xmlns:a16="http://schemas.microsoft.com/office/drawing/2014/main" id="{CCDFCA0A-F6BD-4FC7-8F9B-E42C2B343D87}"/>
              </a:ext>
            </a:extLst>
          </p:cNvPr>
          <p:cNvSpPr/>
          <p:nvPr/>
        </p:nvSpPr>
        <p:spPr>
          <a:xfrm>
            <a:off x="8125830" y="3035530"/>
            <a:ext cx="3320143" cy="323305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n w="38100">
                <a:solidFill>
                  <a:schemeClr val="tx1"/>
                </a:solidFill>
              </a:ln>
              <a:solidFill>
                <a:schemeClr val="bg1"/>
              </a:solidFill>
            </a:endParaRPr>
          </a:p>
        </p:txBody>
      </p:sp>
      <p:sp>
        <p:nvSpPr>
          <p:cNvPr id="6" name="Footer Placeholder 5">
            <a:extLst>
              <a:ext uri="{FF2B5EF4-FFF2-40B4-BE49-F238E27FC236}">
                <a16:creationId xmlns:a16="http://schemas.microsoft.com/office/drawing/2014/main" id="{40C4FC29-605D-4295-8E27-53AD491540BC}"/>
              </a:ext>
            </a:extLst>
          </p:cNvPr>
          <p:cNvSpPr>
            <a:spLocks noGrp="1"/>
          </p:cNvSpPr>
          <p:nvPr>
            <p:ph type="ftr" sz="quarter" idx="11"/>
          </p:nvPr>
        </p:nvSpPr>
        <p:spPr>
          <a:xfrm>
            <a:off x="-43544" y="6552293"/>
            <a:ext cx="4324044" cy="365125"/>
          </a:xfrm>
        </p:spPr>
        <p:txBody>
          <a:bodyPr/>
          <a:lstStyle/>
          <a:p>
            <a:r>
              <a:rPr lang="en-GB" dirty="0"/>
              <a:t>Kirsty Allen     2014114     Angharad Lewis     ECYW4004     </a:t>
            </a:r>
          </a:p>
        </p:txBody>
      </p:sp>
      <p:sp>
        <p:nvSpPr>
          <p:cNvPr id="7" name="Slide Number Placeholder 6">
            <a:extLst>
              <a:ext uri="{FF2B5EF4-FFF2-40B4-BE49-F238E27FC236}">
                <a16:creationId xmlns:a16="http://schemas.microsoft.com/office/drawing/2014/main" id="{404EA045-011A-47EF-8828-44DBB6676E4E}"/>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22</a:t>
            </a:fld>
            <a:endParaRPr lang="en-GB" dirty="0"/>
          </a:p>
        </p:txBody>
      </p:sp>
    </p:spTree>
    <p:extLst>
      <p:ext uri="{BB962C8B-B14F-4D97-AF65-F5344CB8AC3E}">
        <p14:creationId xmlns:p14="http://schemas.microsoft.com/office/powerpoint/2010/main" val="9391658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E00EF40-DDFE-4F6E-8A82-5699500B3FE0}"/>
              </a:ext>
            </a:extLst>
          </p:cNvPr>
          <p:cNvPicPr>
            <a:picLocks noChangeAspect="1"/>
          </p:cNvPicPr>
          <p:nvPr/>
        </p:nvPicPr>
        <p:blipFill rotWithShape="1">
          <a:blip r:embed="rId2"/>
          <a:srcRect t="10747" r="939" b="19306"/>
          <a:stretch/>
        </p:blipFill>
        <p:spPr>
          <a:xfrm>
            <a:off x="171134" y="326571"/>
            <a:ext cx="11802699" cy="4223657"/>
          </a:xfrm>
          <a:prstGeom prst="rect">
            <a:avLst/>
          </a:prstGeom>
        </p:spPr>
      </p:pic>
      <p:sp>
        <p:nvSpPr>
          <p:cNvPr id="4" name="Footer Placeholder 3">
            <a:extLst>
              <a:ext uri="{FF2B5EF4-FFF2-40B4-BE49-F238E27FC236}">
                <a16:creationId xmlns:a16="http://schemas.microsoft.com/office/drawing/2014/main" id="{35956E03-EF65-4AF2-B12B-42DD1CE5B9A1}"/>
              </a:ext>
            </a:extLst>
          </p:cNvPr>
          <p:cNvSpPr>
            <a:spLocks noGrp="1"/>
          </p:cNvSpPr>
          <p:nvPr>
            <p:ph type="ftr" sz="quarter" idx="11"/>
          </p:nvPr>
        </p:nvSpPr>
        <p:spPr>
          <a:xfrm>
            <a:off x="-43544" y="6514647"/>
            <a:ext cx="4324044" cy="365125"/>
          </a:xfrm>
        </p:spPr>
        <p:txBody>
          <a:bodyPr/>
          <a:lstStyle/>
          <a:p>
            <a:r>
              <a:rPr lang="en-GB" dirty="0"/>
              <a:t>Kirsty Allen     2014114     Angharad Lewis     ECYW4004     </a:t>
            </a:r>
          </a:p>
        </p:txBody>
      </p:sp>
      <p:sp>
        <p:nvSpPr>
          <p:cNvPr id="5" name="Slide Number Placeholder 4">
            <a:extLst>
              <a:ext uri="{FF2B5EF4-FFF2-40B4-BE49-F238E27FC236}">
                <a16:creationId xmlns:a16="http://schemas.microsoft.com/office/drawing/2014/main" id="{FE7280D6-6DA0-4B79-913F-E94CB65B6C2B}"/>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23</a:t>
            </a:fld>
            <a:endParaRPr lang="en-GB" dirty="0"/>
          </a:p>
        </p:txBody>
      </p:sp>
      <p:sp>
        <p:nvSpPr>
          <p:cNvPr id="6" name="TextBox 5">
            <a:extLst>
              <a:ext uri="{FF2B5EF4-FFF2-40B4-BE49-F238E27FC236}">
                <a16:creationId xmlns:a16="http://schemas.microsoft.com/office/drawing/2014/main" id="{C5F01AD5-0681-44C9-AA22-3C094C3D6766}"/>
              </a:ext>
            </a:extLst>
          </p:cNvPr>
          <p:cNvSpPr txBox="1"/>
          <p:nvPr/>
        </p:nvSpPr>
        <p:spPr>
          <a:xfrm>
            <a:off x="7922387" y="6407189"/>
            <a:ext cx="6112328" cy="338554"/>
          </a:xfrm>
          <a:prstGeom prst="rect">
            <a:avLst/>
          </a:prstGeom>
          <a:noFill/>
        </p:spPr>
        <p:txBody>
          <a:bodyPr wrap="square">
            <a:spAutoFit/>
          </a:bodyPr>
          <a:lstStyle/>
          <a:p>
            <a:r>
              <a:rPr lang="en-GB" sz="1600" b="0" i="0" dirty="0">
                <a:solidFill>
                  <a:srgbClr val="000000"/>
                </a:solidFill>
                <a:effectLst/>
                <a:latin typeface="Times New Roman" panose="02020603050405020304" pitchFamily="18" charset="0"/>
                <a:cs typeface="Times New Roman" panose="02020603050405020304" pitchFamily="18" charset="0"/>
              </a:rPr>
              <a:t>(Author's own photo).</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115790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1FFDC55-05CB-4468-99C6-30FD3A27F181}"/>
              </a:ext>
            </a:extLst>
          </p:cNvPr>
          <p:cNvSpPr/>
          <p:nvPr/>
        </p:nvSpPr>
        <p:spPr>
          <a:xfrm>
            <a:off x="468084" y="2763387"/>
            <a:ext cx="3320143" cy="323305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38100">
                  <a:solidFill>
                    <a:schemeClr val="tx1"/>
                  </a:solidFill>
                </a:ln>
                <a:solidFill>
                  <a:schemeClr val="bg1"/>
                </a:solidFill>
              </a:rPr>
              <a:t>S E T    O U T </a:t>
            </a:r>
          </a:p>
        </p:txBody>
      </p:sp>
      <p:sp>
        <p:nvSpPr>
          <p:cNvPr id="5" name="Rectangle 4">
            <a:extLst>
              <a:ext uri="{FF2B5EF4-FFF2-40B4-BE49-F238E27FC236}">
                <a16:creationId xmlns:a16="http://schemas.microsoft.com/office/drawing/2014/main" id="{4D180F17-97DC-4EF7-9377-86A80F3260A0}"/>
              </a:ext>
            </a:extLst>
          </p:cNvPr>
          <p:cNvSpPr/>
          <p:nvPr/>
        </p:nvSpPr>
        <p:spPr>
          <a:xfrm>
            <a:off x="4359729" y="2763388"/>
            <a:ext cx="3320143" cy="323305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38100">
                  <a:solidFill>
                    <a:schemeClr val="tx1"/>
                  </a:solidFill>
                </a:ln>
                <a:solidFill>
                  <a:schemeClr val="bg1"/>
                </a:solidFill>
              </a:rPr>
              <a:t>P A R K</a:t>
            </a:r>
          </a:p>
        </p:txBody>
      </p:sp>
      <p:sp>
        <p:nvSpPr>
          <p:cNvPr id="6" name="Rectangle 5">
            <a:extLst>
              <a:ext uri="{FF2B5EF4-FFF2-40B4-BE49-F238E27FC236}">
                <a16:creationId xmlns:a16="http://schemas.microsoft.com/office/drawing/2014/main" id="{A2B831CE-2CB6-406C-B3F9-28F19AA90CA6}"/>
              </a:ext>
            </a:extLst>
          </p:cNvPr>
          <p:cNvSpPr/>
          <p:nvPr/>
        </p:nvSpPr>
        <p:spPr>
          <a:xfrm>
            <a:off x="8403773" y="2763388"/>
            <a:ext cx="3320143" cy="323305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38100">
                  <a:solidFill>
                    <a:schemeClr val="tx1"/>
                  </a:solidFill>
                </a:ln>
                <a:solidFill>
                  <a:schemeClr val="bg1"/>
                </a:solidFill>
              </a:rPr>
              <a:t>F O O T    A N D    </a:t>
            </a:r>
          </a:p>
          <a:p>
            <a:pPr algn="ctr"/>
            <a:r>
              <a:rPr lang="en-GB" sz="3200" dirty="0">
                <a:ln w="38100">
                  <a:solidFill>
                    <a:schemeClr val="tx1"/>
                  </a:solidFill>
                </a:ln>
                <a:solidFill>
                  <a:schemeClr val="bg1"/>
                </a:solidFill>
              </a:rPr>
              <a:t>P A W</a:t>
            </a:r>
          </a:p>
          <a:p>
            <a:pPr algn="ctr"/>
            <a:endParaRPr lang="en-GB" sz="3200" dirty="0">
              <a:ln w="38100">
                <a:solidFill>
                  <a:schemeClr val="tx1"/>
                </a:solidFill>
              </a:ln>
              <a:solidFill>
                <a:schemeClr val="bg1"/>
              </a:solidFill>
            </a:endParaRPr>
          </a:p>
          <a:p>
            <a:pPr algn="ctr"/>
            <a:r>
              <a:rPr lang="en-GB" sz="3200" dirty="0">
                <a:ln w="38100">
                  <a:solidFill>
                    <a:schemeClr val="tx1"/>
                  </a:solidFill>
                </a:ln>
                <a:solidFill>
                  <a:schemeClr val="bg1"/>
                </a:solidFill>
              </a:rPr>
              <a:t>P R I N T S </a:t>
            </a:r>
          </a:p>
        </p:txBody>
      </p:sp>
      <p:sp>
        <p:nvSpPr>
          <p:cNvPr id="7" name="TextBox 6">
            <a:extLst>
              <a:ext uri="{FF2B5EF4-FFF2-40B4-BE49-F238E27FC236}">
                <a16:creationId xmlns:a16="http://schemas.microsoft.com/office/drawing/2014/main" id="{27731347-61C2-44C7-9DF0-A29904572DEE}"/>
              </a:ext>
            </a:extLst>
          </p:cNvPr>
          <p:cNvSpPr txBox="1"/>
          <p:nvPr/>
        </p:nvSpPr>
        <p:spPr>
          <a:xfrm>
            <a:off x="2634870" y="764325"/>
            <a:ext cx="6922261" cy="2874633"/>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Another way if you do not want to draw.</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Footer Placeholder 7">
            <a:extLst>
              <a:ext uri="{FF2B5EF4-FFF2-40B4-BE49-F238E27FC236}">
                <a16:creationId xmlns:a16="http://schemas.microsoft.com/office/drawing/2014/main" id="{1C99DE7E-251B-480A-99E5-AF5F21340A3A}"/>
              </a:ext>
            </a:extLst>
          </p:cNvPr>
          <p:cNvSpPr>
            <a:spLocks noGrp="1"/>
          </p:cNvSpPr>
          <p:nvPr>
            <p:ph type="ftr" sz="quarter" idx="11"/>
          </p:nvPr>
        </p:nvSpPr>
        <p:spPr>
          <a:xfrm>
            <a:off x="-7859" y="6558189"/>
            <a:ext cx="4324044" cy="365125"/>
          </a:xfrm>
        </p:spPr>
        <p:txBody>
          <a:bodyPr/>
          <a:lstStyle/>
          <a:p>
            <a:r>
              <a:rPr lang="en-GB" dirty="0"/>
              <a:t>Kirsty Allen     2014114     Angharad Lewis     ECYW4004     </a:t>
            </a:r>
          </a:p>
        </p:txBody>
      </p:sp>
      <p:sp>
        <p:nvSpPr>
          <p:cNvPr id="9" name="Slide Number Placeholder 8">
            <a:extLst>
              <a:ext uri="{FF2B5EF4-FFF2-40B4-BE49-F238E27FC236}">
                <a16:creationId xmlns:a16="http://schemas.microsoft.com/office/drawing/2014/main" id="{C6D96B62-2415-4A1D-9DA5-9E2CED852AA4}"/>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24</a:t>
            </a:fld>
            <a:endParaRPr lang="en-GB" dirty="0"/>
          </a:p>
        </p:txBody>
      </p:sp>
    </p:spTree>
    <p:extLst>
      <p:ext uri="{BB962C8B-B14F-4D97-AF65-F5344CB8AC3E}">
        <p14:creationId xmlns:p14="http://schemas.microsoft.com/office/powerpoint/2010/main" val="24510243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F8CDF3-6B7C-4C3D-A11F-FC76A8341743}"/>
              </a:ext>
            </a:extLst>
          </p:cNvPr>
          <p:cNvSpPr txBox="1"/>
          <p:nvPr/>
        </p:nvSpPr>
        <p:spPr>
          <a:xfrm>
            <a:off x="3919910" y="568621"/>
            <a:ext cx="6922261" cy="5788251"/>
          </a:xfrm>
          <a:prstGeom prst="rect">
            <a:avLst/>
          </a:prstGeom>
          <a:noFill/>
        </p:spPr>
        <p:txBody>
          <a:bodyPr wrap="square">
            <a:spAutoFit/>
          </a:bodyPr>
          <a:lstStyle/>
          <a:p>
            <a:pPr>
              <a:lnSpc>
                <a:spcPct val="200000"/>
              </a:lnSpc>
              <a:spcAft>
                <a:spcPts val="800"/>
              </a:spcAft>
            </a:pPr>
            <a:r>
              <a:rPr lang="en-GB" sz="40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Are you ready?</a:t>
            </a:r>
          </a:p>
          <a:p>
            <a:pPr>
              <a:lnSpc>
                <a:spcPct val="200000"/>
              </a:lnSpc>
              <a:spcAft>
                <a:spcPts val="800"/>
              </a:spcAft>
            </a:pPr>
            <a:r>
              <a:rPr lang="en-GB" sz="40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Take a few moments.</a:t>
            </a:r>
          </a:p>
          <a:p>
            <a:pPr>
              <a:lnSpc>
                <a:spcPct val="200000"/>
              </a:lnSpc>
              <a:spcAft>
                <a:spcPts val="800"/>
              </a:spcAft>
            </a:pPr>
            <a:r>
              <a:rPr lang="en-GB" sz="40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Draw your three picture story</a:t>
            </a:r>
            <a:r>
              <a:rPr lang="en-GB" sz="40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1AA42E0A-B931-4239-9E69-49F3C8F351DF}"/>
              </a:ext>
            </a:extLst>
          </p:cNvPr>
          <p:cNvSpPr>
            <a:spLocks noGrp="1"/>
          </p:cNvSpPr>
          <p:nvPr>
            <p:ph type="ftr" sz="quarter" idx="11"/>
          </p:nvPr>
        </p:nvSpPr>
        <p:spPr>
          <a:xfrm>
            <a:off x="-32658" y="6536418"/>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769E324D-8122-488B-891D-4DD052577D1E}"/>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25</a:t>
            </a:fld>
            <a:endParaRPr lang="en-GB" dirty="0"/>
          </a:p>
        </p:txBody>
      </p:sp>
    </p:spTree>
    <p:extLst>
      <p:ext uri="{BB962C8B-B14F-4D97-AF65-F5344CB8AC3E}">
        <p14:creationId xmlns:p14="http://schemas.microsoft.com/office/powerpoint/2010/main" val="9359013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71B737-03C4-4BCE-B10A-133FCE78E9E4}"/>
              </a:ext>
            </a:extLst>
          </p:cNvPr>
          <p:cNvSpPr txBox="1"/>
          <p:nvPr/>
        </p:nvSpPr>
        <p:spPr>
          <a:xfrm>
            <a:off x="3909025" y="1874906"/>
            <a:ext cx="6922261" cy="3367076"/>
          </a:xfrm>
          <a:prstGeom prst="rect">
            <a:avLst/>
          </a:prstGeom>
          <a:noFill/>
        </p:spPr>
        <p:txBody>
          <a:bodyPr wrap="square">
            <a:spAutoFit/>
          </a:bodyPr>
          <a:lstStyle/>
          <a:p>
            <a:pPr>
              <a:lnSpc>
                <a:spcPct val="200000"/>
              </a:lnSpc>
              <a:spcAft>
                <a:spcPts val="800"/>
              </a:spcAft>
            </a:pPr>
            <a:r>
              <a:rPr lang="en-GB" sz="4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Are you almost finished?</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7848B865-FF0D-43D0-8941-5E3E64205ED1}"/>
              </a:ext>
            </a:extLst>
          </p:cNvPr>
          <p:cNvSpPr>
            <a:spLocks noGrp="1"/>
          </p:cNvSpPr>
          <p:nvPr>
            <p:ph type="ftr" sz="quarter" idx="11"/>
          </p:nvPr>
        </p:nvSpPr>
        <p:spPr>
          <a:xfrm>
            <a:off x="-10886" y="6547305"/>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F0CD52FA-06A7-4341-9C2B-E50583E6A425}"/>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26</a:t>
            </a:fld>
            <a:endParaRPr lang="en-GB" dirty="0"/>
          </a:p>
        </p:txBody>
      </p:sp>
    </p:spTree>
    <p:extLst>
      <p:ext uri="{BB962C8B-B14F-4D97-AF65-F5344CB8AC3E}">
        <p14:creationId xmlns:p14="http://schemas.microsoft.com/office/powerpoint/2010/main" val="15599890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97441D-FCEF-40C2-98FC-B2940A029E9D}"/>
              </a:ext>
            </a:extLst>
          </p:cNvPr>
          <p:cNvSpPr txBox="1"/>
          <p:nvPr/>
        </p:nvSpPr>
        <p:spPr>
          <a:xfrm>
            <a:off x="4627482" y="113699"/>
            <a:ext cx="8141461" cy="7573355"/>
          </a:xfrm>
          <a:prstGeom prst="rect">
            <a:avLst/>
          </a:prstGeom>
          <a:noFill/>
        </p:spPr>
        <p:txBody>
          <a:bodyPr wrap="square">
            <a:spAutoFit/>
          </a:bodyPr>
          <a:lstStyle/>
          <a:p>
            <a:pPr>
              <a:lnSpc>
                <a:spcPct val="200000"/>
              </a:lnSpc>
              <a:spcAft>
                <a:spcPts val="800"/>
              </a:spcAft>
            </a:pPr>
            <a:r>
              <a:rPr lang="en-GB" sz="2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Lets see what you’ve done.</a:t>
            </a:r>
          </a:p>
          <a:p>
            <a:pPr>
              <a:lnSpc>
                <a:spcPct val="200000"/>
              </a:lnSpc>
              <a:spcAft>
                <a:spcPts val="800"/>
              </a:spcAft>
            </a:pPr>
            <a:endParaRPr lang="en-GB" sz="2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GB" sz="2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I’m going to stop sharing my screen.</a:t>
            </a:r>
          </a:p>
          <a:p>
            <a:pPr>
              <a:lnSpc>
                <a:spcPct val="200000"/>
              </a:lnSpc>
              <a:spcAft>
                <a:spcPts val="800"/>
              </a:spcAft>
            </a:pPr>
            <a:endParaRPr lang="en-GB" sz="2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GB" sz="2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You will take it in turn to hold up your picture </a:t>
            </a:r>
          </a:p>
          <a:p>
            <a:pPr>
              <a:lnSpc>
                <a:spcPct val="200000"/>
              </a:lnSpc>
              <a:spcAft>
                <a:spcPts val="800"/>
              </a:spcAft>
            </a:pPr>
            <a:r>
              <a:rPr lang="en-GB" sz="2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and the others will guess what you have done. </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79BAA311-7107-4FAD-876B-E2898280081A}"/>
              </a:ext>
            </a:extLst>
          </p:cNvPr>
          <p:cNvSpPr>
            <a:spLocks noGrp="1"/>
          </p:cNvSpPr>
          <p:nvPr>
            <p:ph type="ftr" sz="quarter" idx="11"/>
          </p:nvPr>
        </p:nvSpPr>
        <p:spPr>
          <a:xfrm>
            <a:off x="-10886" y="6558189"/>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8884C3AB-4896-4A62-98C5-8FEA31ECE4A2}"/>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27</a:t>
            </a:fld>
            <a:endParaRPr lang="en-GB" dirty="0"/>
          </a:p>
        </p:txBody>
      </p:sp>
    </p:spTree>
    <p:extLst>
      <p:ext uri="{BB962C8B-B14F-4D97-AF65-F5344CB8AC3E}">
        <p14:creationId xmlns:p14="http://schemas.microsoft.com/office/powerpoint/2010/main" val="38692378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3940CF-C67B-4F9F-8169-BF8A55E571C0}"/>
              </a:ext>
            </a:extLst>
          </p:cNvPr>
          <p:cNvSpPr txBox="1"/>
          <p:nvPr/>
        </p:nvSpPr>
        <p:spPr>
          <a:xfrm>
            <a:off x="2151136" y="-457200"/>
            <a:ext cx="7237946" cy="3367076"/>
          </a:xfrm>
          <a:prstGeom prst="rect">
            <a:avLst/>
          </a:prstGeom>
          <a:noFill/>
        </p:spPr>
        <p:txBody>
          <a:bodyPr wrap="square">
            <a:spAutoFit/>
          </a:bodyPr>
          <a:lstStyle/>
          <a:p>
            <a:pPr>
              <a:lnSpc>
                <a:spcPct val="200000"/>
              </a:lnSpc>
              <a:spcAft>
                <a:spcPts val="800"/>
              </a:spcAft>
            </a:pPr>
            <a:r>
              <a:rPr lang="en-GB" sz="4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What are you grateful for?</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3A05BE31-486D-4C5B-90F9-C5B207CE373F}"/>
              </a:ext>
            </a:extLst>
          </p:cNvPr>
          <p:cNvSpPr/>
          <p:nvPr/>
        </p:nvSpPr>
        <p:spPr>
          <a:xfrm>
            <a:off x="4855029" y="2273531"/>
            <a:ext cx="3320143" cy="323305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n w="38100">
                <a:solidFill>
                  <a:schemeClr val="tx1"/>
                </a:solidFill>
              </a:ln>
              <a:solidFill>
                <a:schemeClr val="bg1"/>
              </a:solidFill>
            </a:endParaRPr>
          </a:p>
        </p:txBody>
      </p:sp>
      <p:sp>
        <p:nvSpPr>
          <p:cNvPr id="4" name="Footer Placeholder 3">
            <a:extLst>
              <a:ext uri="{FF2B5EF4-FFF2-40B4-BE49-F238E27FC236}">
                <a16:creationId xmlns:a16="http://schemas.microsoft.com/office/drawing/2014/main" id="{435EF6C3-9217-4593-A1C3-5D08E2662640}"/>
              </a:ext>
            </a:extLst>
          </p:cNvPr>
          <p:cNvSpPr>
            <a:spLocks noGrp="1"/>
          </p:cNvSpPr>
          <p:nvPr>
            <p:ph type="ftr" sz="quarter" idx="11"/>
          </p:nvPr>
        </p:nvSpPr>
        <p:spPr>
          <a:xfrm>
            <a:off x="-10886" y="6536419"/>
            <a:ext cx="4324044" cy="365125"/>
          </a:xfrm>
        </p:spPr>
        <p:txBody>
          <a:bodyPr/>
          <a:lstStyle/>
          <a:p>
            <a:r>
              <a:rPr lang="en-GB" dirty="0"/>
              <a:t>Kirsty Allen     2014114     Angharad Lewis     ECYW4004     </a:t>
            </a:r>
          </a:p>
        </p:txBody>
      </p:sp>
      <p:sp>
        <p:nvSpPr>
          <p:cNvPr id="5" name="Slide Number Placeholder 4">
            <a:extLst>
              <a:ext uri="{FF2B5EF4-FFF2-40B4-BE49-F238E27FC236}">
                <a16:creationId xmlns:a16="http://schemas.microsoft.com/office/drawing/2014/main" id="{94A7BB6F-79EB-4009-9E6E-67B6B51ABAA1}"/>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28</a:t>
            </a:fld>
            <a:endParaRPr lang="en-GB" dirty="0"/>
          </a:p>
        </p:txBody>
      </p:sp>
    </p:spTree>
    <p:extLst>
      <p:ext uri="{BB962C8B-B14F-4D97-AF65-F5344CB8AC3E}">
        <p14:creationId xmlns:p14="http://schemas.microsoft.com/office/powerpoint/2010/main" val="24438854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25485E-8D1F-4329-B0CD-D22B9F2B8743}"/>
              </a:ext>
            </a:extLst>
          </p:cNvPr>
          <p:cNvPicPr>
            <a:picLocks noChangeAspect="1"/>
          </p:cNvPicPr>
          <p:nvPr/>
        </p:nvPicPr>
        <p:blipFill>
          <a:blip r:embed="rId2"/>
          <a:stretch>
            <a:fillRect/>
          </a:stretch>
        </p:blipFill>
        <p:spPr>
          <a:xfrm>
            <a:off x="944310" y="1197888"/>
            <a:ext cx="4400575" cy="4505767"/>
          </a:xfrm>
          <a:prstGeom prst="rect">
            <a:avLst/>
          </a:prstGeom>
          <a:ln w="76200">
            <a:solidFill>
              <a:schemeClr val="tx1"/>
            </a:solidFill>
          </a:ln>
        </p:spPr>
      </p:pic>
      <p:sp>
        <p:nvSpPr>
          <p:cNvPr id="4" name="Rectangle 3">
            <a:extLst>
              <a:ext uri="{FF2B5EF4-FFF2-40B4-BE49-F238E27FC236}">
                <a16:creationId xmlns:a16="http://schemas.microsoft.com/office/drawing/2014/main" id="{0448D515-E58A-47C1-A437-99D727516195}"/>
              </a:ext>
            </a:extLst>
          </p:cNvPr>
          <p:cNvSpPr/>
          <p:nvPr/>
        </p:nvSpPr>
        <p:spPr>
          <a:xfrm>
            <a:off x="6095999" y="1154803"/>
            <a:ext cx="4615544" cy="450576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38100">
                  <a:solidFill>
                    <a:schemeClr val="tx1"/>
                  </a:solidFill>
                </a:ln>
                <a:solidFill>
                  <a:schemeClr val="bg1"/>
                </a:solidFill>
              </a:rPr>
              <a:t>F L U F F  Y </a:t>
            </a:r>
          </a:p>
          <a:p>
            <a:pPr algn="ctr"/>
            <a:endParaRPr lang="en-GB" dirty="0">
              <a:ln w="38100">
                <a:solidFill>
                  <a:schemeClr val="tx1"/>
                </a:solidFill>
              </a:ln>
              <a:solidFill>
                <a:schemeClr val="bg1"/>
              </a:solidFill>
            </a:endParaRPr>
          </a:p>
          <a:p>
            <a:pPr algn="ctr"/>
            <a:r>
              <a:rPr lang="en-GB" dirty="0">
                <a:ln w="38100">
                  <a:solidFill>
                    <a:schemeClr val="tx1"/>
                  </a:solidFill>
                </a:ln>
                <a:solidFill>
                  <a:schemeClr val="bg1"/>
                </a:solidFill>
              </a:rPr>
              <a:t>P A W S </a:t>
            </a:r>
          </a:p>
          <a:p>
            <a:pPr algn="ctr"/>
            <a:endParaRPr lang="en-GB" dirty="0">
              <a:ln w="38100">
                <a:solidFill>
                  <a:schemeClr val="tx1"/>
                </a:solidFill>
              </a:ln>
              <a:solidFill>
                <a:schemeClr val="bg1"/>
              </a:solidFill>
            </a:endParaRPr>
          </a:p>
          <a:p>
            <a:pPr algn="ctr"/>
            <a:r>
              <a:rPr lang="en-GB" dirty="0">
                <a:ln w="38100">
                  <a:solidFill>
                    <a:schemeClr val="tx1"/>
                  </a:solidFill>
                </a:ln>
                <a:solidFill>
                  <a:schemeClr val="bg1"/>
                </a:solidFill>
              </a:rPr>
              <a:t>B I G    E  Y E S</a:t>
            </a:r>
          </a:p>
          <a:p>
            <a:pPr algn="ctr"/>
            <a:r>
              <a:rPr lang="en-GB" dirty="0">
                <a:ln w="38100">
                  <a:solidFill>
                    <a:schemeClr val="tx1"/>
                  </a:solidFill>
                </a:ln>
                <a:solidFill>
                  <a:schemeClr val="bg1"/>
                </a:solidFill>
              </a:rPr>
              <a:t> </a:t>
            </a:r>
          </a:p>
          <a:p>
            <a:pPr algn="ctr"/>
            <a:r>
              <a:rPr lang="en-GB" dirty="0">
                <a:ln w="38100">
                  <a:solidFill>
                    <a:schemeClr val="tx1"/>
                  </a:solidFill>
                </a:ln>
                <a:solidFill>
                  <a:schemeClr val="bg1"/>
                </a:solidFill>
              </a:rPr>
              <a:t>T A I L</a:t>
            </a:r>
          </a:p>
          <a:p>
            <a:pPr algn="ctr"/>
            <a:endParaRPr lang="en-GB" dirty="0">
              <a:ln w="38100">
                <a:solidFill>
                  <a:schemeClr val="tx1"/>
                </a:solidFill>
              </a:ln>
              <a:solidFill>
                <a:schemeClr val="bg1"/>
              </a:solidFill>
            </a:endParaRPr>
          </a:p>
          <a:p>
            <a:pPr algn="ctr"/>
            <a:r>
              <a:rPr lang="en-GB" dirty="0">
                <a:ln w="38100">
                  <a:solidFill>
                    <a:schemeClr val="tx1"/>
                  </a:solidFill>
                </a:ln>
                <a:solidFill>
                  <a:schemeClr val="bg1"/>
                </a:solidFill>
              </a:rPr>
              <a:t>L O Y A L </a:t>
            </a:r>
          </a:p>
          <a:p>
            <a:pPr algn="ctr"/>
            <a:endParaRPr lang="en-GB" dirty="0">
              <a:ln w="38100">
                <a:solidFill>
                  <a:schemeClr val="tx1"/>
                </a:solidFill>
              </a:ln>
              <a:solidFill>
                <a:schemeClr val="bg1"/>
              </a:solidFill>
            </a:endParaRPr>
          </a:p>
          <a:p>
            <a:pPr algn="ctr"/>
            <a:r>
              <a:rPr lang="en-GB" dirty="0">
                <a:ln w="38100">
                  <a:solidFill>
                    <a:schemeClr val="tx1"/>
                  </a:solidFill>
                </a:ln>
                <a:solidFill>
                  <a:schemeClr val="bg1"/>
                </a:solidFill>
              </a:rPr>
              <a:t>T R E A T S </a:t>
            </a:r>
          </a:p>
        </p:txBody>
      </p:sp>
      <p:sp>
        <p:nvSpPr>
          <p:cNvPr id="5" name="Footer Placeholder 4">
            <a:extLst>
              <a:ext uri="{FF2B5EF4-FFF2-40B4-BE49-F238E27FC236}">
                <a16:creationId xmlns:a16="http://schemas.microsoft.com/office/drawing/2014/main" id="{73D6E2FC-66C8-40D6-9BC4-BA1C282DA23A}"/>
              </a:ext>
            </a:extLst>
          </p:cNvPr>
          <p:cNvSpPr>
            <a:spLocks noGrp="1"/>
          </p:cNvSpPr>
          <p:nvPr>
            <p:ph type="ftr" sz="quarter" idx="11"/>
          </p:nvPr>
        </p:nvSpPr>
        <p:spPr>
          <a:xfrm>
            <a:off x="-32658" y="6547305"/>
            <a:ext cx="4324044" cy="365125"/>
          </a:xfrm>
        </p:spPr>
        <p:txBody>
          <a:bodyPr/>
          <a:lstStyle/>
          <a:p>
            <a:r>
              <a:rPr lang="en-GB" dirty="0"/>
              <a:t>Kirsty Allen     2014114     Angharad Lewis     ECYW4004     </a:t>
            </a:r>
          </a:p>
        </p:txBody>
      </p:sp>
      <p:sp>
        <p:nvSpPr>
          <p:cNvPr id="6" name="Slide Number Placeholder 5">
            <a:extLst>
              <a:ext uri="{FF2B5EF4-FFF2-40B4-BE49-F238E27FC236}">
                <a16:creationId xmlns:a16="http://schemas.microsoft.com/office/drawing/2014/main" id="{0A3C714B-812D-49DC-9EC7-D178958F2759}"/>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29</a:t>
            </a:fld>
            <a:endParaRPr lang="en-GB" dirty="0"/>
          </a:p>
        </p:txBody>
      </p:sp>
      <p:sp>
        <p:nvSpPr>
          <p:cNvPr id="8" name="TextBox 7">
            <a:extLst>
              <a:ext uri="{FF2B5EF4-FFF2-40B4-BE49-F238E27FC236}">
                <a16:creationId xmlns:a16="http://schemas.microsoft.com/office/drawing/2014/main" id="{EB0AC65B-2250-487B-997F-4118BCECF0BF}"/>
              </a:ext>
            </a:extLst>
          </p:cNvPr>
          <p:cNvSpPr txBox="1"/>
          <p:nvPr/>
        </p:nvSpPr>
        <p:spPr>
          <a:xfrm>
            <a:off x="7922387" y="6407189"/>
            <a:ext cx="6112328" cy="338554"/>
          </a:xfrm>
          <a:prstGeom prst="rect">
            <a:avLst/>
          </a:prstGeom>
          <a:noFill/>
        </p:spPr>
        <p:txBody>
          <a:bodyPr wrap="square">
            <a:spAutoFit/>
          </a:bodyPr>
          <a:lstStyle/>
          <a:p>
            <a:r>
              <a:rPr lang="en-GB" sz="1600" b="0" i="0" dirty="0">
                <a:solidFill>
                  <a:srgbClr val="000000"/>
                </a:solidFill>
                <a:effectLst/>
                <a:latin typeface="Times New Roman" panose="02020603050405020304" pitchFamily="18" charset="0"/>
                <a:cs typeface="Times New Roman" panose="02020603050405020304" pitchFamily="18" charset="0"/>
              </a:rPr>
              <a:t>(Author's own photo).</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417160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2A4EDFE-2E44-4484-88E0-2F6831C47621}"/>
              </a:ext>
            </a:extLst>
          </p:cNvPr>
          <p:cNvSpPr txBox="1"/>
          <p:nvPr/>
        </p:nvSpPr>
        <p:spPr>
          <a:xfrm>
            <a:off x="2054258" y="-522705"/>
            <a:ext cx="8043489" cy="4208332"/>
          </a:xfrm>
          <a:prstGeom prst="rect">
            <a:avLst/>
          </a:prstGeom>
          <a:noFill/>
        </p:spPr>
        <p:txBody>
          <a:bodyPr wrap="square">
            <a:spAutoFit/>
          </a:bodyPr>
          <a:lstStyle/>
          <a:p>
            <a:pPr>
              <a:lnSpc>
                <a:spcPct val="200000"/>
              </a:lnSpc>
              <a:spcAft>
                <a:spcPts val="800"/>
              </a:spcAft>
            </a:pPr>
            <a:r>
              <a:rPr lang="en-GB" sz="4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Evaluation of activity.</a:t>
            </a:r>
          </a:p>
          <a:p>
            <a:pPr>
              <a:lnSpc>
                <a:spcPct val="200000"/>
              </a:lnSpc>
              <a:spcAft>
                <a:spcPts val="800"/>
              </a:spcAft>
            </a:pPr>
            <a:r>
              <a:rPr lang="en-GB" sz="2400" dirty="0">
                <a:latin typeface="Times New Roman" panose="02020603050405020304" pitchFamily="18" charset="0"/>
                <a:ea typeface="Calibri" panose="020F0502020204030204" pitchFamily="34" charset="0"/>
                <a:cs typeface="Times New Roman" panose="02020603050405020304" pitchFamily="18" charset="0"/>
              </a:rPr>
              <a:t>Under the raise you hand button there is some stamps.</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1AD70058-4979-4D9C-9868-3140812DEF00}"/>
              </a:ext>
            </a:extLst>
          </p:cNvPr>
          <p:cNvPicPr>
            <a:picLocks noChangeAspect="1"/>
          </p:cNvPicPr>
          <p:nvPr/>
        </p:nvPicPr>
        <p:blipFill>
          <a:blip r:embed="rId2"/>
          <a:stretch>
            <a:fillRect/>
          </a:stretch>
        </p:blipFill>
        <p:spPr>
          <a:xfrm>
            <a:off x="2094253" y="2041832"/>
            <a:ext cx="5297141" cy="1324286"/>
          </a:xfrm>
          <a:prstGeom prst="rect">
            <a:avLst/>
          </a:prstGeom>
        </p:spPr>
      </p:pic>
      <p:cxnSp>
        <p:nvCxnSpPr>
          <p:cNvPr id="9" name="Straight Arrow Connector 8">
            <a:extLst>
              <a:ext uri="{FF2B5EF4-FFF2-40B4-BE49-F238E27FC236}">
                <a16:creationId xmlns:a16="http://schemas.microsoft.com/office/drawing/2014/main" id="{4A2FAEAE-E4E6-4F55-89A1-F8F1C37FCF6D}"/>
              </a:ext>
            </a:extLst>
          </p:cNvPr>
          <p:cNvCxnSpPr/>
          <p:nvPr/>
        </p:nvCxnSpPr>
        <p:spPr>
          <a:xfrm flipH="1">
            <a:off x="6096000" y="2041832"/>
            <a:ext cx="2122714" cy="979714"/>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14230501-C12D-498B-A14C-093BD669218D}"/>
              </a:ext>
            </a:extLst>
          </p:cNvPr>
          <p:cNvSpPr txBox="1"/>
          <p:nvPr/>
        </p:nvSpPr>
        <p:spPr>
          <a:xfrm>
            <a:off x="3872137" y="3685627"/>
            <a:ext cx="7630886" cy="2531719"/>
          </a:xfrm>
          <a:prstGeom prst="rect">
            <a:avLst/>
          </a:prstGeom>
          <a:solidFill>
            <a:schemeClr val="bg1"/>
          </a:solidFill>
          <a:ln>
            <a:solidFill>
              <a:schemeClr val="bg1"/>
            </a:solidFill>
          </a:ln>
        </p:spPr>
        <p:txBody>
          <a:bodyPr wrap="square">
            <a:spAutoFit/>
          </a:bodyPr>
          <a:lstStyle/>
          <a:p>
            <a:pPr>
              <a:lnSpc>
                <a:spcPct val="20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If you enjoyed this activity please press the heart.</a:t>
            </a:r>
          </a:p>
          <a:p>
            <a:pPr>
              <a:lnSpc>
                <a:spcPct val="20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If you feel happy after this activity please press the smiley face.</a:t>
            </a:r>
          </a:p>
          <a:p>
            <a:pPr>
              <a:lnSpc>
                <a:spcPct val="20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If you feel you have learnt from this activity please press the clap hands stamp.</a:t>
            </a:r>
          </a:p>
          <a:p>
            <a:pPr>
              <a:lnSpc>
                <a:spcPct val="200000"/>
              </a:lnSpc>
              <a:spcAft>
                <a:spcPts val="800"/>
              </a:spcAft>
            </a:pPr>
            <a:endParaRPr lang="en-GB" sz="1800" u="sng"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12" name="Footer Placeholder 11">
            <a:extLst>
              <a:ext uri="{FF2B5EF4-FFF2-40B4-BE49-F238E27FC236}">
                <a16:creationId xmlns:a16="http://schemas.microsoft.com/office/drawing/2014/main" id="{0525F8C1-4157-45BE-8604-0A9F244243D9}"/>
              </a:ext>
            </a:extLst>
          </p:cNvPr>
          <p:cNvSpPr>
            <a:spLocks noGrp="1"/>
          </p:cNvSpPr>
          <p:nvPr>
            <p:ph type="ftr" sz="quarter" idx="11"/>
          </p:nvPr>
        </p:nvSpPr>
        <p:spPr>
          <a:xfrm>
            <a:off x="-21772" y="6536856"/>
            <a:ext cx="4324044" cy="365125"/>
          </a:xfrm>
        </p:spPr>
        <p:txBody>
          <a:bodyPr/>
          <a:lstStyle/>
          <a:p>
            <a:r>
              <a:rPr lang="en-GB" dirty="0"/>
              <a:t>Kirsty Allen     2014114     Angharad Lewis     ECYW4004     </a:t>
            </a:r>
          </a:p>
        </p:txBody>
      </p:sp>
      <p:sp>
        <p:nvSpPr>
          <p:cNvPr id="13" name="Slide Number Placeholder 12">
            <a:extLst>
              <a:ext uri="{FF2B5EF4-FFF2-40B4-BE49-F238E27FC236}">
                <a16:creationId xmlns:a16="http://schemas.microsoft.com/office/drawing/2014/main" id="{923DA0E6-07A8-4724-A351-72E853157079}"/>
              </a:ext>
            </a:extLst>
          </p:cNvPr>
          <p:cNvSpPr>
            <a:spLocks noGrp="1"/>
          </p:cNvSpPr>
          <p:nvPr>
            <p:ph type="sldNum" sz="quarter" idx="12"/>
          </p:nvPr>
        </p:nvSpPr>
        <p:spPr>
          <a:xfrm>
            <a:off x="11640833" y="6494478"/>
            <a:ext cx="551167" cy="365125"/>
          </a:xfrm>
        </p:spPr>
        <p:txBody>
          <a:bodyPr/>
          <a:lstStyle/>
          <a:p>
            <a:fld id="{E0C19E7E-001F-49DF-B631-61BF07852DA1}" type="slidenum">
              <a:rPr lang="en-GB" smtClean="0"/>
              <a:t>30</a:t>
            </a:fld>
            <a:endParaRPr lang="en-GB" dirty="0"/>
          </a:p>
        </p:txBody>
      </p:sp>
    </p:spTree>
    <p:extLst>
      <p:ext uri="{BB962C8B-B14F-4D97-AF65-F5344CB8AC3E}">
        <p14:creationId xmlns:p14="http://schemas.microsoft.com/office/powerpoint/2010/main" val="10263313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FEFA05-E4D3-48FF-A4BE-6AB832D2FA8B}"/>
              </a:ext>
            </a:extLst>
          </p:cNvPr>
          <p:cNvSpPr txBox="1"/>
          <p:nvPr/>
        </p:nvSpPr>
        <p:spPr>
          <a:xfrm>
            <a:off x="2129364" y="-295496"/>
            <a:ext cx="8043489" cy="3367076"/>
          </a:xfrm>
          <a:prstGeom prst="rect">
            <a:avLst/>
          </a:prstGeom>
          <a:noFill/>
        </p:spPr>
        <p:txBody>
          <a:bodyPr wrap="square">
            <a:spAutoFit/>
          </a:bodyPr>
          <a:lstStyle/>
          <a:p>
            <a:pPr>
              <a:lnSpc>
                <a:spcPct val="200000"/>
              </a:lnSpc>
              <a:spcAft>
                <a:spcPts val="800"/>
              </a:spcAft>
            </a:pPr>
            <a:r>
              <a:rPr lang="en-GB" sz="4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Conclusion of activity.</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6DD24E0A-CC60-44EC-A8C6-86DF4A46249F}"/>
              </a:ext>
            </a:extLst>
          </p:cNvPr>
          <p:cNvSpPr>
            <a:spLocks noGrp="1"/>
          </p:cNvSpPr>
          <p:nvPr>
            <p:ph type="ftr" sz="quarter" idx="11"/>
          </p:nvPr>
        </p:nvSpPr>
        <p:spPr>
          <a:xfrm>
            <a:off x="-32658" y="6547304"/>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2305B3C6-2B77-4460-A1F1-99F57B207067}"/>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31</a:t>
            </a:fld>
            <a:endParaRPr lang="en-GB" dirty="0"/>
          </a:p>
        </p:txBody>
      </p:sp>
      <p:pic>
        <p:nvPicPr>
          <p:cNvPr id="6" name="Picture 5">
            <a:extLst>
              <a:ext uri="{FF2B5EF4-FFF2-40B4-BE49-F238E27FC236}">
                <a16:creationId xmlns:a16="http://schemas.microsoft.com/office/drawing/2014/main" id="{2260BE1B-E015-44A0-8495-9C3EC09CF542}"/>
              </a:ext>
            </a:extLst>
          </p:cNvPr>
          <p:cNvPicPr>
            <a:picLocks noChangeAspect="1"/>
          </p:cNvPicPr>
          <p:nvPr/>
        </p:nvPicPr>
        <p:blipFill>
          <a:blip r:embed="rId2"/>
          <a:stretch>
            <a:fillRect/>
          </a:stretch>
        </p:blipFill>
        <p:spPr>
          <a:xfrm>
            <a:off x="128833" y="4093451"/>
            <a:ext cx="2415749" cy="2453853"/>
          </a:xfrm>
          <a:prstGeom prst="rect">
            <a:avLst/>
          </a:prstGeom>
          <a:ln w="19050">
            <a:solidFill>
              <a:schemeClr val="accent1"/>
            </a:solidFill>
          </a:ln>
        </p:spPr>
      </p:pic>
      <p:pic>
        <p:nvPicPr>
          <p:cNvPr id="8" name="Picture 7">
            <a:extLst>
              <a:ext uri="{FF2B5EF4-FFF2-40B4-BE49-F238E27FC236}">
                <a16:creationId xmlns:a16="http://schemas.microsoft.com/office/drawing/2014/main" id="{B868D330-D16A-45FB-BC2A-0E6FD4F76B29}"/>
              </a:ext>
            </a:extLst>
          </p:cNvPr>
          <p:cNvPicPr>
            <a:picLocks noChangeAspect="1"/>
          </p:cNvPicPr>
          <p:nvPr/>
        </p:nvPicPr>
        <p:blipFill rotWithShape="1">
          <a:blip r:embed="rId3"/>
          <a:srcRect l="2913"/>
          <a:stretch/>
        </p:blipFill>
        <p:spPr>
          <a:xfrm>
            <a:off x="2631565" y="4092153"/>
            <a:ext cx="2142811" cy="2455151"/>
          </a:xfrm>
          <a:prstGeom prst="rect">
            <a:avLst/>
          </a:prstGeom>
          <a:ln w="19050">
            <a:solidFill>
              <a:schemeClr val="accent1"/>
            </a:solidFill>
          </a:ln>
        </p:spPr>
      </p:pic>
      <p:pic>
        <p:nvPicPr>
          <p:cNvPr id="10" name="Picture 9">
            <a:extLst>
              <a:ext uri="{FF2B5EF4-FFF2-40B4-BE49-F238E27FC236}">
                <a16:creationId xmlns:a16="http://schemas.microsoft.com/office/drawing/2014/main" id="{4FA6F6B8-4B18-4AD7-BC52-914FDF649A18}"/>
              </a:ext>
            </a:extLst>
          </p:cNvPr>
          <p:cNvPicPr>
            <a:picLocks noChangeAspect="1"/>
          </p:cNvPicPr>
          <p:nvPr/>
        </p:nvPicPr>
        <p:blipFill>
          <a:blip r:embed="rId4"/>
          <a:stretch>
            <a:fillRect/>
          </a:stretch>
        </p:blipFill>
        <p:spPr>
          <a:xfrm>
            <a:off x="9411039" y="1894114"/>
            <a:ext cx="2632725" cy="4653190"/>
          </a:xfrm>
          <a:prstGeom prst="rect">
            <a:avLst/>
          </a:prstGeom>
          <a:ln w="19050">
            <a:solidFill>
              <a:schemeClr val="accent1"/>
            </a:solidFill>
          </a:ln>
        </p:spPr>
      </p:pic>
      <p:pic>
        <p:nvPicPr>
          <p:cNvPr id="12" name="Picture 11">
            <a:extLst>
              <a:ext uri="{FF2B5EF4-FFF2-40B4-BE49-F238E27FC236}">
                <a16:creationId xmlns:a16="http://schemas.microsoft.com/office/drawing/2014/main" id="{53C0EDEF-FD09-4151-B903-EB90F762E519}"/>
              </a:ext>
            </a:extLst>
          </p:cNvPr>
          <p:cNvPicPr>
            <a:picLocks noChangeAspect="1"/>
          </p:cNvPicPr>
          <p:nvPr/>
        </p:nvPicPr>
        <p:blipFill>
          <a:blip r:embed="rId5"/>
          <a:stretch>
            <a:fillRect/>
          </a:stretch>
        </p:blipFill>
        <p:spPr>
          <a:xfrm>
            <a:off x="4885392" y="4092153"/>
            <a:ext cx="4419273" cy="2455151"/>
          </a:xfrm>
          <a:prstGeom prst="rect">
            <a:avLst/>
          </a:prstGeom>
          <a:ln w="19050">
            <a:solidFill>
              <a:schemeClr val="accent1"/>
            </a:solidFill>
          </a:ln>
        </p:spPr>
      </p:pic>
      <p:sp>
        <p:nvSpPr>
          <p:cNvPr id="14" name="TextBox 13">
            <a:extLst>
              <a:ext uri="{FF2B5EF4-FFF2-40B4-BE49-F238E27FC236}">
                <a16:creationId xmlns:a16="http://schemas.microsoft.com/office/drawing/2014/main" id="{0845074D-1F38-4E95-A933-8653D1DA9F96}"/>
              </a:ext>
            </a:extLst>
          </p:cNvPr>
          <p:cNvSpPr txBox="1"/>
          <p:nvPr/>
        </p:nvSpPr>
        <p:spPr>
          <a:xfrm>
            <a:off x="5528505" y="6547304"/>
            <a:ext cx="6112328" cy="369332"/>
          </a:xfrm>
          <a:prstGeom prst="rect">
            <a:avLst/>
          </a:prstGeom>
          <a:noFill/>
        </p:spPr>
        <p:txBody>
          <a:bodyPr wrap="square">
            <a:spAutoFit/>
          </a:bodyPr>
          <a:lstStyle/>
          <a:p>
            <a:r>
              <a:rPr lang="en-GB" b="0" i="0" dirty="0">
                <a:solidFill>
                  <a:srgbClr val="000000"/>
                </a:solidFill>
                <a:effectLst/>
                <a:latin typeface="Times New Roman" panose="02020603050405020304" pitchFamily="18" charset="0"/>
                <a:cs typeface="Times New Roman" panose="02020603050405020304" pitchFamily="18" charset="0"/>
              </a:rPr>
              <a:t>(Author's own photo from practice - consent gained).</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65147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19DAC3-5A8F-4F34-8DD2-7DEDB51F6416}"/>
              </a:ext>
            </a:extLst>
          </p:cNvPr>
          <p:cNvSpPr txBox="1"/>
          <p:nvPr/>
        </p:nvSpPr>
        <p:spPr>
          <a:xfrm>
            <a:off x="4845196" y="586170"/>
            <a:ext cx="8043489" cy="5685659"/>
          </a:xfrm>
          <a:prstGeom prst="rect">
            <a:avLst/>
          </a:prstGeom>
          <a:noFill/>
        </p:spPr>
        <p:txBody>
          <a:bodyPr wrap="square">
            <a:spAutoFit/>
          </a:bodyPr>
          <a:lstStyle/>
          <a:p>
            <a:pPr>
              <a:lnSpc>
                <a:spcPct val="200000"/>
              </a:lnSpc>
              <a:spcAft>
                <a:spcPts val="800"/>
              </a:spcAft>
            </a:pPr>
            <a:r>
              <a:rPr lang="en-GB" sz="60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Thank you.</a:t>
            </a:r>
          </a:p>
          <a:p>
            <a:pPr>
              <a:lnSpc>
                <a:spcPct val="200000"/>
              </a:lnSpc>
              <a:spcAft>
                <a:spcPts val="800"/>
              </a:spcAft>
            </a:pPr>
            <a:r>
              <a:rPr lang="en-GB" sz="60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Any questions?</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32B2937E-FD84-4568-83ED-6A86150861BD}"/>
              </a:ext>
            </a:extLst>
          </p:cNvPr>
          <p:cNvSpPr>
            <a:spLocks noGrp="1"/>
          </p:cNvSpPr>
          <p:nvPr>
            <p:ph type="ftr" sz="quarter" idx="11"/>
          </p:nvPr>
        </p:nvSpPr>
        <p:spPr>
          <a:xfrm>
            <a:off x="-43544" y="6536419"/>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4BBC0CC2-BCBF-467D-9E30-165ADB4DF6CD}"/>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32</a:t>
            </a:fld>
            <a:endParaRPr lang="en-GB" dirty="0"/>
          </a:p>
        </p:txBody>
      </p:sp>
    </p:spTree>
    <p:extLst>
      <p:ext uri="{BB962C8B-B14F-4D97-AF65-F5344CB8AC3E}">
        <p14:creationId xmlns:p14="http://schemas.microsoft.com/office/powerpoint/2010/main" val="34015027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FDA67524-DBB3-4CDB-926E-79908F4159D3}"/>
              </a:ext>
            </a:extLst>
          </p:cNvPr>
          <p:cNvSpPr>
            <a:spLocks noGrp="1"/>
          </p:cNvSpPr>
          <p:nvPr>
            <p:ph type="ftr" sz="quarter" idx="11"/>
          </p:nvPr>
        </p:nvSpPr>
        <p:spPr>
          <a:xfrm>
            <a:off x="-43544" y="6541408"/>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C9774968-7B1D-4E24-9067-277733C9B6CA}"/>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33</a:t>
            </a:fld>
            <a:endParaRPr lang="en-GB" dirty="0"/>
          </a:p>
        </p:txBody>
      </p:sp>
      <p:sp>
        <p:nvSpPr>
          <p:cNvPr id="6" name="TextBox 5">
            <a:extLst>
              <a:ext uri="{FF2B5EF4-FFF2-40B4-BE49-F238E27FC236}">
                <a16:creationId xmlns:a16="http://schemas.microsoft.com/office/drawing/2014/main" id="{8C068904-0D0B-4D8C-9F52-8B57FFFA00C0}"/>
              </a:ext>
            </a:extLst>
          </p:cNvPr>
          <p:cNvSpPr txBox="1"/>
          <p:nvPr/>
        </p:nvSpPr>
        <p:spPr>
          <a:xfrm>
            <a:off x="0" y="124619"/>
            <a:ext cx="12192000" cy="5896999"/>
          </a:xfrm>
          <a:prstGeom prst="rect">
            <a:avLst/>
          </a:prstGeom>
          <a:solidFill>
            <a:schemeClr val="bg1"/>
          </a:solidFill>
          <a:ln w="19050">
            <a:solidFill>
              <a:schemeClr val="accent1"/>
            </a:solidFill>
          </a:ln>
        </p:spPr>
        <p:txBody>
          <a:bodyPr wrap="square">
            <a:spAutoFit/>
          </a:bodyPr>
          <a:lstStyle/>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Bronwyn, J. (2013)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The main counselling approaches: What are they?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Available at</a:t>
            </a:r>
            <a:r>
              <a:rPr lang="en-GB" sz="14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https://www.counselling-directory.org.uk/</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Burns, M. (2020)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Rapport and relationships: The basics of child care</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https://cyc-net.org</a:t>
            </a:r>
            <a:r>
              <a:rPr lang="en-GB" sz="1400" u="sng" dirty="0">
                <a:solidFill>
                  <a:srgbClr val="EC7220"/>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CLIMB Professional Development. (2019)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The 7 Benefits of Effective Communication in Personal and Professional Settings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https://climb.pcc.edu/</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Cooper, M. (2020)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Carl Rogers and Person-Centred Change: An Introduction.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https://theweekenduniversity.com/</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Lee, J. (2020)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Expressive Writing Tips for Young People</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https://welldoing.org/</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LIBQUOTES. (2021)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Carl Rodger Quotes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https://libquotes.com/</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Marie, J. (2016)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5, 4, 3, 2, 1 Method to Reduce Anxiety</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https://www.hope-therapy-center.com/</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Mentimeter. (2021)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We make it easy to listen and to be heard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https://www.mentimeter.com/</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Michael Puskar. (2021)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The Role Of Body Language In Communication</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http://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www.betterhelp.com</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The National Youth Work Strategy for Wales. (2014-1018)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Supporting young people to reach their potential and live fulfilled lives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http://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https://dera.ioe.ac.uk/</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The National Youth Service Strategy for Wales. (WAG, 2007)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The National Youth Work Strategy for wales.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https://dera.ioe.ac.uk/</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The Youth Work National Occupational Standards (CLD Standards Council Scotland, 2019)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Initiate, build and maintain relationships with young people</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https://moodle.uwtsd.ac.uk/</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Toogood, H. (2020)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TEARING DOWN INTERNAL BARRIERS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https://www.culturehive.co.uk/</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Youth Action Northern Ireland (2006)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Gender Conscious Work with Young People.</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http://www.youthmetro.org/</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Zoom. (2021)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Polling for meetings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15">
                  <a:extLst>
                    <a:ext uri="{A12FA001-AC4F-418D-AE19-62706E023703}">
                      <ahyp:hlinkClr xmlns:ahyp="http://schemas.microsoft.com/office/drawing/2018/hyperlinkcolor" val="tx"/>
                    </a:ext>
                  </a:extLst>
                </a:hlinkClick>
              </a:rPr>
              <a:t>https://support.zoom.us/</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A247B094-CF5E-4C67-AE02-B01B2CCDD59D}"/>
              </a:ext>
            </a:extLst>
          </p:cNvPr>
          <p:cNvSpPr txBox="1"/>
          <p:nvPr/>
        </p:nvSpPr>
        <p:spPr>
          <a:xfrm>
            <a:off x="7081683" y="3896919"/>
            <a:ext cx="8043489" cy="4946995"/>
          </a:xfrm>
          <a:prstGeom prst="rect">
            <a:avLst/>
          </a:prstGeom>
          <a:noFill/>
        </p:spPr>
        <p:txBody>
          <a:bodyPr wrap="square">
            <a:spAutoFit/>
          </a:bodyPr>
          <a:lstStyle/>
          <a:p>
            <a:pPr>
              <a:lnSpc>
                <a:spcPct val="200000"/>
              </a:lnSpc>
              <a:spcAft>
                <a:spcPts val="800"/>
              </a:spcAft>
            </a:pPr>
            <a:endParaRPr lang="en-GB" sz="4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GB" sz="4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Reference List.</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565424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5463</TotalTime>
  <Words>2583</Words>
  <Application>Microsoft Office PowerPoint</Application>
  <PresentationFormat>Widescreen</PresentationFormat>
  <Paragraphs>314</Paragraphs>
  <Slides>33</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Corbel</vt:lpstr>
      <vt:lpstr>Symbol</vt:lpstr>
      <vt:lpstr>Times New Roman</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kirsty allen</dc:creator>
  <cp:lastModifiedBy>kirsty allen</cp:lastModifiedBy>
  <cp:revision>64</cp:revision>
  <dcterms:created xsi:type="dcterms:W3CDTF">2021-02-18T15:17:40Z</dcterms:created>
  <dcterms:modified xsi:type="dcterms:W3CDTF">2021-02-25T00:19:05Z</dcterms:modified>
</cp:coreProperties>
</file>