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sldIdLst>
    <p:sldId id="276" r:id="rId2"/>
    <p:sldId id="342" r:id="rId3"/>
    <p:sldId id="308" r:id="rId4"/>
    <p:sldId id="310" r:id="rId5"/>
    <p:sldId id="311" r:id="rId6"/>
    <p:sldId id="312" r:id="rId7"/>
    <p:sldId id="278" r:id="rId8"/>
    <p:sldId id="279" r:id="rId9"/>
    <p:sldId id="326" r:id="rId10"/>
    <p:sldId id="327" r:id="rId11"/>
    <p:sldId id="328" r:id="rId12"/>
    <p:sldId id="329" r:id="rId13"/>
    <p:sldId id="330" r:id="rId14"/>
    <p:sldId id="331" r:id="rId15"/>
    <p:sldId id="334" r:id="rId16"/>
    <p:sldId id="335" r:id="rId17"/>
    <p:sldId id="333" r:id="rId18"/>
    <p:sldId id="336" r:id="rId19"/>
    <p:sldId id="337" r:id="rId20"/>
    <p:sldId id="338" r:id="rId21"/>
    <p:sldId id="339" r:id="rId22"/>
    <p:sldId id="302" r:id="rId23"/>
    <p:sldId id="280" r:id="rId24"/>
    <p:sldId id="281" r:id="rId25"/>
    <p:sldId id="282" r:id="rId26"/>
    <p:sldId id="283" r:id="rId27"/>
    <p:sldId id="284" r:id="rId28"/>
    <p:sldId id="293" r:id="rId29"/>
    <p:sldId id="332" r:id="rId30"/>
    <p:sldId id="320" r:id="rId31"/>
    <p:sldId id="345" r:id="rId32"/>
    <p:sldId id="324" r:id="rId33"/>
    <p:sldId id="341" r:id="rId34"/>
    <p:sldId id="340" r:id="rId35"/>
    <p:sldId id="343" r:id="rId36"/>
    <p:sldId id="325" r:id="rId37"/>
    <p:sldId id="344"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96" d="100"/>
          <a:sy n="96" d="100"/>
        </p:scale>
        <p:origin x="588" y="48"/>
      </p:cViewPr>
      <p:guideLst/>
    </p:cSldViewPr>
  </p:slideViewPr>
  <p:notesTextViewPr>
    <p:cViewPr>
      <p:scale>
        <a:sx n="1" d="1"/>
        <a:sy n="1" d="1"/>
      </p:scale>
      <p:origin x="0" y="0"/>
    </p:cViewPr>
  </p:notesTextViewPr>
  <p:sorterViewPr>
    <p:cViewPr varScale="1">
      <p:scale>
        <a:sx n="100" d="100"/>
        <a:sy n="100" d="100"/>
      </p:scale>
      <p:origin x="0" y="-582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26E083-15DA-403A-BC5B-C5D04FD08CAD}" type="datetimeFigureOut">
              <a:rPr lang="en-GB" smtClean="0"/>
              <a:t>02/03/2020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B3B250-23D8-497C-95D0-724620783819}" type="slidenum">
              <a:rPr lang="en-GB" smtClean="0"/>
              <a:t>‹#›</a:t>
            </a:fld>
            <a:endParaRPr lang="en-GB"/>
          </a:p>
        </p:txBody>
      </p:sp>
    </p:spTree>
    <p:extLst>
      <p:ext uri="{BB962C8B-B14F-4D97-AF65-F5344CB8AC3E}">
        <p14:creationId xmlns:p14="http://schemas.microsoft.com/office/powerpoint/2010/main" val="1052199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423BFD68-84B6-43BC-8CE1-21505D03EC27}" type="datetimeFigureOut">
              <a:rPr lang="en-US">
                <a:solidFill>
                  <a:prstClr val="black">
                    <a:tint val="75000"/>
                  </a:prstClr>
                </a:solidFill>
              </a:rPr>
              <a:pPr>
                <a:defRPr/>
              </a:pPr>
              <a:t>3/2/2020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0893AA36-3CB8-42D8-940B-7B934081B35D}" type="slidenum">
              <a:rPr lang="en-GB" altLang="en-US"/>
              <a:pPr/>
              <a:t>‹#›</a:t>
            </a:fld>
            <a:endParaRPr lang="en-GB" altLang="en-US"/>
          </a:p>
        </p:txBody>
      </p:sp>
    </p:spTree>
    <p:extLst>
      <p:ext uri="{BB962C8B-B14F-4D97-AF65-F5344CB8AC3E}">
        <p14:creationId xmlns:p14="http://schemas.microsoft.com/office/powerpoint/2010/main" val="1578747374"/>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BD07B6E9-8816-40FE-AA00-FAE43DBD77B5}" type="datetimeFigureOut">
              <a:rPr lang="en-US">
                <a:solidFill>
                  <a:prstClr val="black">
                    <a:tint val="75000"/>
                  </a:prstClr>
                </a:solidFill>
              </a:rPr>
              <a:pPr>
                <a:defRPr/>
              </a:pPr>
              <a:t>3/2/2020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74F09370-3A78-4383-9818-641669DFB906}" type="slidenum">
              <a:rPr lang="en-GB" altLang="en-US"/>
              <a:pPr/>
              <a:t>‹#›</a:t>
            </a:fld>
            <a:endParaRPr lang="en-GB" altLang="en-US"/>
          </a:p>
        </p:txBody>
      </p:sp>
    </p:spTree>
    <p:extLst>
      <p:ext uri="{BB962C8B-B14F-4D97-AF65-F5344CB8AC3E}">
        <p14:creationId xmlns:p14="http://schemas.microsoft.com/office/powerpoint/2010/main" val="4263030204"/>
      </p:ext>
    </p:extLst>
  </p:cSld>
  <p:clrMapOvr>
    <a:masterClrMapping/>
  </p:clrMapOvr>
  <p:transition>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F27D2D4E-4077-4B25-A3B6-614F81AB070A}" type="datetimeFigureOut">
              <a:rPr lang="en-US">
                <a:solidFill>
                  <a:prstClr val="black">
                    <a:tint val="75000"/>
                  </a:prstClr>
                </a:solidFill>
              </a:rPr>
              <a:pPr>
                <a:defRPr/>
              </a:pPr>
              <a:t>3/2/2020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56DDC438-6CA7-45FF-93F5-F989FF9A827B}" type="slidenum">
              <a:rPr lang="en-GB" altLang="en-US"/>
              <a:pPr/>
              <a:t>‹#›</a:t>
            </a:fld>
            <a:endParaRPr lang="en-GB" altLang="en-US"/>
          </a:p>
        </p:txBody>
      </p:sp>
    </p:spTree>
    <p:extLst>
      <p:ext uri="{BB962C8B-B14F-4D97-AF65-F5344CB8AC3E}">
        <p14:creationId xmlns:p14="http://schemas.microsoft.com/office/powerpoint/2010/main" val="2803377683"/>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8004B031-E613-4922-B276-2DF82F17E851}" type="datetimeFigureOut">
              <a:rPr lang="en-US">
                <a:solidFill>
                  <a:prstClr val="black">
                    <a:tint val="75000"/>
                  </a:prstClr>
                </a:solidFill>
              </a:rPr>
              <a:pPr>
                <a:defRPr/>
              </a:pPr>
              <a:t>3/2/2020</a:t>
            </a:fld>
            <a:endParaRPr lang="en-GB">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7CB4C237-5729-47D0-8D0A-7957F6908DED}" type="slidenum">
              <a:rPr lang="en-GB" altLang="en-US"/>
              <a:pPr/>
              <a:t>‹#›</a:t>
            </a:fld>
            <a:endParaRPr lang="en-GB" altLang="en-US"/>
          </a:p>
        </p:txBody>
      </p:sp>
    </p:spTree>
    <p:extLst>
      <p:ext uri="{BB962C8B-B14F-4D97-AF65-F5344CB8AC3E}">
        <p14:creationId xmlns:p14="http://schemas.microsoft.com/office/powerpoint/2010/main" val="1951735502"/>
      </p:ext>
    </p:extLst>
  </p:cSld>
  <p:clrMapOvr>
    <a:masterClrMapping/>
  </p:clrMapOvr>
  <p:transition>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2D836133-E73B-4158-8F76-BDD3A034FACD}" type="datetimeFigureOut">
              <a:rPr lang="en-US">
                <a:solidFill>
                  <a:prstClr val="black">
                    <a:tint val="75000"/>
                  </a:prstClr>
                </a:solidFill>
              </a:rPr>
              <a:pPr>
                <a:defRPr/>
              </a:pPr>
              <a:t>3/2/2020</a:t>
            </a:fld>
            <a:endParaRPr lang="en-GB">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fld id="{FDE9743F-D06E-49ED-B063-E8356EBD1465}" type="slidenum">
              <a:rPr lang="en-GB" altLang="en-US"/>
              <a:pPr/>
              <a:t>‹#›</a:t>
            </a:fld>
            <a:endParaRPr lang="en-GB" altLang="en-US"/>
          </a:p>
        </p:txBody>
      </p:sp>
    </p:spTree>
    <p:extLst>
      <p:ext uri="{BB962C8B-B14F-4D97-AF65-F5344CB8AC3E}">
        <p14:creationId xmlns:p14="http://schemas.microsoft.com/office/powerpoint/2010/main" val="48807069"/>
      </p:ext>
    </p:extLst>
  </p:cSld>
  <p:clrMapOvr>
    <a:masterClrMapping/>
  </p:clrMapOvr>
  <p:transition>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0DA11763-6150-4EFE-8EDF-74682342EC37}" type="datetimeFigureOut">
              <a:rPr lang="en-US">
                <a:solidFill>
                  <a:prstClr val="black">
                    <a:tint val="75000"/>
                  </a:prstClr>
                </a:solidFill>
              </a:rPr>
              <a:pPr>
                <a:defRPr/>
              </a:pPr>
              <a:t>3/2/2020</a:t>
            </a:fld>
            <a:endParaRPr lang="en-GB">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fld id="{A6D525DA-C7AD-4A31-98E9-D05EAF3A75B1}" type="slidenum">
              <a:rPr lang="en-GB" altLang="en-US"/>
              <a:pPr/>
              <a:t>‹#›</a:t>
            </a:fld>
            <a:endParaRPr lang="en-GB" altLang="en-US"/>
          </a:p>
        </p:txBody>
      </p:sp>
    </p:spTree>
    <p:extLst>
      <p:ext uri="{BB962C8B-B14F-4D97-AF65-F5344CB8AC3E}">
        <p14:creationId xmlns:p14="http://schemas.microsoft.com/office/powerpoint/2010/main" val="966964149"/>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35FB534F-85D1-404D-9E65-AEB0CB74E3F3}" type="datetimeFigureOut">
              <a:rPr lang="en-US">
                <a:solidFill>
                  <a:prstClr val="black">
                    <a:tint val="75000"/>
                  </a:prstClr>
                </a:solidFill>
              </a:rPr>
              <a:pPr>
                <a:defRPr/>
              </a:pPr>
              <a:t>3/2/2020</a:t>
            </a:fld>
            <a:endParaRPr lang="en-GB">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fld id="{3474722B-0196-4C21-BB3A-4376B9D0DAAA}" type="slidenum">
              <a:rPr lang="en-GB" altLang="en-US"/>
              <a:pPr/>
              <a:t>‹#›</a:t>
            </a:fld>
            <a:endParaRPr lang="en-GB" altLang="en-US"/>
          </a:p>
        </p:txBody>
      </p:sp>
    </p:spTree>
    <p:extLst>
      <p:ext uri="{BB962C8B-B14F-4D97-AF65-F5344CB8AC3E}">
        <p14:creationId xmlns:p14="http://schemas.microsoft.com/office/powerpoint/2010/main" val="3777287810"/>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smtClean="0"/>
              <a:t>Click to edit Master title style</a:t>
            </a:r>
            <a:endParaRPr lang="en-GB"/>
          </a:p>
        </p:txBody>
      </p:sp>
      <p:sp>
        <p:nvSpPr>
          <p:cNvPr id="3" name="Content Placeholder 2"/>
          <p:cNvSpPr>
            <a:spLocks noGrp="1"/>
          </p:cNvSpPr>
          <p:nvPr>
            <p:ph idx="1"/>
          </p:nvPr>
        </p:nvSpPr>
        <p:spPr>
          <a:xfrm>
            <a:off x="3575050" y="273052"/>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FDBC7C89-18F3-4E6B-B41B-0185A93A7345}" type="datetimeFigureOut">
              <a:rPr lang="en-US">
                <a:solidFill>
                  <a:prstClr val="black">
                    <a:tint val="75000"/>
                  </a:prstClr>
                </a:solidFill>
              </a:rPr>
              <a:pPr>
                <a:defRPr/>
              </a:pPr>
              <a:t>3/2/2020</a:t>
            </a:fld>
            <a:endParaRPr lang="en-GB">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E3AD6D6B-5B8C-4DE6-B0DE-ABB31F58F82E}" type="slidenum">
              <a:rPr lang="en-GB" altLang="en-US"/>
              <a:pPr/>
              <a:t>‹#›</a:t>
            </a:fld>
            <a:endParaRPr lang="en-GB" altLang="en-US"/>
          </a:p>
        </p:txBody>
      </p:sp>
    </p:spTree>
    <p:extLst>
      <p:ext uri="{BB962C8B-B14F-4D97-AF65-F5344CB8AC3E}">
        <p14:creationId xmlns:p14="http://schemas.microsoft.com/office/powerpoint/2010/main" val="1595108637"/>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B9503BD0-357A-42FB-865D-F80BE5B8B8D5}" type="datetimeFigureOut">
              <a:rPr lang="en-US">
                <a:solidFill>
                  <a:prstClr val="black">
                    <a:tint val="75000"/>
                  </a:prstClr>
                </a:solidFill>
              </a:rPr>
              <a:pPr>
                <a:defRPr/>
              </a:pPr>
              <a:t>3/2/2020</a:t>
            </a:fld>
            <a:endParaRPr lang="en-GB">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FAD4A859-488B-4F68-BEB7-B2C347C2D835}" type="slidenum">
              <a:rPr lang="en-GB" altLang="en-US"/>
              <a:pPr/>
              <a:t>‹#›</a:t>
            </a:fld>
            <a:endParaRPr lang="en-GB" altLang="en-US"/>
          </a:p>
        </p:txBody>
      </p:sp>
    </p:spTree>
    <p:extLst>
      <p:ext uri="{BB962C8B-B14F-4D97-AF65-F5344CB8AC3E}">
        <p14:creationId xmlns:p14="http://schemas.microsoft.com/office/powerpoint/2010/main" val="2529375561"/>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5E2360A2-2357-48C9-87E4-366863AA4608}" type="datetimeFigureOut">
              <a:rPr lang="en-US">
                <a:solidFill>
                  <a:prstClr val="black">
                    <a:tint val="75000"/>
                  </a:prstClr>
                </a:solidFill>
              </a:rPr>
              <a:pPr>
                <a:defRPr/>
              </a:pPr>
              <a:t>3/2/2020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47216A9A-6AEB-4F84-9FB7-F517AD64FC4B}" type="slidenum">
              <a:rPr lang="en-GB" altLang="en-US"/>
              <a:pPr/>
              <a:t>‹#›</a:t>
            </a:fld>
            <a:endParaRPr lang="en-GB" altLang="en-US"/>
          </a:p>
        </p:txBody>
      </p:sp>
    </p:spTree>
    <p:extLst>
      <p:ext uri="{BB962C8B-B14F-4D97-AF65-F5344CB8AC3E}">
        <p14:creationId xmlns:p14="http://schemas.microsoft.com/office/powerpoint/2010/main" val="3362892626"/>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5277A429-F7C6-4EA2-9E29-B5CC253D0ADB}" type="datetimeFigureOut">
              <a:rPr lang="en-US">
                <a:solidFill>
                  <a:prstClr val="black">
                    <a:tint val="75000"/>
                  </a:prstClr>
                </a:solidFill>
              </a:rPr>
              <a:pPr>
                <a:defRPr/>
              </a:pPr>
              <a:t>3/2/2020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712CAD33-122A-432B-8A17-30DD4099DD81}" type="slidenum">
              <a:rPr lang="en-GB" altLang="en-US"/>
              <a:pPr/>
              <a:t>‹#›</a:t>
            </a:fld>
            <a:endParaRPr lang="en-GB" altLang="en-US"/>
          </a:p>
        </p:txBody>
      </p:sp>
    </p:spTree>
    <p:extLst>
      <p:ext uri="{BB962C8B-B14F-4D97-AF65-F5344CB8AC3E}">
        <p14:creationId xmlns:p14="http://schemas.microsoft.com/office/powerpoint/2010/main" val="455408384"/>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2"/>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900">
                <a:solidFill>
                  <a:schemeClr val="tx1">
                    <a:tint val="75000"/>
                  </a:schemeClr>
                </a:solidFill>
                <a:latin typeface="Arial" charset="0"/>
                <a:cs typeface="Arial" charset="0"/>
              </a:defRPr>
            </a:lvl1pPr>
          </a:lstStyle>
          <a:p>
            <a:pPr fontAlgn="base">
              <a:spcBef>
                <a:spcPct val="0"/>
              </a:spcBef>
              <a:spcAft>
                <a:spcPct val="0"/>
              </a:spcAft>
              <a:defRPr/>
            </a:pPr>
            <a:fld id="{927D72AC-54E6-4A0B-989E-3EB73AD9FCC4}" type="datetimeFigureOut">
              <a:rPr lang="en-US">
                <a:solidFill>
                  <a:prstClr val="black">
                    <a:tint val="75000"/>
                  </a:prstClr>
                </a:solidFill>
              </a:rPr>
              <a:pPr fontAlgn="base">
                <a:spcBef>
                  <a:spcPct val="0"/>
                </a:spcBef>
                <a:spcAft>
                  <a:spcPct val="0"/>
                </a:spcAft>
                <a:defRPr/>
              </a:pPr>
              <a:t>3/2/2020</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900">
                <a:solidFill>
                  <a:schemeClr val="tx1">
                    <a:tint val="75000"/>
                  </a:schemeClr>
                </a:solidFill>
                <a:latin typeface="Arial" charset="0"/>
                <a:cs typeface="Arial" charset="0"/>
              </a:defRPr>
            </a:lvl1pPr>
          </a:lstStyle>
          <a:p>
            <a:pPr fontAlgn="base">
              <a:spcBef>
                <a:spcPct val="0"/>
              </a:spcBef>
              <a:spcAft>
                <a:spcPct val="0"/>
              </a:spcAft>
              <a:defRPr/>
            </a:pPr>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900">
                <a:solidFill>
                  <a:srgbClr val="898989"/>
                </a:solidFill>
              </a:defRPr>
            </a:lvl1pPr>
          </a:lstStyle>
          <a:p>
            <a:pPr fontAlgn="base">
              <a:spcBef>
                <a:spcPct val="0"/>
              </a:spcBef>
              <a:spcAft>
                <a:spcPct val="0"/>
              </a:spcAft>
            </a:pPr>
            <a:fld id="{8CE4DA60-512A-40CB-8509-5527441F1063}" type="slidenum">
              <a:rPr lang="en-GB" altLang="en-US">
                <a:latin typeface="Arial" panose="020B0604020202020204" pitchFamily="34" charset="0"/>
                <a:cs typeface="Arial" panose="020B0604020202020204" pitchFamily="34" charset="0"/>
              </a:rPr>
              <a:pPr fontAlgn="base">
                <a:spcBef>
                  <a:spcPct val="0"/>
                </a:spcBef>
                <a:spcAft>
                  <a:spcPct val="0"/>
                </a:spcAft>
              </a:pPr>
              <a:t>‹#›</a:t>
            </a:fld>
            <a:endParaRPr lang="en-GB" altLang="en-US">
              <a:latin typeface="Arial" panose="020B0604020202020204" pitchFamily="34" charset="0"/>
              <a:cs typeface="Arial" panose="020B0604020202020204" pitchFamily="34" charset="0"/>
            </a:endParaRPr>
          </a:p>
        </p:txBody>
      </p:sp>
      <p:pic>
        <p:nvPicPr>
          <p:cNvPr id="1031" name="Picture 47"/>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7715250" y="0"/>
            <a:ext cx="1428750"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3899886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dissolve/>
  </p:transition>
  <p:timing>
    <p:tnLst>
      <p:par>
        <p:cTn id="1" dur="indefinite" restart="never" nodeType="tmRoot"/>
      </p:par>
    </p:tnLst>
  </p:timing>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Calibri" pitchFamily="34" charset="0"/>
        </a:defRPr>
      </a:lvl2pPr>
      <a:lvl3pPr algn="ctr" rtl="0" eaLnBrk="0" fontAlgn="base" hangingPunct="0">
        <a:spcBef>
          <a:spcPct val="0"/>
        </a:spcBef>
        <a:spcAft>
          <a:spcPct val="0"/>
        </a:spcAft>
        <a:defRPr sz="3300">
          <a:solidFill>
            <a:schemeClr val="tx1"/>
          </a:solidFill>
          <a:latin typeface="Calibri" pitchFamily="34" charset="0"/>
        </a:defRPr>
      </a:lvl3pPr>
      <a:lvl4pPr algn="ctr" rtl="0" eaLnBrk="0" fontAlgn="base" hangingPunct="0">
        <a:spcBef>
          <a:spcPct val="0"/>
        </a:spcBef>
        <a:spcAft>
          <a:spcPct val="0"/>
        </a:spcAft>
        <a:defRPr sz="3300">
          <a:solidFill>
            <a:schemeClr val="tx1"/>
          </a:solidFill>
          <a:latin typeface="Calibri" pitchFamily="34" charset="0"/>
        </a:defRPr>
      </a:lvl4pPr>
      <a:lvl5pPr algn="ctr" rtl="0" eaLnBrk="0" fontAlgn="base" hangingPunct="0">
        <a:spcBef>
          <a:spcPct val="0"/>
        </a:spcBef>
        <a:spcAft>
          <a:spcPct val="0"/>
        </a:spcAft>
        <a:defRPr sz="3300">
          <a:solidFill>
            <a:schemeClr val="tx1"/>
          </a:solidFill>
          <a:latin typeface="Calibri" pitchFamily="34" charset="0"/>
        </a:defRPr>
      </a:lvl5pPr>
      <a:lvl6pPr marL="342900" algn="ctr" rtl="0" fontAlgn="base">
        <a:spcBef>
          <a:spcPct val="0"/>
        </a:spcBef>
        <a:spcAft>
          <a:spcPct val="0"/>
        </a:spcAft>
        <a:defRPr sz="3300">
          <a:solidFill>
            <a:schemeClr val="tx1"/>
          </a:solidFill>
          <a:latin typeface="Calibri" pitchFamily="34" charset="0"/>
        </a:defRPr>
      </a:lvl6pPr>
      <a:lvl7pPr marL="685800" algn="ctr" rtl="0" fontAlgn="base">
        <a:spcBef>
          <a:spcPct val="0"/>
        </a:spcBef>
        <a:spcAft>
          <a:spcPct val="0"/>
        </a:spcAft>
        <a:defRPr sz="3300">
          <a:solidFill>
            <a:schemeClr val="tx1"/>
          </a:solidFill>
          <a:latin typeface="Calibri" pitchFamily="34" charset="0"/>
        </a:defRPr>
      </a:lvl7pPr>
      <a:lvl8pPr marL="1028700" algn="ctr" rtl="0" fontAlgn="base">
        <a:spcBef>
          <a:spcPct val="0"/>
        </a:spcBef>
        <a:spcAft>
          <a:spcPct val="0"/>
        </a:spcAft>
        <a:defRPr sz="3300">
          <a:solidFill>
            <a:schemeClr val="tx1"/>
          </a:solidFill>
          <a:latin typeface="Calibri" pitchFamily="34" charset="0"/>
        </a:defRPr>
      </a:lvl8pPr>
      <a:lvl9pPr marL="1371600" algn="ctr" rtl="0" fontAlgn="base">
        <a:spcBef>
          <a:spcPct val="0"/>
        </a:spcBef>
        <a:spcAft>
          <a:spcPct val="0"/>
        </a:spcAft>
        <a:defRPr sz="3300">
          <a:solidFill>
            <a:schemeClr val="tx1"/>
          </a:solidFill>
          <a:latin typeface="Calibri" pitchFamily="34" charset="0"/>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image" Target="../media/image2.wmf"/><Relationship Id="rId1" Type="http://schemas.openxmlformats.org/officeDocument/2006/relationships/slideLayout" Target="../slideLayouts/slideLayout1.xml"/><Relationship Id="rId5" Type="http://schemas.openxmlformats.org/officeDocument/2006/relationships/image" Target="../media/image5.wmf"/><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cid:image002.jpg@01CE9E6C.1FCD7C20"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tsdsu.co.uk/binding"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mailto:P.Evans@uwtsd.ac.uk" TargetMode="External"/><Relationship Id="rId2" Type="http://schemas.openxmlformats.org/officeDocument/2006/relationships/hyperlink" Target="https://eur01.safelinks.protection.outlook.com/?url=https%3A%2F%2Fwww.tsdsu.co.uk%2Fbinding&amp;data=02%7C01%7C%7Ca31392cd039c4f26350208d7bec9baf5%7C4e0f11f9046e45059cb8db2152311e21%7C0%7C0%7C637187645939489387&amp;sdata=b%2FIm2W1NeUBlH7cymyU464TLTBoiE%2FzOqFqk6WgRawo%3D&amp;reserved=0" TargetMode="External"/><Relationship Id="rId1" Type="http://schemas.openxmlformats.org/officeDocument/2006/relationships/slideLayout" Target="../slideLayouts/slideLayout2.xml"/><Relationship Id="rId4" Type="http://schemas.openxmlformats.org/officeDocument/2006/relationships/hyperlink" Target="mailto:k.evans@uwtsd.ac.uk"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506" name="Rectangle 2"/>
          <p:cNvSpPr>
            <a:spLocks noGrp="1" noChangeArrowheads="1"/>
          </p:cNvSpPr>
          <p:nvPr>
            <p:ph type="ctrTitle"/>
          </p:nvPr>
        </p:nvSpPr>
        <p:spPr>
          <a:xfrm>
            <a:off x="153570" y="1975540"/>
            <a:ext cx="8884486" cy="1102519"/>
          </a:xfrm>
        </p:spPr>
        <p:txBody>
          <a:bodyPr/>
          <a:lstStyle/>
          <a:p>
            <a:r>
              <a:rPr lang="en-GB" altLang="en-US" sz="6600" b="1" dirty="0"/>
              <a:t> Dissertation Submission  </a:t>
            </a:r>
          </a:p>
        </p:txBody>
      </p:sp>
      <p:sp>
        <p:nvSpPr>
          <p:cNvPr id="2051" name="Rectangle 3"/>
          <p:cNvSpPr>
            <a:spLocks noGrp="1" noChangeArrowheads="1"/>
          </p:cNvSpPr>
          <p:nvPr>
            <p:ph type="subTitle" idx="1"/>
          </p:nvPr>
        </p:nvSpPr>
        <p:spPr>
          <a:xfrm>
            <a:off x="1416931" y="3283700"/>
            <a:ext cx="6357763" cy="1314450"/>
          </a:xfrm>
        </p:spPr>
        <p:txBody>
          <a:bodyPr/>
          <a:lstStyle/>
          <a:p>
            <a:pPr>
              <a:buFont typeface="Arial" charset="0"/>
              <a:buNone/>
              <a:defRPr/>
            </a:pPr>
            <a:r>
              <a:rPr lang="en-GB" sz="4400" b="1" i="1" dirty="0" smtClean="0">
                <a:solidFill>
                  <a:schemeClr val="tx1"/>
                </a:solidFill>
              </a:rPr>
              <a:t>Putting it all together and preparing for submission</a:t>
            </a:r>
            <a:endParaRPr lang="en-GB" sz="4400" b="1" i="1" dirty="0">
              <a:solidFill>
                <a:schemeClr val="tx1"/>
              </a:solidFill>
            </a:endParaRPr>
          </a:p>
        </p:txBody>
      </p:sp>
      <p:pic>
        <p:nvPicPr>
          <p:cNvPr id="21508" name="Picture 6" descr="MCj0196298000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9514" y="246461"/>
            <a:ext cx="1238250" cy="12501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9" name="Picture 8" descr="MMAG00281_0000[1]"/>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7327064" y="205980"/>
            <a:ext cx="1700213" cy="1182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0" name="Picture 9" descr="j0302953"/>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11019"/>
          <a:stretch/>
        </p:blipFill>
        <p:spPr bwMode="auto">
          <a:xfrm>
            <a:off x="7913716" y="5144713"/>
            <a:ext cx="1021297" cy="16085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1" name="Picture 11" descr="MCj0404379000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4204" y="5455359"/>
            <a:ext cx="1321594" cy="131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28977658"/>
      </p:ext>
    </p:extLst>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509" y="100071"/>
            <a:ext cx="8229600" cy="905769"/>
          </a:xfrm>
        </p:spPr>
        <p:txBody>
          <a:bodyPr/>
          <a:lstStyle/>
          <a:p>
            <a:r>
              <a:rPr lang="en-GB" sz="4800" b="1" dirty="0" smtClean="0"/>
              <a:t>Dissertation Submission </a:t>
            </a:r>
            <a:endParaRPr lang="en-GB" sz="4800" b="1" dirty="0"/>
          </a:p>
        </p:txBody>
      </p:sp>
      <p:sp>
        <p:nvSpPr>
          <p:cNvPr id="3" name="Content Placeholder 2"/>
          <p:cNvSpPr>
            <a:spLocks noGrp="1"/>
          </p:cNvSpPr>
          <p:nvPr>
            <p:ph idx="1"/>
          </p:nvPr>
        </p:nvSpPr>
        <p:spPr>
          <a:xfrm>
            <a:off x="108065" y="1188720"/>
            <a:ext cx="8952808" cy="4525963"/>
          </a:xfrm>
        </p:spPr>
        <p:txBody>
          <a:bodyPr/>
          <a:lstStyle/>
          <a:p>
            <a:r>
              <a:rPr lang="en-GB" sz="2800" dirty="0"/>
              <a:t>Deadline </a:t>
            </a:r>
            <a:r>
              <a:rPr lang="en-GB" sz="2800" dirty="0" smtClean="0"/>
              <a:t>12:00pm (Midday) Friday 27</a:t>
            </a:r>
            <a:r>
              <a:rPr lang="en-GB" sz="2800" baseline="30000" dirty="0" smtClean="0"/>
              <a:t>th</a:t>
            </a:r>
            <a:r>
              <a:rPr lang="en-GB" sz="2800" dirty="0" smtClean="0"/>
              <a:t> March 2020</a:t>
            </a:r>
          </a:p>
          <a:p>
            <a:endParaRPr lang="en-GB" sz="1000" dirty="0"/>
          </a:p>
          <a:p>
            <a:r>
              <a:rPr lang="en-GB" sz="2800" dirty="0" smtClean="0"/>
              <a:t>Must submit the following by the above deadline:</a:t>
            </a:r>
          </a:p>
          <a:p>
            <a:pPr lvl="1"/>
            <a:r>
              <a:rPr lang="en-GB" sz="2500" dirty="0" smtClean="0"/>
              <a:t>ONE hard bound copy of the dissertation (with signed declarations) to room 314 IQ building (9am-12pm) </a:t>
            </a:r>
          </a:p>
          <a:p>
            <a:pPr lvl="1"/>
            <a:r>
              <a:rPr lang="en-GB" sz="2500" b="1" dirty="0" smtClean="0"/>
              <a:t>AND</a:t>
            </a:r>
            <a:r>
              <a:rPr lang="en-GB" sz="2500" dirty="0" smtClean="0"/>
              <a:t> an electronic version to the </a:t>
            </a:r>
            <a:r>
              <a:rPr lang="en-GB" sz="2500" dirty="0" err="1" smtClean="0"/>
              <a:t>TurnItIn</a:t>
            </a:r>
            <a:r>
              <a:rPr lang="en-GB" sz="2500" dirty="0" smtClean="0"/>
              <a:t> portal on Moodle</a:t>
            </a:r>
            <a:endParaRPr lang="en-GB" sz="2500" dirty="0"/>
          </a:p>
          <a:p>
            <a:endParaRPr lang="en-GB" sz="1000" dirty="0"/>
          </a:p>
          <a:p>
            <a:r>
              <a:rPr lang="en-GB" sz="2800" dirty="0"/>
              <a:t>Failure to hand in </a:t>
            </a:r>
            <a:r>
              <a:rPr lang="en-GB" sz="2800" dirty="0" smtClean="0"/>
              <a:t>the hard bound copy AND a </a:t>
            </a:r>
            <a:r>
              <a:rPr lang="en-GB" sz="2800" dirty="0"/>
              <a:t>readable electronic version </a:t>
            </a:r>
            <a:r>
              <a:rPr lang="en-GB" sz="2800" dirty="0" smtClean="0"/>
              <a:t>by the 12:00pm (Midday) deadline on the 27</a:t>
            </a:r>
            <a:r>
              <a:rPr lang="en-GB" sz="2800" baseline="30000" dirty="0" smtClean="0"/>
              <a:t>th</a:t>
            </a:r>
            <a:r>
              <a:rPr lang="en-GB" sz="2800" dirty="0" smtClean="0"/>
              <a:t> March will </a:t>
            </a:r>
            <a:r>
              <a:rPr lang="en-GB" sz="2800" dirty="0"/>
              <a:t>constitute non-submission of the entire </a:t>
            </a:r>
            <a:r>
              <a:rPr lang="en-GB" sz="2800" dirty="0" smtClean="0"/>
              <a:t>dissertation, </a:t>
            </a:r>
            <a:r>
              <a:rPr lang="en-GB" sz="2800" dirty="0"/>
              <a:t>resulting in a mark of zero.</a:t>
            </a:r>
          </a:p>
          <a:p>
            <a:endParaRPr lang="en-GB" sz="2100" dirty="0"/>
          </a:p>
        </p:txBody>
      </p:sp>
    </p:spTree>
    <p:extLst>
      <p:ext uri="{BB962C8B-B14F-4D97-AF65-F5344CB8AC3E}">
        <p14:creationId xmlns:p14="http://schemas.microsoft.com/office/powerpoint/2010/main" val="349120334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1758"/>
            <a:ext cx="8229600" cy="1030460"/>
          </a:xfrm>
        </p:spPr>
        <p:txBody>
          <a:bodyPr/>
          <a:lstStyle/>
          <a:p>
            <a:r>
              <a:rPr lang="en-GB" sz="5400" b="1" dirty="0" smtClean="0"/>
              <a:t>The Dissertation</a:t>
            </a:r>
            <a:endParaRPr lang="en-GB" sz="5400" b="1" dirty="0"/>
          </a:p>
        </p:txBody>
      </p:sp>
      <p:sp>
        <p:nvSpPr>
          <p:cNvPr id="3" name="Content Placeholder 2"/>
          <p:cNvSpPr>
            <a:spLocks noGrp="1"/>
          </p:cNvSpPr>
          <p:nvPr>
            <p:ph idx="1"/>
          </p:nvPr>
        </p:nvSpPr>
        <p:spPr>
          <a:xfrm>
            <a:off x="174567" y="1122218"/>
            <a:ext cx="8819803" cy="5461462"/>
          </a:xfrm>
        </p:spPr>
        <p:txBody>
          <a:bodyPr>
            <a:noAutofit/>
          </a:bodyPr>
          <a:lstStyle/>
          <a:p>
            <a:r>
              <a:rPr lang="en-GB" sz="3200" dirty="0" smtClean="0"/>
              <a:t>40 credit module</a:t>
            </a:r>
          </a:p>
          <a:p>
            <a:pPr lvl="1"/>
            <a:r>
              <a:rPr lang="en-GB" sz="2800" dirty="0" smtClean="0"/>
              <a:t>Written dissertation (75%) </a:t>
            </a:r>
          </a:p>
          <a:p>
            <a:pPr lvl="1"/>
            <a:r>
              <a:rPr lang="en-GB" sz="2800" dirty="0" smtClean="0"/>
              <a:t>Oral presentation or hosted poster (25%)</a:t>
            </a:r>
          </a:p>
          <a:p>
            <a:pPr lvl="1"/>
            <a:endParaRPr lang="en-GB" sz="1600" dirty="0"/>
          </a:p>
          <a:p>
            <a:r>
              <a:rPr lang="en-GB" sz="3200" dirty="0" smtClean="0"/>
              <a:t>8,000 to 10,000 words </a:t>
            </a:r>
          </a:p>
          <a:p>
            <a:pPr lvl="1"/>
            <a:r>
              <a:rPr lang="en-GB" sz="2800" dirty="0" smtClean="0"/>
              <a:t>but quantity does not always equal quality!!</a:t>
            </a:r>
          </a:p>
          <a:p>
            <a:pPr lvl="1"/>
            <a:endParaRPr lang="en-GB" sz="1600" dirty="0" smtClean="0"/>
          </a:p>
          <a:p>
            <a:r>
              <a:rPr lang="en-GB" sz="3100" dirty="0" smtClean="0"/>
              <a:t>Read the Written Thesis </a:t>
            </a:r>
            <a:r>
              <a:rPr lang="en-GB" sz="3100" dirty="0" err="1" smtClean="0"/>
              <a:t>Proforma</a:t>
            </a:r>
            <a:r>
              <a:rPr lang="en-GB" sz="3100" dirty="0" smtClean="0"/>
              <a:t> on Moodle</a:t>
            </a:r>
          </a:p>
          <a:p>
            <a:endParaRPr lang="en-GB" sz="1800" dirty="0"/>
          </a:p>
          <a:p>
            <a:r>
              <a:rPr lang="en-GB" sz="3200" dirty="0" smtClean="0"/>
              <a:t>Required structure and format following a structured assessment schedule</a:t>
            </a:r>
            <a:endParaRPr lang="en-GB" sz="3200" dirty="0"/>
          </a:p>
        </p:txBody>
      </p:sp>
    </p:spTree>
    <p:extLst>
      <p:ext uri="{BB962C8B-B14F-4D97-AF65-F5344CB8AC3E}">
        <p14:creationId xmlns:p14="http://schemas.microsoft.com/office/powerpoint/2010/main" val="379438302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Effect transition="in" filter="randombar(horizontal)">
                                      <p:cBhvr>
                                        <p:cTn id="3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127534"/>
            <a:ext cx="6172200" cy="857250"/>
          </a:xfrm>
        </p:spPr>
        <p:txBody>
          <a:bodyPr/>
          <a:lstStyle/>
          <a:p>
            <a:r>
              <a:rPr lang="en-GB" sz="5400" b="1" dirty="0" smtClean="0"/>
              <a:t>Module</a:t>
            </a:r>
            <a:r>
              <a:rPr lang="en-GB" sz="6000" b="1" dirty="0" smtClean="0"/>
              <a:t> Aims </a:t>
            </a:r>
            <a:endParaRPr lang="en-GB" sz="6000" b="1" dirty="0"/>
          </a:p>
        </p:txBody>
      </p:sp>
      <p:sp>
        <p:nvSpPr>
          <p:cNvPr id="3" name="Content Placeholder 2"/>
          <p:cNvSpPr>
            <a:spLocks noGrp="1"/>
          </p:cNvSpPr>
          <p:nvPr>
            <p:ph idx="1"/>
          </p:nvPr>
        </p:nvSpPr>
        <p:spPr>
          <a:xfrm>
            <a:off x="133004" y="1105593"/>
            <a:ext cx="8936181" cy="5611091"/>
          </a:xfrm>
        </p:spPr>
        <p:txBody>
          <a:bodyPr>
            <a:normAutofit/>
          </a:bodyPr>
          <a:lstStyle/>
          <a:p>
            <a:r>
              <a:rPr lang="en-GB" sz="2800" dirty="0" smtClean="0"/>
              <a:t>To </a:t>
            </a:r>
            <a:r>
              <a:rPr lang="en-GB" sz="2800" dirty="0"/>
              <a:t>allow students to develop higher order research skills by identifying </a:t>
            </a:r>
            <a:r>
              <a:rPr lang="en-GB" sz="2800" dirty="0" smtClean="0"/>
              <a:t>and undertaking </a:t>
            </a:r>
            <a:r>
              <a:rPr lang="en-GB" sz="2800" dirty="0"/>
              <a:t>a piece of primary research related to psychology which </a:t>
            </a:r>
            <a:r>
              <a:rPr lang="en-GB" sz="2800" dirty="0" smtClean="0"/>
              <a:t>demonstrates scientific </a:t>
            </a:r>
            <a:r>
              <a:rPr lang="en-GB" sz="2800" dirty="0"/>
              <a:t>and ethical rigour in all respects</a:t>
            </a:r>
            <a:r>
              <a:rPr lang="en-GB" sz="2800" dirty="0" smtClean="0"/>
              <a:t>;</a:t>
            </a:r>
          </a:p>
          <a:p>
            <a:endParaRPr lang="en-GB" sz="1400" dirty="0"/>
          </a:p>
          <a:p>
            <a:r>
              <a:rPr lang="en-GB" sz="2800" dirty="0" smtClean="0"/>
              <a:t>To </a:t>
            </a:r>
            <a:r>
              <a:rPr lang="en-GB" sz="2800" dirty="0"/>
              <a:t>enable students to demonstrate their ability to produce an </a:t>
            </a:r>
            <a:r>
              <a:rPr lang="en-GB" sz="2800" dirty="0" smtClean="0"/>
              <a:t>empirically-based large </a:t>
            </a:r>
            <a:r>
              <a:rPr lang="en-GB" sz="2800" dirty="0"/>
              <a:t>independent piece of written work to appropriate academic standards </a:t>
            </a:r>
            <a:r>
              <a:rPr lang="en-GB" sz="2800" dirty="0" smtClean="0"/>
              <a:t>for dissertation </a:t>
            </a:r>
            <a:r>
              <a:rPr lang="en-GB" sz="2800" dirty="0"/>
              <a:t>writing in </a:t>
            </a:r>
            <a:r>
              <a:rPr lang="en-GB" sz="2800" dirty="0" smtClean="0"/>
              <a:t>Psychology</a:t>
            </a:r>
          </a:p>
          <a:p>
            <a:endParaRPr lang="en-GB" sz="1400" dirty="0"/>
          </a:p>
          <a:p>
            <a:r>
              <a:rPr lang="en-GB" sz="2800" dirty="0" smtClean="0"/>
              <a:t>To </a:t>
            </a:r>
            <a:r>
              <a:rPr lang="en-GB" sz="2800" dirty="0"/>
              <a:t>provide students with the ability to demonstrate a professional standard </a:t>
            </a:r>
            <a:r>
              <a:rPr lang="en-GB" sz="2800" dirty="0" smtClean="0"/>
              <a:t>of presentation </a:t>
            </a:r>
            <a:r>
              <a:rPr lang="en-GB" sz="2800" dirty="0"/>
              <a:t>skills through the presentation of their work at an internal conference</a:t>
            </a:r>
          </a:p>
        </p:txBody>
      </p:sp>
    </p:spTree>
    <p:extLst>
      <p:ext uri="{BB962C8B-B14F-4D97-AF65-F5344CB8AC3E}">
        <p14:creationId xmlns:p14="http://schemas.microsoft.com/office/powerpoint/2010/main" val="21409706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59392"/>
            <a:ext cx="6172200" cy="857250"/>
          </a:xfrm>
        </p:spPr>
        <p:txBody>
          <a:bodyPr/>
          <a:lstStyle/>
          <a:p>
            <a:r>
              <a:rPr lang="en-GB" sz="5400" b="1" dirty="0" smtClean="0"/>
              <a:t>Assessment Criteria </a:t>
            </a:r>
            <a:endParaRPr lang="en-GB" sz="5400" b="1" dirty="0"/>
          </a:p>
        </p:txBody>
      </p:sp>
      <p:sp>
        <p:nvSpPr>
          <p:cNvPr id="3" name="Content Placeholder 2"/>
          <p:cNvSpPr>
            <a:spLocks noGrp="1"/>
          </p:cNvSpPr>
          <p:nvPr>
            <p:ph idx="1"/>
          </p:nvPr>
        </p:nvSpPr>
        <p:spPr>
          <a:xfrm>
            <a:off x="155863" y="1106421"/>
            <a:ext cx="8888384" cy="5577012"/>
          </a:xfrm>
        </p:spPr>
        <p:txBody>
          <a:bodyPr>
            <a:noAutofit/>
          </a:bodyPr>
          <a:lstStyle/>
          <a:p>
            <a:pPr marL="0" indent="0">
              <a:buNone/>
            </a:pPr>
            <a:r>
              <a:rPr lang="en-GB" sz="3200" dirty="0"/>
              <a:t>In order to pass the dissertation you must demonstrate the ability to: </a:t>
            </a:r>
          </a:p>
          <a:p>
            <a:pPr marL="0" indent="0">
              <a:buNone/>
            </a:pPr>
            <a:endParaRPr lang="en-GB" sz="1100" dirty="0"/>
          </a:p>
          <a:p>
            <a:pPr marL="457200" indent="-457200">
              <a:buFont typeface="+mj-lt"/>
              <a:buAutoNum type="arabicPeriod"/>
            </a:pPr>
            <a:r>
              <a:rPr lang="en-GB" sz="2600" dirty="0" smtClean="0"/>
              <a:t>Generate </a:t>
            </a:r>
            <a:r>
              <a:rPr lang="en-GB" sz="2600" dirty="0"/>
              <a:t>appropriate hypotheses and research </a:t>
            </a:r>
            <a:r>
              <a:rPr lang="en-GB" sz="2600" dirty="0" smtClean="0"/>
              <a:t>questions </a:t>
            </a:r>
          </a:p>
          <a:p>
            <a:pPr marL="457200" indent="-457200">
              <a:buFont typeface="+mj-lt"/>
              <a:buAutoNum type="arabicPeriod"/>
            </a:pPr>
            <a:r>
              <a:rPr lang="en-GB" sz="2600" dirty="0"/>
              <a:t>U</a:t>
            </a:r>
            <a:r>
              <a:rPr lang="en-GB" sz="2600" dirty="0" smtClean="0"/>
              <a:t>se </a:t>
            </a:r>
            <a:r>
              <a:rPr lang="en-GB" sz="2600" dirty="0"/>
              <a:t>evidence-based reasoning to explore relevant practical, theoretical and ethical issues associated with a specific research </a:t>
            </a:r>
            <a:r>
              <a:rPr lang="en-GB" sz="2600" dirty="0" smtClean="0"/>
              <a:t>question </a:t>
            </a:r>
          </a:p>
          <a:p>
            <a:pPr marL="457200" indent="-457200">
              <a:buFont typeface="+mj-lt"/>
              <a:buAutoNum type="arabicPeriod"/>
            </a:pPr>
            <a:r>
              <a:rPr lang="en-GB" sz="2600" dirty="0" smtClean="0"/>
              <a:t>Carry </a:t>
            </a:r>
            <a:r>
              <a:rPr lang="en-GB" sz="2600" dirty="0"/>
              <a:t>out an empirical study involving primary data collection using appropriate </a:t>
            </a:r>
            <a:r>
              <a:rPr lang="en-GB" sz="2600" dirty="0" smtClean="0"/>
              <a:t>tools </a:t>
            </a:r>
          </a:p>
          <a:p>
            <a:pPr marL="457200" indent="-457200">
              <a:buFont typeface="+mj-lt"/>
              <a:buAutoNum type="arabicPeriod"/>
            </a:pPr>
            <a:r>
              <a:rPr lang="en-GB" sz="2600" dirty="0" smtClean="0"/>
              <a:t>Analyse </a:t>
            </a:r>
            <a:r>
              <a:rPr lang="en-GB" sz="2600" dirty="0"/>
              <a:t>data using appropriate quantitative and/or qualitative </a:t>
            </a:r>
            <a:r>
              <a:rPr lang="en-GB" sz="2600" dirty="0" smtClean="0"/>
              <a:t>methods</a:t>
            </a:r>
          </a:p>
          <a:p>
            <a:pPr marL="457200" indent="-457200">
              <a:buFont typeface="+mj-lt"/>
              <a:buAutoNum type="arabicPeriod"/>
            </a:pPr>
            <a:r>
              <a:rPr lang="en-GB" sz="2600" dirty="0"/>
              <a:t>P</a:t>
            </a:r>
            <a:r>
              <a:rPr lang="en-GB" sz="2600" dirty="0" smtClean="0"/>
              <a:t>resent </a:t>
            </a:r>
            <a:r>
              <a:rPr lang="en-GB" sz="2600" dirty="0"/>
              <a:t>research findings appropriately</a:t>
            </a:r>
          </a:p>
        </p:txBody>
      </p:sp>
    </p:spTree>
    <p:extLst>
      <p:ext uri="{BB962C8B-B14F-4D97-AF65-F5344CB8AC3E}">
        <p14:creationId xmlns:p14="http://schemas.microsoft.com/office/powerpoint/2010/main" val="230154314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1"/>
          <p:cNvSpPr/>
          <p:nvPr/>
        </p:nvSpPr>
        <p:spPr>
          <a:xfrm>
            <a:off x="116377" y="103295"/>
            <a:ext cx="8927870" cy="6640279"/>
          </a:xfrm>
          <a:prstGeom prst="rect">
            <a:avLst/>
          </a:prstGeom>
        </p:spPr>
        <p:txBody>
          <a:bodyPr wrap="square">
            <a:spAutoFit/>
          </a:bodyPr>
          <a:lstStyle/>
          <a:p>
            <a:pPr algn="ctr"/>
            <a:r>
              <a:rPr lang="en-GB" sz="3200" b="1" dirty="0" smtClean="0"/>
              <a:t>Assessment </a:t>
            </a:r>
            <a:r>
              <a:rPr lang="en-GB" sz="3200" b="1" dirty="0"/>
              <a:t>Component 2</a:t>
            </a:r>
            <a:r>
              <a:rPr lang="en-GB" sz="3200" b="1" dirty="0" smtClean="0"/>
              <a:t>: Written </a:t>
            </a:r>
            <a:r>
              <a:rPr lang="en-GB" sz="3200" b="1" dirty="0"/>
              <a:t>dissertation </a:t>
            </a:r>
            <a:endParaRPr lang="en-GB" sz="3200" b="1" dirty="0" smtClean="0"/>
          </a:p>
          <a:p>
            <a:pPr algn="ctr"/>
            <a:r>
              <a:rPr lang="en-GB" sz="3200" b="1" dirty="0" smtClean="0"/>
              <a:t>(</a:t>
            </a:r>
            <a:r>
              <a:rPr lang="en-GB" sz="3200" b="1" dirty="0"/>
              <a:t>75% of overall module mark) </a:t>
            </a:r>
          </a:p>
          <a:p>
            <a:endParaRPr lang="en-GB" sz="1350" dirty="0"/>
          </a:p>
          <a:p>
            <a:r>
              <a:rPr lang="en-GB" sz="2400" dirty="0"/>
              <a:t>Students </a:t>
            </a:r>
            <a:r>
              <a:rPr lang="en-GB" sz="2400" dirty="0" smtClean="0"/>
              <a:t>are </a:t>
            </a:r>
            <a:r>
              <a:rPr lang="en-GB" sz="2400" dirty="0"/>
              <a:t>required to write up their study and submit a written thesis </a:t>
            </a:r>
            <a:r>
              <a:rPr lang="en-GB" sz="2400" dirty="0" smtClean="0"/>
              <a:t>(word </a:t>
            </a:r>
            <a:r>
              <a:rPr lang="en-GB" sz="2400" dirty="0"/>
              <a:t>count 8,000 – </a:t>
            </a:r>
            <a:r>
              <a:rPr lang="en-GB" sz="2400" dirty="0" smtClean="0"/>
              <a:t>10,000</a:t>
            </a:r>
            <a:r>
              <a:rPr lang="en-GB" sz="2400" dirty="0"/>
              <a:t>) following standard psychology reporting conventions. </a:t>
            </a:r>
          </a:p>
          <a:p>
            <a:endParaRPr lang="en-GB" dirty="0"/>
          </a:p>
          <a:p>
            <a:r>
              <a:rPr lang="en-GB" sz="2400" dirty="0" smtClean="0"/>
              <a:t>Marks are awarded </a:t>
            </a:r>
            <a:r>
              <a:rPr lang="en-GB" sz="2400" dirty="0"/>
              <a:t>according to a number of separate sections:</a:t>
            </a:r>
          </a:p>
          <a:p>
            <a:endParaRPr lang="en-GB" dirty="0"/>
          </a:p>
          <a:p>
            <a:r>
              <a:rPr lang="en-GB" sz="2000" dirty="0"/>
              <a:t>Literature Review (20% of overall mark) </a:t>
            </a:r>
          </a:p>
          <a:p>
            <a:endParaRPr lang="en-GB" sz="2000" dirty="0"/>
          </a:p>
          <a:p>
            <a:r>
              <a:rPr lang="en-GB" sz="2000" dirty="0"/>
              <a:t>Method Section (20% of overall mark) </a:t>
            </a:r>
          </a:p>
          <a:p>
            <a:endParaRPr lang="en-GB" sz="2000" dirty="0"/>
          </a:p>
          <a:p>
            <a:r>
              <a:rPr lang="en-GB" sz="2000" dirty="0"/>
              <a:t>Results Section (20% of overall mark) </a:t>
            </a:r>
          </a:p>
          <a:p>
            <a:endParaRPr lang="en-GB" sz="2000" dirty="0"/>
          </a:p>
          <a:p>
            <a:r>
              <a:rPr lang="en-GB" sz="2000" dirty="0"/>
              <a:t>Discussion (20% of overall mark)</a:t>
            </a:r>
          </a:p>
          <a:p>
            <a:endParaRPr lang="en-GB" sz="2000" dirty="0"/>
          </a:p>
          <a:p>
            <a:r>
              <a:rPr lang="en-GB" sz="2000" dirty="0"/>
              <a:t>Presentation (10% of overall mark) adhering to APA conventions etc. </a:t>
            </a:r>
          </a:p>
          <a:p>
            <a:endParaRPr lang="en-GB" sz="2000" dirty="0"/>
          </a:p>
          <a:p>
            <a:r>
              <a:rPr lang="en-GB" sz="2000" b="1" dirty="0"/>
              <a:t>Initiative (10% of overall mark) student engagement with project, effort, etc. </a:t>
            </a:r>
          </a:p>
        </p:txBody>
      </p:sp>
      <p:sp>
        <p:nvSpPr>
          <p:cNvPr id="3" name="8-Point Star 2"/>
          <p:cNvSpPr/>
          <p:nvPr/>
        </p:nvSpPr>
        <p:spPr>
          <a:xfrm>
            <a:off x="4572000" y="3059084"/>
            <a:ext cx="4472247" cy="2834640"/>
          </a:xfrm>
          <a:prstGeom prst="star8">
            <a:avLst>
              <a:gd name="adj" fmla="val 342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b="1" dirty="0"/>
              <a:t>See Appendix B in the Module Handbook for the </a:t>
            </a:r>
            <a:r>
              <a:rPr lang="en-GB" sz="2000" b="1" dirty="0" smtClean="0"/>
              <a:t>Assessment </a:t>
            </a:r>
            <a:r>
              <a:rPr lang="en-GB" sz="2000" b="1" dirty="0"/>
              <a:t>Sheet </a:t>
            </a:r>
            <a:r>
              <a:rPr lang="en-GB" sz="2000" b="1" dirty="0" smtClean="0"/>
              <a:t>in order to </a:t>
            </a:r>
            <a:r>
              <a:rPr lang="en-GB" sz="2000" b="1" dirty="0"/>
              <a:t>understand how </a:t>
            </a:r>
            <a:r>
              <a:rPr lang="en-GB" sz="2000" b="1" dirty="0" smtClean="0"/>
              <a:t>marks </a:t>
            </a:r>
            <a:r>
              <a:rPr lang="en-GB" sz="2000" b="1" dirty="0"/>
              <a:t>will be allocated. </a:t>
            </a:r>
            <a:endParaRPr lang="en-GB" b="1" dirty="0"/>
          </a:p>
        </p:txBody>
      </p:sp>
    </p:spTree>
    <p:extLst>
      <p:ext uri="{BB962C8B-B14F-4D97-AF65-F5344CB8AC3E}">
        <p14:creationId xmlns:p14="http://schemas.microsoft.com/office/powerpoint/2010/main" val="40723848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Effect transition="in" filter="randombar(horizontal)">
                                      <p:cBhvr>
                                        <p:cTn id="7" dur="500"/>
                                        <p:tgtEl>
                                          <p:spTgt spid="2">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5" end="5"/>
                                            </p:txEl>
                                          </p:spTgt>
                                        </p:tgtEl>
                                        <p:attrNameLst>
                                          <p:attrName>style.visibility</p:attrName>
                                        </p:attrNameLst>
                                      </p:cBhvr>
                                      <p:to>
                                        <p:strVal val="visible"/>
                                      </p:to>
                                    </p:set>
                                    <p:animEffect transition="in" filter="randombar(horizontal)">
                                      <p:cBhvr>
                                        <p:cTn id="12" dur="500"/>
                                        <p:tgtEl>
                                          <p:spTgt spid="2">
                                            <p:txEl>
                                              <p:pRg st="5" end="5"/>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7" end="7"/>
                                            </p:txEl>
                                          </p:spTgt>
                                        </p:tgtEl>
                                        <p:attrNameLst>
                                          <p:attrName>style.visibility</p:attrName>
                                        </p:attrNameLst>
                                      </p:cBhvr>
                                      <p:to>
                                        <p:strVal val="visible"/>
                                      </p:to>
                                    </p:set>
                                    <p:animEffect transition="in" filter="randombar(horizontal)">
                                      <p:cBhvr>
                                        <p:cTn id="17" dur="500"/>
                                        <p:tgtEl>
                                          <p:spTgt spid="2">
                                            <p:txEl>
                                              <p:pRg st="7" end="7"/>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9" end="9"/>
                                            </p:txEl>
                                          </p:spTgt>
                                        </p:tgtEl>
                                        <p:attrNameLst>
                                          <p:attrName>style.visibility</p:attrName>
                                        </p:attrNameLst>
                                      </p:cBhvr>
                                      <p:to>
                                        <p:strVal val="visible"/>
                                      </p:to>
                                    </p:set>
                                    <p:animEffect transition="in" filter="randombar(horizontal)">
                                      <p:cBhvr>
                                        <p:cTn id="22" dur="500"/>
                                        <p:tgtEl>
                                          <p:spTgt spid="2">
                                            <p:txEl>
                                              <p:pRg st="9" end="9"/>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
                                            <p:txEl>
                                              <p:pRg st="11" end="11"/>
                                            </p:txEl>
                                          </p:spTgt>
                                        </p:tgtEl>
                                        <p:attrNameLst>
                                          <p:attrName>style.visibility</p:attrName>
                                        </p:attrNameLst>
                                      </p:cBhvr>
                                      <p:to>
                                        <p:strVal val="visible"/>
                                      </p:to>
                                    </p:set>
                                    <p:animEffect transition="in" filter="randombar(horizontal)">
                                      <p:cBhvr>
                                        <p:cTn id="27" dur="500"/>
                                        <p:tgtEl>
                                          <p:spTgt spid="2">
                                            <p:txEl>
                                              <p:pRg st="11" end="1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2">
                                            <p:txEl>
                                              <p:pRg st="13" end="13"/>
                                            </p:txEl>
                                          </p:spTgt>
                                        </p:tgtEl>
                                        <p:attrNameLst>
                                          <p:attrName>style.visibility</p:attrName>
                                        </p:attrNameLst>
                                      </p:cBhvr>
                                      <p:to>
                                        <p:strVal val="visible"/>
                                      </p:to>
                                    </p:set>
                                    <p:animEffect transition="in" filter="randombar(horizontal)">
                                      <p:cBhvr>
                                        <p:cTn id="32" dur="500"/>
                                        <p:tgtEl>
                                          <p:spTgt spid="2">
                                            <p:txEl>
                                              <p:pRg st="13" end="1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2">
                                            <p:txEl>
                                              <p:pRg st="15" end="15"/>
                                            </p:txEl>
                                          </p:spTgt>
                                        </p:tgtEl>
                                        <p:attrNameLst>
                                          <p:attrName>style.visibility</p:attrName>
                                        </p:attrNameLst>
                                      </p:cBhvr>
                                      <p:to>
                                        <p:strVal val="visible"/>
                                      </p:to>
                                    </p:set>
                                    <p:animEffect transition="in" filter="randombar(horizontal)">
                                      <p:cBhvr>
                                        <p:cTn id="37" dur="500"/>
                                        <p:tgtEl>
                                          <p:spTgt spid="2">
                                            <p:txEl>
                                              <p:pRg st="15" end="1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2">
                                            <p:txEl>
                                              <p:pRg st="17" end="17"/>
                                            </p:txEl>
                                          </p:spTgt>
                                        </p:tgtEl>
                                        <p:attrNameLst>
                                          <p:attrName>style.visibility</p:attrName>
                                        </p:attrNameLst>
                                      </p:cBhvr>
                                      <p:to>
                                        <p:strVal val="visible"/>
                                      </p:to>
                                    </p:set>
                                    <p:animEffect transition="in" filter="randombar(horizontal)">
                                      <p:cBhvr>
                                        <p:cTn id="42" dur="500"/>
                                        <p:tgtEl>
                                          <p:spTgt spid="2">
                                            <p:txEl>
                                              <p:pRg st="17" end="1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grpId="0" nodeType="clickEffect">
                                  <p:stCondLst>
                                    <p:cond delay="0"/>
                                  </p:stCondLst>
                                  <p:childTnLst>
                                    <p:set>
                                      <p:cBhvr>
                                        <p:cTn id="46" dur="1" fill="hold">
                                          <p:stCondLst>
                                            <p:cond delay="0"/>
                                          </p:stCondLst>
                                        </p:cTn>
                                        <p:tgtEl>
                                          <p:spTgt spid="3"/>
                                        </p:tgtEl>
                                        <p:attrNameLst>
                                          <p:attrName>style.visibility</p:attrName>
                                        </p:attrNameLst>
                                      </p:cBhvr>
                                      <p:to>
                                        <p:strVal val="visible"/>
                                      </p:to>
                                    </p:set>
                                    <p:anim calcmode="lin" valueType="num">
                                      <p:cBhvr>
                                        <p:cTn id="47" dur="1000" fill="hold"/>
                                        <p:tgtEl>
                                          <p:spTgt spid="3"/>
                                        </p:tgtEl>
                                        <p:attrNameLst>
                                          <p:attrName>ppt_w</p:attrName>
                                        </p:attrNameLst>
                                      </p:cBhvr>
                                      <p:tavLst>
                                        <p:tav tm="0">
                                          <p:val>
                                            <p:fltVal val="0"/>
                                          </p:val>
                                        </p:tav>
                                        <p:tav tm="100000">
                                          <p:val>
                                            <p:strVal val="#ppt_w"/>
                                          </p:val>
                                        </p:tav>
                                      </p:tavLst>
                                    </p:anim>
                                    <p:anim calcmode="lin" valueType="num">
                                      <p:cBhvr>
                                        <p:cTn id="48" dur="1000" fill="hold"/>
                                        <p:tgtEl>
                                          <p:spTgt spid="3"/>
                                        </p:tgtEl>
                                        <p:attrNameLst>
                                          <p:attrName>ppt_h</p:attrName>
                                        </p:attrNameLst>
                                      </p:cBhvr>
                                      <p:tavLst>
                                        <p:tav tm="0">
                                          <p:val>
                                            <p:fltVal val="0"/>
                                          </p:val>
                                        </p:tav>
                                        <p:tav tm="100000">
                                          <p:val>
                                            <p:strVal val="#ppt_h"/>
                                          </p:val>
                                        </p:tav>
                                      </p:tavLst>
                                    </p:anim>
                                    <p:anim calcmode="lin" valueType="num">
                                      <p:cBhvr>
                                        <p:cTn id="49" dur="1000" fill="hold"/>
                                        <p:tgtEl>
                                          <p:spTgt spid="3"/>
                                        </p:tgtEl>
                                        <p:attrNameLst>
                                          <p:attrName>style.rotation</p:attrName>
                                        </p:attrNameLst>
                                      </p:cBhvr>
                                      <p:tavLst>
                                        <p:tav tm="0">
                                          <p:val>
                                            <p:fltVal val="90"/>
                                          </p:val>
                                        </p:tav>
                                        <p:tav tm="100000">
                                          <p:val>
                                            <p:fltVal val="0"/>
                                          </p:val>
                                        </p:tav>
                                      </p:tavLst>
                                    </p:anim>
                                    <p:animEffect transition="in" filter="fade">
                                      <p:cBhvr>
                                        <p:cTn id="5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3554" name="Title 1"/>
          <p:cNvSpPr>
            <a:spLocks noGrp="1"/>
          </p:cNvSpPr>
          <p:nvPr>
            <p:ph type="title"/>
          </p:nvPr>
        </p:nvSpPr>
        <p:spPr>
          <a:xfrm>
            <a:off x="353291" y="90518"/>
            <a:ext cx="8229600" cy="1143000"/>
          </a:xfrm>
        </p:spPr>
        <p:txBody>
          <a:bodyPr/>
          <a:lstStyle/>
          <a:p>
            <a:r>
              <a:rPr lang="en-GB" altLang="en-US" sz="5400" b="1" dirty="0" smtClean="0"/>
              <a:t>Preparing your thesis</a:t>
            </a:r>
          </a:p>
        </p:txBody>
      </p:sp>
      <p:sp>
        <p:nvSpPr>
          <p:cNvPr id="23555" name="Content Placeholder 2"/>
          <p:cNvSpPr>
            <a:spLocks noGrp="1"/>
          </p:cNvSpPr>
          <p:nvPr>
            <p:ph idx="1"/>
          </p:nvPr>
        </p:nvSpPr>
        <p:spPr>
          <a:xfrm>
            <a:off x="249382" y="1600202"/>
            <a:ext cx="8437418" cy="4525963"/>
          </a:xfrm>
        </p:spPr>
        <p:txBody>
          <a:bodyPr/>
          <a:lstStyle/>
          <a:p>
            <a:r>
              <a:rPr lang="en-GB" altLang="en-US" sz="3600" dirty="0" smtClean="0"/>
              <a:t>Chapter One: Lit review</a:t>
            </a:r>
          </a:p>
          <a:p>
            <a:r>
              <a:rPr lang="en-GB" altLang="en-US" sz="3600" dirty="0" smtClean="0"/>
              <a:t>Chapter Two: Method</a:t>
            </a:r>
          </a:p>
          <a:p>
            <a:r>
              <a:rPr lang="en-GB" altLang="en-US" sz="3600" dirty="0" smtClean="0"/>
              <a:t>Chapter Three: Results</a:t>
            </a:r>
          </a:p>
          <a:p>
            <a:r>
              <a:rPr lang="en-GB" altLang="en-US" sz="3600" dirty="0" smtClean="0"/>
              <a:t>Chapter Four: Discussion </a:t>
            </a:r>
          </a:p>
          <a:p>
            <a:endParaRPr lang="en-GB" altLang="en-US" sz="3600" dirty="0" smtClean="0"/>
          </a:p>
          <a:p>
            <a:pPr>
              <a:buFont typeface="Arial" panose="020B0604020202020204" pitchFamily="34" charset="0"/>
              <a:buNone/>
            </a:pPr>
            <a:r>
              <a:rPr lang="en-GB" altLang="en-US" sz="3600" i="1" dirty="0" smtClean="0"/>
              <a:t>But that is only part of your thesis!.......</a:t>
            </a:r>
          </a:p>
        </p:txBody>
      </p:sp>
      <p:sp>
        <p:nvSpPr>
          <p:cNvPr id="4" name="Oval 3"/>
          <p:cNvSpPr/>
          <p:nvPr/>
        </p:nvSpPr>
        <p:spPr>
          <a:xfrm>
            <a:off x="5288094" y="1507837"/>
            <a:ext cx="3747840" cy="309552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t>APA style throughout – don’t lose unnecessary marks!</a:t>
            </a:r>
          </a:p>
        </p:txBody>
      </p:sp>
    </p:spTree>
    <p:extLst>
      <p:ext uri="{BB962C8B-B14F-4D97-AF65-F5344CB8AC3E}">
        <p14:creationId xmlns:p14="http://schemas.microsoft.com/office/powerpoint/2010/main" val="276586018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randombar(horizontal)">
                                      <p:cBhvr>
                                        <p:cTn id="7" dur="500"/>
                                        <p:tgtEl>
                                          <p:spTgt spid="2355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randombar(horizontal)">
                                      <p:cBhvr>
                                        <p:cTn id="12" dur="500"/>
                                        <p:tgtEl>
                                          <p:spTgt spid="2355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3555">
                                            <p:txEl>
                                              <p:pRg st="2" end="2"/>
                                            </p:txEl>
                                          </p:spTgt>
                                        </p:tgtEl>
                                        <p:attrNameLst>
                                          <p:attrName>style.visibility</p:attrName>
                                        </p:attrNameLst>
                                      </p:cBhvr>
                                      <p:to>
                                        <p:strVal val="visible"/>
                                      </p:to>
                                    </p:set>
                                    <p:animEffect transition="in" filter="randombar(horizontal)">
                                      <p:cBhvr>
                                        <p:cTn id="17" dur="500"/>
                                        <p:tgtEl>
                                          <p:spTgt spid="2355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3555">
                                            <p:txEl>
                                              <p:pRg st="3" end="3"/>
                                            </p:txEl>
                                          </p:spTgt>
                                        </p:tgtEl>
                                        <p:attrNameLst>
                                          <p:attrName>style.visibility</p:attrName>
                                        </p:attrNameLst>
                                      </p:cBhvr>
                                      <p:to>
                                        <p:strVal val="visible"/>
                                      </p:to>
                                    </p:set>
                                    <p:animEffect transition="in" filter="randombar(horizontal)">
                                      <p:cBhvr>
                                        <p:cTn id="22" dur="500"/>
                                        <p:tgtEl>
                                          <p:spTgt spid="2355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randombar(horizontal)">
                                      <p:cBhvr>
                                        <p:cTn id="27" dur="500"/>
                                        <p:tgtEl>
                                          <p:spTgt spid="4"/>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23555">
                                            <p:txEl>
                                              <p:pRg st="5" end="5"/>
                                            </p:txEl>
                                          </p:spTgt>
                                        </p:tgtEl>
                                        <p:attrNameLst>
                                          <p:attrName>style.visibility</p:attrName>
                                        </p:attrNameLst>
                                      </p:cBhvr>
                                      <p:to>
                                        <p:strVal val="visible"/>
                                      </p:to>
                                    </p:set>
                                    <p:animEffect transition="in" filter="randombar(horizontal)">
                                      <p:cBhvr>
                                        <p:cTn id="32" dur="500"/>
                                        <p:tgtEl>
                                          <p:spTgt spid="2355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Title 1"/>
          <p:cNvSpPr>
            <a:spLocks noGrp="1"/>
          </p:cNvSpPr>
          <p:nvPr>
            <p:ph type="title"/>
          </p:nvPr>
        </p:nvSpPr>
        <p:spPr>
          <a:xfrm>
            <a:off x="457200" y="83444"/>
            <a:ext cx="8229600" cy="1662227"/>
          </a:xfrm>
        </p:spPr>
        <p:txBody>
          <a:bodyPr/>
          <a:lstStyle/>
          <a:p>
            <a:r>
              <a:rPr lang="en-GB" altLang="en-US" sz="5400" b="1" dirty="0" smtClean="0"/>
              <a:t>Preparing your thesis continued....</a:t>
            </a:r>
          </a:p>
        </p:txBody>
      </p:sp>
      <p:sp>
        <p:nvSpPr>
          <p:cNvPr id="3" name="Content Placeholder 2"/>
          <p:cNvSpPr>
            <a:spLocks noGrp="1"/>
          </p:cNvSpPr>
          <p:nvPr>
            <p:ph idx="1"/>
          </p:nvPr>
        </p:nvSpPr>
        <p:spPr>
          <a:xfrm>
            <a:off x="174567" y="1600202"/>
            <a:ext cx="8512233" cy="4525963"/>
          </a:xfrm>
        </p:spPr>
        <p:txBody>
          <a:bodyPr>
            <a:noAutofit/>
          </a:bodyPr>
          <a:lstStyle/>
          <a:p>
            <a:pPr>
              <a:buFont typeface="Arial" charset="0"/>
              <a:buChar char="•"/>
              <a:defRPr/>
            </a:pPr>
            <a:r>
              <a:rPr lang="en-GB" sz="3600" dirty="0" smtClean="0"/>
              <a:t>Title page</a:t>
            </a:r>
          </a:p>
          <a:p>
            <a:pPr>
              <a:buFont typeface="Arial" charset="0"/>
              <a:buChar char="•"/>
              <a:defRPr/>
            </a:pPr>
            <a:r>
              <a:rPr lang="en-GB" sz="3600" dirty="0" smtClean="0"/>
              <a:t>Declarations</a:t>
            </a:r>
          </a:p>
          <a:p>
            <a:pPr>
              <a:buFont typeface="Arial" charset="0"/>
              <a:buChar char="•"/>
              <a:defRPr/>
            </a:pPr>
            <a:r>
              <a:rPr lang="en-GB" sz="3600" dirty="0" smtClean="0"/>
              <a:t>Acknowledgements</a:t>
            </a:r>
          </a:p>
          <a:p>
            <a:pPr>
              <a:buFont typeface="Arial" charset="0"/>
              <a:buChar char="•"/>
              <a:defRPr/>
            </a:pPr>
            <a:r>
              <a:rPr lang="en-GB" sz="3600" dirty="0" smtClean="0"/>
              <a:t>Table of contents</a:t>
            </a:r>
          </a:p>
          <a:p>
            <a:pPr>
              <a:buFont typeface="Arial" charset="0"/>
              <a:buChar char="•"/>
              <a:defRPr/>
            </a:pPr>
            <a:r>
              <a:rPr lang="en-GB" sz="3600" dirty="0" smtClean="0"/>
              <a:t>Abstract</a:t>
            </a:r>
          </a:p>
          <a:p>
            <a:pPr>
              <a:buFont typeface="Arial" charset="0"/>
              <a:buChar char="•"/>
              <a:defRPr/>
            </a:pPr>
            <a:endParaRPr lang="en-GB" sz="2000" dirty="0" smtClean="0"/>
          </a:p>
          <a:p>
            <a:pPr>
              <a:buFont typeface="Arial" charset="0"/>
              <a:buChar char="•"/>
              <a:defRPr/>
            </a:pPr>
            <a:r>
              <a:rPr lang="en-GB" sz="3600" dirty="0" smtClean="0"/>
              <a:t>Reference list</a:t>
            </a:r>
          </a:p>
          <a:p>
            <a:pPr>
              <a:buFont typeface="Arial" charset="0"/>
              <a:buChar char="•"/>
              <a:defRPr/>
            </a:pPr>
            <a:r>
              <a:rPr lang="en-GB" sz="3600" dirty="0" smtClean="0"/>
              <a:t>Appendices</a:t>
            </a:r>
            <a:endParaRPr lang="en-GB" sz="3600" dirty="0"/>
          </a:p>
        </p:txBody>
      </p:sp>
      <p:sp>
        <p:nvSpPr>
          <p:cNvPr id="2" name="Right Arrow 1"/>
          <p:cNvSpPr/>
          <p:nvPr/>
        </p:nvSpPr>
        <p:spPr>
          <a:xfrm>
            <a:off x="457200" y="4688378"/>
            <a:ext cx="5611091" cy="74814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6242858" y="4877785"/>
            <a:ext cx="2327563" cy="46166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algn="ctr"/>
            <a:r>
              <a:rPr lang="en-GB" sz="2400" b="1" dirty="0" smtClean="0"/>
              <a:t>Main Chapters</a:t>
            </a:r>
            <a:endParaRPr lang="en-GB" sz="2400" b="1" dirty="0"/>
          </a:p>
        </p:txBody>
      </p:sp>
      <p:sp>
        <p:nvSpPr>
          <p:cNvPr id="6" name="8-Point Star 5"/>
          <p:cNvSpPr/>
          <p:nvPr/>
        </p:nvSpPr>
        <p:spPr>
          <a:xfrm>
            <a:off x="4971011" y="1745671"/>
            <a:ext cx="4156363" cy="2834640"/>
          </a:xfrm>
          <a:prstGeom prst="star8">
            <a:avLst>
              <a:gd name="adj" fmla="val 342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smtClean="0"/>
              <a:t>EACH SECTION MUST START ON A NEW PAGE</a:t>
            </a:r>
            <a:endParaRPr lang="en-GB" sz="2400" b="1" dirty="0"/>
          </a:p>
        </p:txBody>
      </p:sp>
    </p:spTree>
    <p:extLst>
      <p:ext uri="{BB962C8B-B14F-4D97-AF65-F5344CB8AC3E}">
        <p14:creationId xmlns:p14="http://schemas.microsoft.com/office/powerpoint/2010/main" val="354132349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 presetClass="entr" presetSubtype="8" fill="hold" grpId="0" nodeType="clickEffect">
                                  <p:stCondLst>
                                    <p:cond delay="0"/>
                                  </p:stCondLst>
                                  <p:childTnLst>
                                    <p:set>
                                      <p:cBhvr>
                                        <p:cTn id="31" dur="1" fill="hold">
                                          <p:stCondLst>
                                            <p:cond delay="0"/>
                                          </p:stCondLst>
                                        </p:cTn>
                                        <p:tgtEl>
                                          <p:spTgt spid="2"/>
                                        </p:tgtEl>
                                        <p:attrNameLst>
                                          <p:attrName>style.visibility</p:attrName>
                                        </p:attrNameLst>
                                      </p:cBhvr>
                                      <p:to>
                                        <p:strVal val="visible"/>
                                      </p:to>
                                    </p:set>
                                    <p:anim calcmode="lin" valueType="num">
                                      <p:cBhvr additive="base">
                                        <p:cTn id="32" dur="500" fill="hold"/>
                                        <p:tgtEl>
                                          <p:spTgt spid="2"/>
                                        </p:tgtEl>
                                        <p:attrNameLst>
                                          <p:attrName>ppt_x</p:attrName>
                                        </p:attrNameLst>
                                      </p:cBhvr>
                                      <p:tavLst>
                                        <p:tav tm="0">
                                          <p:val>
                                            <p:strVal val="0-#ppt_w/2"/>
                                          </p:val>
                                        </p:tav>
                                        <p:tav tm="100000">
                                          <p:val>
                                            <p:strVal val="#ppt_x"/>
                                          </p:val>
                                        </p:tav>
                                      </p:tavLst>
                                    </p:anim>
                                    <p:anim calcmode="lin" valueType="num">
                                      <p:cBhvr additive="base">
                                        <p:cTn id="33" dur="500" fill="hold"/>
                                        <p:tgtEl>
                                          <p:spTgt spid="2"/>
                                        </p:tgtEl>
                                        <p:attrNameLst>
                                          <p:attrName>ppt_y</p:attrName>
                                        </p:attrNameLst>
                                      </p:cBhvr>
                                      <p:tavLst>
                                        <p:tav tm="0">
                                          <p:val>
                                            <p:strVal val="#ppt_y"/>
                                          </p:val>
                                        </p:tav>
                                        <p:tav tm="100000">
                                          <p:val>
                                            <p:strVal val="#ppt_y"/>
                                          </p:val>
                                        </p:tav>
                                      </p:tavLst>
                                    </p:anim>
                                  </p:childTnLst>
                                </p:cTn>
                              </p:par>
                              <p:par>
                                <p:cTn id="34" presetID="2" presetClass="entr" presetSubtype="8" fill="hold" grpId="0" nodeType="withEffect">
                                  <p:stCondLst>
                                    <p:cond delay="0"/>
                                  </p:stCondLst>
                                  <p:childTnLst>
                                    <p:set>
                                      <p:cBhvr>
                                        <p:cTn id="35" dur="1" fill="hold">
                                          <p:stCondLst>
                                            <p:cond delay="0"/>
                                          </p:stCondLst>
                                        </p:cTn>
                                        <p:tgtEl>
                                          <p:spTgt spid="4"/>
                                        </p:tgtEl>
                                        <p:attrNameLst>
                                          <p:attrName>style.visibility</p:attrName>
                                        </p:attrNameLst>
                                      </p:cBhvr>
                                      <p:to>
                                        <p:strVal val="visible"/>
                                      </p:to>
                                    </p:set>
                                    <p:anim calcmode="lin" valueType="num">
                                      <p:cBhvr additive="base">
                                        <p:cTn id="36" dur="500" fill="hold"/>
                                        <p:tgtEl>
                                          <p:spTgt spid="4"/>
                                        </p:tgtEl>
                                        <p:attrNameLst>
                                          <p:attrName>ppt_x</p:attrName>
                                        </p:attrNameLst>
                                      </p:cBhvr>
                                      <p:tavLst>
                                        <p:tav tm="0">
                                          <p:val>
                                            <p:strVal val="0-#ppt_w/2"/>
                                          </p:val>
                                        </p:tav>
                                        <p:tav tm="100000">
                                          <p:val>
                                            <p:strVal val="#ppt_x"/>
                                          </p:val>
                                        </p:tav>
                                      </p:tavLst>
                                    </p:anim>
                                    <p:anim calcmode="lin" valueType="num">
                                      <p:cBhvr additive="base">
                                        <p:cTn id="37"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randombar(horizontal)">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31" presetClass="entr" presetSubtype="0" fill="hold" grpId="0" nodeType="clickEffect">
                                  <p:stCondLst>
                                    <p:cond delay="0"/>
                                  </p:stCondLst>
                                  <p:childTnLst>
                                    <p:set>
                                      <p:cBhvr>
                                        <p:cTn id="51" dur="1" fill="hold">
                                          <p:stCondLst>
                                            <p:cond delay="0"/>
                                          </p:stCondLst>
                                        </p:cTn>
                                        <p:tgtEl>
                                          <p:spTgt spid="6"/>
                                        </p:tgtEl>
                                        <p:attrNameLst>
                                          <p:attrName>style.visibility</p:attrName>
                                        </p:attrNameLst>
                                      </p:cBhvr>
                                      <p:to>
                                        <p:strVal val="visible"/>
                                      </p:to>
                                    </p:set>
                                    <p:anim calcmode="lin" valueType="num">
                                      <p:cBhvr>
                                        <p:cTn id="52" dur="1000" fill="hold"/>
                                        <p:tgtEl>
                                          <p:spTgt spid="6"/>
                                        </p:tgtEl>
                                        <p:attrNameLst>
                                          <p:attrName>ppt_w</p:attrName>
                                        </p:attrNameLst>
                                      </p:cBhvr>
                                      <p:tavLst>
                                        <p:tav tm="0">
                                          <p:val>
                                            <p:fltVal val="0"/>
                                          </p:val>
                                        </p:tav>
                                        <p:tav tm="100000">
                                          <p:val>
                                            <p:strVal val="#ppt_w"/>
                                          </p:val>
                                        </p:tav>
                                      </p:tavLst>
                                    </p:anim>
                                    <p:anim calcmode="lin" valueType="num">
                                      <p:cBhvr>
                                        <p:cTn id="53" dur="1000" fill="hold"/>
                                        <p:tgtEl>
                                          <p:spTgt spid="6"/>
                                        </p:tgtEl>
                                        <p:attrNameLst>
                                          <p:attrName>ppt_h</p:attrName>
                                        </p:attrNameLst>
                                      </p:cBhvr>
                                      <p:tavLst>
                                        <p:tav tm="0">
                                          <p:val>
                                            <p:fltVal val="0"/>
                                          </p:val>
                                        </p:tav>
                                        <p:tav tm="100000">
                                          <p:val>
                                            <p:strVal val="#ppt_h"/>
                                          </p:val>
                                        </p:tav>
                                      </p:tavLst>
                                    </p:anim>
                                    <p:anim calcmode="lin" valueType="num">
                                      <p:cBhvr>
                                        <p:cTn id="54" dur="1000" fill="hold"/>
                                        <p:tgtEl>
                                          <p:spTgt spid="6"/>
                                        </p:tgtEl>
                                        <p:attrNameLst>
                                          <p:attrName>style.rotation</p:attrName>
                                        </p:attrNameLst>
                                      </p:cBhvr>
                                      <p:tavLst>
                                        <p:tav tm="0">
                                          <p:val>
                                            <p:fltVal val="90"/>
                                          </p:val>
                                        </p:tav>
                                        <p:tav tm="100000">
                                          <p:val>
                                            <p:fltVal val="0"/>
                                          </p:val>
                                        </p:tav>
                                      </p:tavLst>
                                    </p:anim>
                                    <p:animEffect transition="in" filter="fade">
                                      <p:cBhvr>
                                        <p:cTn id="55"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Title 1"/>
          <p:cNvSpPr>
            <a:spLocks noGrp="1"/>
          </p:cNvSpPr>
          <p:nvPr>
            <p:ph type="title"/>
          </p:nvPr>
        </p:nvSpPr>
        <p:spPr>
          <a:xfrm>
            <a:off x="457200" y="66818"/>
            <a:ext cx="8229600" cy="839269"/>
          </a:xfrm>
        </p:spPr>
        <p:txBody>
          <a:bodyPr/>
          <a:lstStyle/>
          <a:p>
            <a:r>
              <a:rPr lang="en-GB" altLang="en-US" sz="5400" b="1" dirty="0" smtClean="0"/>
              <a:t>Title Page</a:t>
            </a:r>
          </a:p>
        </p:txBody>
      </p:sp>
      <p:sp>
        <p:nvSpPr>
          <p:cNvPr id="3" name="Content Placeholder 2"/>
          <p:cNvSpPr>
            <a:spLocks noGrp="1"/>
          </p:cNvSpPr>
          <p:nvPr>
            <p:ph idx="1"/>
          </p:nvPr>
        </p:nvSpPr>
        <p:spPr>
          <a:xfrm>
            <a:off x="133003" y="964275"/>
            <a:ext cx="8877993" cy="4525963"/>
          </a:xfrm>
        </p:spPr>
        <p:txBody>
          <a:bodyPr>
            <a:noAutofit/>
          </a:bodyPr>
          <a:lstStyle/>
          <a:p>
            <a:pPr>
              <a:defRPr/>
            </a:pPr>
            <a:r>
              <a:rPr lang="en-GB" sz="3200" dirty="0" smtClean="0"/>
              <a:t>Must include the following in this order:</a:t>
            </a:r>
          </a:p>
          <a:p>
            <a:pPr lvl="1">
              <a:defRPr/>
            </a:pPr>
            <a:r>
              <a:rPr lang="en-GB" sz="2800" dirty="0" smtClean="0"/>
              <a:t>University logo</a:t>
            </a:r>
          </a:p>
          <a:p>
            <a:pPr lvl="1">
              <a:defRPr/>
            </a:pPr>
            <a:r>
              <a:rPr lang="en-GB" sz="2800" dirty="0" smtClean="0"/>
              <a:t>Title of your dissertation (max. </a:t>
            </a:r>
            <a:r>
              <a:rPr lang="en-GB" sz="2800" dirty="0"/>
              <a:t>15 </a:t>
            </a:r>
            <a:r>
              <a:rPr lang="en-GB" sz="2800" dirty="0" smtClean="0"/>
              <a:t>words)</a:t>
            </a:r>
          </a:p>
          <a:p>
            <a:pPr lvl="1">
              <a:defRPr/>
            </a:pPr>
            <a:r>
              <a:rPr lang="en-GB" sz="2800" dirty="0" smtClean="0"/>
              <a:t>Your </a:t>
            </a:r>
            <a:r>
              <a:rPr lang="en-GB" sz="2800" dirty="0"/>
              <a:t>student </a:t>
            </a:r>
            <a:r>
              <a:rPr lang="en-GB" sz="2800" dirty="0" smtClean="0"/>
              <a:t>number</a:t>
            </a:r>
          </a:p>
          <a:p>
            <a:pPr lvl="1">
              <a:defRPr/>
            </a:pPr>
            <a:r>
              <a:rPr lang="en-GB" sz="2800" dirty="0" smtClean="0"/>
              <a:t>‘</a:t>
            </a:r>
            <a:r>
              <a:rPr lang="en-GB" sz="2800" dirty="0"/>
              <a:t>Dissertation in Psychology’ </a:t>
            </a:r>
            <a:endParaRPr lang="en-GB" sz="2800" dirty="0" smtClean="0"/>
          </a:p>
          <a:p>
            <a:pPr lvl="1">
              <a:defRPr/>
            </a:pPr>
            <a:r>
              <a:rPr lang="en-GB" sz="2800" dirty="0" smtClean="0"/>
              <a:t>Month and year </a:t>
            </a:r>
            <a:r>
              <a:rPr lang="en-GB" sz="2800" dirty="0"/>
              <a:t>of </a:t>
            </a:r>
            <a:r>
              <a:rPr lang="en-GB" sz="2800" dirty="0" smtClean="0"/>
              <a:t>submission</a:t>
            </a:r>
          </a:p>
          <a:p>
            <a:pPr lvl="1">
              <a:defRPr/>
            </a:pPr>
            <a:r>
              <a:rPr lang="en-GB" sz="2800" dirty="0" smtClean="0"/>
              <a:t>University name</a:t>
            </a:r>
          </a:p>
          <a:p>
            <a:pPr lvl="1">
              <a:defRPr/>
            </a:pPr>
            <a:r>
              <a:rPr lang="en-GB" sz="2800" dirty="0"/>
              <a:t>Dissertation submitted in partial fulfilment of the requirements for the degree </a:t>
            </a:r>
            <a:r>
              <a:rPr lang="en-GB" sz="2800" dirty="0" smtClean="0"/>
              <a:t>of:</a:t>
            </a:r>
          </a:p>
          <a:p>
            <a:pPr lvl="2">
              <a:defRPr/>
            </a:pPr>
            <a:r>
              <a:rPr lang="en-GB" sz="2400" i="1" dirty="0" smtClean="0"/>
              <a:t>Bachelor of Science (hons) in Psychology</a:t>
            </a:r>
          </a:p>
          <a:p>
            <a:pPr lvl="2">
              <a:defRPr/>
            </a:pPr>
            <a:r>
              <a:rPr lang="en-GB" sz="2400" i="1" dirty="0" smtClean="0"/>
              <a:t>Bachelor </a:t>
            </a:r>
            <a:r>
              <a:rPr lang="en-GB" sz="2400" i="1" dirty="0"/>
              <a:t>of </a:t>
            </a:r>
            <a:r>
              <a:rPr lang="en-GB" sz="2400" i="1" dirty="0" smtClean="0"/>
              <a:t>Arts </a:t>
            </a:r>
            <a:r>
              <a:rPr lang="en-GB" sz="2400" i="1" dirty="0"/>
              <a:t>(hons) in Counselling Studies and </a:t>
            </a:r>
            <a:r>
              <a:rPr lang="en-GB" sz="2400" i="1" dirty="0" smtClean="0"/>
              <a:t>Psychology</a:t>
            </a:r>
          </a:p>
          <a:p>
            <a:pPr marL="1028700" lvl="3" indent="0">
              <a:buNone/>
              <a:defRPr/>
            </a:pPr>
            <a:r>
              <a:rPr lang="en-GB" sz="2100" i="1" dirty="0" smtClean="0"/>
              <a:t>* Include as appropriate </a:t>
            </a:r>
            <a:endParaRPr lang="en-GB" sz="2100" i="1" dirty="0"/>
          </a:p>
        </p:txBody>
      </p:sp>
    </p:spTree>
    <p:extLst>
      <p:ext uri="{BB962C8B-B14F-4D97-AF65-F5344CB8AC3E}">
        <p14:creationId xmlns:p14="http://schemas.microsoft.com/office/powerpoint/2010/main" val="289949438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randombar(horizontal)">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randombar(horizontal)">
                                      <p:cBhvr>
                                        <p:cTn id="52" dur="5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4" presetClass="entr" presetSubtype="10" fill="hold"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randombar(horizontal)">
                                      <p:cBhvr>
                                        <p:cTn id="57"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Title 1"/>
          <p:cNvSpPr>
            <a:spLocks noGrp="1"/>
          </p:cNvSpPr>
          <p:nvPr>
            <p:ph type="title"/>
          </p:nvPr>
        </p:nvSpPr>
        <p:spPr>
          <a:xfrm>
            <a:off x="457200" y="66818"/>
            <a:ext cx="8229600" cy="839269"/>
          </a:xfrm>
        </p:spPr>
        <p:txBody>
          <a:bodyPr/>
          <a:lstStyle/>
          <a:p>
            <a:r>
              <a:rPr lang="en-GB" altLang="en-US" sz="5400" b="1" dirty="0" smtClean="0"/>
              <a:t>Title Page – Example </a:t>
            </a:r>
          </a:p>
        </p:txBody>
      </p:sp>
      <p:sp>
        <p:nvSpPr>
          <p:cNvPr id="4" name="Rectangle 3"/>
          <p:cNvSpPr/>
          <p:nvPr/>
        </p:nvSpPr>
        <p:spPr>
          <a:xfrm>
            <a:off x="1758141" y="997527"/>
            <a:ext cx="5627717" cy="5727469"/>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cid:image004.jpg@01CE9DB3.D8EB2900"/>
          <p:cNvPicPr/>
          <p:nvPr/>
        </p:nvPicPr>
        <p:blipFill>
          <a:blip r:embed="rId2" r:link="rId3"/>
          <a:srcRect/>
          <a:stretch>
            <a:fillRect/>
          </a:stretch>
        </p:blipFill>
        <p:spPr bwMode="auto">
          <a:xfrm>
            <a:off x="3505199" y="1132349"/>
            <a:ext cx="2133600" cy="885825"/>
          </a:xfrm>
          <a:prstGeom prst="rect">
            <a:avLst/>
          </a:prstGeom>
          <a:noFill/>
          <a:ln w="9525">
            <a:noFill/>
            <a:miter lim="800000"/>
            <a:headEnd/>
            <a:tailEnd/>
          </a:ln>
        </p:spPr>
      </p:pic>
      <p:sp>
        <p:nvSpPr>
          <p:cNvPr id="5" name="TextBox 4"/>
          <p:cNvSpPr txBox="1"/>
          <p:nvPr/>
        </p:nvSpPr>
        <p:spPr>
          <a:xfrm>
            <a:off x="1758141" y="2370693"/>
            <a:ext cx="5627717" cy="5678478"/>
          </a:xfrm>
          <a:prstGeom prst="rect">
            <a:avLst/>
          </a:prstGeom>
          <a:noFill/>
        </p:spPr>
        <p:txBody>
          <a:bodyPr wrap="square" rtlCol="0">
            <a:spAutoFit/>
          </a:bodyPr>
          <a:lstStyle/>
          <a:p>
            <a:pPr algn="ctr"/>
            <a:r>
              <a:rPr lang="en-GB" dirty="0" smtClean="0"/>
              <a:t>Title</a:t>
            </a:r>
          </a:p>
          <a:p>
            <a:pPr algn="ctr"/>
            <a:endParaRPr lang="en-GB" sz="2800" i="1" dirty="0"/>
          </a:p>
          <a:p>
            <a:pPr algn="ctr"/>
            <a:r>
              <a:rPr lang="en-GB" dirty="0" smtClean="0"/>
              <a:t>P123456</a:t>
            </a:r>
          </a:p>
          <a:p>
            <a:pPr algn="ctr"/>
            <a:endParaRPr lang="en-GB" sz="4800" i="1" dirty="0"/>
          </a:p>
          <a:p>
            <a:pPr algn="ctr"/>
            <a:r>
              <a:rPr lang="en-GB" dirty="0" smtClean="0"/>
              <a:t>Dissertation in Psychology: March 2020</a:t>
            </a:r>
          </a:p>
          <a:p>
            <a:pPr algn="ctr"/>
            <a:endParaRPr lang="en-GB" sz="1100" dirty="0"/>
          </a:p>
          <a:p>
            <a:pPr algn="ctr"/>
            <a:r>
              <a:rPr lang="en-GB" dirty="0" smtClean="0"/>
              <a:t>University of Wales Trinity Saint David</a:t>
            </a:r>
          </a:p>
          <a:p>
            <a:pPr lvl="1">
              <a:defRPr/>
            </a:pPr>
            <a:endParaRPr lang="en-GB" sz="8000" dirty="0" smtClean="0"/>
          </a:p>
          <a:p>
            <a:pPr marL="0" lvl="1" algn="ctr">
              <a:defRPr/>
            </a:pPr>
            <a:r>
              <a:rPr lang="en-GB" sz="1600" dirty="0" smtClean="0"/>
              <a:t>Dissertation </a:t>
            </a:r>
            <a:r>
              <a:rPr lang="en-GB" sz="1600" dirty="0"/>
              <a:t>submitted in partial fulfilment of the requirements for the degree </a:t>
            </a:r>
            <a:r>
              <a:rPr lang="en-GB" sz="1600" dirty="0" smtClean="0"/>
              <a:t>of Bachelor </a:t>
            </a:r>
            <a:r>
              <a:rPr lang="en-GB" sz="1600" dirty="0"/>
              <a:t>of Science (hons) in Psychology</a:t>
            </a:r>
          </a:p>
          <a:p>
            <a:pPr algn="ctr"/>
            <a:endParaRPr lang="en-GB" sz="2000" dirty="0" smtClean="0"/>
          </a:p>
          <a:p>
            <a:pPr algn="ctr"/>
            <a:endParaRPr lang="en-GB" sz="2400" dirty="0"/>
          </a:p>
          <a:p>
            <a:pPr algn="ctr"/>
            <a:endParaRPr lang="en-GB" sz="2400" dirty="0" smtClean="0"/>
          </a:p>
          <a:p>
            <a:pPr algn="ctr"/>
            <a:endParaRPr lang="en-GB" sz="2400" dirty="0"/>
          </a:p>
        </p:txBody>
      </p:sp>
    </p:spTree>
    <p:extLst>
      <p:ext uri="{BB962C8B-B14F-4D97-AF65-F5344CB8AC3E}">
        <p14:creationId xmlns:p14="http://schemas.microsoft.com/office/powerpoint/2010/main" val="3388440175"/>
      </p:ext>
    </p:extLst>
  </p:cSld>
  <p:clrMapOvr>
    <a:masterClrMapping/>
  </p:clrMapOvr>
  <p:transition>
    <p:dissolv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Title 1"/>
          <p:cNvSpPr>
            <a:spLocks noGrp="1"/>
          </p:cNvSpPr>
          <p:nvPr>
            <p:ph type="title"/>
          </p:nvPr>
        </p:nvSpPr>
        <p:spPr>
          <a:xfrm>
            <a:off x="457200" y="66819"/>
            <a:ext cx="8229600" cy="598200"/>
          </a:xfrm>
        </p:spPr>
        <p:txBody>
          <a:bodyPr/>
          <a:lstStyle/>
          <a:p>
            <a:r>
              <a:rPr lang="en-GB" altLang="en-US" sz="4800" b="1" dirty="0" smtClean="0"/>
              <a:t>Declarations</a:t>
            </a:r>
            <a:r>
              <a:rPr lang="en-GB" altLang="en-US" sz="5400" b="1" dirty="0" smtClean="0"/>
              <a:t> Page</a:t>
            </a:r>
          </a:p>
        </p:txBody>
      </p:sp>
      <p:sp>
        <p:nvSpPr>
          <p:cNvPr id="3" name="Content Placeholder 2"/>
          <p:cNvSpPr>
            <a:spLocks noGrp="1"/>
          </p:cNvSpPr>
          <p:nvPr>
            <p:ph idx="1"/>
          </p:nvPr>
        </p:nvSpPr>
        <p:spPr>
          <a:xfrm>
            <a:off x="41563" y="681640"/>
            <a:ext cx="9035935" cy="5710845"/>
          </a:xfrm>
        </p:spPr>
        <p:txBody>
          <a:bodyPr>
            <a:noAutofit/>
          </a:bodyPr>
          <a:lstStyle/>
          <a:p>
            <a:pPr marL="0" indent="0">
              <a:spcBef>
                <a:spcPts val="0"/>
              </a:spcBef>
              <a:buNone/>
            </a:pPr>
            <a:r>
              <a:rPr lang="en-GB" sz="1600" b="1" dirty="0"/>
              <a:t>DECLARATION</a:t>
            </a:r>
            <a:endParaRPr lang="en-GB" sz="1600" dirty="0"/>
          </a:p>
          <a:p>
            <a:pPr marL="0" indent="0">
              <a:spcBef>
                <a:spcPts val="0"/>
              </a:spcBef>
              <a:buNone/>
            </a:pPr>
            <a:r>
              <a:rPr lang="en-GB" sz="1600" dirty="0" smtClean="0"/>
              <a:t>This </a:t>
            </a:r>
            <a:r>
              <a:rPr lang="en-GB" sz="1600" dirty="0"/>
              <a:t>work has not previously been accepted in substance for any degrees and is not being concurrently submitted in candidature for any degrees. </a:t>
            </a:r>
          </a:p>
          <a:p>
            <a:pPr marL="0" indent="0">
              <a:spcBef>
                <a:spcPts val="0"/>
              </a:spcBef>
              <a:buNone/>
            </a:pPr>
            <a:r>
              <a:rPr lang="en-GB" sz="1600" dirty="0" smtClean="0"/>
              <a:t>Signed </a:t>
            </a:r>
            <a:r>
              <a:rPr lang="en-GB" sz="1600" dirty="0"/>
              <a:t>………………………………………………………………. (candidate) </a:t>
            </a:r>
          </a:p>
          <a:p>
            <a:pPr marL="0" indent="0">
              <a:spcBef>
                <a:spcPts val="0"/>
              </a:spcBef>
              <a:buNone/>
            </a:pPr>
            <a:r>
              <a:rPr lang="en-GB" sz="1600" dirty="0"/>
              <a:t>Date …………………………………………………………………. </a:t>
            </a:r>
          </a:p>
          <a:p>
            <a:pPr marL="0" indent="0">
              <a:spcBef>
                <a:spcPts val="0"/>
              </a:spcBef>
              <a:buNone/>
            </a:pPr>
            <a:endParaRPr lang="en-GB" sz="1200" dirty="0"/>
          </a:p>
          <a:p>
            <a:pPr marL="0" indent="0">
              <a:spcBef>
                <a:spcPts val="0"/>
              </a:spcBef>
              <a:buNone/>
            </a:pPr>
            <a:r>
              <a:rPr lang="en-GB" sz="1600" b="1" dirty="0"/>
              <a:t>STATEMENT 1:</a:t>
            </a:r>
            <a:endParaRPr lang="en-GB" sz="1600" dirty="0"/>
          </a:p>
          <a:p>
            <a:pPr marL="0" indent="0">
              <a:spcBef>
                <a:spcPts val="0"/>
              </a:spcBef>
              <a:buNone/>
            </a:pPr>
            <a:r>
              <a:rPr lang="en-GB" sz="1600" dirty="0"/>
              <a:t>This dissertation is being submitted in partial fulfilment of the requirements for the degree </a:t>
            </a:r>
            <a:r>
              <a:rPr lang="en-GB" sz="1600" dirty="0" smtClean="0"/>
              <a:t>of………………………… </a:t>
            </a:r>
            <a:r>
              <a:rPr lang="en-GB" sz="1600" dirty="0"/>
              <a:t>(insert degree title)</a:t>
            </a:r>
          </a:p>
          <a:p>
            <a:pPr marL="0" indent="0">
              <a:spcBef>
                <a:spcPts val="0"/>
              </a:spcBef>
              <a:buNone/>
            </a:pPr>
            <a:r>
              <a:rPr lang="en-GB" sz="1600" dirty="0"/>
              <a:t>Signed ………………………………………………………………. (candidate) </a:t>
            </a:r>
          </a:p>
          <a:p>
            <a:pPr marL="0" indent="0">
              <a:spcBef>
                <a:spcPts val="0"/>
              </a:spcBef>
              <a:buNone/>
            </a:pPr>
            <a:r>
              <a:rPr lang="en-GB" sz="1600" dirty="0"/>
              <a:t>Date …………………………………………………………………. </a:t>
            </a:r>
          </a:p>
          <a:p>
            <a:pPr marL="0" indent="0">
              <a:spcBef>
                <a:spcPts val="0"/>
              </a:spcBef>
              <a:buNone/>
            </a:pPr>
            <a:r>
              <a:rPr lang="en-GB" sz="1200" b="1" dirty="0"/>
              <a:t> </a:t>
            </a:r>
            <a:endParaRPr lang="en-GB" sz="1200" dirty="0"/>
          </a:p>
          <a:p>
            <a:pPr marL="0" indent="0">
              <a:spcBef>
                <a:spcPts val="0"/>
              </a:spcBef>
              <a:buNone/>
            </a:pPr>
            <a:r>
              <a:rPr lang="en-GB" sz="1600" b="1" dirty="0"/>
              <a:t>STATEMENT 2:</a:t>
            </a:r>
            <a:endParaRPr lang="en-GB" sz="1600" dirty="0"/>
          </a:p>
          <a:p>
            <a:pPr marL="0" indent="0">
              <a:spcBef>
                <a:spcPts val="0"/>
              </a:spcBef>
              <a:buNone/>
            </a:pPr>
            <a:r>
              <a:rPr lang="en-GB" sz="1600" dirty="0"/>
              <a:t>This dissertation is the result of my own independent work/investigation, except where otherwise stated. Other sources are acknowledged by giving explicit references. A reference list is appended. </a:t>
            </a:r>
          </a:p>
          <a:p>
            <a:pPr marL="0" indent="0">
              <a:spcBef>
                <a:spcPts val="0"/>
              </a:spcBef>
              <a:buNone/>
            </a:pPr>
            <a:r>
              <a:rPr lang="en-GB" sz="1600" dirty="0" smtClean="0"/>
              <a:t>Signed </a:t>
            </a:r>
            <a:r>
              <a:rPr lang="en-GB" sz="1600" dirty="0"/>
              <a:t>………………………………………………………………. (candidate) </a:t>
            </a:r>
          </a:p>
          <a:p>
            <a:pPr marL="0" indent="0">
              <a:spcBef>
                <a:spcPts val="0"/>
              </a:spcBef>
              <a:buNone/>
            </a:pPr>
            <a:r>
              <a:rPr lang="en-GB" sz="1600" dirty="0"/>
              <a:t>Date …………………………………………………………………. </a:t>
            </a:r>
          </a:p>
          <a:p>
            <a:pPr marL="0" indent="0">
              <a:spcBef>
                <a:spcPts val="0"/>
              </a:spcBef>
              <a:buNone/>
            </a:pPr>
            <a:r>
              <a:rPr lang="en-GB" sz="1200" b="1" dirty="0"/>
              <a:t> </a:t>
            </a:r>
            <a:endParaRPr lang="en-GB" sz="1200" dirty="0"/>
          </a:p>
          <a:p>
            <a:pPr marL="0" indent="0">
              <a:spcBef>
                <a:spcPts val="0"/>
              </a:spcBef>
              <a:buNone/>
            </a:pPr>
            <a:r>
              <a:rPr lang="en-GB" sz="1600" b="1" dirty="0"/>
              <a:t>STATEMENT 3:</a:t>
            </a:r>
            <a:endParaRPr lang="en-GB" sz="1600" dirty="0"/>
          </a:p>
          <a:p>
            <a:pPr marL="0" indent="0">
              <a:spcBef>
                <a:spcPts val="0"/>
              </a:spcBef>
              <a:buNone/>
            </a:pPr>
            <a:r>
              <a:rPr lang="en-GB" sz="1600" dirty="0"/>
              <a:t>I hereby give consent for my dissertation, if accepted, to be available for photocopying and for inter-library loan, and for the title and summary to be made available to outside organisations. </a:t>
            </a:r>
          </a:p>
          <a:p>
            <a:pPr marL="0" indent="0">
              <a:spcBef>
                <a:spcPts val="0"/>
              </a:spcBef>
              <a:buNone/>
            </a:pPr>
            <a:r>
              <a:rPr lang="en-GB" sz="1600" dirty="0" smtClean="0"/>
              <a:t>Signed </a:t>
            </a:r>
            <a:r>
              <a:rPr lang="en-GB" sz="1600" dirty="0"/>
              <a:t>………………………………………………………………. (candidate) </a:t>
            </a:r>
          </a:p>
          <a:p>
            <a:pPr marL="0" indent="0">
              <a:spcBef>
                <a:spcPts val="0"/>
              </a:spcBef>
              <a:buNone/>
            </a:pPr>
            <a:r>
              <a:rPr lang="en-GB" sz="1600" dirty="0"/>
              <a:t>Date ………………………………………………………………….</a:t>
            </a:r>
          </a:p>
        </p:txBody>
      </p:sp>
      <p:sp>
        <p:nvSpPr>
          <p:cNvPr id="2" name="TextBox 1"/>
          <p:cNvSpPr txBox="1"/>
          <p:nvPr/>
        </p:nvSpPr>
        <p:spPr>
          <a:xfrm>
            <a:off x="116379" y="6317672"/>
            <a:ext cx="8961119" cy="40011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sz="2000" b="1" dirty="0" smtClean="0"/>
              <a:t>A copy of the declarations page (in Microsoft word) is on the module moodle page </a:t>
            </a:r>
            <a:endParaRPr lang="en-GB" sz="2000" b="1" dirty="0"/>
          </a:p>
        </p:txBody>
      </p:sp>
      <p:sp>
        <p:nvSpPr>
          <p:cNvPr id="5" name="8-Point Star 4"/>
          <p:cNvSpPr/>
          <p:nvPr/>
        </p:nvSpPr>
        <p:spPr>
          <a:xfrm>
            <a:off x="6109855" y="3537062"/>
            <a:ext cx="3034145" cy="2377440"/>
          </a:xfrm>
          <a:prstGeom prst="star8">
            <a:avLst>
              <a:gd name="adj" fmla="val 342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smtClean="0"/>
              <a:t>All must be signed and dated prior to submission </a:t>
            </a:r>
            <a:endParaRPr lang="en-GB" b="1" dirty="0"/>
          </a:p>
        </p:txBody>
      </p:sp>
      <p:sp>
        <p:nvSpPr>
          <p:cNvPr id="6" name="8-Point Star 5"/>
          <p:cNvSpPr/>
          <p:nvPr/>
        </p:nvSpPr>
        <p:spPr>
          <a:xfrm>
            <a:off x="6109855" y="1068189"/>
            <a:ext cx="3034145" cy="2377440"/>
          </a:xfrm>
          <a:prstGeom prst="star8">
            <a:avLst>
              <a:gd name="adj" fmla="val 342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smtClean="0"/>
              <a:t>This page must be included in the bound and electronic copy</a:t>
            </a:r>
            <a:endParaRPr lang="en-GB" b="1" dirty="0"/>
          </a:p>
        </p:txBody>
      </p:sp>
    </p:spTree>
    <p:extLst>
      <p:ext uri="{BB962C8B-B14F-4D97-AF65-F5344CB8AC3E}">
        <p14:creationId xmlns:p14="http://schemas.microsoft.com/office/powerpoint/2010/main" val="372269088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randombar(horizontal)">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randombar(horizontal)">
                                      <p:cBhvr>
                                        <p:cTn id="47" dur="500"/>
                                        <p:tgtEl>
                                          <p:spTgt spid="3">
                                            <p:txEl>
                                              <p:pRg st="9" end="9"/>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nodeType="clickEffect">
                                  <p:stCondLst>
                                    <p:cond delay="0"/>
                                  </p:stCondLst>
                                  <p:childTnLst>
                                    <p:set>
                                      <p:cBhvr>
                                        <p:cTn id="51" dur="1" fill="hold">
                                          <p:stCondLst>
                                            <p:cond delay="0"/>
                                          </p:stCondLst>
                                        </p:cTn>
                                        <p:tgtEl>
                                          <p:spTgt spid="3">
                                            <p:txEl>
                                              <p:pRg st="10" end="10"/>
                                            </p:txEl>
                                          </p:spTgt>
                                        </p:tgtEl>
                                        <p:attrNameLst>
                                          <p:attrName>style.visibility</p:attrName>
                                        </p:attrNameLst>
                                      </p:cBhvr>
                                      <p:to>
                                        <p:strVal val="visible"/>
                                      </p:to>
                                    </p:set>
                                    <p:animEffect transition="in" filter="randombar(horizontal)">
                                      <p:cBhvr>
                                        <p:cTn id="52" dur="500"/>
                                        <p:tgtEl>
                                          <p:spTgt spid="3">
                                            <p:txEl>
                                              <p:pRg st="10" end="10"/>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4" presetClass="entr" presetSubtype="10" fill="hold" nodeType="clickEffect">
                                  <p:stCondLst>
                                    <p:cond delay="0"/>
                                  </p:stCondLst>
                                  <p:childTnLst>
                                    <p:set>
                                      <p:cBhvr>
                                        <p:cTn id="56" dur="1" fill="hold">
                                          <p:stCondLst>
                                            <p:cond delay="0"/>
                                          </p:stCondLst>
                                        </p:cTn>
                                        <p:tgtEl>
                                          <p:spTgt spid="3">
                                            <p:txEl>
                                              <p:pRg st="11" end="11"/>
                                            </p:txEl>
                                          </p:spTgt>
                                        </p:tgtEl>
                                        <p:attrNameLst>
                                          <p:attrName>style.visibility</p:attrName>
                                        </p:attrNameLst>
                                      </p:cBhvr>
                                      <p:to>
                                        <p:strVal val="visible"/>
                                      </p:to>
                                    </p:set>
                                    <p:animEffect transition="in" filter="randombar(horizontal)">
                                      <p:cBhvr>
                                        <p:cTn id="57" dur="500"/>
                                        <p:tgtEl>
                                          <p:spTgt spid="3">
                                            <p:txEl>
                                              <p:pRg st="11" end="11"/>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4" presetClass="entr" presetSubtype="10" fill="hold" nodeType="clickEffect">
                                  <p:stCondLst>
                                    <p:cond delay="0"/>
                                  </p:stCondLst>
                                  <p:childTnLst>
                                    <p:set>
                                      <p:cBhvr>
                                        <p:cTn id="61" dur="1" fill="hold">
                                          <p:stCondLst>
                                            <p:cond delay="0"/>
                                          </p:stCondLst>
                                        </p:cTn>
                                        <p:tgtEl>
                                          <p:spTgt spid="3">
                                            <p:txEl>
                                              <p:pRg st="12" end="12"/>
                                            </p:txEl>
                                          </p:spTgt>
                                        </p:tgtEl>
                                        <p:attrNameLst>
                                          <p:attrName>style.visibility</p:attrName>
                                        </p:attrNameLst>
                                      </p:cBhvr>
                                      <p:to>
                                        <p:strVal val="visible"/>
                                      </p:to>
                                    </p:set>
                                    <p:animEffect transition="in" filter="randombar(horizontal)">
                                      <p:cBhvr>
                                        <p:cTn id="62" dur="500"/>
                                        <p:tgtEl>
                                          <p:spTgt spid="3">
                                            <p:txEl>
                                              <p:pRg st="12" end="12"/>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4" presetClass="entr" presetSubtype="10" fill="hold" nodeType="clickEffect">
                                  <p:stCondLst>
                                    <p:cond delay="0"/>
                                  </p:stCondLst>
                                  <p:childTnLst>
                                    <p:set>
                                      <p:cBhvr>
                                        <p:cTn id="66" dur="1" fill="hold">
                                          <p:stCondLst>
                                            <p:cond delay="0"/>
                                          </p:stCondLst>
                                        </p:cTn>
                                        <p:tgtEl>
                                          <p:spTgt spid="3">
                                            <p:txEl>
                                              <p:pRg st="13" end="13"/>
                                            </p:txEl>
                                          </p:spTgt>
                                        </p:tgtEl>
                                        <p:attrNameLst>
                                          <p:attrName>style.visibility</p:attrName>
                                        </p:attrNameLst>
                                      </p:cBhvr>
                                      <p:to>
                                        <p:strVal val="visible"/>
                                      </p:to>
                                    </p:set>
                                    <p:animEffect transition="in" filter="randombar(horizontal)">
                                      <p:cBhvr>
                                        <p:cTn id="67" dur="500"/>
                                        <p:tgtEl>
                                          <p:spTgt spid="3">
                                            <p:txEl>
                                              <p:pRg st="13" end="13"/>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4" presetClass="entr" presetSubtype="10" fill="hold" nodeType="clickEffect">
                                  <p:stCondLst>
                                    <p:cond delay="0"/>
                                  </p:stCondLst>
                                  <p:childTnLst>
                                    <p:set>
                                      <p:cBhvr>
                                        <p:cTn id="71" dur="1" fill="hold">
                                          <p:stCondLst>
                                            <p:cond delay="0"/>
                                          </p:stCondLst>
                                        </p:cTn>
                                        <p:tgtEl>
                                          <p:spTgt spid="3">
                                            <p:txEl>
                                              <p:pRg st="14" end="14"/>
                                            </p:txEl>
                                          </p:spTgt>
                                        </p:tgtEl>
                                        <p:attrNameLst>
                                          <p:attrName>style.visibility</p:attrName>
                                        </p:attrNameLst>
                                      </p:cBhvr>
                                      <p:to>
                                        <p:strVal val="visible"/>
                                      </p:to>
                                    </p:set>
                                    <p:animEffect transition="in" filter="randombar(horizontal)">
                                      <p:cBhvr>
                                        <p:cTn id="72" dur="500"/>
                                        <p:tgtEl>
                                          <p:spTgt spid="3">
                                            <p:txEl>
                                              <p:pRg st="14" end="14"/>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4" presetClass="entr" presetSubtype="10" fill="hold" nodeType="clickEffect">
                                  <p:stCondLst>
                                    <p:cond delay="0"/>
                                  </p:stCondLst>
                                  <p:childTnLst>
                                    <p:set>
                                      <p:cBhvr>
                                        <p:cTn id="76" dur="1" fill="hold">
                                          <p:stCondLst>
                                            <p:cond delay="0"/>
                                          </p:stCondLst>
                                        </p:cTn>
                                        <p:tgtEl>
                                          <p:spTgt spid="3">
                                            <p:txEl>
                                              <p:pRg st="15" end="15"/>
                                            </p:txEl>
                                          </p:spTgt>
                                        </p:tgtEl>
                                        <p:attrNameLst>
                                          <p:attrName>style.visibility</p:attrName>
                                        </p:attrNameLst>
                                      </p:cBhvr>
                                      <p:to>
                                        <p:strVal val="visible"/>
                                      </p:to>
                                    </p:set>
                                    <p:animEffect transition="in" filter="randombar(horizontal)">
                                      <p:cBhvr>
                                        <p:cTn id="77" dur="500"/>
                                        <p:tgtEl>
                                          <p:spTgt spid="3">
                                            <p:txEl>
                                              <p:pRg st="15" end="15"/>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4" presetClass="entr" presetSubtype="10" fill="hold" nodeType="clickEffect">
                                  <p:stCondLst>
                                    <p:cond delay="0"/>
                                  </p:stCondLst>
                                  <p:childTnLst>
                                    <p:set>
                                      <p:cBhvr>
                                        <p:cTn id="81" dur="1" fill="hold">
                                          <p:stCondLst>
                                            <p:cond delay="0"/>
                                          </p:stCondLst>
                                        </p:cTn>
                                        <p:tgtEl>
                                          <p:spTgt spid="3">
                                            <p:txEl>
                                              <p:pRg st="16" end="16"/>
                                            </p:txEl>
                                          </p:spTgt>
                                        </p:tgtEl>
                                        <p:attrNameLst>
                                          <p:attrName>style.visibility</p:attrName>
                                        </p:attrNameLst>
                                      </p:cBhvr>
                                      <p:to>
                                        <p:strVal val="visible"/>
                                      </p:to>
                                    </p:set>
                                    <p:animEffect transition="in" filter="randombar(horizontal)">
                                      <p:cBhvr>
                                        <p:cTn id="82" dur="500"/>
                                        <p:tgtEl>
                                          <p:spTgt spid="3">
                                            <p:txEl>
                                              <p:pRg st="16" end="16"/>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14" presetClass="entr" presetSubtype="10" fill="hold" nodeType="clickEffect">
                                  <p:stCondLst>
                                    <p:cond delay="0"/>
                                  </p:stCondLst>
                                  <p:childTnLst>
                                    <p:set>
                                      <p:cBhvr>
                                        <p:cTn id="86" dur="1" fill="hold">
                                          <p:stCondLst>
                                            <p:cond delay="0"/>
                                          </p:stCondLst>
                                        </p:cTn>
                                        <p:tgtEl>
                                          <p:spTgt spid="3">
                                            <p:txEl>
                                              <p:pRg st="17" end="17"/>
                                            </p:txEl>
                                          </p:spTgt>
                                        </p:tgtEl>
                                        <p:attrNameLst>
                                          <p:attrName>style.visibility</p:attrName>
                                        </p:attrNameLst>
                                      </p:cBhvr>
                                      <p:to>
                                        <p:strVal val="visible"/>
                                      </p:to>
                                    </p:set>
                                    <p:animEffect transition="in" filter="randombar(horizontal)">
                                      <p:cBhvr>
                                        <p:cTn id="87" dur="500"/>
                                        <p:tgtEl>
                                          <p:spTgt spid="3">
                                            <p:txEl>
                                              <p:pRg st="17" end="17"/>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14" presetClass="entr" presetSubtype="10" fill="hold" nodeType="clickEffect">
                                  <p:stCondLst>
                                    <p:cond delay="0"/>
                                  </p:stCondLst>
                                  <p:childTnLst>
                                    <p:set>
                                      <p:cBhvr>
                                        <p:cTn id="91" dur="1" fill="hold">
                                          <p:stCondLst>
                                            <p:cond delay="0"/>
                                          </p:stCondLst>
                                        </p:cTn>
                                        <p:tgtEl>
                                          <p:spTgt spid="3">
                                            <p:txEl>
                                              <p:pRg st="18" end="18"/>
                                            </p:txEl>
                                          </p:spTgt>
                                        </p:tgtEl>
                                        <p:attrNameLst>
                                          <p:attrName>style.visibility</p:attrName>
                                        </p:attrNameLst>
                                      </p:cBhvr>
                                      <p:to>
                                        <p:strVal val="visible"/>
                                      </p:to>
                                    </p:set>
                                    <p:animEffect transition="in" filter="randombar(horizontal)">
                                      <p:cBhvr>
                                        <p:cTn id="92" dur="500"/>
                                        <p:tgtEl>
                                          <p:spTgt spid="3">
                                            <p:txEl>
                                              <p:pRg st="18" end="18"/>
                                            </p:txEl>
                                          </p:spTgt>
                                        </p:tgtEl>
                                      </p:cBhvr>
                                    </p:animEffect>
                                  </p:childTnLst>
                                </p:cTn>
                              </p:par>
                            </p:childTnLst>
                          </p:cTn>
                        </p:par>
                      </p:childTnLst>
                    </p:cTn>
                  </p:par>
                  <p:par>
                    <p:cTn id="93" fill="hold">
                      <p:stCondLst>
                        <p:cond delay="indefinite"/>
                      </p:stCondLst>
                      <p:childTnLst>
                        <p:par>
                          <p:cTn id="94" fill="hold">
                            <p:stCondLst>
                              <p:cond delay="0"/>
                            </p:stCondLst>
                            <p:childTnLst>
                              <p:par>
                                <p:cTn id="95" presetID="31" presetClass="entr" presetSubtype="0" fill="hold" grpId="0" nodeType="clickEffect">
                                  <p:stCondLst>
                                    <p:cond delay="0"/>
                                  </p:stCondLst>
                                  <p:childTnLst>
                                    <p:set>
                                      <p:cBhvr>
                                        <p:cTn id="96" dur="1" fill="hold">
                                          <p:stCondLst>
                                            <p:cond delay="0"/>
                                          </p:stCondLst>
                                        </p:cTn>
                                        <p:tgtEl>
                                          <p:spTgt spid="6"/>
                                        </p:tgtEl>
                                        <p:attrNameLst>
                                          <p:attrName>style.visibility</p:attrName>
                                        </p:attrNameLst>
                                      </p:cBhvr>
                                      <p:to>
                                        <p:strVal val="visible"/>
                                      </p:to>
                                    </p:set>
                                    <p:anim calcmode="lin" valueType="num">
                                      <p:cBhvr>
                                        <p:cTn id="97" dur="1000" fill="hold"/>
                                        <p:tgtEl>
                                          <p:spTgt spid="6"/>
                                        </p:tgtEl>
                                        <p:attrNameLst>
                                          <p:attrName>ppt_w</p:attrName>
                                        </p:attrNameLst>
                                      </p:cBhvr>
                                      <p:tavLst>
                                        <p:tav tm="0">
                                          <p:val>
                                            <p:fltVal val="0"/>
                                          </p:val>
                                        </p:tav>
                                        <p:tav tm="100000">
                                          <p:val>
                                            <p:strVal val="#ppt_w"/>
                                          </p:val>
                                        </p:tav>
                                      </p:tavLst>
                                    </p:anim>
                                    <p:anim calcmode="lin" valueType="num">
                                      <p:cBhvr>
                                        <p:cTn id="98" dur="1000" fill="hold"/>
                                        <p:tgtEl>
                                          <p:spTgt spid="6"/>
                                        </p:tgtEl>
                                        <p:attrNameLst>
                                          <p:attrName>ppt_h</p:attrName>
                                        </p:attrNameLst>
                                      </p:cBhvr>
                                      <p:tavLst>
                                        <p:tav tm="0">
                                          <p:val>
                                            <p:fltVal val="0"/>
                                          </p:val>
                                        </p:tav>
                                        <p:tav tm="100000">
                                          <p:val>
                                            <p:strVal val="#ppt_h"/>
                                          </p:val>
                                        </p:tav>
                                      </p:tavLst>
                                    </p:anim>
                                    <p:anim calcmode="lin" valueType="num">
                                      <p:cBhvr>
                                        <p:cTn id="99" dur="1000" fill="hold"/>
                                        <p:tgtEl>
                                          <p:spTgt spid="6"/>
                                        </p:tgtEl>
                                        <p:attrNameLst>
                                          <p:attrName>style.rotation</p:attrName>
                                        </p:attrNameLst>
                                      </p:cBhvr>
                                      <p:tavLst>
                                        <p:tav tm="0">
                                          <p:val>
                                            <p:fltVal val="90"/>
                                          </p:val>
                                        </p:tav>
                                        <p:tav tm="100000">
                                          <p:val>
                                            <p:fltVal val="0"/>
                                          </p:val>
                                        </p:tav>
                                      </p:tavLst>
                                    </p:anim>
                                    <p:animEffect transition="in" filter="fade">
                                      <p:cBhvr>
                                        <p:cTn id="100" dur="1000"/>
                                        <p:tgtEl>
                                          <p:spTgt spid="6"/>
                                        </p:tgtEl>
                                      </p:cBhvr>
                                    </p:animEffect>
                                  </p:childTnLst>
                                </p:cTn>
                              </p:par>
                            </p:childTnLst>
                          </p:cTn>
                        </p:par>
                      </p:childTnLst>
                    </p:cTn>
                  </p:par>
                  <p:par>
                    <p:cTn id="101" fill="hold">
                      <p:stCondLst>
                        <p:cond delay="indefinite"/>
                      </p:stCondLst>
                      <p:childTnLst>
                        <p:par>
                          <p:cTn id="102" fill="hold">
                            <p:stCondLst>
                              <p:cond delay="0"/>
                            </p:stCondLst>
                            <p:childTnLst>
                              <p:par>
                                <p:cTn id="103" presetID="31" presetClass="entr" presetSubtype="0" fill="hold" grpId="0" nodeType="clickEffect">
                                  <p:stCondLst>
                                    <p:cond delay="0"/>
                                  </p:stCondLst>
                                  <p:childTnLst>
                                    <p:set>
                                      <p:cBhvr>
                                        <p:cTn id="104" dur="1" fill="hold">
                                          <p:stCondLst>
                                            <p:cond delay="0"/>
                                          </p:stCondLst>
                                        </p:cTn>
                                        <p:tgtEl>
                                          <p:spTgt spid="5"/>
                                        </p:tgtEl>
                                        <p:attrNameLst>
                                          <p:attrName>style.visibility</p:attrName>
                                        </p:attrNameLst>
                                      </p:cBhvr>
                                      <p:to>
                                        <p:strVal val="visible"/>
                                      </p:to>
                                    </p:set>
                                    <p:anim calcmode="lin" valueType="num">
                                      <p:cBhvr>
                                        <p:cTn id="105" dur="1000" fill="hold"/>
                                        <p:tgtEl>
                                          <p:spTgt spid="5"/>
                                        </p:tgtEl>
                                        <p:attrNameLst>
                                          <p:attrName>ppt_w</p:attrName>
                                        </p:attrNameLst>
                                      </p:cBhvr>
                                      <p:tavLst>
                                        <p:tav tm="0">
                                          <p:val>
                                            <p:fltVal val="0"/>
                                          </p:val>
                                        </p:tav>
                                        <p:tav tm="100000">
                                          <p:val>
                                            <p:strVal val="#ppt_w"/>
                                          </p:val>
                                        </p:tav>
                                      </p:tavLst>
                                    </p:anim>
                                    <p:anim calcmode="lin" valueType="num">
                                      <p:cBhvr>
                                        <p:cTn id="106" dur="1000" fill="hold"/>
                                        <p:tgtEl>
                                          <p:spTgt spid="5"/>
                                        </p:tgtEl>
                                        <p:attrNameLst>
                                          <p:attrName>ppt_h</p:attrName>
                                        </p:attrNameLst>
                                      </p:cBhvr>
                                      <p:tavLst>
                                        <p:tav tm="0">
                                          <p:val>
                                            <p:fltVal val="0"/>
                                          </p:val>
                                        </p:tav>
                                        <p:tav tm="100000">
                                          <p:val>
                                            <p:strVal val="#ppt_h"/>
                                          </p:val>
                                        </p:tav>
                                      </p:tavLst>
                                    </p:anim>
                                    <p:anim calcmode="lin" valueType="num">
                                      <p:cBhvr>
                                        <p:cTn id="107" dur="1000" fill="hold"/>
                                        <p:tgtEl>
                                          <p:spTgt spid="5"/>
                                        </p:tgtEl>
                                        <p:attrNameLst>
                                          <p:attrName>style.rotation</p:attrName>
                                        </p:attrNameLst>
                                      </p:cBhvr>
                                      <p:tavLst>
                                        <p:tav tm="0">
                                          <p:val>
                                            <p:fltVal val="90"/>
                                          </p:val>
                                        </p:tav>
                                        <p:tav tm="100000">
                                          <p:val>
                                            <p:fltVal val="0"/>
                                          </p:val>
                                        </p:tav>
                                      </p:tavLst>
                                    </p:anim>
                                    <p:animEffect transition="in" filter="fade">
                                      <p:cBhvr>
                                        <p:cTn id="108" dur="1000"/>
                                        <p:tgtEl>
                                          <p:spTgt spid="5"/>
                                        </p:tgtEl>
                                      </p:cBhvr>
                                    </p:animEffect>
                                  </p:childTnLst>
                                </p:cTn>
                              </p:par>
                            </p:childTnLst>
                          </p:cTn>
                        </p:par>
                      </p:childTnLst>
                    </p:cTn>
                  </p:par>
                  <p:par>
                    <p:cTn id="109" fill="hold">
                      <p:stCondLst>
                        <p:cond delay="indefinite"/>
                      </p:stCondLst>
                      <p:childTnLst>
                        <p:par>
                          <p:cTn id="110" fill="hold">
                            <p:stCondLst>
                              <p:cond delay="0"/>
                            </p:stCondLst>
                            <p:childTnLst>
                              <p:par>
                                <p:cTn id="111" presetID="14" presetClass="entr" presetSubtype="10" fill="hold" grpId="0" nodeType="clickEffect">
                                  <p:stCondLst>
                                    <p:cond delay="0"/>
                                  </p:stCondLst>
                                  <p:childTnLst>
                                    <p:set>
                                      <p:cBhvr>
                                        <p:cTn id="112" dur="1" fill="hold">
                                          <p:stCondLst>
                                            <p:cond delay="0"/>
                                          </p:stCondLst>
                                        </p:cTn>
                                        <p:tgtEl>
                                          <p:spTgt spid="2"/>
                                        </p:tgtEl>
                                        <p:attrNameLst>
                                          <p:attrName>style.visibility</p:attrName>
                                        </p:attrNameLst>
                                      </p:cBhvr>
                                      <p:to>
                                        <p:strVal val="visible"/>
                                      </p:to>
                                    </p:set>
                                    <p:animEffect transition="in" filter="randombar(horizontal)">
                                      <p:cBhvr>
                                        <p:cTn id="11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P spid="6" grpId="0" animBg="1"/>
    </p:bld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Title 1"/>
          <p:cNvSpPr>
            <a:spLocks noGrp="1"/>
          </p:cNvSpPr>
          <p:nvPr>
            <p:ph type="title"/>
          </p:nvPr>
        </p:nvSpPr>
        <p:spPr>
          <a:xfrm>
            <a:off x="457200" y="66819"/>
            <a:ext cx="8229600" cy="598200"/>
          </a:xfrm>
        </p:spPr>
        <p:txBody>
          <a:bodyPr/>
          <a:lstStyle/>
          <a:p>
            <a:r>
              <a:rPr lang="en-GB" altLang="en-US" sz="4800" b="1" dirty="0" smtClean="0"/>
              <a:t>Acknowledgements Page</a:t>
            </a:r>
            <a:endParaRPr lang="en-GB" altLang="en-US" sz="5400" b="1" dirty="0" smtClean="0"/>
          </a:p>
        </p:txBody>
      </p:sp>
      <p:sp>
        <p:nvSpPr>
          <p:cNvPr id="3" name="Content Placeholder 2"/>
          <p:cNvSpPr>
            <a:spLocks noGrp="1"/>
          </p:cNvSpPr>
          <p:nvPr>
            <p:ph idx="1"/>
          </p:nvPr>
        </p:nvSpPr>
        <p:spPr>
          <a:xfrm>
            <a:off x="54032" y="889458"/>
            <a:ext cx="9035935" cy="5710845"/>
          </a:xfrm>
        </p:spPr>
        <p:txBody>
          <a:bodyPr>
            <a:noAutofit/>
          </a:bodyPr>
          <a:lstStyle/>
          <a:p>
            <a:pPr>
              <a:spcBef>
                <a:spcPts val="0"/>
              </a:spcBef>
            </a:pPr>
            <a:r>
              <a:rPr lang="en-GB" sz="2800" dirty="0" smtClean="0"/>
              <a:t>This is not a necessary requirement but you do have the opportunity to include an acknowledgement to those who have helped you with your dissertation.</a:t>
            </a:r>
          </a:p>
          <a:p>
            <a:pPr>
              <a:spcBef>
                <a:spcPts val="0"/>
              </a:spcBef>
            </a:pPr>
            <a:endParaRPr lang="en-GB" sz="2800" dirty="0"/>
          </a:p>
          <a:p>
            <a:pPr>
              <a:spcBef>
                <a:spcPts val="0"/>
              </a:spcBef>
            </a:pPr>
            <a:r>
              <a:rPr lang="en-GB" sz="2800" dirty="0" smtClean="0"/>
              <a:t>Could be:</a:t>
            </a:r>
          </a:p>
          <a:p>
            <a:pPr lvl="1">
              <a:spcBef>
                <a:spcPts val="0"/>
              </a:spcBef>
            </a:pPr>
            <a:r>
              <a:rPr lang="en-GB" sz="2500" dirty="0" smtClean="0"/>
              <a:t>Your supervisor</a:t>
            </a:r>
          </a:p>
          <a:p>
            <a:pPr lvl="1">
              <a:spcBef>
                <a:spcPts val="0"/>
              </a:spcBef>
            </a:pPr>
            <a:r>
              <a:rPr lang="en-GB" sz="2500" dirty="0" smtClean="0"/>
              <a:t>Other members of the academic team</a:t>
            </a:r>
          </a:p>
          <a:p>
            <a:pPr lvl="1">
              <a:spcBef>
                <a:spcPts val="0"/>
              </a:spcBef>
            </a:pPr>
            <a:r>
              <a:rPr lang="en-GB" sz="2500" dirty="0" smtClean="0"/>
              <a:t>Any external organisations involved in your research</a:t>
            </a:r>
          </a:p>
          <a:p>
            <a:pPr lvl="1">
              <a:spcBef>
                <a:spcPts val="0"/>
              </a:spcBef>
            </a:pPr>
            <a:r>
              <a:rPr lang="en-GB" sz="2500" dirty="0" smtClean="0"/>
              <a:t>Any other academics who perhaps sent you materials/questionnaires to use in your research</a:t>
            </a:r>
          </a:p>
          <a:p>
            <a:pPr lvl="1">
              <a:spcBef>
                <a:spcPts val="0"/>
              </a:spcBef>
            </a:pPr>
            <a:r>
              <a:rPr lang="en-GB" sz="2500" dirty="0" smtClean="0"/>
              <a:t>Your fellow classmates</a:t>
            </a:r>
          </a:p>
          <a:p>
            <a:pPr lvl="1">
              <a:spcBef>
                <a:spcPts val="0"/>
              </a:spcBef>
            </a:pPr>
            <a:r>
              <a:rPr lang="en-GB" sz="2500" dirty="0" smtClean="0"/>
              <a:t>Your family/friends/partners, etc. </a:t>
            </a:r>
          </a:p>
          <a:p>
            <a:pPr lvl="1">
              <a:spcBef>
                <a:spcPts val="0"/>
              </a:spcBef>
            </a:pPr>
            <a:r>
              <a:rPr lang="en-GB" sz="2500" dirty="0" smtClean="0"/>
              <a:t>The participants who took part in your study</a:t>
            </a:r>
          </a:p>
          <a:p>
            <a:pPr lvl="1">
              <a:spcBef>
                <a:spcPts val="0"/>
              </a:spcBef>
            </a:pPr>
            <a:r>
              <a:rPr lang="en-GB" sz="2500" dirty="0" smtClean="0"/>
              <a:t>Anyone else you feel has supported you</a:t>
            </a:r>
            <a:endParaRPr lang="en-GB" sz="2500" dirty="0"/>
          </a:p>
        </p:txBody>
      </p:sp>
    </p:spTree>
    <p:extLst>
      <p:ext uri="{BB962C8B-B14F-4D97-AF65-F5344CB8AC3E}">
        <p14:creationId xmlns:p14="http://schemas.microsoft.com/office/powerpoint/2010/main" val="169162674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randombar(horizontal)">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randombar(horizontal)">
                                      <p:cBhvr>
                                        <p:cTn id="47" dur="500"/>
                                        <p:tgtEl>
                                          <p:spTgt spid="3">
                                            <p:txEl>
                                              <p:pRg st="9" end="9"/>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nodeType="clickEffect">
                                  <p:stCondLst>
                                    <p:cond delay="0"/>
                                  </p:stCondLst>
                                  <p:childTnLst>
                                    <p:set>
                                      <p:cBhvr>
                                        <p:cTn id="51" dur="1" fill="hold">
                                          <p:stCondLst>
                                            <p:cond delay="0"/>
                                          </p:stCondLst>
                                        </p:cTn>
                                        <p:tgtEl>
                                          <p:spTgt spid="3">
                                            <p:txEl>
                                              <p:pRg st="10" end="10"/>
                                            </p:txEl>
                                          </p:spTgt>
                                        </p:tgtEl>
                                        <p:attrNameLst>
                                          <p:attrName>style.visibility</p:attrName>
                                        </p:attrNameLst>
                                      </p:cBhvr>
                                      <p:to>
                                        <p:strVal val="visible"/>
                                      </p:to>
                                    </p:set>
                                    <p:animEffect transition="in" filter="randombar(horizontal)">
                                      <p:cBhvr>
                                        <p:cTn id="52"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Title 1"/>
          <p:cNvSpPr>
            <a:spLocks noGrp="1"/>
          </p:cNvSpPr>
          <p:nvPr>
            <p:ph type="title"/>
          </p:nvPr>
        </p:nvSpPr>
        <p:spPr>
          <a:xfrm>
            <a:off x="457201" y="224761"/>
            <a:ext cx="8229600" cy="598200"/>
          </a:xfrm>
        </p:spPr>
        <p:txBody>
          <a:bodyPr/>
          <a:lstStyle/>
          <a:p>
            <a:r>
              <a:rPr lang="en-GB" altLang="en-US" sz="6000" b="1" dirty="0" smtClean="0"/>
              <a:t>Table of contents</a:t>
            </a:r>
            <a:endParaRPr lang="en-GB" altLang="en-US" sz="6600" b="1" dirty="0" smtClean="0"/>
          </a:p>
        </p:txBody>
      </p:sp>
      <p:sp>
        <p:nvSpPr>
          <p:cNvPr id="3" name="Content Placeholder 2"/>
          <p:cNvSpPr>
            <a:spLocks noGrp="1"/>
          </p:cNvSpPr>
          <p:nvPr>
            <p:ph idx="1"/>
          </p:nvPr>
        </p:nvSpPr>
        <p:spPr>
          <a:xfrm>
            <a:off x="157943" y="1105592"/>
            <a:ext cx="8528858" cy="5710845"/>
          </a:xfrm>
        </p:spPr>
        <p:txBody>
          <a:bodyPr>
            <a:noAutofit/>
          </a:bodyPr>
          <a:lstStyle/>
          <a:p>
            <a:pPr>
              <a:spcBef>
                <a:spcPts val="0"/>
              </a:spcBef>
            </a:pPr>
            <a:r>
              <a:rPr lang="en-GB" sz="3200" dirty="0" smtClean="0"/>
              <a:t>List all the key sections of the thesis, from the declarations page to the last appendix.</a:t>
            </a:r>
          </a:p>
          <a:p>
            <a:pPr>
              <a:spcBef>
                <a:spcPts val="0"/>
              </a:spcBef>
            </a:pPr>
            <a:endParaRPr lang="en-GB" sz="2800" dirty="0"/>
          </a:p>
          <a:p>
            <a:pPr>
              <a:spcBef>
                <a:spcPts val="0"/>
              </a:spcBef>
            </a:pPr>
            <a:r>
              <a:rPr lang="en-GB" sz="3200" dirty="0" smtClean="0"/>
              <a:t>Include the corresponding page number that each of the separate sections start on.</a:t>
            </a:r>
          </a:p>
          <a:p>
            <a:pPr>
              <a:spcBef>
                <a:spcPts val="0"/>
              </a:spcBef>
            </a:pPr>
            <a:endParaRPr lang="en-GB" sz="3200" dirty="0"/>
          </a:p>
          <a:p>
            <a:pPr>
              <a:spcBef>
                <a:spcPts val="0"/>
              </a:spcBef>
            </a:pPr>
            <a:r>
              <a:rPr lang="en-GB" sz="3200" dirty="0" smtClean="0"/>
              <a:t>This will be the very last section to complete in the thesis, as all the other sections will need to be in place first in order for you to know what page number everything falls on.</a:t>
            </a:r>
          </a:p>
        </p:txBody>
      </p:sp>
    </p:spTree>
    <p:extLst>
      <p:ext uri="{BB962C8B-B14F-4D97-AF65-F5344CB8AC3E}">
        <p14:creationId xmlns:p14="http://schemas.microsoft.com/office/powerpoint/2010/main" val="86123246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Title 1"/>
          <p:cNvSpPr>
            <a:spLocks noGrp="1"/>
          </p:cNvSpPr>
          <p:nvPr>
            <p:ph type="title"/>
          </p:nvPr>
        </p:nvSpPr>
        <p:spPr>
          <a:xfrm>
            <a:off x="436414" y="258012"/>
            <a:ext cx="8229600" cy="598200"/>
          </a:xfrm>
        </p:spPr>
        <p:txBody>
          <a:bodyPr/>
          <a:lstStyle/>
          <a:p>
            <a:r>
              <a:rPr lang="en-GB" altLang="en-US" sz="6000" b="1" dirty="0" smtClean="0"/>
              <a:t>Abstract</a:t>
            </a:r>
            <a:endParaRPr lang="en-GB" altLang="en-US" sz="6600" b="1" dirty="0" smtClean="0"/>
          </a:p>
        </p:txBody>
      </p:sp>
      <p:sp>
        <p:nvSpPr>
          <p:cNvPr id="3" name="Content Placeholder 2"/>
          <p:cNvSpPr>
            <a:spLocks noGrp="1"/>
          </p:cNvSpPr>
          <p:nvPr>
            <p:ph idx="1"/>
          </p:nvPr>
        </p:nvSpPr>
        <p:spPr>
          <a:xfrm>
            <a:off x="58186" y="1105592"/>
            <a:ext cx="8986057" cy="5710845"/>
          </a:xfrm>
        </p:spPr>
        <p:txBody>
          <a:bodyPr>
            <a:noAutofit/>
          </a:bodyPr>
          <a:lstStyle/>
          <a:p>
            <a:pPr>
              <a:spcBef>
                <a:spcPts val="0"/>
              </a:spcBef>
            </a:pPr>
            <a:r>
              <a:rPr lang="en-GB" sz="3200" dirty="0" smtClean="0"/>
              <a:t>Must </a:t>
            </a:r>
            <a:r>
              <a:rPr lang="en-GB" sz="3200" dirty="0"/>
              <a:t>be approximately 150 </a:t>
            </a:r>
            <a:r>
              <a:rPr lang="en-GB" sz="3200" dirty="0" smtClean="0"/>
              <a:t>words</a:t>
            </a:r>
          </a:p>
          <a:p>
            <a:pPr>
              <a:spcBef>
                <a:spcPts val="0"/>
              </a:spcBef>
            </a:pPr>
            <a:r>
              <a:rPr lang="en-GB" sz="3200" dirty="0" smtClean="0"/>
              <a:t>Must include the following in this order:</a:t>
            </a:r>
          </a:p>
          <a:p>
            <a:pPr>
              <a:spcBef>
                <a:spcPts val="0"/>
              </a:spcBef>
            </a:pPr>
            <a:endParaRPr lang="en-GB" sz="3200" dirty="0"/>
          </a:p>
          <a:p>
            <a:pPr marL="0" indent="0">
              <a:spcBef>
                <a:spcPts val="0"/>
              </a:spcBef>
              <a:buNone/>
            </a:pPr>
            <a:r>
              <a:rPr lang="en-GB" sz="3200" dirty="0" smtClean="0"/>
              <a:t>a</a:t>
            </a:r>
            <a:r>
              <a:rPr lang="en-GB" sz="3200" dirty="0"/>
              <a:t>) Brief background to the research </a:t>
            </a:r>
            <a:endParaRPr lang="en-GB" sz="3200" dirty="0" smtClean="0"/>
          </a:p>
          <a:p>
            <a:pPr marL="0" indent="0">
              <a:spcBef>
                <a:spcPts val="0"/>
              </a:spcBef>
              <a:buNone/>
            </a:pPr>
            <a:r>
              <a:rPr lang="en-GB" sz="3200" dirty="0" smtClean="0"/>
              <a:t>b</a:t>
            </a:r>
            <a:r>
              <a:rPr lang="en-GB" sz="3200" dirty="0"/>
              <a:t>) The overall </a:t>
            </a:r>
            <a:r>
              <a:rPr lang="en-GB" sz="3200" dirty="0" smtClean="0"/>
              <a:t>aims/hypotheses</a:t>
            </a:r>
          </a:p>
          <a:p>
            <a:pPr marL="0" indent="0">
              <a:spcBef>
                <a:spcPts val="0"/>
              </a:spcBef>
              <a:buNone/>
            </a:pPr>
            <a:r>
              <a:rPr lang="en-GB" sz="3200" dirty="0" smtClean="0"/>
              <a:t>c</a:t>
            </a:r>
            <a:r>
              <a:rPr lang="en-GB" sz="3200" dirty="0"/>
              <a:t>) A synopsis of the methods </a:t>
            </a:r>
            <a:r>
              <a:rPr lang="en-GB" sz="3200" dirty="0" smtClean="0"/>
              <a:t>(design/procedure)used</a:t>
            </a:r>
          </a:p>
          <a:p>
            <a:pPr marL="0" indent="0">
              <a:spcBef>
                <a:spcPts val="0"/>
              </a:spcBef>
              <a:buNone/>
            </a:pPr>
            <a:r>
              <a:rPr lang="en-GB" sz="3200" dirty="0" smtClean="0"/>
              <a:t>d</a:t>
            </a:r>
            <a:r>
              <a:rPr lang="en-GB" sz="3200" dirty="0"/>
              <a:t>) A brief description of the </a:t>
            </a:r>
            <a:r>
              <a:rPr lang="en-GB" sz="3200" dirty="0" smtClean="0"/>
              <a:t>participants</a:t>
            </a:r>
          </a:p>
          <a:p>
            <a:pPr marL="0" indent="0">
              <a:spcBef>
                <a:spcPts val="0"/>
              </a:spcBef>
              <a:buNone/>
            </a:pPr>
            <a:r>
              <a:rPr lang="en-GB" sz="3200" dirty="0" smtClean="0"/>
              <a:t>e</a:t>
            </a:r>
            <a:r>
              <a:rPr lang="en-GB" sz="3200" dirty="0"/>
              <a:t>) A summary of the major </a:t>
            </a:r>
            <a:r>
              <a:rPr lang="en-GB" sz="3200" dirty="0" smtClean="0"/>
              <a:t>findings</a:t>
            </a:r>
          </a:p>
          <a:p>
            <a:pPr marL="0" indent="0">
              <a:spcBef>
                <a:spcPts val="0"/>
              </a:spcBef>
              <a:buNone/>
            </a:pPr>
            <a:r>
              <a:rPr lang="en-GB" sz="3200" dirty="0" smtClean="0"/>
              <a:t>f</a:t>
            </a:r>
            <a:r>
              <a:rPr lang="en-GB" sz="3200" dirty="0"/>
              <a:t>) The conclusions </a:t>
            </a:r>
            <a:r>
              <a:rPr lang="en-GB" sz="3200" dirty="0" smtClean="0"/>
              <a:t>and implications from </a:t>
            </a:r>
            <a:r>
              <a:rPr lang="en-GB" sz="3200" dirty="0"/>
              <a:t>the </a:t>
            </a:r>
            <a:r>
              <a:rPr lang="en-GB" sz="3200" dirty="0" smtClean="0"/>
              <a:t>results </a:t>
            </a:r>
          </a:p>
        </p:txBody>
      </p:sp>
      <p:sp>
        <p:nvSpPr>
          <p:cNvPr id="4" name="TextBox 3"/>
          <p:cNvSpPr txBox="1"/>
          <p:nvPr/>
        </p:nvSpPr>
        <p:spPr>
          <a:xfrm>
            <a:off x="0" y="6026727"/>
            <a:ext cx="9144000" cy="4308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algn="ctr"/>
            <a:r>
              <a:rPr lang="en-GB" sz="2200" b="1" dirty="0" smtClean="0"/>
              <a:t>Make use of peer review journal articles to emulate the style of the abstract </a:t>
            </a:r>
            <a:endParaRPr lang="en-GB" sz="2200" b="1" dirty="0"/>
          </a:p>
        </p:txBody>
      </p:sp>
    </p:spTree>
    <p:extLst>
      <p:ext uri="{BB962C8B-B14F-4D97-AF65-F5344CB8AC3E}">
        <p14:creationId xmlns:p14="http://schemas.microsoft.com/office/powerpoint/2010/main" val="117357458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randombar(horizontal)">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grpId="0" nodeType="clickEffect">
                                  <p:stCondLst>
                                    <p:cond delay="0"/>
                                  </p:stCondLst>
                                  <p:childTnLst>
                                    <p:set>
                                      <p:cBhvr>
                                        <p:cTn id="46" dur="1" fill="hold">
                                          <p:stCondLst>
                                            <p:cond delay="0"/>
                                          </p:stCondLst>
                                        </p:cTn>
                                        <p:tgtEl>
                                          <p:spTgt spid="4"/>
                                        </p:tgtEl>
                                        <p:attrNameLst>
                                          <p:attrName>style.visibility</p:attrName>
                                        </p:attrNameLst>
                                      </p:cBhvr>
                                      <p:to>
                                        <p:strVal val="visible"/>
                                      </p:to>
                                    </p:set>
                                    <p:animEffect transition="in" filter="randombar(horizontal)">
                                      <p:cBhvr>
                                        <p:cTn id="4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Title 1"/>
          <p:cNvSpPr>
            <a:spLocks noGrp="1"/>
          </p:cNvSpPr>
          <p:nvPr>
            <p:ph type="title"/>
          </p:nvPr>
        </p:nvSpPr>
        <p:spPr>
          <a:xfrm>
            <a:off x="436414" y="307889"/>
            <a:ext cx="8229600" cy="598200"/>
          </a:xfrm>
        </p:spPr>
        <p:txBody>
          <a:bodyPr/>
          <a:lstStyle/>
          <a:p>
            <a:r>
              <a:rPr lang="en-GB" altLang="en-US" sz="6000" b="1" dirty="0" smtClean="0"/>
              <a:t>Reference List</a:t>
            </a:r>
            <a:endParaRPr lang="en-GB" altLang="en-US" sz="6600" b="1" dirty="0" smtClean="0"/>
          </a:p>
        </p:txBody>
      </p:sp>
      <p:sp>
        <p:nvSpPr>
          <p:cNvPr id="3" name="Content Placeholder 2"/>
          <p:cNvSpPr>
            <a:spLocks noGrp="1"/>
          </p:cNvSpPr>
          <p:nvPr>
            <p:ph idx="1"/>
          </p:nvPr>
        </p:nvSpPr>
        <p:spPr>
          <a:xfrm>
            <a:off x="58186" y="1105592"/>
            <a:ext cx="8986057" cy="5710845"/>
          </a:xfrm>
        </p:spPr>
        <p:txBody>
          <a:bodyPr>
            <a:noAutofit/>
          </a:bodyPr>
          <a:lstStyle/>
          <a:p>
            <a:pPr>
              <a:spcBef>
                <a:spcPts val="0"/>
              </a:spcBef>
            </a:pPr>
            <a:r>
              <a:rPr lang="en-GB" sz="2800" dirty="0" smtClean="0"/>
              <a:t>Style and presentation should be perfect</a:t>
            </a:r>
          </a:p>
          <a:p>
            <a:pPr>
              <a:spcBef>
                <a:spcPts val="0"/>
              </a:spcBef>
            </a:pPr>
            <a:r>
              <a:rPr lang="en-GB" sz="2800" dirty="0" smtClean="0"/>
              <a:t>Must follow APA formatting guidelines</a:t>
            </a:r>
          </a:p>
          <a:p>
            <a:pPr>
              <a:spcBef>
                <a:spcPts val="0"/>
              </a:spcBef>
            </a:pPr>
            <a:r>
              <a:rPr lang="en-GB" sz="2800" dirty="0" smtClean="0"/>
              <a:t>Each reference should start on a new line</a:t>
            </a:r>
          </a:p>
          <a:p>
            <a:pPr>
              <a:spcBef>
                <a:spcPts val="0"/>
              </a:spcBef>
            </a:pPr>
            <a:r>
              <a:rPr lang="en-GB" sz="2800" dirty="0" smtClean="0"/>
              <a:t>All lines after first line of each reference must be indented</a:t>
            </a:r>
          </a:p>
          <a:p>
            <a:pPr>
              <a:spcBef>
                <a:spcPts val="0"/>
              </a:spcBef>
            </a:pPr>
            <a:r>
              <a:rPr lang="en-GB" sz="2800" dirty="0" smtClean="0"/>
              <a:t>The reference list should be single-line spaced</a:t>
            </a:r>
          </a:p>
          <a:p>
            <a:pPr>
              <a:spcBef>
                <a:spcPts val="0"/>
              </a:spcBef>
            </a:pPr>
            <a:r>
              <a:rPr lang="en-GB" sz="2800" dirty="0" smtClean="0"/>
              <a:t>Do </a:t>
            </a:r>
            <a:r>
              <a:rPr lang="en-GB" sz="2800" b="1" dirty="0" smtClean="0"/>
              <a:t>not</a:t>
            </a:r>
            <a:r>
              <a:rPr lang="en-GB" sz="2800" dirty="0" smtClean="0"/>
              <a:t> include bullet points</a:t>
            </a:r>
          </a:p>
          <a:p>
            <a:pPr>
              <a:spcBef>
                <a:spcPts val="0"/>
              </a:spcBef>
            </a:pPr>
            <a:r>
              <a:rPr lang="en-GB" sz="2800" dirty="0" smtClean="0"/>
              <a:t>Should be in alphabetical order</a:t>
            </a:r>
          </a:p>
          <a:p>
            <a:pPr>
              <a:spcBef>
                <a:spcPts val="0"/>
              </a:spcBef>
            </a:pPr>
            <a:endParaRPr lang="en-GB" sz="1800" dirty="0"/>
          </a:p>
          <a:p>
            <a:pPr marL="0" indent="0">
              <a:spcBef>
                <a:spcPts val="0"/>
              </a:spcBef>
              <a:buNone/>
            </a:pPr>
            <a:r>
              <a:rPr lang="en-GB" sz="3200" dirty="0" smtClean="0"/>
              <a:t>E.g.,</a:t>
            </a:r>
          </a:p>
          <a:p>
            <a:pPr marL="0" indent="0">
              <a:spcBef>
                <a:spcPts val="0"/>
              </a:spcBef>
              <a:buNone/>
            </a:pPr>
            <a:endParaRPr lang="en-GB" sz="1400" dirty="0" smtClean="0"/>
          </a:p>
          <a:p>
            <a:pPr marL="0" indent="0">
              <a:spcBef>
                <a:spcPts val="0"/>
              </a:spcBef>
              <a:buNone/>
            </a:pPr>
            <a:r>
              <a:rPr lang="en-GB" dirty="0"/>
              <a:t>Koen, J. D., Hauck, N., &amp; </a:t>
            </a:r>
            <a:r>
              <a:rPr lang="en-GB" dirty="0" err="1"/>
              <a:t>Rugg</a:t>
            </a:r>
            <a:r>
              <a:rPr lang="en-GB" dirty="0"/>
              <a:t>, M. D. (2019). The relationship </a:t>
            </a:r>
            <a:r>
              <a:rPr lang="en-GB" dirty="0" smtClean="0"/>
              <a:t>between	age</a:t>
            </a:r>
            <a:r>
              <a:rPr lang="en-GB" dirty="0"/>
              <a:t>, neural differentiation, and memory performance. </a:t>
            </a:r>
            <a:r>
              <a:rPr lang="en-GB" i="1" dirty="0" smtClean="0"/>
              <a:t>Journal	of </a:t>
            </a:r>
            <a:r>
              <a:rPr lang="en-GB" i="1" dirty="0"/>
              <a:t>Neuroscience</a:t>
            </a:r>
            <a:r>
              <a:rPr lang="en-GB" dirty="0"/>
              <a:t>, </a:t>
            </a:r>
            <a:r>
              <a:rPr lang="en-GB" i="1" dirty="0"/>
              <a:t>39</a:t>
            </a:r>
            <a:r>
              <a:rPr lang="en-GB" dirty="0"/>
              <a:t>(1), 149-162.</a:t>
            </a:r>
            <a:endParaRPr lang="en-GB" sz="3200" dirty="0" smtClean="0"/>
          </a:p>
          <a:p>
            <a:pPr marL="0" indent="0">
              <a:spcBef>
                <a:spcPts val="0"/>
              </a:spcBef>
              <a:buNone/>
            </a:pPr>
            <a:r>
              <a:rPr lang="en-GB" sz="3200" dirty="0" smtClean="0"/>
              <a:t> </a:t>
            </a:r>
          </a:p>
        </p:txBody>
      </p:sp>
    </p:spTree>
    <p:extLst>
      <p:ext uri="{BB962C8B-B14F-4D97-AF65-F5344CB8AC3E}">
        <p14:creationId xmlns:p14="http://schemas.microsoft.com/office/powerpoint/2010/main" val="298948675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randombar(horizontal)">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randombar(horizontal)">
                                      <p:cBhvr>
                                        <p:cTn id="47" dur="500"/>
                                        <p:tgtEl>
                                          <p:spTgt spid="3">
                                            <p:txEl>
                                              <p:pRg st="10" end="1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nodeType="clickEffect">
                                  <p:stCondLst>
                                    <p:cond delay="0"/>
                                  </p:stCondLst>
                                  <p:childTnLst>
                                    <p:set>
                                      <p:cBhvr>
                                        <p:cTn id="51" dur="1" fill="hold">
                                          <p:stCondLst>
                                            <p:cond delay="0"/>
                                          </p:stCondLst>
                                        </p:cTn>
                                        <p:tgtEl>
                                          <p:spTgt spid="3">
                                            <p:txEl>
                                              <p:pRg st="11" end="11"/>
                                            </p:txEl>
                                          </p:spTgt>
                                        </p:tgtEl>
                                        <p:attrNameLst>
                                          <p:attrName>style.visibility</p:attrName>
                                        </p:attrNameLst>
                                      </p:cBhvr>
                                      <p:to>
                                        <p:strVal val="visible"/>
                                      </p:to>
                                    </p:set>
                                    <p:animEffect transition="in" filter="randombar(horizontal)">
                                      <p:cBhvr>
                                        <p:cTn id="52"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Title 1"/>
          <p:cNvSpPr>
            <a:spLocks noGrp="1"/>
          </p:cNvSpPr>
          <p:nvPr>
            <p:ph type="title"/>
          </p:nvPr>
        </p:nvSpPr>
        <p:spPr>
          <a:xfrm>
            <a:off x="436414" y="307889"/>
            <a:ext cx="8229600" cy="598200"/>
          </a:xfrm>
        </p:spPr>
        <p:txBody>
          <a:bodyPr/>
          <a:lstStyle/>
          <a:p>
            <a:r>
              <a:rPr lang="en-GB" altLang="en-US" sz="6000" b="1" dirty="0" smtClean="0"/>
              <a:t>Appendices </a:t>
            </a:r>
            <a:endParaRPr lang="en-GB" altLang="en-US" sz="6600" b="1" dirty="0" smtClean="0"/>
          </a:p>
        </p:txBody>
      </p:sp>
      <p:sp>
        <p:nvSpPr>
          <p:cNvPr id="3" name="Content Placeholder 2"/>
          <p:cNvSpPr>
            <a:spLocks noGrp="1"/>
          </p:cNvSpPr>
          <p:nvPr>
            <p:ph idx="1"/>
          </p:nvPr>
        </p:nvSpPr>
        <p:spPr>
          <a:xfrm>
            <a:off x="58186" y="1105592"/>
            <a:ext cx="8986057" cy="5710845"/>
          </a:xfrm>
        </p:spPr>
        <p:txBody>
          <a:bodyPr>
            <a:noAutofit/>
          </a:bodyPr>
          <a:lstStyle/>
          <a:p>
            <a:pPr>
              <a:spcBef>
                <a:spcPts val="0"/>
              </a:spcBef>
            </a:pPr>
            <a:r>
              <a:rPr lang="en-GB" dirty="0" smtClean="0"/>
              <a:t>Includes </a:t>
            </a:r>
            <a:r>
              <a:rPr lang="en-GB" dirty="0"/>
              <a:t>detailed material </a:t>
            </a:r>
            <a:r>
              <a:rPr lang="en-GB" dirty="0" smtClean="0"/>
              <a:t>that </a:t>
            </a:r>
            <a:r>
              <a:rPr lang="en-GB" dirty="0"/>
              <a:t>would be of interest to the reader but would interrupt the flow of the main text. </a:t>
            </a:r>
            <a:endParaRPr lang="en-GB" dirty="0" smtClean="0"/>
          </a:p>
          <a:p>
            <a:pPr>
              <a:spcBef>
                <a:spcPts val="0"/>
              </a:spcBef>
            </a:pPr>
            <a:r>
              <a:rPr lang="en-GB" dirty="0" smtClean="0"/>
              <a:t>The documents </a:t>
            </a:r>
            <a:r>
              <a:rPr lang="en-GB" dirty="0"/>
              <a:t>you </a:t>
            </a:r>
            <a:r>
              <a:rPr lang="en-GB" dirty="0" smtClean="0"/>
              <a:t>must </a:t>
            </a:r>
            <a:r>
              <a:rPr lang="en-GB" dirty="0"/>
              <a:t>include </a:t>
            </a:r>
            <a:r>
              <a:rPr lang="en-GB" dirty="0" smtClean="0"/>
              <a:t>are:</a:t>
            </a:r>
          </a:p>
          <a:p>
            <a:pPr lvl="1">
              <a:spcBef>
                <a:spcPts val="0"/>
              </a:spcBef>
            </a:pPr>
            <a:r>
              <a:rPr lang="en-GB" sz="2400" dirty="0" smtClean="0"/>
              <a:t>Final approved Dissertation </a:t>
            </a:r>
            <a:r>
              <a:rPr lang="en-GB" sz="2400" dirty="0"/>
              <a:t>Proposal </a:t>
            </a:r>
            <a:r>
              <a:rPr lang="en-GB" sz="2400" dirty="0" smtClean="0"/>
              <a:t>form</a:t>
            </a:r>
          </a:p>
          <a:p>
            <a:pPr lvl="1">
              <a:spcBef>
                <a:spcPts val="0"/>
              </a:spcBef>
            </a:pPr>
            <a:r>
              <a:rPr lang="en-GB" sz="2400" dirty="0" smtClean="0"/>
              <a:t>Final approved Dissertation Ethics Form</a:t>
            </a:r>
          </a:p>
          <a:p>
            <a:pPr lvl="1">
              <a:spcBef>
                <a:spcPts val="0"/>
              </a:spcBef>
            </a:pPr>
            <a:r>
              <a:rPr lang="en-GB" sz="2400" dirty="0" smtClean="0"/>
              <a:t>Copies </a:t>
            </a:r>
            <a:r>
              <a:rPr lang="en-GB" sz="2400" dirty="0"/>
              <a:t>of </a:t>
            </a:r>
            <a:r>
              <a:rPr lang="en-GB" sz="2400" dirty="0" smtClean="0"/>
              <a:t>blank Questionnaires/Images, etc. </a:t>
            </a:r>
            <a:r>
              <a:rPr lang="en-GB" sz="2400" dirty="0"/>
              <a:t>used </a:t>
            </a:r>
            <a:endParaRPr lang="en-GB" sz="2400" dirty="0" smtClean="0"/>
          </a:p>
          <a:p>
            <a:pPr lvl="1">
              <a:spcBef>
                <a:spcPts val="0"/>
              </a:spcBef>
            </a:pPr>
            <a:r>
              <a:rPr lang="en-GB" sz="2400" dirty="0" smtClean="0"/>
              <a:t>Copy </a:t>
            </a:r>
            <a:r>
              <a:rPr lang="en-GB" sz="2400" dirty="0"/>
              <a:t>of blank consent </a:t>
            </a:r>
            <a:r>
              <a:rPr lang="en-GB" sz="2400" dirty="0" smtClean="0"/>
              <a:t>form</a:t>
            </a:r>
          </a:p>
          <a:p>
            <a:pPr lvl="1">
              <a:spcBef>
                <a:spcPts val="0"/>
              </a:spcBef>
            </a:pPr>
            <a:r>
              <a:rPr lang="en-GB" sz="2400" dirty="0" smtClean="0"/>
              <a:t>Copy of any information or instruction sheets </a:t>
            </a:r>
          </a:p>
          <a:p>
            <a:pPr lvl="1">
              <a:spcBef>
                <a:spcPts val="0"/>
              </a:spcBef>
            </a:pPr>
            <a:r>
              <a:rPr lang="en-GB" sz="2400" dirty="0" smtClean="0"/>
              <a:t>Copy </a:t>
            </a:r>
            <a:r>
              <a:rPr lang="en-GB" sz="2400" dirty="0"/>
              <a:t>of debrief form </a:t>
            </a:r>
            <a:endParaRPr lang="en-GB" sz="2400" dirty="0" smtClean="0"/>
          </a:p>
          <a:p>
            <a:pPr lvl="1">
              <a:spcBef>
                <a:spcPts val="0"/>
              </a:spcBef>
            </a:pPr>
            <a:r>
              <a:rPr lang="en-GB" sz="2400" dirty="0" smtClean="0"/>
              <a:t>Copies </a:t>
            </a:r>
            <a:r>
              <a:rPr lang="en-GB" sz="2400" dirty="0"/>
              <a:t>of letters of approval from outside organisations if appropriate </a:t>
            </a:r>
            <a:endParaRPr lang="en-GB" sz="2400" dirty="0" smtClean="0"/>
          </a:p>
          <a:p>
            <a:pPr lvl="1">
              <a:spcBef>
                <a:spcPts val="0"/>
              </a:spcBef>
            </a:pPr>
            <a:r>
              <a:rPr lang="en-GB" sz="2400" dirty="0" smtClean="0"/>
              <a:t>SPSS </a:t>
            </a:r>
            <a:r>
              <a:rPr lang="en-GB" sz="2400" dirty="0"/>
              <a:t>output and/or transcript excerpts </a:t>
            </a:r>
            <a:endParaRPr lang="en-GB" sz="2400" dirty="0" smtClean="0"/>
          </a:p>
          <a:p>
            <a:pPr lvl="1">
              <a:spcBef>
                <a:spcPts val="0"/>
              </a:spcBef>
            </a:pPr>
            <a:endParaRPr lang="en-GB" sz="1600" dirty="0"/>
          </a:p>
          <a:p>
            <a:pPr>
              <a:spcBef>
                <a:spcPts val="0"/>
              </a:spcBef>
            </a:pPr>
            <a:r>
              <a:rPr lang="en-GB" sz="2800" dirty="0" smtClean="0"/>
              <a:t>Label appendices </a:t>
            </a:r>
            <a:r>
              <a:rPr lang="en-GB" sz="2800" dirty="0"/>
              <a:t>Appendix A, Appendix B etc., in the order in which they are first mentioned in your main text. </a:t>
            </a:r>
            <a:r>
              <a:rPr lang="en-GB" sz="2800" dirty="0" smtClean="0"/>
              <a:t> </a:t>
            </a:r>
          </a:p>
        </p:txBody>
      </p:sp>
    </p:spTree>
    <p:extLst>
      <p:ext uri="{BB962C8B-B14F-4D97-AF65-F5344CB8AC3E}">
        <p14:creationId xmlns:p14="http://schemas.microsoft.com/office/powerpoint/2010/main" val="302313551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randombar(horizontal)">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randombar(horizontal)">
                                      <p:cBhvr>
                                        <p:cTn id="52" dur="5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4" presetClass="entr" presetSubtype="10" fill="hold" nodeType="clickEffect">
                                  <p:stCondLst>
                                    <p:cond delay="0"/>
                                  </p:stCondLst>
                                  <p:childTnLst>
                                    <p:set>
                                      <p:cBhvr>
                                        <p:cTn id="56" dur="1" fill="hold">
                                          <p:stCondLst>
                                            <p:cond delay="0"/>
                                          </p:stCondLst>
                                        </p:cTn>
                                        <p:tgtEl>
                                          <p:spTgt spid="3">
                                            <p:txEl>
                                              <p:pRg st="11" end="11"/>
                                            </p:txEl>
                                          </p:spTgt>
                                        </p:tgtEl>
                                        <p:attrNameLst>
                                          <p:attrName>style.visibility</p:attrName>
                                        </p:attrNameLst>
                                      </p:cBhvr>
                                      <p:to>
                                        <p:strVal val="visible"/>
                                      </p:to>
                                    </p:set>
                                    <p:animEffect transition="in" filter="randombar(horizontal)">
                                      <p:cBhvr>
                                        <p:cTn id="57"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6820"/>
            <a:ext cx="8229600" cy="747827"/>
          </a:xfrm>
        </p:spPr>
        <p:txBody>
          <a:bodyPr/>
          <a:lstStyle/>
          <a:p>
            <a:r>
              <a:rPr lang="en-GB" sz="3600" b="1" dirty="0" smtClean="0"/>
              <a:t>Dissertation Layout</a:t>
            </a:r>
            <a:endParaRPr lang="en-GB" sz="3600" b="1" dirty="0"/>
          </a:p>
        </p:txBody>
      </p:sp>
      <p:sp>
        <p:nvSpPr>
          <p:cNvPr id="3" name="Content Placeholder 2"/>
          <p:cNvSpPr>
            <a:spLocks noGrp="1"/>
          </p:cNvSpPr>
          <p:nvPr>
            <p:ph idx="1"/>
          </p:nvPr>
        </p:nvSpPr>
        <p:spPr>
          <a:xfrm>
            <a:off x="41561" y="768925"/>
            <a:ext cx="9027624" cy="6030886"/>
          </a:xfrm>
        </p:spPr>
        <p:txBody>
          <a:bodyPr/>
          <a:lstStyle/>
          <a:p>
            <a:r>
              <a:rPr lang="en-GB" sz="2800" dirty="0" smtClean="0"/>
              <a:t>An </a:t>
            </a:r>
            <a:r>
              <a:rPr lang="en-GB" sz="2800" dirty="0"/>
              <a:t>important element of your dissertation </a:t>
            </a:r>
            <a:r>
              <a:rPr lang="en-GB" sz="2800" dirty="0" smtClean="0"/>
              <a:t>is presentation </a:t>
            </a:r>
          </a:p>
          <a:p>
            <a:endParaRPr lang="en-GB" sz="1000" dirty="0" smtClean="0"/>
          </a:p>
          <a:p>
            <a:r>
              <a:rPr lang="en-GB" sz="2800" dirty="0" smtClean="0"/>
              <a:t>You </a:t>
            </a:r>
            <a:r>
              <a:rPr lang="en-GB" sz="2800" dirty="0"/>
              <a:t>are expected to submit a dissertation </a:t>
            </a:r>
            <a:r>
              <a:rPr lang="en-GB" sz="2800" dirty="0" smtClean="0"/>
              <a:t>presented </a:t>
            </a:r>
            <a:r>
              <a:rPr lang="en-GB" sz="2800" dirty="0"/>
              <a:t>in the correct format as set out below and in the APA </a:t>
            </a:r>
            <a:r>
              <a:rPr lang="en-GB" sz="2800" dirty="0" smtClean="0"/>
              <a:t>manual </a:t>
            </a:r>
          </a:p>
          <a:p>
            <a:endParaRPr lang="en-GB" sz="1000" dirty="0" smtClean="0"/>
          </a:p>
          <a:p>
            <a:r>
              <a:rPr lang="en-GB" sz="2800" dirty="0" smtClean="0"/>
              <a:t>Deviation </a:t>
            </a:r>
            <a:r>
              <a:rPr lang="en-GB" sz="2800" dirty="0"/>
              <a:t>from these </a:t>
            </a:r>
            <a:r>
              <a:rPr lang="en-GB" sz="2800" dirty="0" smtClean="0"/>
              <a:t>will </a:t>
            </a:r>
            <a:r>
              <a:rPr lang="en-GB" sz="2800" dirty="0"/>
              <a:t>result in loss of </a:t>
            </a:r>
            <a:r>
              <a:rPr lang="en-GB" sz="2800" dirty="0" smtClean="0"/>
              <a:t>marks</a:t>
            </a:r>
          </a:p>
          <a:p>
            <a:endParaRPr lang="en-GB" sz="1000" dirty="0" smtClean="0"/>
          </a:p>
          <a:p>
            <a:r>
              <a:rPr lang="en-GB" sz="2800" b="1" dirty="0" smtClean="0"/>
              <a:t>Layout </a:t>
            </a:r>
            <a:r>
              <a:rPr lang="en-GB" sz="2800" b="1" dirty="0"/>
              <a:t>of </a:t>
            </a:r>
            <a:r>
              <a:rPr lang="en-GB" sz="2800" b="1" dirty="0" smtClean="0"/>
              <a:t>text:</a:t>
            </a:r>
          </a:p>
          <a:p>
            <a:pPr lvl="1"/>
            <a:r>
              <a:rPr lang="en-GB" sz="2400" dirty="0" smtClean="0"/>
              <a:t>The </a:t>
            </a:r>
            <a:r>
              <a:rPr lang="en-GB" sz="2400" dirty="0"/>
              <a:t>typescript should </a:t>
            </a:r>
            <a:r>
              <a:rPr lang="en-GB" sz="2400" dirty="0" smtClean="0"/>
              <a:t>Times </a:t>
            </a:r>
            <a:r>
              <a:rPr lang="en-GB" sz="2400" dirty="0"/>
              <a:t>New Roman </a:t>
            </a:r>
            <a:r>
              <a:rPr lang="en-GB" sz="2400" dirty="0" smtClean="0"/>
              <a:t>in </a:t>
            </a:r>
            <a:r>
              <a:rPr lang="en-GB" sz="2400" dirty="0"/>
              <a:t>12-point </a:t>
            </a:r>
            <a:r>
              <a:rPr lang="en-GB" sz="2400" dirty="0" smtClean="0"/>
              <a:t>font </a:t>
            </a:r>
          </a:p>
          <a:p>
            <a:pPr lvl="1"/>
            <a:r>
              <a:rPr lang="en-GB" sz="2400" dirty="0" smtClean="0"/>
              <a:t>The </a:t>
            </a:r>
            <a:r>
              <a:rPr lang="en-GB" sz="2400" dirty="0"/>
              <a:t>lines should be double-spaced on A4 </a:t>
            </a:r>
            <a:r>
              <a:rPr lang="en-GB" sz="2400" dirty="0" smtClean="0"/>
              <a:t>paper </a:t>
            </a:r>
          </a:p>
          <a:p>
            <a:pPr lvl="1"/>
            <a:r>
              <a:rPr lang="en-GB" sz="2400" dirty="0" smtClean="0"/>
              <a:t>Make </a:t>
            </a:r>
            <a:r>
              <a:rPr lang="en-GB" sz="2400" dirty="0"/>
              <a:t>sure </a:t>
            </a:r>
            <a:r>
              <a:rPr lang="en-GB" sz="2400" dirty="0" smtClean="0"/>
              <a:t>the </a:t>
            </a:r>
            <a:r>
              <a:rPr lang="en-GB" sz="2400" dirty="0"/>
              <a:t>left and right hand margins are 2.5cm wide. </a:t>
            </a:r>
            <a:endParaRPr lang="en-GB" sz="2400" dirty="0" smtClean="0"/>
          </a:p>
          <a:p>
            <a:r>
              <a:rPr lang="en-GB" sz="2700" b="1" dirty="0" smtClean="0"/>
              <a:t>Page </a:t>
            </a:r>
            <a:r>
              <a:rPr lang="en-GB" sz="2700" b="1" dirty="0"/>
              <a:t>numbering </a:t>
            </a:r>
            <a:endParaRPr lang="en-GB" sz="2700" b="1" dirty="0" smtClean="0"/>
          </a:p>
          <a:p>
            <a:pPr lvl="1"/>
            <a:r>
              <a:rPr lang="en-GB" sz="2400" dirty="0" smtClean="0"/>
              <a:t>Page </a:t>
            </a:r>
            <a:r>
              <a:rPr lang="en-GB" sz="2400" dirty="0"/>
              <a:t>numbers should be located at top right of the </a:t>
            </a:r>
            <a:r>
              <a:rPr lang="en-GB" sz="2400" dirty="0" smtClean="0"/>
              <a:t>page</a:t>
            </a:r>
          </a:p>
          <a:p>
            <a:pPr lvl="1"/>
            <a:r>
              <a:rPr lang="en-GB" sz="2400" dirty="0" smtClean="0"/>
              <a:t>The </a:t>
            </a:r>
            <a:r>
              <a:rPr lang="en-GB" sz="2400" dirty="0"/>
              <a:t>entire work, including references and appendices, should be numbered consecutively from the first </a:t>
            </a:r>
            <a:r>
              <a:rPr lang="en-GB" sz="2400" dirty="0" smtClean="0"/>
              <a:t>page of the first chapter. </a:t>
            </a:r>
          </a:p>
        </p:txBody>
      </p:sp>
    </p:spTree>
    <p:extLst>
      <p:ext uri="{BB962C8B-B14F-4D97-AF65-F5344CB8AC3E}">
        <p14:creationId xmlns:p14="http://schemas.microsoft.com/office/powerpoint/2010/main" val="4284186057"/>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randombar(horizontal)">
                                      <p:cBhvr>
                                        <p:cTn id="27" dur="500"/>
                                        <p:tgtEl>
                                          <p:spTgt spid="3">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randombar(horizontal)">
                                      <p:cBhvr>
                                        <p:cTn id="32" dur="500"/>
                                        <p:tgtEl>
                                          <p:spTgt spid="3">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Effect transition="in" filter="randombar(horizontal)">
                                      <p:cBhvr>
                                        <p:cTn id="37" dur="500"/>
                                        <p:tgtEl>
                                          <p:spTgt spid="3">
                                            <p:txEl>
                                              <p:pRg st="9" end="9"/>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randombar(horizontal)">
                                      <p:cBhvr>
                                        <p:cTn id="42" dur="500"/>
                                        <p:tgtEl>
                                          <p:spTgt spid="3">
                                            <p:txEl>
                                              <p:pRg st="10" end="1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animEffect transition="in" filter="randombar(horizontal)">
                                      <p:cBhvr>
                                        <p:cTn id="47" dur="500"/>
                                        <p:tgtEl>
                                          <p:spTgt spid="3">
                                            <p:txEl>
                                              <p:pRg st="11" end="1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nodeType="clickEffect">
                                  <p:stCondLst>
                                    <p:cond delay="0"/>
                                  </p:stCondLst>
                                  <p:childTnLst>
                                    <p:set>
                                      <p:cBhvr>
                                        <p:cTn id="51" dur="1" fill="hold">
                                          <p:stCondLst>
                                            <p:cond delay="0"/>
                                          </p:stCondLst>
                                        </p:cTn>
                                        <p:tgtEl>
                                          <p:spTgt spid="3">
                                            <p:txEl>
                                              <p:pRg st="12" end="12"/>
                                            </p:txEl>
                                          </p:spTgt>
                                        </p:tgtEl>
                                        <p:attrNameLst>
                                          <p:attrName>style.visibility</p:attrName>
                                        </p:attrNameLst>
                                      </p:cBhvr>
                                      <p:to>
                                        <p:strVal val="visible"/>
                                      </p:to>
                                    </p:set>
                                    <p:animEffect transition="in" filter="randombar(horizontal)">
                                      <p:cBhvr>
                                        <p:cTn id="52"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6820"/>
            <a:ext cx="8229600" cy="747827"/>
          </a:xfrm>
        </p:spPr>
        <p:txBody>
          <a:bodyPr/>
          <a:lstStyle/>
          <a:p>
            <a:r>
              <a:rPr lang="en-GB" sz="3600" b="1" dirty="0" smtClean="0"/>
              <a:t>Dissertation Layout</a:t>
            </a:r>
            <a:endParaRPr lang="en-GB" sz="3600" b="1" dirty="0"/>
          </a:p>
        </p:txBody>
      </p:sp>
      <p:sp>
        <p:nvSpPr>
          <p:cNvPr id="3" name="Content Placeholder 2"/>
          <p:cNvSpPr>
            <a:spLocks noGrp="1"/>
          </p:cNvSpPr>
          <p:nvPr>
            <p:ph idx="1"/>
          </p:nvPr>
        </p:nvSpPr>
        <p:spPr>
          <a:xfrm>
            <a:off x="141315" y="901933"/>
            <a:ext cx="8919557" cy="4525963"/>
          </a:xfrm>
        </p:spPr>
        <p:txBody>
          <a:bodyPr/>
          <a:lstStyle/>
          <a:p>
            <a:r>
              <a:rPr lang="en-GB" dirty="0" smtClean="0"/>
              <a:t>Preliminaries </a:t>
            </a:r>
            <a:r>
              <a:rPr lang="en-GB" dirty="0"/>
              <a:t>such as Table of Contents, Abstract and Acknowledgements, which </a:t>
            </a:r>
            <a:r>
              <a:rPr lang="en-GB" dirty="0" smtClean="0"/>
              <a:t>cannot </a:t>
            </a:r>
            <a:r>
              <a:rPr lang="en-GB" dirty="0"/>
              <a:t>be completed until the main work and its pagination is finished, should be numbered in lower case Roman numerals (i. ii. iii etc.). </a:t>
            </a:r>
            <a:endParaRPr lang="en-GB" dirty="0" smtClean="0"/>
          </a:p>
          <a:p>
            <a:endParaRPr lang="en-GB" dirty="0" smtClean="0"/>
          </a:p>
          <a:p>
            <a:r>
              <a:rPr lang="en-GB" dirty="0" smtClean="0"/>
              <a:t>As </a:t>
            </a:r>
            <a:r>
              <a:rPr lang="en-GB" dirty="0"/>
              <a:t>an alternative, it is acceptable practice for all pages, including appendices, with the exception of the front or title page, to be numbered consecutively with Arabic numerals (1, 2, 3 etc</a:t>
            </a:r>
            <a:r>
              <a:rPr lang="en-GB" dirty="0" smtClean="0"/>
              <a:t>.).</a:t>
            </a:r>
          </a:p>
          <a:p>
            <a:endParaRPr lang="en-GB" dirty="0" smtClean="0"/>
          </a:p>
          <a:p>
            <a:r>
              <a:rPr lang="en-GB" b="1" dirty="0" smtClean="0"/>
              <a:t>Tables </a:t>
            </a:r>
            <a:r>
              <a:rPr lang="en-GB" b="1" dirty="0"/>
              <a:t>and figures </a:t>
            </a:r>
            <a:endParaRPr lang="en-GB" b="1" dirty="0" smtClean="0"/>
          </a:p>
          <a:p>
            <a:pPr lvl="1"/>
            <a:r>
              <a:rPr lang="en-GB" dirty="0" smtClean="0"/>
              <a:t>All </a:t>
            </a:r>
            <a:r>
              <a:rPr lang="en-GB" dirty="0"/>
              <a:t>tables and figures should be numbered and labelled. </a:t>
            </a:r>
            <a:endParaRPr lang="en-GB" dirty="0" smtClean="0"/>
          </a:p>
          <a:p>
            <a:pPr lvl="1"/>
            <a:r>
              <a:rPr lang="en-GB" dirty="0" smtClean="0"/>
              <a:t>All </a:t>
            </a:r>
            <a:r>
              <a:rPr lang="en-GB" dirty="0"/>
              <a:t>tables and figures should be listed in the Table of Contents. </a:t>
            </a:r>
            <a:endParaRPr lang="en-GB" dirty="0" smtClean="0"/>
          </a:p>
        </p:txBody>
      </p:sp>
    </p:spTree>
    <p:extLst>
      <p:ext uri="{BB962C8B-B14F-4D97-AF65-F5344CB8AC3E}">
        <p14:creationId xmlns:p14="http://schemas.microsoft.com/office/powerpoint/2010/main" val="3107139745"/>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6820"/>
            <a:ext cx="8229600" cy="747827"/>
          </a:xfrm>
        </p:spPr>
        <p:txBody>
          <a:bodyPr/>
          <a:lstStyle/>
          <a:p>
            <a:r>
              <a:rPr lang="en-GB" sz="3600" b="1" dirty="0" smtClean="0"/>
              <a:t>Dissertation Layout</a:t>
            </a:r>
            <a:endParaRPr lang="en-GB" sz="3600" b="1" dirty="0"/>
          </a:p>
        </p:txBody>
      </p:sp>
      <p:sp>
        <p:nvSpPr>
          <p:cNvPr id="3" name="Content Placeholder 2"/>
          <p:cNvSpPr>
            <a:spLocks noGrp="1"/>
          </p:cNvSpPr>
          <p:nvPr>
            <p:ph idx="1"/>
          </p:nvPr>
        </p:nvSpPr>
        <p:spPr>
          <a:xfrm>
            <a:off x="112221" y="814647"/>
            <a:ext cx="8919557" cy="4525963"/>
          </a:xfrm>
        </p:spPr>
        <p:txBody>
          <a:bodyPr/>
          <a:lstStyle/>
          <a:p>
            <a:r>
              <a:rPr lang="en-GB" b="1" dirty="0" smtClean="0"/>
              <a:t>Quotations </a:t>
            </a:r>
          </a:p>
          <a:p>
            <a:pPr lvl="1"/>
            <a:r>
              <a:rPr lang="en-GB" dirty="0" smtClean="0"/>
              <a:t>These </a:t>
            </a:r>
            <a:r>
              <a:rPr lang="en-GB" dirty="0"/>
              <a:t>are generally to be avoided. </a:t>
            </a:r>
            <a:endParaRPr lang="en-GB" dirty="0" smtClean="0"/>
          </a:p>
          <a:p>
            <a:pPr lvl="1"/>
            <a:r>
              <a:rPr lang="en-GB" dirty="0" smtClean="0"/>
              <a:t>Always </a:t>
            </a:r>
            <a:r>
              <a:rPr lang="en-GB" dirty="0"/>
              <a:t>paraphrase in your own words where possible. </a:t>
            </a:r>
            <a:endParaRPr lang="en-GB" dirty="0" smtClean="0"/>
          </a:p>
          <a:p>
            <a:pPr lvl="1"/>
            <a:r>
              <a:rPr lang="en-GB" dirty="0" smtClean="0"/>
              <a:t>Should </a:t>
            </a:r>
            <a:r>
              <a:rPr lang="en-GB" dirty="0"/>
              <a:t>you need to quote a source (e.g., a definition) this should be placed in single inverted commas. </a:t>
            </a:r>
            <a:endParaRPr lang="en-GB" dirty="0" smtClean="0"/>
          </a:p>
          <a:p>
            <a:pPr lvl="1"/>
            <a:r>
              <a:rPr lang="en-GB" dirty="0" smtClean="0"/>
              <a:t>The </a:t>
            </a:r>
            <a:r>
              <a:rPr lang="en-GB" dirty="0"/>
              <a:t>exact spelling and punctuation of the original should be followed. </a:t>
            </a:r>
            <a:endParaRPr lang="en-GB" dirty="0" smtClean="0"/>
          </a:p>
          <a:p>
            <a:pPr lvl="1"/>
            <a:r>
              <a:rPr lang="en-GB" dirty="0" smtClean="0"/>
              <a:t>If </a:t>
            </a:r>
            <a:r>
              <a:rPr lang="en-GB" dirty="0"/>
              <a:t>the quotation is more than four lines long, it should be set as an extract and the whole quotation indented. </a:t>
            </a:r>
            <a:endParaRPr lang="en-GB" dirty="0" smtClean="0"/>
          </a:p>
          <a:p>
            <a:pPr lvl="1"/>
            <a:r>
              <a:rPr lang="en-GB" dirty="0" smtClean="0"/>
              <a:t>The </a:t>
            </a:r>
            <a:r>
              <a:rPr lang="en-GB" dirty="0"/>
              <a:t>author or authors’ name(s), date and page number are written in this case in brackets underneath. </a:t>
            </a:r>
            <a:endParaRPr lang="en-GB" dirty="0" smtClean="0"/>
          </a:p>
          <a:p>
            <a:pPr lvl="1"/>
            <a:endParaRPr lang="en-GB" dirty="0" smtClean="0"/>
          </a:p>
          <a:p>
            <a:r>
              <a:rPr lang="en-GB" b="1" dirty="0" smtClean="0"/>
              <a:t>Abbreviations </a:t>
            </a:r>
            <a:r>
              <a:rPr lang="en-GB" b="1" dirty="0"/>
              <a:t>(and acronyms) </a:t>
            </a:r>
            <a:endParaRPr lang="en-GB" b="1" dirty="0" smtClean="0"/>
          </a:p>
          <a:p>
            <a:pPr lvl="1"/>
            <a:r>
              <a:rPr lang="en-GB" dirty="0" smtClean="0"/>
              <a:t>These </a:t>
            </a:r>
            <a:r>
              <a:rPr lang="en-GB" dirty="0"/>
              <a:t>must be typed in full when first mentioned, with the abbreviation in brackets. </a:t>
            </a:r>
            <a:endParaRPr lang="en-GB" dirty="0" smtClean="0"/>
          </a:p>
          <a:p>
            <a:pPr lvl="1"/>
            <a:r>
              <a:rPr lang="en-GB" dirty="0" smtClean="0"/>
              <a:t>The </a:t>
            </a:r>
            <a:r>
              <a:rPr lang="en-GB" dirty="0"/>
              <a:t>abbreviation can be used thereafter. </a:t>
            </a:r>
          </a:p>
        </p:txBody>
      </p:sp>
    </p:spTree>
    <p:extLst>
      <p:ext uri="{BB962C8B-B14F-4D97-AF65-F5344CB8AC3E}">
        <p14:creationId xmlns:p14="http://schemas.microsoft.com/office/powerpoint/2010/main" val="415403469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randombar(horizontal)">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randombar(horizontal)">
                                      <p:cBhvr>
                                        <p:cTn id="47" dur="500"/>
                                        <p:tgtEl>
                                          <p:spTgt spid="3">
                                            <p:txEl>
                                              <p:pRg st="9" end="9"/>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nodeType="clickEffect">
                                  <p:stCondLst>
                                    <p:cond delay="0"/>
                                  </p:stCondLst>
                                  <p:childTnLst>
                                    <p:set>
                                      <p:cBhvr>
                                        <p:cTn id="51" dur="1" fill="hold">
                                          <p:stCondLst>
                                            <p:cond delay="0"/>
                                          </p:stCondLst>
                                        </p:cTn>
                                        <p:tgtEl>
                                          <p:spTgt spid="3">
                                            <p:txEl>
                                              <p:pRg st="10" end="10"/>
                                            </p:txEl>
                                          </p:spTgt>
                                        </p:tgtEl>
                                        <p:attrNameLst>
                                          <p:attrName>style.visibility</p:attrName>
                                        </p:attrNameLst>
                                      </p:cBhvr>
                                      <p:to>
                                        <p:strVal val="visible"/>
                                      </p:to>
                                    </p:set>
                                    <p:animEffect transition="in" filter="randombar(horizontal)">
                                      <p:cBhvr>
                                        <p:cTn id="52"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6820"/>
            <a:ext cx="8229600" cy="747827"/>
          </a:xfrm>
        </p:spPr>
        <p:txBody>
          <a:bodyPr/>
          <a:lstStyle/>
          <a:p>
            <a:r>
              <a:rPr lang="en-GB" sz="3600" b="1" dirty="0" smtClean="0"/>
              <a:t>Dissertation Layout</a:t>
            </a:r>
            <a:endParaRPr lang="en-GB" sz="3600" b="1" dirty="0"/>
          </a:p>
        </p:txBody>
      </p:sp>
      <p:sp>
        <p:nvSpPr>
          <p:cNvPr id="3" name="Content Placeholder 2"/>
          <p:cNvSpPr>
            <a:spLocks noGrp="1"/>
          </p:cNvSpPr>
          <p:nvPr>
            <p:ph idx="1"/>
          </p:nvPr>
        </p:nvSpPr>
        <p:spPr>
          <a:xfrm>
            <a:off x="112221" y="748145"/>
            <a:ext cx="8919557" cy="4525963"/>
          </a:xfrm>
        </p:spPr>
        <p:txBody>
          <a:bodyPr/>
          <a:lstStyle/>
          <a:p>
            <a:r>
              <a:rPr lang="en-GB" b="1" dirty="0" smtClean="0"/>
              <a:t>Numbers </a:t>
            </a:r>
          </a:p>
          <a:p>
            <a:pPr lvl="1"/>
            <a:r>
              <a:rPr lang="en-GB" dirty="0" smtClean="0"/>
              <a:t>Use </a:t>
            </a:r>
            <a:r>
              <a:rPr lang="en-GB" dirty="0"/>
              <a:t>words for numbers up to ten. </a:t>
            </a:r>
            <a:endParaRPr lang="en-GB" dirty="0" smtClean="0"/>
          </a:p>
          <a:p>
            <a:pPr lvl="1"/>
            <a:r>
              <a:rPr lang="en-GB" dirty="0" smtClean="0"/>
              <a:t>If </a:t>
            </a:r>
            <a:r>
              <a:rPr lang="en-GB" dirty="0"/>
              <a:t>a sentence starts with a number, this should be written as a </a:t>
            </a:r>
            <a:r>
              <a:rPr lang="en-GB" dirty="0" smtClean="0"/>
              <a:t>word.</a:t>
            </a:r>
          </a:p>
          <a:p>
            <a:pPr lvl="1"/>
            <a:r>
              <a:rPr lang="en-GB" dirty="0" smtClean="0"/>
              <a:t>However</a:t>
            </a:r>
            <a:r>
              <a:rPr lang="en-GB" dirty="0"/>
              <a:t>, when reporting data in text and in tables, always use </a:t>
            </a:r>
            <a:r>
              <a:rPr lang="en-GB" dirty="0" smtClean="0"/>
              <a:t>figures.</a:t>
            </a:r>
          </a:p>
          <a:p>
            <a:pPr lvl="1"/>
            <a:endParaRPr lang="en-GB" sz="1200" dirty="0"/>
          </a:p>
          <a:p>
            <a:r>
              <a:rPr lang="en-GB" b="1" dirty="0" smtClean="0"/>
              <a:t>Referencing</a:t>
            </a:r>
            <a:r>
              <a:rPr lang="en-GB" dirty="0" smtClean="0"/>
              <a:t> </a:t>
            </a:r>
          </a:p>
          <a:p>
            <a:pPr lvl="1"/>
            <a:r>
              <a:rPr lang="en-GB" dirty="0" smtClean="0"/>
              <a:t>Should </a:t>
            </a:r>
            <a:r>
              <a:rPr lang="en-GB" dirty="0"/>
              <a:t>be impeccable and adhere fully to APA style. </a:t>
            </a:r>
            <a:endParaRPr lang="en-GB" dirty="0" smtClean="0"/>
          </a:p>
          <a:p>
            <a:pPr lvl="1"/>
            <a:r>
              <a:rPr lang="en-GB" dirty="0" smtClean="0"/>
              <a:t>Marks </a:t>
            </a:r>
            <a:r>
              <a:rPr lang="en-GB" dirty="0"/>
              <a:t>will be lost if there is any significant inconsistency to a student’s method of setting out of citations and references. </a:t>
            </a:r>
            <a:endParaRPr lang="en-GB" dirty="0" smtClean="0"/>
          </a:p>
          <a:p>
            <a:pPr lvl="1"/>
            <a:r>
              <a:rPr lang="en-GB" dirty="0" smtClean="0"/>
              <a:t>As </a:t>
            </a:r>
            <a:r>
              <a:rPr lang="en-GB" dirty="0"/>
              <a:t>with marks deducted for weaknesses of spelling and grammar, such a loss can bring an assignment down an entire grade. </a:t>
            </a:r>
            <a:endParaRPr lang="en-GB" dirty="0" smtClean="0"/>
          </a:p>
          <a:p>
            <a:pPr lvl="1"/>
            <a:r>
              <a:rPr lang="en-GB" dirty="0" smtClean="0"/>
              <a:t>It </a:t>
            </a:r>
            <a:r>
              <a:rPr lang="en-GB" dirty="0"/>
              <a:t>is essential that you acknowledge all of the sources that you have used in your dissertation as it: (a) proves that your work has a factual basis; (b) allows the reader to identify and retrieve the sources for their own use; (c) shows the research you have undertaken to reach your </a:t>
            </a:r>
            <a:r>
              <a:rPr lang="en-GB" dirty="0" smtClean="0"/>
              <a:t>conclusions.</a:t>
            </a:r>
          </a:p>
          <a:p>
            <a:pPr lvl="1"/>
            <a:endParaRPr lang="en-GB" sz="1100" dirty="0" smtClean="0"/>
          </a:p>
          <a:p>
            <a:r>
              <a:rPr lang="en-GB" dirty="0" smtClean="0"/>
              <a:t>Avoid plagiarism: </a:t>
            </a:r>
            <a:r>
              <a:rPr lang="en-GB" dirty="0"/>
              <a:t>use your own </a:t>
            </a:r>
            <a:r>
              <a:rPr lang="en-GB" dirty="0" smtClean="0"/>
              <a:t>words &amp; give </a:t>
            </a:r>
            <a:r>
              <a:rPr lang="en-GB" dirty="0"/>
              <a:t>credit where </a:t>
            </a:r>
            <a:r>
              <a:rPr lang="en-GB" dirty="0" smtClean="0"/>
              <a:t>it is </a:t>
            </a:r>
            <a:r>
              <a:rPr lang="en-GB" dirty="0"/>
              <a:t>due.</a:t>
            </a:r>
          </a:p>
        </p:txBody>
      </p:sp>
    </p:spTree>
    <p:extLst>
      <p:ext uri="{BB962C8B-B14F-4D97-AF65-F5344CB8AC3E}">
        <p14:creationId xmlns:p14="http://schemas.microsoft.com/office/powerpoint/2010/main" val="129284508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randombar(horizontal)">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randombar(horizontal)">
                                      <p:cBhvr>
                                        <p:cTn id="47" dur="500"/>
                                        <p:tgtEl>
                                          <p:spTgt spid="3">
                                            <p:txEl>
                                              <p:pRg st="9" end="9"/>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nodeType="clickEffect">
                                  <p:stCondLst>
                                    <p:cond delay="0"/>
                                  </p:stCondLst>
                                  <p:childTnLst>
                                    <p:set>
                                      <p:cBhvr>
                                        <p:cTn id="51" dur="1" fill="hold">
                                          <p:stCondLst>
                                            <p:cond delay="0"/>
                                          </p:stCondLst>
                                        </p:cTn>
                                        <p:tgtEl>
                                          <p:spTgt spid="3">
                                            <p:txEl>
                                              <p:pRg st="11" end="11"/>
                                            </p:txEl>
                                          </p:spTgt>
                                        </p:tgtEl>
                                        <p:attrNameLst>
                                          <p:attrName>style.visibility</p:attrName>
                                        </p:attrNameLst>
                                      </p:cBhvr>
                                      <p:to>
                                        <p:strVal val="visible"/>
                                      </p:to>
                                    </p:set>
                                    <p:animEffect transition="in" filter="randombar(horizontal)">
                                      <p:cBhvr>
                                        <p:cTn id="52"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6820"/>
            <a:ext cx="8229600" cy="747827"/>
          </a:xfrm>
        </p:spPr>
        <p:txBody>
          <a:bodyPr/>
          <a:lstStyle/>
          <a:p>
            <a:r>
              <a:rPr lang="en-GB" sz="4800" b="1" dirty="0"/>
              <a:t>FAQs</a:t>
            </a:r>
            <a:r>
              <a:rPr lang="en-GB" sz="4800" dirty="0"/>
              <a:t> </a:t>
            </a:r>
          </a:p>
        </p:txBody>
      </p:sp>
      <p:sp>
        <p:nvSpPr>
          <p:cNvPr id="3" name="Content Placeholder 2"/>
          <p:cNvSpPr>
            <a:spLocks noGrp="1"/>
          </p:cNvSpPr>
          <p:nvPr>
            <p:ph idx="1"/>
          </p:nvPr>
        </p:nvSpPr>
        <p:spPr>
          <a:xfrm>
            <a:off x="112221" y="897775"/>
            <a:ext cx="8919557" cy="4912822"/>
          </a:xfrm>
        </p:spPr>
        <p:txBody>
          <a:bodyPr/>
          <a:lstStyle/>
          <a:p>
            <a:r>
              <a:rPr lang="en-GB" sz="2800" dirty="0" smtClean="0"/>
              <a:t>How </a:t>
            </a:r>
            <a:r>
              <a:rPr lang="en-GB" sz="2800" dirty="0"/>
              <a:t>strict is the word limit? </a:t>
            </a:r>
            <a:endParaRPr lang="en-GB" sz="2800" dirty="0" smtClean="0"/>
          </a:p>
          <a:p>
            <a:pPr lvl="1"/>
            <a:r>
              <a:rPr lang="en-GB" sz="2400" dirty="0" smtClean="0"/>
              <a:t>Conciseness </a:t>
            </a:r>
            <a:r>
              <a:rPr lang="en-GB" sz="2400" dirty="0"/>
              <a:t>is a key skill in academic writing, and the 8,000 - 10,000 word limit is to encourage you to write a dissertation that does justice to your work, and that demonstrates all the key skills outlined in the assessment criteria. </a:t>
            </a:r>
            <a:endParaRPr lang="en-GB" sz="2400" dirty="0" smtClean="0"/>
          </a:p>
          <a:p>
            <a:pPr lvl="1"/>
            <a:endParaRPr lang="en-GB" dirty="0"/>
          </a:p>
          <a:p>
            <a:r>
              <a:rPr lang="en-GB" sz="2800" dirty="0" smtClean="0"/>
              <a:t>Are </a:t>
            </a:r>
            <a:r>
              <a:rPr lang="en-GB" sz="2800" dirty="0"/>
              <a:t>quotes included in the word count? </a:t>
            </a:r>
            <a:endParaRPr lang="en-GB" sz="2800" dirty="0" smtClean="0"/>
          </a:p>
          <a:p>
            <a:pPr lvl="1"/>
            <a:r>
              <a:rPr lang="en-GB" sz="2400" dirty="0" smtClean="0"/>
              <a:t>Yes</a:t>
            </a:r>
            <a:r>
              <a:rPr lang="en-GB" sz="2400" dirty="0"/>
              <a:t>, they are, so use them judiciously. </a:t>
            </a:r>
            <a:endParaRPr lang="en-GB" sz="2400" dirty="0" smtClean="0"/>
          </a:p>
          <a:p>
            <a:pPr lvl="1"/>
            <a:r>
              <a:rPr lang="en-GB" sz="2400" dirty="0" smtClean="0"/>
              <a:t>For </a:t>
            </a:r>
            <a:r>
              <a:rPr lang="en-GB" sz="2400" dirty="0"/>
              <a:t>example, thematic analysis does not need every quote to be provided but a representative quote will suffice. </a:t>
            </a:r>
            <a:endParaRPr lang="en-GB" sz="2400" dirty="0" smtClean="0"/>
          </a:p>
          <a:p>
            <a:pPr lvl="1"/>
            <a:r>
              <a:rPr lang="en-GB" sz="2400" dirty="0" smtClean="0"/>
              <a:t>If </a:t>
            </a:r>
            <a:r>
              <a:rPr lang="en-GB" sz="2400" dirty="0"/>
              <a:t>you are doing a thematic analysis and find yourself using many individual quotes, be certain that these are in fact representative of common themes, rather than individual quotes that make statements that you see as important. </a:t>
            </a:r>
          </a:p>
        </p:txBody>
      </p:sp>
    </p:spTree>
    <p:extLst>
      <p:ext uri="{BB962C8B-B14F-4D97-AF65-F5344CB8AC3E}">
        <p14:creationId xmlns:p14="http://schemas.microsoft.com/office/powerpoint/2010/main" val="64771310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771" name="Content Placeholder 3"/>
          <p:cNvSpPr>
            <a:spLocks noGrp="1"/>
          </p:cNvSpPr>
          <p:nvPr>
            <p:ph idx="1"/>
          </p:nvPr>
        </p:nvSpPr>
        <p:spPr>
          <a:xfrm>
            <a:off x="103909" y="827117"/>
            <a:ext cx="8936181" cy="5806439"/>
          </a:xfrm>
        </p:spPr>
        <p:txBody>
          <a:bodyPr/>
          <a:lstStyle/>
          <a:p>
            <a:pPr>
              <a:buFont typeface="Arial" panose="020B0604020202020204" pitchFamily="34" charset="0"/>
              <a:buNone/>
            </a:pPr>
            <a:r>
              <a:rPr lang="en-GB" altLang="en-US" sz="2000" b="1" u="sng" dirty="0" smtClean="0"/>
              <a:t>Literature </a:t>
            </a:r>
            <a:r>
              <a:rPr lang="en-GB" altLang="en-US" sz="2000" b="1" dirty="0" smtClean="0"/>
              <a:t>Review: </a:t>
            </a:r>
            <a:r>
              <a:rPr lang="en-GB" altLang="en-US" sz="2000" dirty="0" smtClean="0"/>
              <a:t>To include evidence of breadth, currency and relevance of reading, theoretical models and clear aims and hypotheses.</a:t>
            </a:r>
          </a:p>
          <a:p>
            <a:pPr marL="0" indent="0">
              <a:buNone/>
            </a:pPr>
            <a:endParaRPr lang="en-GB" altLang="en-US" sz="1200" dirty="0"/>
          </a:p>
          <a:p>
            <a:pPr>
              <a:buNone/>
            </a:pPr>
            <a:r>
              <a:rPr lang="en-GB" altLang="en-US" sz="2000" b="1" u="sng" dirty="0" smtClean="0"/>
              <a:t>Method:</a:t>
            </a:r>
            <a:r>
              <a:rPr lang="en-GB" altLang="en-US" sz="2000" b="1" dirty="0" smtClean="0"/>
              <a:t> </a:t>
            </a:r>
            <a:r>
              <a:rPr lang="en-GB" altLang="en-US" sz="2000" dirty="0" smtClean="0"/>
              <a:t>To </a:t>
            </a:r>
            <a:r>
              <a:rPr lang="en-GB" altLang="en-US" sz="2000" dirty="0"/>
              <a:t>include choice, understanding and evaluation of primary research design, research tool, process, ethical considerations and how findings were to be </a:t>
            </a:r>
            <a:r>
              <a:rPr lang="en-GB" altLang="en-US" sz="2000" dirty="0" smtClean="0"/>
              <a:t>analysed.</a:t>
            </a:r>
          </a:p>
          <a:p>
            <a:pPr marL="0" indent="0">
              <a:buNone/>
            </a:pPr>
            <a:endParaRPr lang="en-GB" altLang="en-US" sz="1200" dirty="0"/>
          </a:p>
          <a:p>
            <a:pPr>
              <a:buNone/>
            </a:pPr>
            <a:r>
              <a:rPr lang="en-GB" altLang="en-US" sz="2000" b="1" u="sng" dirty="0" smtClean="0"/>
              <a:t>Results:</a:t>
            </a:r>
            <a:r>
              <a:rPr lang="en-GB" altLang="en-US" sz="2000" b="1" dirty="0" smtClean="0"/>
              <a:t> </a:t>
            </a:r>
            <a:r>
              <a:rPr lang="en-GB" altLang="en-US" sz="2000" dirty="0" smtClean="0"/>
              <a:t>To </a:t>
            </a:r>
            <a:r>
              <a:rPr lang="en-GB" altLang="en-US" sz="2000" dirty="0"/>
              <a:t>include clear identification and evaluation of relationship of findings to hypotheses, appropriate analytical methods and correct presentation of </a:t>
            </a:r>
            <a:r>
              <a:rPr lang="en-GB" altLang="en-US" sz="2000" dirty="0" smtClean="0"/>
              <a:t>findings.</a:t>
            </a:r>
            <a:endParaRPr lang="en-GB" altLang="en-US" sz="2000" dirty="0"/>
          </a:p>
          <a:p>
            <a:endParaRPr lang="en-GB" altLang="en-US" sz="1200" dirty="0" smtClean="0"/>
          </a:p>
          <a:p>
            <a:pPr>
              <a:buNone/>
            </a:pPr>
            <a:r>
              <a:rPr lang="en-GB" altLang="en-US" sz="2000" b="1" u="sng" dirty="0" smtClean="0"/>
              <a:t>Discussion:</a:t>
            </a:r>
            <a:r>
              <a:rPr lang="en-GB" altLang="en-US" sz="2000" b="1" dirty="0" smtClean="0"/>
              <a:t> </a:t>
            </a:r>
            <a:r>
              <a:rPr lang="en-GB" altLang="en-US" sz="2000" dirty="0" smtClean="0"/>
              <a:t>To </a:t>
            </a:r>
            <a:r>
              <a:rPr lang="en-GB" altLang="en-US" sz="2000" dirty="0"/>
              <a:t>include interpretation of findings, discussion of results in relation to previous literature, drawing dissertation together, critical and analytical aspect and limitations of research and relevant </a:t>
            </a:r>
            <a:r>
              <a:rPr lang="en-GB" altLang="en-US" sz="2000" dirty="0" smtClean="0"/>
              <a:t>recommendations.</a:t>
            </a:r>
          </a:p>
          <a:p>
            <a:endParaRPr lang="en-GB" altLang="en-US" sz="1200" dirty="0"/>
          </a:p>
          <a:p>
            <a:pPr>
              <a:buNone/>
            </a:pPr>
            <a:r>
              <a:rPr lang="en-GB" altLang="en-US" sz="2000" b="1" u="sng" dirty="0" smtClean="0"/>
              <a:t>Initiative:</a:t>
            </a:r>
            <a:r>
              <a:rPr lang="en-GB" altLang="en-US" sz="2000" b="1" dirty="0" smtClean="0"/>
              <a:t> </a:t>
            </a:r>
            <a:r>
              <a:rPr lang="en-GB" altLang="en-US" sz="2000" dirty="0" smtClean="0"/>
              <a:t>Has </a:t>
            </a:r>
            <a:r>
              <a:rPr lang="en-GB" altLang="en-US" sz="2000" dirty="0"/>
              <a:t>the student demonstrated an ability to work independently on a well-structured and psychologically meaningful research question</a:t>
            </a:r>
            <a:r>
              <a:rPr lang="en-GB" altLang="en-US" sz="2000" dirty="0" smtClean="0"/>
              <a:t>?</a:t>
            </a:r>
          </a:p>
          <a:p>
            <a:endParaRPr lang="en-GB" altLang="en-US" sz="1200" dirty="0"/>
          </a:p>
          <a:p>
            <a:pPr>
              <a:buNone/>
            </a:pPr>
            <a:r>
              <a:rPr lang="en-GB" altLang="en-US" sz="2000" b="1" u="sng" dirty="0" smtClean="0"/>
              <a:t>Presentation:</a:t>
            </a:r>
            <a:r>
              <a:rPr lang="en-GB" altLang="en-US" sz="2000" b="1" dirty="0" smtClean="0"/>
              <a:t> </a:t>
            </a:r>
            <a:r>
              <a:rPr lang="en-GB" altLang="en-US" sz="2000" dirty="0" smtClean="0"/>
              <a:t>To </a:t>
            </a:r>
            <a:r>
              <a:rPr lang="en-GB" altLang="en-US" sz="2000" dirty="0"/>
              <a:t>include style, clarity, word limit, grammar, spelling, conventions, referencing.</a:t>
            </a:r>
          </a:p>
          <a:p>
            <a:endParaRPr lang="en-GB" altLang="en-US" dirty="0" smtClean="0"/>
          </a:p>
          <a:p>
            <a:endParaRPr lang="en-GB" altLang="en-US" dirty="0" smtClean="0"/>
          </a:p>
          <a:p>
            <a:endParaRPr lang="en-GB" altLang="en-US" dirty="0" smtClean="0"/>
          </a:p>
        </p:txBody>
      </p:sp>
      <p:sp>
        <p:nvSpPr>
          <p:cNvPr id="4" name="Title 1"/>
          <p:cNvSpPr>
            <a:spLocks noGrp="1"/>
          </p:cNvSpPr>
          <p:nvPr>
            <p:ph type="title"/>
          </p:nvPr>
        </p:nvSpPr>
        <p:spPr>
          <a:xfrm>
            <a:off x="457200" y="66820"/>
            <a:ext cx="8229600" cy="747827"/>
          </a:xfrm>
        </p:spPr>
        <p:txBody>
          <a:bodyPr/>
          <a:lstStyle/>
          <a:p>
            <a:r>
              <a:rPr lang="en-GB" sz="3600" b="1" dirty="0" smtClean="0"/>
              <a:t>Assessment criteria (mark sheet)</a:t>
            </a:r>
            <a:endParaRPr lang="en-GB" sz="3600" b="1" dirty="0"/>
          </a:p>
        </p:txBody>
      </p:sp>
    </p:spTree>
    <p:extLst>
      <p:ext uri="{BB962C8B-B14F-4D97-AF65-F5344CB8AC3E}">
        <p14:creationId xmlns:p14="http://schemas.microsoft.com/office/powerpoint/2010/main" val="721674848"/>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animEffect transition="in" filter="randombar(horizontal)">
                                      <p:cBhvr>
                                        <p:cTn id="7" dur="500"/>
                                        <p:tgtEl>
                                          <p:spTgt spid="3277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2771">
                                            <p:txEl>
                                              <p:pRg st="2" end="2"/>
                                            </p:txEl>
                                          </p:spTgt>
                                        </p:tgtEl>
                                        <p:attrNameLst>
                                          <p:attrName>style.visibility</p:attrName>
                                        </p:attrNameLst>
                                      </p:cBhvr>
                                      <p:to>
                                        <p:strVal val="visible"/>
                                      </p:to>
                                    </p:set>
                                    <p:animEffect transition="in" filter="randombar(horizontal)">
                                      <p:cBhvr>
                                        <p:cTn id="12" dur="500"/>
                                        <p:tgtEl>
                                          <p:spTgt spid="32771">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2771">
                                            <p:txEl>
                                              <p:pRg st="4" end="4"/>
                                            </p:txEl>
                                          </p:spTgt>
                                        </p:tgtEl>
                                        <p:attrNameLst>
                                          <p:attrName>style.visibility</p:attrName>
                                        </p:attrNameLst>
                                      </p:cBhvr>
                                      <p:to>
                                        <p:strVal val="visible"/>
                                      </p:to>
                                    </p:set>
                                    <p:animEffect transition="in" filter="randombar(horizontal)">
                                      <p:cBhvr>
                                        <p:cTn id="17" dur="500"/>
                                        <p:tgtEl>
                                          <p:spTgt spid="32771">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2771">
                                            <p:txEl>
                                              <p:pRg st="6" end="6"/>
                                            </p:txEl>
                                          </p:spTgt>
                                        </p:tgtEl>
                                        <p:attrNameLst>
                                          <p:attrName>style.visibility</p:attrName>
                                        </p:attrNameLst>
                                      </p:cBhvr>
                                      <p:to>
                                        <p:strVal val="visible"/>
                                      </p:to>
                                    </p:set>
                                    <p:animEffect transition="in" filter="randombar(horizontal)">
                                      <p:cBhvr>
                                        <p:cTn id="22" dur="500"/>
                                        <p:tgtEl>
                                          <p:spTgt spid="32771">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2771">
                                            <p:txEl>
                                              <p:pRg st="8" end="8"/>
                                            </p:txEl>
                                          </p:spTgt>
                                        </p:tgtEl>
                                        <p:attrNameLst>
                                          <p:attrName>style.visibility</p:attrName>
                                        </p:attrNameLst>
                                      </p:cBhvr>
                                      <p:to>
                                        <p:strVal val="visible"/>
                                      </p:to>
                                    </p:set>
                                    <p:animEffect transition="in" filter="randombar(horizontal)">
                                      <p:cBhvr>
                                        <p:cTn id="27" dur="500"/>
                                        <p:tgtEl>
                                          <p:spTgt spid="32771">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2771">
                                            <p:txEl>
                                              <p:pRg st="10" end="10"/>
                                            </p:txEl>
                                          </p:spTgt>
                                        </p:tgtEl>
                                        <p:attrNameLst>
                                          <p:attrName>style.visibility</p:attrName>
                                        </p:attrNameLst>
                                      </p:cBhvr>
                                      <p:to>
                                        <p:strVal val="visible"/>
                                      </p:to>
                                    </p:set>
                                    <p:animEffect transition="in" filter="randombar(horizontal)">
                                      <p:cBhvr>
                                        <p:cTn id="32" dur="500"/>
                                        <p:tgtEl>
                                          <p:spTgt spid="32771">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74567" y="141635"/>
            <a:ext cx="8778240" cy="1143000"/>
          </a:xfrm>
        </p:spPr>
        <p:txBody>
          <a:bodyPr>
            <a:noAutofit/>
          </a:bodyPr>
          <a:lstStyle/>
          <a:p>
            <a:pPr>
              <a:defRPr/>
            </a:pPr>
            <a:r>
              <a:rPr lang="en-GB" sz="4400" b="1" dirty="0" smtClean="0"/>
              <a:t>Common mistakes – Introduction and Literature Review</a:t>
            </a:r>
            <a:endParaRPr lang="en-GB" sz="4400" b="1" dirty="0"/>
          </a:p>
        </p:txBody>
      </p:sp>
      <p:sp>
        <p:nvSpPr>
          <p:cNvPr id="25603" name="Content Placeholder 2"/>
          <p:cNvSpPr>
            <a:spLocks noGrp="1"/>
          </p:cNvSpPr>
          <p:nvPr>
            <p:ph idx="1"/>
          </p:nvPr>
        </p:nvSpPr>
        <p:spPr>
          <a:xfrm>
            <a:off x="174567" y="1463584"/>
            <a:ext cx="8869680" cy="5327914"/>
          </a:xfrm>
        </p:spPr>
        <p:txBody>
          <a:bodyPr/>
          <a:lstStyle/>
          <a:p>
            <a:r>
              <a:rPr lang="en-GB" altLang="en-US" dirty="0" smtClean="0"/>
              <a:t>Lack of psychological evidence (theory and studies) to support research question</a:t>
            </a:r>
          </a:p>
          <a:p>
            <a:endParaRPr lang="en-GB" altLang="en-US" sz="1200" dirty="0" smtClean="0"/>
          </a:p>
          <a:p>
            <a:r>
              <a:rPr lang="en-GB" altLang="en-US" dirty="0" smtClean="0"/>
              <a:t>Needs to be a critique of literature, not just a descriptive “this study found”….</a:t>
            </a:r>
          </a:p>
          <a:p>
            <a:endParaRPr lang="en-GB" altLang="en-US" sz="1200" dirty="0" smtClean="0"/>
          </a:p>
          <a:p>
            <a:r>
              <a:rPr lang="en-GB" altLang="en-US" dirty="0" smtClean="0"/>
              <a:t>Hypotheses that do not appear to be linked to your literature review in any way whatsoever</a:t>
            </a:r>
          </a:p>
          <a:p>
            <a:endParaRPr lang="en-GB" altLang="en-US" sz="1200" dirty="0" smtClean="0"/>
          </a:p>
          <a:p>
            <a:r>
              <a:rPr lang="en-GB" altLang="en-US" dirty="0" smtClean="0"/>
              <a:t>Poor referencing/citing of sources</a:t>
            </a:r>
          </a:p>
          <a:p>
            <a:endParaRPr lang="en-GB" altLang="en-US" sz="1200" dirty="0" smtClean="0"/>
          </a:p>
          <a:p>
            <a:r>
              <a:rPr lang="en-GB" dirty="0"/>
              <a:t>Appalling referencing in text – know when and when not to put names in parenthesis</a:t>
            </a:r>
          </a:p>
          <a:p>
            <a:endParaRPr lang="en-GB" sz="1200" dirty="0"/>
          </a:p>
          <a:p>
            <a:r>
              <a:rPr lang="en-GB" dirty="0"/>
              <a:t>Poor signposting i.e., failing to link back to your actual study focus</a:t>
            </a:r>
          </a:p>
          <a:p>
            <a:endParaRPr lang="en-GB" altLang="en-US" dirty="0" smtClean="0"/>
          </a:p>
        </p:txBody>
      </p:sp>
    </p:spTree>
    <p:extLst>
      <p:ext uri="{BB962C8B-B14F-4D97-AF65-F5344CB8AC3E}">
        <p14:creationId xmlns:p14="http://schemas.microsoft.com/office/powerpoint/2010/main" val="389217640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animEffect transition="in" filter="randombar(horizontal)">
                                      <p:cBhvr>
                                        <p:cTn id="7" dur="500"/>
                                        <p:tgtEl>
                                          <p:spTgt spid="2560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5603">
                                            <p:txEl>
                                              <p:pRg st="2" end="2"/>
                                            </p:txEl>
                                          </p:spTgt>
                                        </p:tgtEl>
                                        <p:attrNameLst>
                                          <p:attrName>style.visibility</p:attrName>
                                        </p:attrNameLst>
                                      </p:cBhvr>
                                      <p:to>
                                        <p:strVal val="visible"/>
                                      </p:to>
                                    </p:set>
                                    <p:animEffect transition="in" filter="randombar(horizontal)">
                                      <p:cBhvr>
                                        <p:cTn id="12" dur="500"/>
                                        <p:tgtEl>
                                          <p:spTgt spid="2560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5603">
                                            <p:txEl>
                                              <p:pRg st="4" end="4"/>
                                            </p:txEl>
                                          </p:spTgt>
                                        </p:tgtEl>
                                        <p:attrNameLst>
                                          <p:attrName>style.visibility</p:attrName>
                                        </p:attrNameLst>
                                      </p:cBhvr>
                                      <p:to>
                                        <p:strVal val="visible"/>
                                      </p:to>
                                    </p:set>
                                    <p:animEffect transition="in" filter="randombar(horizontal)">
                                      <p:cBhvr>
                                        <p:cTn id="17" dur="500"/>
                                        <p:tgtEl>
                                          <p:spTgt spid="2560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5603">
                                            <p:txEl>
                                              <p:pRg st="6" end="6"/>
                                            </p:txEl>
                                          </p:spTgt>
                                        </p:tgtEl>
                                        <p:attrNameLst>
                                          <p:attrName>style.visibility</p:attrName>
                                        </p:attrNameLst>
                                      </p:cBhvr>
                                      <p:to>
                                        <p:strVal val="visible"/>
                                      </p:to>
                                    </p:set>
                                    <p:animEffect transition="in" filter="randombar(horizontal)">
                                      <p:cBhvr>
                                        <p:cTn id="22" dur="500"/>
                                        <p:tgtEl>
                                          <p:spTgt spid="2560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5603">
                                            <p:txEl>
                                              <p:pRg st="8" end="8"/>
                                            </p:txEl>
                                          </p:spTgt>
                                        </p:tgtEl>
                                        <p:attrNameLst>
                                          <p:attrName>style.visibility</p:attrName>
                                        </p:attrNameLst>
                                      </p:cBhvr>
                                      <p:to>
                                        <p:strVal val="visible"/>
                                      </p:to>
                                    </p:set>
                                    <p:animEffect transition="in" filter="randombar(horizontal)">
                                      <p:cBhvr>
                                        <p:cTn id="27" dur="500"/>
                                        <p:tgtEl>
                                          <p:spTgt spid="25603">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25603">
                                            <p:txEl>
                                              <p:pRg st="10" end="10"/>
                                            </p:txEl>
                                          </p:spTgt>
                                        </p:tgtEl>
                                        <p:attrNameLst>
                                          <p:attrName>style.visibility</p:attrName>
                                        </p:attrNameLst>
                                      </p:cBhvr>
                                      <p:to>
                                        <p:strVal val="visible"/>
                                      </p:to>
                                    </p:set>
                                    <p:animEffect transition="in" filter="randombar(horizontal)">
                                      <p:cBhvr>
                                        <p:cTn id="32" dur="500"/>
                                        <p:tgtEl>
                                          <p:spTgt spid="2560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626" name="Title 1"/>
          <p:cNvSpPr>
            <a:spLocks noGrp="1"/>
          </p:cNvSpPr>
          <p:nvPr>
            <p:ph type="title"/>
          </p:nvPr>
        </p:nvSpPr>
        <p:spPr>
          <a:xfrm>
            <a:off x="444729" y="0"/>
            <a:ext cx="8229600" cy="989215"/>
          </a:xfrm>
        </p:spPr>
        <p:txBody>
          <a:bodyPr/>
          <a:lstStyle/>
          <a:p>
            <a:r>
              <a:rPr lang="en-GB" altLang="en-US" sz="4800" b="1" dirty="0" smtClean="0"/>
              <a:t>Common Mistakes - Methods</a:t>
            </a:r>
          </a:p>
        </p:txBody>
      </p:sp>
      <p:sp>
        <p:nvSpPr>
          <p:cNvPr id="26627" name="Content Placeholder 2"/>
          <p:cNvSpPr>
            <a:spLocks noGrp="1"/>
          </p:cNvSpPr>
          <p:nvPr>
            <p:ph idx="1"/>
          </p:nvPr>
        </p:nvSpPr>
        <p:spPr>
          <a:xfrm>
            <a:off x="74813" y="989215"/>
            <a:ext cx="9069187" cy="5785658"/>
          </a:xfrm>
        </p:spPr>
        <p:txBody>
          <a:bodyPr/>
          <a:lstStyle/>
          <a:p>
            <a:r>
              <a:rPr lang="en-GB" altLang="en-US" sz="2800" dirty="0"/>
              <a:t>Too little detail</a:t>
            </a:r>
          </a:p>
          <a:p>
            <a:endParaRPr lang="en-GB" altLang="en-US" sz="1000" dirty="0"/>
          </a:p>
          <a:p>
            <a:r>
              <a:rPr lang="en-GB" altLang="en-US" sz="2800" dirty="0"/>
              <a:t>Too much detail</a:t>
            </a:r>
          </a:p>
          <a:p>
            <a:endParaRPr lang="en-GB" altLang="en-US" sz="1000" dirty="0"/>
          </a:p>
          <a:p>
            <a:r>
              <a:rPr lang="en-GB" altLang="en-US" sz="2800" dirty="0"/>
              <a:t>First person</a:t>
            </a:r>
          </a:p>
          <a:p>
            <a:endParaRPr lang="en-GB" altLang="en-US" sz="1000" dirty="0"/>
          </a:p>
          <a:p>
            <a:r>
              <a:rPr lang="en-GB" altLang="en-US" sz="2800" dirty="0"/>
              <a:t>Future tense! (i.e., cut and pasted from proposal</a:t>
            </a:r>
            <a:r>
              <a:rPr lang="en-GB" altLang="en-US" sz="2800" dirty="0" smtClean="0"/>
              <a:t>!)</a:t>
            </a:r>
          </a:p>
          <a:p>
            <a:endParaRPr lang="en-GB" sz="1000" dirty="0" smtClean="0"/>
          </a:p>
          <a:p>
            <a:r>
              <a:rPr lang="en-GB" sz="2800" dirty="0" smtClean="0"/>
              <a:t>Design </a:t>
            </a:r>
            <a:r>
              <a:rPr lang="en-GB" sz="2800" dirty="0"/>
              <a:t>not actually describing </a:t>
            </a:r>
            <a:r>
              <a:rPr lang="en-GB" sz="2800" dirty="0" smtClean="0"/>
              <a:t>design </a:t>
            </a:r>
            <a:r>
              <a:rPr lang="en-GB" sz="2800" dirty="0"/>
              <a:t>– just </a:t>
            </a:r>
            <a:r>
              <a:rPr lang="en-GB" sz="2800" dirty="0" smtClean="0"/>
              <a:t>statistical </a:t>
            </a:r>
            <a:r>
              <a:rPr lang="en-GB" sz="2800" dirty="0"/>
              <a:t>test </a:t>
            </a:r>
          </a:p>
          <a:p>
            <a:endParaRPr lang="en-GB" sz="1000" dirty="0"/>
          </a:p>
          <a:p>
            <a:r>
              <a:rPr lang="en-GB" sz="2800" dirty="0"/>
              <a:t>Highly superficial discussion of ethical </a:t>
            </a:r>
            <a:r>
              <a:rPr lang="en-GB" sz="2800" dirty="0" smtClean="0"/>
              <a:t>considerations </a:t>
            </a:r>
            <a:endParaRPr lang="en-GB" sz="2800" dirty="0"/>
          </a:p>
          <a:p>
            <a:endParaRPr lang="en-GB" sz="1000" dirty="0"/>
          </a:p>
          <a:p>
            <a:r>
              <a:rPr lang="en-GB" sz="2800" dirty="0"/>
              <a:t>Failure to include </a:t>
            </a:r>
            <a:r>
              <a:rPr lang="en-GB" sz="2800" dirty="0" smtClean="0"/>
              <a:t>or explain key </a:t>
            </a:r>
            <a:r>
              <a:rPr lang="en-GB" sz="2800" dirty="0"/>
              <a:t>research materials and/or cite appendices in text </a:t>
            </a:r>
          </a:p>
          <a:p>
            <a:endParaRPr lang="en-GB" altLang="en-US" sz="2800" dirty="0"/>
          </a:p>
        </p:txBody>
      </p:sp>
    </p:spTree>
    <p:extLst>
      <p:ext uri="{BB962C8B-B14F-4D97-AF65-F5344CB8AC3E}">
        <p14:creationId xmlns:p14="http://schemas.microsoft.com/office/powerpoint/2010/main" val="351983219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animEffect transition="in" filter="randombar(horizontal)">
                                      <p:cBhvr>
                                        <p:cTn id="7" dur="500"/>
                                        <p:tgtEl>
                                          <p:spTgt spid="2662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6627">
                                            <p:txEl>
                                              <p:pRg st="2" end="2"/>
                                            </p:txEl>
                                          </p:spTgt>
                                        </p:tgtEl>
                                        <p:attrNameLst>
                                          <p:attrName>style.visibility</p:attrName>
                                        </p:attrNameLst>
                                      </p:cBhvr>
                                      <p:to>
                                        <p:strVal val="visible"/>
                                      </p:to>
                                    </p:set>
                                    <p:animEffect transition="in" filter="randombar(horizontal)">
                                      <p:cBhvr>
                                        <p:cTn id="12" dur="500"/>
                                        <p:tgtEl>
                                          <p:spTgt spid="2662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6627">
                                            <p:txEl>
                                              <p:pRg st="4" end="4"/>
                                            </p:txEl>
                                          </p:spTgt>
                                        </p:tgtEl>
                                        <p:attrNameLst>
                                          <p:attrName>style.visibility</p:attrName>
                                        </p:attrNameLst>
                                      </p:cBhvr>
                                      <p:to>
                                        <p:strVal val="visible"/>
                                      </p:to>
                                    </p:set>
                                    <p:animEffect transition="in" filter="randombar(horizontal)">
                                      <p:cBhvr>
                                        <p:cTn id="17" dur="500"/>
                                        <p:tgtEl>
                                          <p:spTgt spid="26627">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6627">
                                            <p:txEl>
                                              <p:pRg st="6" end="6"/>
                                            </p:txEl>
                                          </p:spTgt>
                                        </p:tgtEl>
                                        <p:attrNameLst>
                                          <p:attrName>style.visibility</p:attrName>
                                        </p:attrNameLst>
                                      </p:cBhvr>
                                      <p:to>
                                        <p:strVal val="visible"/>
                                      </p:to>
                                    </p:set>
                                    <p:animEffect transition="in" filter="randombar(horizontal)">
                                      <p:cBhvr>
                                        <p:cTn id="22" dur="500"/>
                                        <p:tgtEl>
                                          <p:spTgt spid="26627">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6627">
                                            <p:txEl>
                                              <p:pRg st="8" end="8"/>
                                            </p:txEl>
                                          </p:spTgt>
                                        </p:tgtEl>
                                        <p:attrNameLst>
                                          <p:attrName>style.visibility</p:attrName>
                                        </p:attrNameLst>
                                      </p:cBhvr>
                                      <p:to>
                                        <p:strVal val="visible"/>
                                      </p:to>
                                    </p:set>
                                    <p:animEffect transition="in" filter="randombar(horizontal)">
                                      <p:cBhvr>
                                        <p:cTn id="27" dur="500"/>
                                        <p:tgtEl>
                                          <p:spTgt spid="26627">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26627">
                                            <p:txEl>
                                              <p:pRg st="10" end="10"/>
                                            </p:txEl>
                                          </p:spTgt>
                                        </p:tgtEl>
                                        <p:attrNameLst>
                                          <p:attrName>style.visibility</p:attrName>
                                        </p:attrNameLst>
                                      </p:cBhvr>
                                      <p:to>
                                        <p:strVal val="visible"/>
                                      </p:to>
                                    </p:set>
                                    <p:animEffect transition="in" filter="randombar(horizontal)">
                                      <p:cBhvr>
                                        <p:cTn id="32" dur="500"/>
                                        <p:tgtEl>
                                          <p:spTgt spid="26627">
                                            <p:txEl>
                                              <p:pRg st="10" end="1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26627">
                                            <p:txEl>
                                              <p:pRg st="12" end="12"/>
                                            </p:txEl>
                                          </p:spTgt>
                                        </p:tgtEl>
                                        <p:attrNameLst>
                                          <p:attrName>style.visibility</p:attrName>
                                        </p:attrNameLst>
                                      </p:cBhvr>
                                      <p:to>
                                        <p:strVal val="visible"/>
                                      </p:to>
                                    </p:set>
                                    <p:animEffect transition="in" filter="randombar(horizontal)">
                                      <p:cBhvr>
                                        <p:cTn id="37" dur="500"/>
                                        <p:tgtEl>
                                          <p:spTgt spid="26627">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650" name="Title 1"/>
          <p:cNvSpPr>
            <a:spLocks noGrp="1"/>
          </p:cNvSpPr>
          <p:nvPr>
            <p:ph type="title"/>
          </p:nvPr>
        </p:nvSpPr>
        <p:spPr>
          <a:xfrm>
            <a:off x="457200" y="66820"/>
            <a:ext cx="8229600" cy="889144"/>
          </a:xfrm>
        </p:spPr>
        <p:txBody>
          <a:bodyPr/>
          <a:lstStyle/>
          <a:p>
            <a:r>
              <a:rPr lang="en-GB" altLang="en-US" sz="4800" b="1" dirty="0" smtClean="0"/>
              <a:t>Common Mistakes - Results</a:t>
            </a:r>
          </a:p>
        </p:txBody>
      </p:sp>
      <p:sp>
        <p:nvSpPr>
          <p:cNvPr id="3" name="Content Placeholder 2"/>
          <p:cNvSpPr>
            <a:spLocks noGrp="1"/>
          </p:cNvSpPr>
          <p:nvPr>
            <p:ph idx="1"/>
          </p:nvPr>
        </p:nvSpPr>
        <p:spPr>
          <a:xfrm>
            <a:off x="99752" y="1018311"/>
            <a:ext cx="8927870" cy="5706685"/>
          </a:xfrm>
        </p:spPr>
        <p:txBody>
          <a:bodyPr>
            <a:normAutofit/>
          </a:bodyPr>
          <a:lstStyle/>
          <a:p>
            <a:pPr>
              <a:buFont typeface="Arial" charset="0"/>
              <a:buChar char="•"/>
              <a:defRPr/>
            </a:pPr>
            <a:r>
              <a:rPr lang="en-GB" dirty="0" smtClean="0"/>
              <a:t>Stating your study is a between-subjects design when it is within-subjects – vice versa </a:t>
            </a:r>
          </a:p>
          <a:p>
            <a:pPr>
              <a:buFont typeface="Arial" charset="0"/>
              <a:buChar char="•"/>
              <a:defRPr/>
            </a:pPr>
            <a:endParaRPr lang="en-GB" sz="1100" dirty="0" smtClean="0"/>
          </a:p>
          <a:p>
            <a:pPr>
              <a:buFont typeface="Arial" charset="0"/>
              <a:buChar char="•"/>
              <a:defRPr/>
            </a:pPr>
            <a:r>
              <a:rPr lang="en-GB" dirty="0" smtClean="0"/>
              <a:t>Treating categorical data as continuous</a:t>
            </a:r>
          </a:p>
          <a:p>
            <a:pPr>
              <a:buFont typeface="Arial" charset="0"/>
              <a:buChar char="•"/>
              <a:defRPr/>
            </a:pPr>
            <a:endParaRPr lang="en-GB" sz="1100" dirty="0" smtClean="0"/>
          </a:p>
          <a:p>
            <a:pPr>
              <a:buFont typeface="Arial" charset="0"/>
              <a:buChar char="•"/>
              <a:defRPr/>
            </a:pPr>
            <a:r>
              <a:rPr lang="en-GB" i="1" dirty="0" smtClean="0"/>
              <a:t>The appropriate statistical test depends on getting the above right</a:t>
            </a:r>
          </a:p>
          <a:p>
            <a:pPr>
              <a:buFont typeface="Arial" charset="0"/>
              <a:buChar char="•"/>
              <a:defRPr/>
            </a:pPr>
            <a:endParaRPr lang="en-GB" sz="1100" dirty="0" smtClean="0"/>
          </a:p>
          <a:p>
            <a:pPr>
              <a:buFont typeface="Arial" charset="0"/>
              <a:buChar char="•"/>
              <a:defRPr/>
            </a:pPr>
            <a:r>
              <a:rPr lang="en-GB" dirty="0" smtClean="0"/>
              <a:t>Multiple graphs/tables reporting the same thing</a:t>
            </a:r>
          </a:p>
          <a:p>
            <a:pPr>
              <a:buFont typeface="Arial" charset="0"/>
              <a:buChar char="•"/>
              <a:defRPr/>
            </a:pPr>
            <a:endParaRPr lang="en-GB" sz="1100" dirty="0"/>
          </a:p>
          <a:p>
            <a:r>
              <a:rPr lang="en-GB" dirty="0"/>
              <a:t>Not reporting </a:t>
            </a:r>
            <a:r>
              <a:rPr lang="en-GB" dirty="0" err="1" smtClean="0"/>
              <a:t>descriptives</a:t>
            </a:r>
            <a:r>
              <a:rPr lang="en-GB" dirty="0" smtClean="0"/>
              <a:t>/not </a:t>
            </a:r>
            <a:r>
              <a:rPr lang="en-GB" dirty="0"/>
              <a:t>describing your actual data</a:t>
            </a:r>
          </a:p>
          <a:p>
            <a:endParaRPr lang="en-GB" sz="1100" dirty="0"/>
          </a:p>
          <a:p>
            <a:r>
              <a:rPr lang="en-GB" dirty="0" smtClean="0"/>
              <a:t>Not </a:t>
            </a:r>
            <a:r>
              <a:rPr lang="en-GB" dirty="0"/>
              <a:t>introducing each analysis by which hypothesis is being tested</a:t>
            </a:r>
          </a:p>
          <a:p>
            <a:endParaRPr lang="en-GB" sz="1100" dirty="0"/>
          </a:p>
          <a:p>
            <a:r>
              <a:rPr lang="en-GB" dirty="0"/>
              <a:t>Not confirming if hypothesis has been accepted/rejected </a:t>
            </a:r>
          </a:p>
          <a:p>
            <a:endParaRPr lang="en-GB" sz="1100" dirty="0"/>
          </a:p>
          <a:p>
            <a:r>
              <a:rPr lang="en-GB" dirty="0"/>
              <a:t>Not interpreting briefly what results “actually mean”</a:t>
            </a:r>
          </a:p>
          <a:p>
            <a:pPr>
              <a:buFont typeface="Arial" charset="0"/>
              <a:buChar char="•"/>
              <a:defRPr/>
            </a:pPr>
            <a:endParaRPr lang="en-GB" dirty="0" smtClean="0"/>
          </a:p>
          <a:p>
            <a:pPr>
              <a:buFont typeface="Arial" charset="0"/>
              <a:buChar char="•"/>
              <a:defRPr/>
            </a:pPr>
            <a:endParaRPr lang="en-GB" dirty="0"/>
          </a:p>
        </p:txBody>
      </p:sp>
    </p:spTree>
    <p:extLst>
      <p:ext uri="{BB962C8B-B14F-4D97-AF65-F5344CB8AC3E}">
        <p14:creationId xmlns:p14="http://schemas.microsoft.com/office/powerpoint/2010/main" val="48025235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27" dur="500"/>
                                        <p:tgtEl>
                                          <p:spTgt spid="3">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10" end="10"/>
                                            </p:txEl>
                                          </p:spTgt>
                                        </p:tgtEl>
                                        <p:attrNameLst>
                                          <p:attrName>style.visibility</p:attrName>
                                        </p:attrNameLst>
                                      </p:cBhvr>
                                      <p:to>
                                        <p:strVal val="visible"/>
                                      </p:to>
                                    </p:set>
                                    <p:animEffect transition="in" filter="randombar(horizontal)">
                                      <p:cBhvr>
                                        <p:cTn id="32" dur="500"/>
                                        <p:tgtEl>
                                          <p:spTgt spid="3">
                                            <p:txEl>
                                              <p:pRg st="10" end="1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12" end="12"/>
                                            </p:txEl>
                                          </p:spTgt>
                                        </p:tgtEl>
                                        <p:attrNameLst>
                                          <p:attrName>style.visibility</p:attrName>
                                        </p:attrNameLst>
                                      </p:cBhvr>
                                      <p:to>
                                        <p:strVal val="visible"/>
                                      </p:to>
                                    </p:set>
                                    <p:animEffect transition="in" filter="randombar(horizontal)">
                                      <p:cBhvr>
                                        <p:cTn id="37" dur="500"/>
                                        <p:tgtEl>
                                          <p:spTgt spid="3">
                                            <p:txEl>
                                              <p:pRg st="12" end="1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14" end="14"/>
                                            </p:txEl>
                                          </p:spTgt>
                                        </p:tgtEl>
                                        <p:attrNameLst>
                                          <p:attrName>style.visibility</p:attrName>
                                        </p:attrNameLst>
                                      </p:cBhvr>
                                      <p:to>
                                        <p:strVal val="visible"/>
                                      </p:to>
                                    </p:set>
                                    <p:animEffect transition="in" filter="randombar(horizontal)">
                                      <p:cBhvr>
                                        <p:cTn id="42" dur="500"/>
                                        <p:tgtEl>
                                          <p:spTgt spid="3">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674" name="Title 1"/>
          <p:cNvSpPr>
            <a:spLocks noGrp="1"/>
          </p:cNvSpPr>
          <p:nvPr>
            <p:ph type="title"/>
          </p:nvPr>
        </p:nvSpPr>
        <p:spPr>
          <a:xfrm>
            <a:off x="199505" y="109473"/>
            <a:ext cx="8744989" cy="857250"/>
          </a:xfrm>
        </p:spPr>
        <p:txBody>
          <a:bodyPr/>
          <a:lstStyle/>
          <a:p>
            <a:r>
              <a:rPr lang="en-GB" altLang="en-US" sz="4800" b="1" dirty="0" smtClean="0"/>
              <a:t>Common Mistakes - Discussion</a:t>
            </a:r>
          </a:p>
        </p:txBody>
      </p:sp>
      <p:sp>
        <p:nvSpPr>
          <p:cNvPr id="3" name="Content Placeholder 2"/>
          <p:cNvSpPr>
            <a:spLocks noGrp="1"/>
          </p:cNvSpPr>
          <p:nvPr>
            <p:ph idx="1"/>
          </p:nvPr>
        </p:nvSpPr>
        <p:spPr>
          <a:xfrm>
            <a:off x="141315" y="966723"/>
            <a:ext cx="8919558" cy="5716710"/>
          </a:xfrm>
        </p:spPr>
        <p:txBody>
          <a:bodyPr>
            <a:normAutofit lnSpcReduction="10000"/>
          </a:bodyPr>
          <a:lstStyle/>
          <a:p>
            <a:pPr>
              <a:buFont typeface="Arial" charset="0"/>
              <a:buChar char="•"/>
              <a:defRPr/>
            </a:pPr>
            <a:r>
              <a:rPr lang="en-GB" sz="2800" dirty="0" smtClean="0"/>
              <a:t>Re-reporting statistics</a:t>
            </a:r>
          </a:p>
          <a:p>
            <a:pPr>
              <a:buFont typeface="Arial" charset="0"/>
              <a:buChar char="•"/>
              <a:defRPr/>
            </a:pPr>
            <a:endParaRPr lang="en-GB" sz="1700" dirty="0" smtClean="0"/>
          </a:p>
          <a:p>
            <a:pPr>
              <a:buFont typeface="Arial" charset="0"/>
              <a:buChar char="•"/>
              <a:defRPr/>
            </a:pPr>
            <a:r>
              <a:rPr lang="en-GB" sz="2800" dirty="0" smtClean="0"/>
              <a:t>No attempt to link study findings back to the literature – or hypotheses</a:t>
            </a:r>
          </a:p>
          <a:p>
            <a:pPr>
              <a:buFont typeface="Arial" charset="0"/>
              <a:buChar char="•"/>
              <a:defRPr/>
            </a:pPr>
            <a:endParaRPr lang="en-GB" sz="1700" dirty="0" smtClean="0"/>
          </a:p>
          <a:p>
            <a:pPr>
              <a:buFont typeface="Arial" charset="0"/>
              <a:buChar char="•"/>
              <a:defRPr/>
            </a:pPr>
            <a:r>
              <a:rPr lang="en-GB" sz="2800" dirty="0" smtClean="0"/>
              <a:t>Too short because you ran out of time</a:t>
            </a:r>
          </a:p>
          <a:p>
            <a:pPr>
              <a:buFont typeface="Arial" charset="0"/>
              <a:buChar char="•"/>
              <a:defRPr/>
            </a:pPr>
            <a:endParaRPr lang="en-GB" sz="1700" dirty="0" smtClean="0"/>
          </a:p>
          <a:p>
            <a:pPr>
              <a:buFont typeface="Arial" charset="0"/>
              <a:buChar char="•"/>
              <a:defRPr/>
            </a:pPr>
            <a:r>
              <a:rPr lang="en-GB" sz="2800" dirty="0" smtClean="0"/>
              <a:t>Poorly structured because you ran out of time</a:t>
            </a:r>
          </a:p>
          <a:p>
            <a:pPr>
              <a:buFont typeface="Arial" charset="0"/>
              <a:buChar char="•"/>
              <a:defRPr/>
            </a:pPr>
            <a:endParaRPr lang="en-GB" sz="1700" dirty="0" smtClean="0"/>
          </a:p>
          <a:p>
            <a:pPr>
              <a:buFont typeface="Arial" charset="0"/>
              <a:buChar char="•"/>
              <a:defRPr/>
            </a:pPr>
            <a:r>
              <a:rPr lang="en-GB" sz="2800" dirty="0" smtClean="0"/>
              <a:t>Lacking flow/coherence because you ran out of time</a:t>
            </a:r>
          </a:p>
          <a:p>
            <a:pPr>
              <a:buFont typeface="Arial" charset="0"/>
              <a:buChar char="•"/>
              <a:defRPr/>
            </a:pPr>
            <a:endParaRPr lang="en-GB" sz="1700" dirty="0" smtClean="0"/>
          </a:p>
          <a:p>
            <a:pPr>
              <a:buFont typeface="Arial" charset="0"/>
              <a:buChar char="•"/>
              <a:defRPr/>
            </a:pPr>
            <a:r>
              <a:rPr lang="en-GB" sz="2800" dirty="0" smtClean="0"/>
              <a:t>No references</a:t>
            </a:r>
          </a:p>
          <a:p>
            <a:pPr>
              <a:buFont typeface="Arial" charset="0"/>
              <a:buChar char="•"/>
              <a:defRPr/>
            </a:pPr>
            <a:endParaRPr lang="en-GB" sz="1700" dirty="0" smtClean="0"/>
          </a:p>
          <a:p>
            <a:pPr>
              <a:buFont typeface="Arial" charset="0"/>
              <a:buChar char="•"/>
              <a:defRPr/>
            </a:pPr>
            <a:r>
              <a:rPr lang="en-GB" sz="2800" dirty="0" smtClean="0"/>
              <a:t>Poor referencing/citing</a:t>
            </a:r>
          </a:p>
          <a:p>
            <a:pPr>
              <a:buFont typeface="Arial" charset="0"/>
              <a:buChar char="•"/>
              <a:defRPr/>
            </a:pPr>
            <a:endParaRPr lang="en-GB" dirty="0"/>
          </a:p>
        </p:txBody>
      </p:sp>
    </p:spTree>
    <p:extLst>
      <p:ext uri="{BB962C8B-B14F-4D97-AF65-F5344CB8AC3E}">
        <p14:creationId xmlns:p14="http://schemas.microsoft.com/office/powerpoint/2010/main" val="120108730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27" dur="500"/>
                                        <p:tgtEl>
                                          <p:spTgt spid="3">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10" end="10"/>
                                            </p:txEl>
                                          </p:spTgt>
                                        </p:tgtEl>
                                        <p:attrNameLst>
                                          <p:attrName>style.visibility</p:attrName>
                                        </p:attrNameLst>
                                      </p:cBhvr>
                                      <p:to>
                                        <p:strVal val="visible"/>
                                      </p:to>
                                    </p:set>
                                    <p:animEffect transition="in" filter="randombar(horizontal)">
                                      <p:cBhvr>
                                        <p:cTn id="32" dur="500"/>
                                        <p:tgtEl>
                                          <p:spTgt spid="3">
                                            <p:txEl>
                                              <p:pRg st="10" end="1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12" end="12"/>
                                            </p:txEl>
                                          </p:spTgt>
                                        </p:tgtEl>
                                        <p:attrNameLst>
                                          <p:attrName>style.visibility</p:attrName>
                                        </p:attrNameLst>
                                      </p:cBhvr>
                                      <p:to>
                                        <p:strVal val="visible"/>
                                      </p:to>
                                    </p:set>
                                    <p:animEffect transition="in" filter="randombar(horizontal)">
                                      <p:cBhvr>
                                        <p:cTn id="37"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9698" name="Title 1"/>
          <p:cNvSpPr>
            <a:spLocks noGrp="1"/>
          </p:cNvSpPr>
          <p:nvPr>
            <p:ph type="title"/>
          </p:nvPr>
        </p:nvSpPr>
        <p:spPr>
          <a:xfrm>
            <a:off x="748145" y="166094"/>
            <a:ext cx="7362566" cy="857250"/>
          </a:xfrm>
        </p:spPr>
        <p:txBody>
          <a:bodyPr/>
          <a:lstStyle/>
          <a:p>
            <a:r>
              <a:rPr lang="en-GB" altLang="en-US" sz="4800" b="1" dirty="0" smtClean="0"/>
              <a:t>Common mistakes - General</a:t>
            </a:r>
          </a:p>
        </p:txBody>
      </p:sp>
      <p:sp>
        <p:nvSpPr>
          <p:cNvPr id="29699" name="Content Placeholder 2"/>
          <p:cNvSpPr>
            <a:spLocks noGrp="1"/>
          </p:cNvSpPr>
          <p:nvPr>
            <p:ph idx="1"/>
          </p:nvPr>
        </p:nvSpPr>
        <p:spPr>
          <a:xfrm>
            <a:off x="200869" y="1190625"/>
            <a:ext cx="8635559" cy="3771900"/>
          </a:xfrm>
        </p:spPr>
        <p:txBody>
          <a:bodyPr/>
          <a:lstStyle/>
          <a:p>
            <a:r>
              <a:rPr lang="en-GB" altLang="en-US" sz="2800" dirty="0" smtClean="0"/>
              <a:t>Poor formatting/presentation of work leading to an untidy hard to read dissertation </a:t>
            </a:r>
          </a:p>
          <a:p>
            <a:endParaRPr lang="en-GB" altLang="en-US" dirty="0" smtClean="0"/>
          </a:p>
          <a:p>
            <a:r>
              <a:rPr lang="en-GB" altLang="en-US" sz="2800" dirty="0" smtClean="0"/>
              <a:t>No clear logical progression from chapter to chapter </a:t>
            </a:r>
          </a:p>
          <a:p>
            <a:endParaRPr lang="en-GB" altLang="en-US" dirty="0" smtClean="0"/>
          </a:p>
          <a:p>
            <a:r>
              <a:rPr lang="en-GB" altLang="en-US" sz="2800" dirty="0" smtClean="0"/>
              <a:t>Poor referencing/reference list </a:t>
            </a:r>
          </a:p>
          <a:p>
            <a:endParaRPr lang="en-GB" altLang="en-US" sz="2800" dirty="0"/>
          </a:p>
          <a:p>
            <a:r>
              <a:rPr lang="en-GB" altLang="en-US" sz="2800" dirty="0" smtClean="0"/>
              <a:t>Key sections or key information missing</a:t>
            </a:r>
          </a:p>
          <a:p>
            <a:endParaRPr lang="en-GB" altLang="en-US" sz="2800" dirty="0"/>
          </a:p>
          <a:p>
            <a:r>
              <a:rPr lang="en-GB" altLang="en-US" sz="2800" dirty="0" smtClean="0"/>
              <a:t>No clear flow or story</a:t>
            </a:r>
          </a:p>
          <a:p>
            <a:endParaRPr lang="en-GB" altLang="en-US" dirty="0" smtClean="0"/>
          </a:p>
          <a:p>
            <a:endParaRPr lang="en-GB" altLang="en-US" dirty="0" smtClean="0"/>
          </a:p>
        </p:txBody>
      </p:sp>
    </p:spTree>
    <p:extLst>
      <p:ext uri="{BB962C8B-B14F-4D97-AF65-F5344CB8AC3E}">
        <p14:creationId xmlns:p14="http://schemas.microsoft.com/office/powerpoint/2010/main" val="81640791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animEffect transition="in" filter="randombar(horizontal)">
                                      <p:cBhvr>
                                        <p:cTn id="7" dur="500"/>
                                        <p:tgtEl>
                                          <p:spTgt spid="296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9699">
                                            <p:txEl>
                                              <p:pRg st="2" end="2"/>
                                            </p:txEl>
                                          </p:spTgt>
                                        </p:tgtEl>
                                        <p:attrNameLst>
                                          <p:attrName>style.visibility</p:attrName>
                                        </p:attrNameLst>
                                      </p:cBhvr>
                                      <p:to>
                                        <p:strVal val="visible"/>
                                      </p:to>
                                    </p:set>
                                    <p:animEffect transition="in" filter="randombar(horizontal)">
                                      <p:cBhvr>
                                        <p:cTn id="12" dur="500"/>
                                        <p:tgtEl>
                                          <p:spTgt spid="2969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9699">
                                            <p:txEl>
                                              <p:pRg st="4" end="4"/>
                                            </p:txEl>
                                          </p:spTgt>
                                        </p:tgtEl>
                                        <p:attrNameLst>
                                          <p:attrName>style.visibility</p:attrName>
                                        </p:attrNameLst>
                                      </p:cBhvr>
                                      <p:to>
                                        <p:strVal val="visible"/>
                                      </p:to>
                                    </p:set>
                                    <p:animEffect transition="in" filter="randombar(horizontal)">
                                      <p:cBhvr>
                                        <p:cTn id="17" dur="500"/>
                                        <p:tgtEl>
                                          <p:spTgt spid="29699">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9699">
                                            <p:txEl>
                                              <p:pRg st="6" end="6"/>
                                            </p:txEl>
                                          </p:spTgt>
                                        </p:tgtEl>
                                        <p:attrNameLst>
                                          <p:attrName>style.visibility</p:attrName>
                                        </p:attrNameLst>
                                      </p:cBhvr>
                                      <p:to>
                                        <p:strVal val="visible"/>
                                      </p:to>
                                    </p:set>
                                    <p:animEffect transition="in" filter="randombar(horizontal)">
                                      <p:cBhvr>
                                        <p:cTn id="22" dur="500"/>
                                        <p:tgtEl>
                                          <p:spTgt spid="29699">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9699">
                                            <p:txEl>
                                              <p:pRg st="8" end="8"/>
                                            </p:txEl>
                                          </p:spTgt>
                                        </p:tgtEl>
                                        <p:attrNameLst>
                                          <p:attrName>style.visibility</p:attrName>
                                        </p:attrNameLst>
                                      </p:cBhvr>
                                      <p:to>
                                        <p:strVal val="visible"/>
                                      </p:to>
                                    </p:set>
                                    <p:animEffect transition="in" filter="randombar(horizontal)">
                                      <p:cBhvr>
                                        <p:cTn id="27" dur="500"/>
                                        <p:tgtEl>
                                          <p:spTgt spid="2969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22" name="Title 1"/>
          <p:cNvSpPr>
            <a:spLocks noGrp="1"/>
          </p:cNvSpPr>
          <p:nvPr>
            <p:ph type="title"/>
          </p:nvPr>
        </p:nvSpPr>
        <p:spPr>
          <a:xfrm>
            <a:off x="170411" y="183919"/>
            <a:ext cx="8803178" cy="857250"/>
          </a:xfrm>
        </p:spPr>
        <p:txBody>
          <a:bodyPr/>
          <a:lstStyle/>
          <a:p>
            <a:r>
              <a:rPr lang="en-GB" altLang="en-US" sz="5400" b="1" dirty="0" smtClean="0"/>
              <a:t>Preparation for submission </a:t>
            </a:r>
          </a:p>
        </p:txBody>
      </p:sp>
      <p:sp>
        <p:nvSpPr>
          <p:cNvPr id="30723" name="Content Placeholder 2"/>
          <p:cNvSpPr>
            <a:spLocks noGrp="1"/>
          </p:cNvSpPr>
          <p:nvPr>
            <p:ph idx="1"/>
          </p:nvPr>
        </p:nvSpPr>
        <p:spPr>
          <a:xfrm>
            <a:off x="170411" y="1041169"/>
            <a:ext cx="8803178" cy="5722491"/>
          </a:xfrm>
        </p:spPr>
        <p:txBody>
          <a:bodyPr/>
          <a:lstStyle/>
          <a:p>
            <a:r>
              <a:rPr lang="en-GB" altLang="en-US" sz="3200" dirty="0" smtClean="0"/>
              <a:t>Read through the module handbook one last time</a:t>
            </a:r>
          </a:p>
          <a:p>
            <a:pPr lvl="1"/>
            <a:r>
              <a:rPr lang="en-GB" altLang="en-US" sz="2800" dirty="0" smtClean="0"/>
              <a:t>Have you left any sections out e.g., Table of contents, reference list, abstract etc.....</a:t>
            </a:r>
          </a:p>
          <a:p>
            <a:pPr lvl="1"/>
            <a:r>
              <a:rPr lang="en-GB" altLang="en-US" sz="2800" dirty="0" smtClean="0"/>
              <a:t>Have you signed the declarations page?</a:t>
            </a:r>
          </a:p>
          <a:p>
            <a:pPr lvl="1"/>
            <a:r>
              <a:rPr lang="en-GB" altLang="en-US" sz="2800" dirty="0" smtClean="0"/>
              <a:t>Don’t put your name on the dissertation just your student p-number.</a:t>
            </a:r>
          </a:p>
          <a:p>
            <a:pPr lvl="1"/>
            <a:endParaRPr lang="en-GB" altLang="en-US" sz="1600" dirty="0"/>
          </a:p>
          <a:p>
            <a:r>
              <a:rPr lang="en-GB" altLang="en-US" sz="3200" dirty="0" smtClean="0"/>
              <a:t>Go through the Dissertation Completion checklist in the module handbook</a:t>
            </a:r>
          </a:p>
          <a:p>
            <a:pPr lvl="1"/>
            <a:endParaRPr lang="en-GB" altLang="en-US" sz="2000" dirty="0" smtClean="0"/>
          </a:p>
          <a:p>
            <a:r>
              <a:rPr lang="en-GB" altLang="en-US" sz="3200" dirty="0" smtClean="0"/>
              <a:t>Prepare one bound copy of the completed thesis &amp; one electronic copy submitted through </a:t>
            </a:r>
            <a:r>
              <a:rPr lang="en-GB" altLang="en-US" sz="3200" dirty="0" err="1" smtClean="0"/>
              <a:t>TurnItIn</a:t>
            </a:r>
            <a:endParaRPr lang="en-GB" altLang="en-US" sz="3200" dirty="0" smtClean="0"/>
          </a:p>
          <a:p>
            <a:endParaRPr lang="en-GB" altLang="en-US" sz="1400" dirty="0"/>
          </a:p>
          <a:p>
            <a:pPr marL="0" indent="0">
              <a:buNone/>
            </a:pPr>
            <a:endParaRPr lang="en-GB" altLang="en-US" sz="2800" dirty="0" smtClean="0"/>
          </a:p>
        </p:txBody>
      </p:sp>
    </p:spTree>
    <p:extLst>
      <p:ext uri="{BB962C8B-B14F-4D97-AF65-F5344CB8AC3E}">
        <p14:creationId xmlns:p14="http://schemas.microsoft.com/office/powerpoint/2010/main" val="262293276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animEffect transition="in" filter="randombar(horizontal)">
                                      <p:cBhvr>
                                        <p:cTn id="7" dur="500"/>
                                        <p:tgtEl>
                                          <p:spTgt spid="3072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0723">
                                            <p:txEl>
                                              <p:pRg st="1" end="1"/>
                                            </p:txEl>
                                          </p:spTgt>
                                        </p:tgtEl>
                                        <p:attrNameLst>
                                          <p:attrName>style.visibility</p:attrName>
                                        </p:attrNameLst>
                                      </p:cBhvr>
                                      <p:to>
                                        <p:strVal val="visible"/>
                                      </p:to>
                                    </p:set>
                                    <p:animEffect transition="in" filter="randombar(horizontal)">
                                      <p:cBhvr>
                                        <p:cTn id="12" dur="500"/>
                                        <p:tgtEl>
                                          <p:spTgt spid="3072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0723">
                                            <p:txEl>
                                              <p:pRg st="2" end="2"/>
                                            </p:txEl>
                                          </p:spTgt>
                                        </p:tgtEl>
                                        <p:attrNameLst>
                                          <p:attrName>style.visibility</p:attrName>
                                        </p:attrNameLst>
                                      </p:cBhvr>
                                      <p:to>
                                        <p:strVal val="visible"/>
                                      </p:to>
                                    </p:set>
                                    <p:animEffect transition="in" filter="randombar(horizontal)">
                                      <p:cBhvr>
                                        <p:cTn id="17" dur="500"/>
                                        <p:tgtEl>
                                          <p:spTgt spid="3072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0723">
                                            <p:txEl>
                                              <p:pRg st="3" end="3"/>
                                            </p:txEl>
                                          </p:spTgt>
                                        </p:tgtEl>
                                        <p:attrNameLst>
                                          <p:attrName>style.visibility</p:attrName>
                                        </p:attrNameLst>
                                      </p:cBhvr>
                                      <p:to>
                                        <p:strVal val="visible"/>
                                      </p:to>
                                    </p:set>
                                    <p:animEffect transition="in" filter="randombar(horizontal)">
                                      <p:cBhvr>
                                        <p:cTn id="22" dur="500"/>
                                        <p:tgtEl>
                                          <p:spTgt spid="3072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0723">
                                            <p:txEl>
                                              <p:pRg st="5" end="5"/>
                                            </p:txEl>
                                          </p:spTgt>
                                        </p:tgtEl>
                                        <p:attrNameLst>
                                          <p:attrName>style.visibility</p:attrName>
                                        </p:attrNameLst>
                                      </p:cBhvr>
                                      <p:to>
                                        <p:strVal val="visible"/>
                                      </p:to>
                                    </p:set>
                                    <p:animEffect transition="in" filter="randombar(horizontal)">
                                      <p:cBhvr>
                                        <p:cTn id="27" dur="500"/>
                                        <p:tgtEl>
                                          <p:spTgt spid="3072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0723">
                                            <p:txEl>
                                              <p:pRg st="7" end="7"/>
                                            </p:txEl>
                                          </p:spTgt>
                                        </p:tgtEl>
                                        <p:attrNameLst>
                                          <p:attrName>style.visibility</p:attrName>
                                        </p:attrNameLst>
                                      </p:cBhvr>
                                      <p:to>
                                        <p:strVal val="visible"/>
                                      </p:to>
                                    </p:set>
                                    <p:animEffect transition="in" filter="randombar(horizontal)">
                                      <p:cBhvr>
                                        <p:cTn id="32" dur="500"/>
                                        <p:tgtEl>
                                          <p:spTgt spid="3072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22" name="Title 1"/>
          <p:cNvSpPr>
            <a:spLocks noGrp="1"/>
          </p:cNvSpPr>
          <p:nvPr>
            <p:ph type="title"/>
          </p:nvPr>
        </p:nvSpPr>
        <p:spPr>
          <a:xfrm>
            <a:off x="170411" y="183919"/>
            <a:ext cx="8803178" cy="857250"/>
          </a:xfrm>
        </p:spPr>
        <p:txBody>
          <a:bodyPr/>
          <a:lstStyle/>
          <a:p>
            <a:r>
              <a:rPr lang="en-GB" altLang="en-US" sz="5400" b="1" dirty="0" smtClean="0"/>
              <a:t>Preparation for submission </a:t>
            </a:r>
          </a:p>
        </p:txBody>
      </p:sp>
      <p:sp>
        <p:nvSpPr>
          <p:cNvPr id="30723" name="Content Placeholder 2"/>
          <p:cNvSpPr>
            <a:spLocks noGrp="1"/>
          </p:cNvSpPr>
          <p:nvPr>
            <p:ph idx="1"/>
          </p:nvPr>
        </p:nvSpPr>
        <p:spPr>
          <a:xfrm>
            <a:off x="170411" y="1251887"/>
            <a:ext cx="8803178" cy="4907843"/>
          </a:xfrm>
        </p:spPr>
        <p:txBody>
          <a:bodyPr/>
          <a:lstStyle/>
          <a:p>
            <a:r>
              <a:rPr lang="en-GB" sz="3200" dirty="0"/>
              <a:t>A Note on Electronic Failure </a:t>
            </a:r>
            <a:endParaRPr lang="en-GB" sz="3200" dirty="0" smtClean="0"/>
          </a:p>
          <a:p>
            <a:pPr lvl="1"/>
            <a:r>
              <a:rPr lang="en-GB" sz="2900" dirty="0" smtClean="0"/>
              <a:t>Electronic </a:t>
            </a:r>
            <a:r>
              <a:rPr lang="en-GB" sz="2900" dirty="0"/>
              <a:t>failure, such as corrupted disks, lost memory sticks, computer failure, printer failure, etc., will not be accepted as reasons for late submission warranting excuse from penalty. </a:t>
            </a:r>
            <a:endParaRPr lang="en-GB" sz="2900" dirty="0" smtClean="0"/>
          </a:p>
          <a:p>
            <a:pPr lvl="1"/>
            <a:r>
              <a:rPr lang="en-GB" sz="2900" dirty="0" smtClean="0"/>
              <a:t>You </a:t>
            </a:r>
            <a:r>
              <a:rPr lang="en-GB" sz="2900" dirty="0"/>
              <a:t>should anticipate these things and make suitable contingency plans. </a:t>
            </a:r>
            <a:endParaRPr lang="en-GB" sz="2900" dirty="0" smtClean="0"/>
          </a:p>
          <a:p>
            <a:pPr lvl="1"/>
            <a:r>
              <a:rPr lang="en-GB" sz="2900" dirty="0" smtClean="0"/>
              <a:t>Please </a:t>
            </a:r>
            <a:r>
              <a:rPr lang="en-GB" sz="2900" dirty="0"/>
              <a:t>ensure that you back up your work consistently and store it in more than one location. </a:t>
            </a:r>
            <a:endParaRPr lang="en-GB" altLang="en-US" sz="2500" dirty="0" smtClean="0"/>
          </a:p>
        </p:txBody>
      </p:sp>
    </p:spTree>
    <p:extLst>
      <p:ext uri="{BB962C8B-B14F-4D97-AF65-F5344CB8AC3E}">
        <p14:creationId xmlns:p14="http://schemas.microsoft.com/office/powerpoint/2010/main" val="52587757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animEffect transition="in" filter="randombar(horizontal)">
                                      <p:cBhvr>
                                        <p:cTn id="7" dur="500"/>
                                        <p:tgtEl>
                                          <p:spTgt spid="3072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0723">
                                            <p:txEl>
                                              <p:pRg st="1" end="1"/>
                                            </p:txEl>
                                          </p:spTgt>
                                        </p:tgtEl>
                                        <p:attrNameLst>
                                          <p:attrName>style.visibility</p:attrName>
                                        </p:attrNameLst>
                                      </p:cBhvr>
                                      <p:to>
                                        <p:strVal val="visible"/>
                                      </p:to>
                                    </p:set>
                                    <p:animEffect transition="in" filter="randombar(horizontal)">
                                      <p:cBhvr>
                                        <p:cTn id="12" dur="500"/>
                                        <p:tgtEl>
                                          <p:spTgt spid="3072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0723">
                                            <p:txEl>
                                              <p:pRg st="2" end="2"/>
                                            </p:txEl>
                                          </p:spTgt>
                                        </p:tgtEl>
                                        <p:attrNameLst>
                                          <p:attrName>style.visibility</p:attrName>
                                        </p:attrNameLst>
                                      </p:cBhvr>
                                      <p:to>
                                        <p:strVal val="visible"/>
                                      </p:to>
                                    </p:set>
                                    <p:animEffect transition="in" filter="randombar(horizontal)">
                                      <p:cBhvr>
                                        <p:cTn id="17" dur="500"/>
                                        <p:tgtEl>
                                          <p:spTgt spid="3072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0723">
                                            <p:txEl>
                                              <p:pRg st="3" end="3"/>
                                            </p:txEl>
                                          </p:spTgt>
                                        </p:tgtEl>
                                        <p:attrNameLst>
                                          <p:attrName>style.visibility</p:attrName>
                                        </p:attrNameLst>
                                      </p:cBhvr>
                                      <p:to>
                                        <p:strVal val="visible"/>
                                      </p:to>
                                    </p:set>
                                    <p:animEffect transition="in" filter="randombar(horizontal)">
                                      <p:cBhvr>
                                        <p:cTn id="22" dur="500"/>
                                        <p:tgtEl>
                                          <p:spTgt spid="3072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71967"/>
            <a:ext cx="8229600" cy="887159"/>
          </a:xfrm>
        </p:spPr>
        <p:txBody>
          <a:bodyPr/>
          <a:lstStyle/>
          <a:p>
            <a:r>
              <a:rPr lang="en-GB" sz="5400" b="1" dirty="0" smtClean="0"/>
              <a:t>BINDING</a:t>
            </a:r>
            <a:endParaRPr lang="en-GB" sz="5400" b="1" dirty="0"/>
          </a:p>
        </p:txBody>
      </p:sp>
      <p:sp>
        <p:nvSpPr>
          <p:cNvPr id="3" name="Content Placeholder 2"/>
          <p:cNvSpPr>
            <a:spLocks noGrp="1"/>
          </p:cNvSpPr>
          <p:nvPr>
            <p:ph idx="1"/>
          </p:nvPr>
        </p:nvSpPr>
        <p:spPr>
          <a:xfrm>
            <a:off x="35413" y="889333"/>
            <a:ext cx="9072000" cy="5502787"/>
          </a:xfrm>
        </p:spPr>
        <p:txBody>
          <a:bodyPr/>
          <a:lstStyle/>
          <a:p>
            <a:r>
              <a:rPr lang="en-GB" sz="3200" dirty="0" smtClean="0"/>
              <a:t>Do </a:t>
            </a:r>
            <a:r>
              <a:rPr lang="en-GB" sz="3200" b="1" dirty="0"/>
              <a:t>not</a:t>
            </a:r>
            <a:r>
              <a:rPr lang="en-GB" sz="3200" dirty="0"/>
              <a:t> leave binding until the day of submission, and have a back up plan in case!</a:t>
            </a:r>
          </a:p>
          <a:p>
            <a:endParaRPr lang="en-GB" sz="1200" dirty="0"/>
          </a:p>
          <a:p>
            <a:r>
              <a:rPr lang="en-GB" sz="3200" dirty="0" smtClean="0"/>
              <a:t>The Students Union (SU) offer </a:t>
            </a:r>
            <a:r>
              <a:rPr lang="en-GB" sz="3200" dirty="0"/>
              <a:t>thermal binding and will bind your </a:t>
            </a:r>
            <a:r>
              <a:rPr lang="en-GB" sz="3200" dirty="0" smtClean="0"/>
              <a:t>dissertation while you </a:t>
            </a:r>
            <a:r>
              <a:rPr lang="en-GB" sz="3200" dirty="0" smtClean="0"/>
              <a:t>wait</a:t>
            </a:r>
          </a:p>
          <a:p>
            <a:endParaRPr lang="en-GB" sz="1600" dirty="0" smtClean="0"/>
          </a:p>
          <a:p>
            <a:pPr lvl="1"/>
            <a:r>
              <a:rPr lang="en-GB" sz="2800" dirty="0" smtClean="0"/>
              <a:t>It take </a:t>
            </a:r>
            <a:r>
              <a:rPr lang="en-GB" sz="2800" dirty="0"/>
              <a:t>a </a:t>
            </a:r>
            <a:r>
              <a:rPr lang="en-GB" sz="2800" dirty="0" smtClean="0"/>
              <a:t>few minutes, </a:t>
            </a:r>
            <a:r>
              <a:rPr lang="en-GB" sz="2800" dirty="0"/>
              <a:t>but </a:t>
            </a:r>
            <a:r>
              <a:rPr lang="en-GB" sz="2800" dirty="0" smtClean="0"/>
              <a:t>must </a:t>
            </a:r>
            <a:r>
              <a:rPr lang="en-GB" sz="2800" dirty="0"/>
              <a:t>be arranged in </a:t>
            </a:r>
            <a:r>
              <a:rPr lang="en-GB" sz="2800" dirty="0" smtClean="0"/>
              <a:t>advance</a:t>
            </a:r>
          </a:p>
          <a:p>
            <a:pPr lvl="1"/>
            <a:endParaRPr lang="en-GB" sz="1400" dirty="0" smtClean="0"/>
          </a:p>
          <a:p>
            <a:pPr lvl="1"/>
            <a:r>
              <a:rPr lang="en-GB" sz="2800" dirty="0" smtClean="0"/>
              <a:t>Information </a:t>
            </a:r>
            <a:r>
              <a:rPr lang="en-GB" sz="2800" dirty="0"/>
              <a:t>about the binding service is available on the TSDSU site </a:t>
            </a:r>
            <a:r>
              <a:rPr lang="en-GB" sz="2800" u="sng" dirty="0">
                <a:hlinkClick r:id="rId2"/>
              </a:rPr>
              <a:t>https://</a:t>
            </a:r>
            <a:r>
              <a:rPr lang="en-GB" sz="2800" u="sng" dirty="0" smtClean="0">
                <a:hlinkClick r:id="rId2"/>
              </a:rPr>
              <a:t>www.tsdsu.co.uk/binding</a:t>
            </a:r>
            <a:endParaRPr lang="en-GB" sz="2800" u="sng" dirty="0" smtClean="0"/>
          </a:p>
          <a:p>
            <a:pPr lvl="1"/>
            <a:endParaRPr lang="en-GB" sz="1400" dirty="0"/>
          </a:p>
          <a:p>
            <a:pPr lvl="1"/>
            <a:r>
              <a:rPr lang="en-GB" sz="2800" dirty="0" smtClean="0"/>
              <a:t>Costs </a:t>
            </a:r>
            <a:r>
              <a:rPr lang="en-GB" sz="2800" dirty="0"/>
              <a:t>depend on number of pages but start from £2.40 </a:t>
            </a:r>
            <a:r>
              <a:rPr lang="en-GB" sz="2800" dirty="0" smtClean="0"/>
              <a:t>onwards</a:t>
            </a:r>
          </a:p>
          <a:p>
            <a:pPr lvl="1"/>
            <a:endParaRPr lang="en-GB" sz="1400" dirty="0"/>
          </a:p>
          <a:p>
            <a:endParaRPr lang="en-GB" sz="2100" dirty="0"/>
          </a:p>
          <a:p>
            <a:endParaRPr lang="en-GB" sz="1500" dirty="0"/>
          </a:p>
          <a:p>
            <a:endParaRPr lang="en-GB" sz="1500" dirty="0"/>
          </a:p>
          <a:p>
            <a:endParaRPr lang="en-GB" sz="1500" dirty="0"/>
          </a:p>
          <a:p>
            <a:pPr marL="0" indent="0">
              <a:buNone/>
            </a:pPr>
            <a:endParaRPr lang="en-GB" sz="1500" dirty="0"/>
          </a:p>
        </p:txBody>
      </p:sp>
    </p:spTree>
    <p:extLst>
      <p:ext uri="{BB962C8B-B14F-4D97-AF65-F5344CB8AC3E}">
        <p14:creationId xmlns:p14="http://schemas.microsoft.com/office/powerpoint/2010/main" val="3763139097"/>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71967"/>
            <a:ext cx="8229600" cy="887159"/>
          </a:xfrm>
        </p:spPr>
        <p:txBody>
          <a:bodyPr/>
          <a:lstStyle/>
          <a:p>
            <a:r>
              <a:rPr lang="en-GB" sz="5400" b="1" dirty="0" smtClean="0"/>
              <a:t>BINDING</a:t>
            </a:r>
            <a:endParaRPr lang="en-GB" sz="5400" b="1" dirty="0"/>
          </a:p>
        </p:txBody>
      </p:sp>
      <p:sp>
        <p:nvSpPr>
          <p:cNvPr id="3" name="Content Placeholder 2"/>
          <p:cNvSpPr>
            <a:spLocks noGrp="1"/>
          </p:cNvSpPr>
          <p:nvPr>
            <p:ph idx="1"/>
          </p:nvPr>
        </p:nvSpPr>
        <p:spPr>
          <a:xfrm>
            <a:off x="72000" y="1147750"/>
            <a:ext cx="9072000" cy="5502787"/>
          </a:xfrm>
        </p:spPr>
        <p:txBody>
          <a:bodyPr/>
          <a:lstStyle/>
          <a:p>
            <a:pPr lvl="0"/>
            <a:r>
              <a:rPr lang="en-GB" sz="3200" dirty="0"/>
              <a:t>Students’ Union building in </a:t>
            </a:r>
            <a:r>
              <a:rPr lang="en-GB" sz="3200" dirty="0" err="1"/>
              <a:t>Llys</a:t>
            </a:r>
            <a:r>
              <a:rPr lang="en-GB" sz="3200" dirty="0"/>
              <a:t> </a:t>
            </a:r>
            <a:r>
              <a:rPr lang="en-GB" sz="3200" dirty="0" err="1"/>
              <a:t>glas</a:t>
            </a:r>
            <a:r>
              <a:rPr lang="en-GB" sz="3200" dirty="0"/>
              <a:t>, Swansea </a:t>
            </a:r>
            <a:r>
              <a:rPr lang="en-GB" sz="3200" u="sng" dirty="0">
                <a:hlinkClick r:id="rId2"/>
              </a:rPr>
              <a:t>https://www.tsdsu.co.uk/binding</a:t>
            </a:r>
            <a:r>
              <a:rPr lang="en-GB" sz="3200" dirty="0"/>
              <a:t> 01792 482100</a:t>
            </a:r>
          </a:p>
          <a:p>
            <a:pPr lvl="0"/>
            <a:endParaRPr lang="en-GB" sz="3200" dirty="0" smtClean="0"/>
          </a:p>
          <a:p>
            <a:pPr lvl="0"/>
            <a:r>
              <a:rPr lang="en-GB" sz="3200" dirty="0" smtClean="0"/>
              <a:t>Print </a:t>
            </a:r>
            <a:r>
              <a:rPr lang="en-GB" sz="3200" dirty="0"/>
              <a:t>shop, Hen </a:t>
            </a:r>
            <a:r>
              <a:rPr lang="en-GB" sz="3200" dirty="0" err="1"/>
              <a:t>Goleg</a:t>
            </a:r>
            <a:r>
              <a:rPr lang="en-GB" sz="3200" dirty="0"/>
              <a:t> building, Carmarthen campus </a:t>
            </a:r>
            <a:r>
              <a:rPr lang="en-GB" sz="3200" u="sng" dirty="0">
                <a:hlinkClick r:id="rId3"/>
              </a:rPr>
              <a:t>P.Evans@uwtsd.ac.uk</a:t>
            </a:r>
            <a:r>
              <a:rPr lang="en-GB" sz="3200" dirty="0"/>
              <a:t> or 01267 676756 </a:t>
            </a:r>
          </a:p>
          <a:p>
            <a:pPr lvl="0"/>
            <a:endParaRPr lang="en-GB" sz="3200" dirty="0" smtClean="0"/>
          </a:p>
          <a:p>
            <a:pPr lvl="0"/>
            <a:r>
              <a:rPr lang="en-GB" sz="3200" dirty="0" smtClean="0"/>
              <a:t>Print </a:t>
            </a:r>
            <a:r>
              <a:rPr lang="en-GB" sz="3200" dirty="0"/>
              <a:t>shop, </a:t>
            </a:r>
            <a:r>
              <a:rPr lang="en-GB" sz="3200" dirty="0" err="1"/>
              <a:t>Lampeter</a:t>
            </a:r>
            <a:r>
              <a:rPr lang="en-GB" sz="3200" dirty="0"/>
              <a:t> campus </a:t>
            </a:r>
            <a:r>
              <a:rPr lang="en-GB" sz="3200" u="sng" dirty="0">
                <a:hlinkClick r:id="rId4"/>
              </a:rPr>
              <a:t>k.evans@uwtsd.ac.uk</a:t>
            </a:r>
            <a:r>
              <a:rPr lang="en-GB" sz="3200" dirty="0"/>
              <a:t> </a:t>
            </a:r>
          </a:p>
          <a:p>
            <a:endParaRPr lang="en-GB" sz="2100" dirty="0"/>
          </a:p>
          <a:p>
            <a:r>
              <a:rPr lang="en-GB" sz="3200" dirty="0" smtClean="0"/>
              <a:t>Make sure you have printed your dissertation off in its entirety before taking it to be bound.</a:t>
            </a:r>
            <a:endParaRPr lang="en-GB" sz="3200" dirty="0"/>
          </a:p>
          <a:p>
            <a:endParaRPr lang="en-GB" sz="1500" dirty="0"/>
          </a:p>
          <a:p>
            <a:endParaRPr lang="en-GB" sz="1500" dirty="0"/>
          </a:p>
          <a:p>
            <a:pPr marL="0" indent="0">
              <a:buNone/>
            </a:pPr>
            <a:endParaRPr lang="en-GB" sz="1500" dirty="0"/>
          </a:p>
        </p:txBody>
      </p:sp>
    </p:spTree>
    <p:extLst>
      <p:ext uri="{BB962C8B-B14F-4D97-AF65-F5344CB8AC3E}">
        <p14:creationId xmlns:p14="http://schemas.microsoft.com/office/powerpoint/2010/main" val="406185817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0" dur="500"/>
                                        <p:tgtEl>
                                          <p:spTgt spid="3">
                                            <p:txEl>
                                              <p:pRg st="2" end="2"/>
                                            </p:txEl>
                                          </p:spTgt>
                                        </p:tgtEl>
                                      </p:cBhvr>
                                    </p:animEffect>
                                  </p:childTnLst>
                                </p:cTn>
                              </p:par>
                              <p:par>
                                <p:cTn id="11" presetID="14" presetClass="entr" presetSubtype="1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3" dur="500"/>
                                        <p:tgtEl>
                                          <p:spTgt spid="3">
                                            <p:txEl>
                                              <p:pRg st="4" end="4"/>
                                            </p:txEl>
                                          </p:spTgt>
                                        </p:tgtEl>
                                      </p:cBhvr>
                                    </p:animEffect>
                                  </p:childTnLst>
                                </p:cTn>
                              </p:par>
                              <p:par>
                                <p:cTn id="14" presetID="14" presetClass="entr" presetSubtype="10" fill="hold" nodeType="withEffect">
                                  <p:stCondLst>
                                    <p:cond delay="0"/>
                                  </p:stCondLst>
                                  <p:childTnLst>
                                    <p:set>
                                      <p:cBhvr>
                                        <p:cTn id="15" dur="1" fill="hold">
                                          <p:stCondLst>
                                            <p:cond delay="0"/>
                                          </p:stCondLst>
                                        </p:cTn>
                                        <p:tgtEl>
                                          <p:spTgt spid="3">
                                            <p:txEl>
                                              <p:pRg st="6" end="6"/>
                                            </p:txEl>
                                          </p:spTgt>
                                        </p:tgtEl>
                                        <p:attrNameLst>
                                          <p:attrName>style.visibility</p:attrName>
                                        </p:attrNameLst>
                                      </p:cBhvr>
                                      <p:to>
                                        <p:strVal val="visible"/>
                                      </p:to>
                                    </p:set>
                                    <p:animEffect transition="in" filter="randombar(horizontal)">
                                      <p:cBhvr>
                                        <p:cTn id="16"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509" y="100071"/>
            <a:ext cx="8229600" cy="905769"/>
          </a:xfrm>
        </p:spPr>
        <p:txBody>
          <a:bodyPr/>
          <a:lstStyle/>
          <a:p>
            <a:r>
              <a:rPr lang="en-GB" sz="4800" b="1" dirty="0" smtClean="0"/>
              <a:t>Dissertation Submission </a:t>
            </a:r>
            <a:endParaRPr lang="en-GB" sz="4800" b="1" dirty="0"/>
          </a:p>
        </p:txBody>
      </p:sp>
      <p:sp>
        <p:nvSpPr>
          <p:cNvPr id="3" name="Content Placeholder 2"/>
          <p:cNvSpPr>
            <a:spLocks noGrp="1"/>
          </p:cNvSpPr>
          <p:nvPr>
            <p:ph idx="1"/>
          </p:nvPr>
        </p:nvSpPr>
        <p:spPr>
          <a:xfrm>
            <a:off x="99752" y="1005840"/>
            <a:ext cx="8952808" cy="4525963"/>
          </a:xfrm>
        </p:spPr>
        <p:txBody>
          <a:bodyPr/>
          <a:lstStyle/>
          <a:p>
            <a:r>
              <a:rPr lang="en-GB" sz="2800" dirty="0"/>
              <a:t>Deadline </a:t>
            </a:r>
            <a:r>
              <a:rPr lang="en-GB" sz="2800" dirty="0" smtClean="0"/>
              <a:t>12:00pm (Midday) Friday 27</a:t>
            </a:r>
            <a:r>
              <a:rPr lang="en-GB" sz="2800" baseline="30000" dirty="0" smtClean="0"/>
              <a:t>th</a:t>
            </a:r>
            <a:r>
              <a:rPr lang="en-GB" sz="2800" dirty="0" smtClean="0"/>
              <a:t> March 2020</a:t>
            </a:r>
          </a:p>
          <a:p>
            <a:endParaRPr lang="en-GB" sz="1000" dirty="0"/>
          </a:p>
          <a:p>
            <a:r>
              <a:rPr lang="en-GB" sz="2800" dirty="0" smtClean="0"/>
              <a:t>Must submit the following:</a:t>
            </a:r>
          </a:p>
          <a:p>
            <a:pPr lvl="1"/>
            <a:r>
              <a:rPr lang="en-GB" sz="2500" dirty="0" smtClean="0"/>
              <a:t>ONE hard bound copy of the dissertation (with signed declarations)</a:t>
            </a:r>
          </a:p>
          <a:p>
            <a:pPr lvl="1"/>
            <a:r>
              <a:rPr lang="en-GB" sz="2500" b="1" dirty="0" smtClean="0"/>
              <a:t>AND</a:t>
            </a:r>
            <a:r>
              <a:rPr lang="en-GB" sz="2500" dirty="0" smtClean="0"/>
              <a:t> an electronic version to the </a:t>
            </a:r>
            <a:r>
              <a:rPr lang="en-GB" sz="2500" dirty="0" err="1" smtClean="0"/>
              <a:t>TurnItIn</a:t>
            </a:r>
            <a:r>
              <a:rPr lang="en-GB" sz="2500" dirty="0" smtClean="0"/>
              <a:t> portal on Moodle</a:t>
            </a:r>
            <a:endParaRPr lang="en-GB" sz="2500" dirty="0"/>
          </a:p>
          <a:p>
            <a:endParaRPr lang="en-GB" sz="1000" dirty="0"/>
          </a:p>
          <a:p>
            <a:r>
              <a:rPr lang="en-GB" sz="2800" dirty="0"/>
              <a:t>Failure to hand in </a:t>
            </a:r>
            <a:r>
              <a:rPr lang="en-GB" sz="2800" dirty="0" smtClean="0"/>
              <a:t>the hard bound copy AND a </a:t>
            </a:r>
            <a:r>
              <a:rPr lang="en-GB" sz="2800" dirty="0"/>
              <a:t>readable electronic version </a:t>
            </a:r>
            <a:r>
              <a:rPr lang="en-GB" sz="2800" dirty="0" smtClean="0"/>
              <a:t>by the 12:00pm (Midday) deadline on the 27</a:t>
            </a:r>
            <a:r>
              <a:rPr lang="en-GB" sz="2800" baseline="30000" dirty="0" smtClean="0"/>
              <a:t>th</a:t>
            </a:r>
            <a:r>
              <a:rPr lang="en-GB" sz="2800" dirty="0" smtClean="0"/>
              <a:t> March will </a:t>
            </a:r>
            <a:r>
              <a:rPr lang="en-GB" sz="2800" dirty="0"/>
              <a:t>constitute non-submission of the entire </a:t>
            </a:r>
            <a:r>
              <a:rPr lang="en-GB" sz="2800" dirty="0" smtClean="0"/>
              <a:t>dissertation, </a:t>
            </a:r>
            <a:r>
              <a:rPr lang="en-GB" sz="2800" dirty="0"/>
              <a:t>resulting in a mark of zero</a:t>
            </a:r>
            <a:r>
              <a:rPr lang="en-GB" sz="2800" dirty="0" smtClean="0"/>
              <a:t>.</a:t>
            </a:r>
          </a:p>
          <a:p>
            <a:endParaRPr lang="en-GB" sz="2800" dirty="0"/>
          </a:p>
          <a:p>
            <a:endParaRPr lang="en-GB" sz="2800" dirty="0"/>
          </a:p>
          <a:p>
            <a:endParaRPr lang="en-GB" sz="2100" dirty="0"/>
          </a:p>
        </p:txBody>
      </p:sp>
    </p:spTree>
    <p:extLst>
      <p:ext uri="{BB962C8B-B14F-4D97-AF65-F5344CB8AC3E}">
        <p14:creationId xmlns:p14="http://schemas.microsoft.com/office/powerpoint/2010/main" val="239432590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509" y="100071"/>
            <a:ext cx="8229600" cy="905769"/>
          </a:xfrm>
        </p:spPr>
        <p:txBody>
          <a:bodyPr/>
          <a:lstStyle/>
          <a:p>
            <a:r>
              <a:rPr lang="en-GB" sz="4800" b="1" dirty="0" smtClean="0"/>
              <a:t>Dissertation Submission </a:t>
            </a:r>
            <a:endParaRPr lang="en-GB" sz="4800" b="1" dirty="0"/>
          </a:p>
        </p:txBody>
      </p:sp>
      <p:sp>
        <p:nvSpPr>
          <p:cNvPr id="3" name="Content Placeholder 2"/>
          <p:cNvSpPr>
            <a:spLocks noGrp="1"/>
          </p:cNvSpPr>
          <p:nvPr>
            <p:ph idx="1"/>
          </p:nvPr>
        </p:nvSpPr>
        <p:spPr>
          <a:xfrm>
            <a:off x="99752" y="1005840"/>
            <a:ext cx="8952808" cy="5677593"/>
          </a:xfrm>
        </p:spPr>
        <p:txBody>
          <a:bodyPr/>
          <a:lstStyle/>
          <a:p>
            <a:r>
              <a:rPr lang="en-GB" sz="3600" b="1" dirty="0" smtClean="0"/>
              <a:t>Submission of the hard bound copy:</a:t>
            </a:r>
          </a:p>
          <a:p>
            <a:pPr lvl="1"/>
            <a:r>
              <a:rPr lang="en-GB" sz="2800" dirty="0" smtClean="0"/>
              <a:t>Can </a:t>
            </a:r>
            <a:r>
              <a:rPr lang="en-GB" sz="2800" dirty="0"/>
              <a:t>submit </a:t>
            </a:r>
            <a:r>
              <a:rPr lang="en-GB" sz="2800" dirty="0" smtClean="0"/>
              <a:t>the hard bound copy anytime between </a:t>
            </a:r>
            <a:r>
              <a:rPr lang="en-GB" sz="2800" dirty="0"/>
              <a:t>9am and </a:t>
            </a:r>
            <a:r>
              <a:rPr lang="en-GB" sz="2800" dirty="0" smtClean="0"/>
              <a:t>12:00pm midday on Friday 27</a:t>
            </a:r>
            <a:r>
              <a:rPr lang="en-GB" sz="2800" baseline="30000" dirty="0" smtClean="0"/>
              <a:t>th</a:t>
            </a:r>
            <a:r>
              <a:rPr lang="en-GB" sz="2800" dirty="0" smtClean="0"/>
              <a:t> March </a:t>
            </a:r>
            <a:endParaRPr lang="en-GB" sz="2800" dirty="0"/>
          </a:p>
          <a:p>
            <a:pPr lvl="2"/>
            <a:r>
              <a:rPr lang="en-GB" sz="2400" dirty="0"/>
              <a:t>Earlier submissions only if agreed in advance and accepted by </a:t>
            </a:r>
            <a:r>
              <a:rPr lang="en-GB" sz="2400" dirty="0" smtClean="0"/>
              <a:t>your supervisor </a:t>
            </a:r>
            <a:r>
              <a:rPr lang="en-GB" sz="2400" dirty="0"/>
              <a:t>at </a:t>
            </a:r>
            <a:r>
              <a:rPr lang="en-GB" sz="2400" dirty="0" smtClean="0"/>
              <a:t>an arranged </a:t>
            </a:r>
            <a:r>
              <a:rPr lang="en-GB" sz="2400" dirty="0"/>
              <a:t>time/location.</a:t>
            </a:r>
          </a:p>
          <a:p>
            <a:endParaRPr lang="en-GB" sz="1600" dirty="0"/>
          </a:p>
          <a:p>
            <a:pPr lvl="1"/>
            <a:r>
              <a:rPr lang="en-GB" sz="2800" dirty="0" smtClean="0"/>
              <a:t>Bring the hard bound copy to </a:t>
            </a:r>
            <a:r>
              <a:rPr lang="en-GB" sz="2800" b="1" dirty="0" smtClean="0"/>
              <a:t>Room 314, </a:t>
            </a:r>
            <a:r>
              <a:rPr lang="en-GB" sz="2800" b="1" dirty="0"/>
              <a:t>IQ </a:t>
            </a:r>
            <a:r>
              <a:rPr lang="en-GB" sz="2800" b="1" dirty="0" smtClean="0"/>
              <a:t>building</a:t>
            </a:r>
          </a:p>
          <a:p>
            <a:pPr lvl="1"/>
            <a:endParaRPr lang="en-GB" sz="2400" b="1" dirty="0"/>
          </a:p>
          <a:p>
            <a:pPr lvl="1"/>
            <a:r>
              <a:rPr lang="en-GB" sz="2800" dirty="0" smtClean="0"/>
              <a:t>Make sure the declarations page is included in the binding of the dissertation </a:t>
            </a:r>
            <a:endParaRPr lang="en-GB" sz="2800" dirty="0"/>
          </a:p>
          <a:p>
            <a:endParaRPr lang="en-GB" sz="1000" dirty="0"/>
          </a:p>
          <a:p>
            <a:endParaRPr lang="en-GB" sz="2100" dirty="0"/>
          </a:p>
          <a:p>
            <a:endParaRPr lang="en-GB" sz="2100" dirty="0"/>
          </a:p>
        </p:txBody>
      </p:sp>
    </p:spTree>
    <p:extLst>
      <p:ext uri="{BB962C8B-B14F-4D97-AF65-F5344CB8AC3E}">
        <p14:creationId xmlns:p14="http://schemas.microsoft.com/office/powerpoint/2010/main" val="272085047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509" y="100071"/>
            <a:ext cx="8229600" cy="905769"/>
          </a:xfrm>
        </p:spPr>
        <p:txBody>
          <a:bodyPr/>
          <a:lstStyle/>
          <a:p>
            <a:r>
              <a:rPr lang="en-GB" sz="4800" b="1" dirty="0" smtClean="0"/>
              <a:t>Dissertation Submission </a:t>
            </a:r>
            <a:endParaRPr lang="en-GB" sz="4800" b="1" dirty="0"/>
          </a:p>
        </p:txBody>
      </p:sp>
      <p:sp>
        <p:nvSpPr>
          <p:cNvPr id="3" name="Content Placeholder 2"/>
          <p:cNvSpPr>
            <a:spLocks noGrp="1"/>
          </p:cNvSpPr>
          <p:nvPr>
            <p:ph idx="1"/>
          </p:nvPr>
        </p:nvSpPr>
        <p:spPr>
          <a:xfrm>
            <a:off x="99752" y="864523"/>
            <a:ext cx="8952808" cy="5793971"/>
          </a:xfrm>
        </p:spPr>
        <p:txBody>
          <a:bodyPr/>
          <a:lstStyle/>
          <a:p>
            <a:r>
              <a:rPr lang="en-GB" sz="2800" b="1" dirty="0"/>
              <a:t>Submission of the </a:t>
            </a:r>
            <a:r>
              <a:rPr lang="en-GB" sz="2800" b="1" dirty="0" smtClean="0"/>
              <a:t>electronic copy</a:t>
            </a:r>
            <a:r>
              <a:rPr lang="en-GB" sz="2800" b="1" dirty="0"/>
              <a:t>:</a:t>
            </a:r>
          </a:p>
          <a:p>
            <a:pPr lvl="1"/>
            <a:r>
              <a:rPr lang="en-GB" sz="2400" dirty="0" smtClean="0"/>
              <a:t>Must ensure an electronic copy of the dissertation is submitted to the </a:t>
            </a:r>
            <a:r>
              <a:rPr lang="en-GB" sz="2400" dirty="0" err="1" smtClean="0"/>
              <a:t>TurnItIn</a:t>
            </a:r>
            <a:r>
              <a:rPr lang="en-GB" sz="2400" dirty="0" smtClean="0"/>
              <a:t> portal on the dissertation module moodle page.</a:t>
            </a:r>
          </a:p>
          <a:p>
            <a:pPr lvl="1"/>
            <a:endParaRPr lang="en-GB" sz="1000" dirty="0" smtClean="0"/>
          </a:p>
          <a:p>
            <a:pPr lvl="1"/>
            <a:r>
              <a:rPr lang="en-GB" sz="2400" dirty="0" smtClean="0"/>
              <a:t>There is a DRAFT and a FINAL portal available.</a:t>
            </a:r>
          </a:p>
          <a:p>
            <a:pPr lvl="1"/>
            <a:endParaRPr lang="en-GB" sz="1000" dirty="0" smtClean="0"/>
          </a:p>
          <a:p>
            <a:pPr lvl="1"/>
            <a:r>
              <a:rPr lang="en-GB" sz="2400" dirty="0" smtClean="0"/>
              <a:t>You can use the draft portal to check for potential plagiarism before submitting to the final portal.</a:t>
            </a:r>
          </a:p>
          <a:p>
            <a:pPr lvl="2"/>
            <a:r>
              <a:rPr lang="en-GB" sz="2000" dirty="0" smtClean="0"/>
              <a:t>You can submit to the draft portal as many times as you like</a:t>
            </a:r>
          </a:p>
          <a:p>
            <a:pPr lvl="2"/>
            <a:r>
              <a:rPr lang="en-GB" sz="2000" dirty="0" smtClean="0"/>
              <a:t>A submission to the draft portal will not be marked and will not constitute as a submission of the thesis.</a:t>
            </a:r>
          </a:p>
          <a:p>
            <a:pPr lvl="2"/>
            <a:r>
              <a:rPr lang="en-GB" sz="2000" dirty="0" smtClean="0"/>
              <a:t>So, remember to submit a final version to the final submission portal  </a:t>
            </a:r>
          </a:p>
          <a:p>
            <a:pPr lvl="1"/>
            <a:r>
              <a:rPr lang="en-GB" sz="2400" dirty="0" smtClean="0"/>
              <a:t>You can only submit to the final portal once</a:t>
            </a:r>
          </a:p>
          <a:p>
            <a:pPr lvl="1"/>
            <a:r>
              <a:rPr lang="en-GB" sz="2400" dirty="0" smtClean="0"/>
              <a:t>The final submission must contain all the sections that were included in the hard bound copy (declarations page, table of contents, abstract, reference list, appendix, etc.)</a:t>
            </a:r>
          </a:p>
          <a:p>
            <a:endParaRPr lang="en-GB" sz="2100" dirty="0"/>
          </a:p>
          <a:p>
            <a:endParaRPr lang="en-GB" sz="2100" dirty="0"/>
          </a:p>
        </p:txBody>
      </p:sp>
    </p:spTree>
    <p:extLst>
      <p:ext uri="{BB962C8B-B14F-4D97-AF65-F5344CB8AC3E}">
        <p14:creationId xmlns:p14="http://schemas.microsoft.com/office/powerpoint/2010/main" val="90345011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37" dur="500"/>
                                        <p:tgtEl>
                                          <p:spTgt spid="3">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9" end="9"/>
                                            </p:txEl>
                                          </p:spTgt>
                                        </p:tgtEl>
                                        <p:attrNameLst>
                                          <p:attrName>style.visibility</p:attrName>
                                        </p:attrNameLst>
                                      </p:cBhvr>
                                      <p:to>
                                        <p:strVal val="visible"/>
                                      </p:to>
                                    </p:set>
                                    <p:animEffect transition="in" filter="randombar(horizontal)">
                                      <p:cBhvr>
                                        <p:cTn id="42" dur="500"/>
                                        <p:tgtEl>
                                          <p:spTgt spid="3">
                                            <p:txEl>
                                              <p:pRg st="9" end="9"/>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randombar(horizontal)">
                                      <p:cBhvr>
                                        <p:cTn id="47"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509" y="100071"/>
            <a:ext cx="8229600" cy="905769"/>
          </a:xfrm>
        </p:spPr>
        <p:txBody>
          <a:bodyPr/>
          <a:lstStyle/>
          <a:p>
            <a:r>
              <a:rPr lang="en-GB" sz="4800" b="1" dirty="0" smtClean="0"/>
              <a:t>Dissertation Submission </a:t>
            </a:r>
            <a:endParaRPr lang="en-GB" sz="4800" b="1" dirty="0"/>
          </a:p>
        </p:txBody>
      </p:sp>
      <p:sp>
        <p:nvSpPr>
          <p:cNvPr id="3" name="Content Placeholder 2"/>
          <p:cNvSpPr>
            <a:spLocks noGrp="1"/>
          </p:cNvSpPr>
          <p:nvPr>
            <p:ph idx="1"/>
          </p:nvPr>
        </p:nvSpPr>
        <p:spPr>
          <a:xfrm>
            <a:off x="99752" y="1005840"/>
            <a:ext cx="8952808" cy="5677593"/>
          </a:xfrm>
        </p:spPr>
        <p:txBody>
          <a:bodyPr/>
          <a:lstStyle/>
          <a:p>
            <a:r>
              <a:rPr lang="en-GB" dirty="0" smtClean="0"/>
              <a:t>You can also print out and fill in as much as you can of </a:t>
            </a:r>
            <a:r>
              <a:rPr lang="en-GB" dirty="0"/>
              <a:t>the dissertation receipt </a:t>
            </a:r>
            <a:r>
              <a:rPr lang="en-GB" dirty="0" smtClean="0"/>
              <a:t>form (word document available on </a:t>
            </a:r>
            <a:r>
              <a:rPr lang="en-GB" dirty="0"/>
              <a:t>Moodle</a:t>
            </a:r>
            <a:r>
              <a:rPr lang="en-GB" dirty="0" smtClean="0"/>
              <a:t>)</a:t>
            </a:r>
          </a:p>
          <a:p>
            <a:endParaRPr lang="en-GB" dirty="0" smtClean="0"/>
          </a:p>
          <a:p>
            <a:pPr lvl="1"/>
            <a:r>
              <a:rPr lang="en-GB" sz="2400" dirty="0" smtClean="0"/>
              <a:t>The member of staff receiving your bound copy will check that the declarations have been signed and that you have successfully submitted an electronic version to the </a:t>
            </a:r>
            <a:r>
              <a:rPr lang="en-GB" sz="2400" dirty="0" err="1" smtClean="0"/>
              <a:t>TurnItIn</a:t>
            </a:r>
            <a:r>
              <a:rPr lang="en-GB" sz="2400" dirty="0" smtClean="0"/>
              <a:t> portal.</a:t>
            </a:r>
          </a:p>
          <a:p>
            <a:pPr lvl="1"/>
            <a:endParaRPr lang="en-GB" sz="2400" dirty="0" smtClean="0"/>
          </a:p>
          <a:p>
            <a:pPr lvl="1"/>
            <a:r>
              <a:rPr lang="en-GB" sz="2400" dirty="0" smtClean="0"/>
              <a:t>They will then complete the remaining parts of the receipt form and sign it before returning to you. </a:t>
            </a:r>
          </a:p>
          <a:p>
            <a:pPr lvl="1"/>
            <a:endParaRPr lang="en-GB" sz="2000" dirty="0"/>
          </a:p>
          <a:p>
            <a:pPr lvl="1"/>
            <a:r>
              <a:rPr lang="en-US" b="1" i="1" dirty="0"/>
              <a:t>You must retain this as proof of submission of one hardbound copy and electronic </a:t>
            </a:r>
            <a:r>
              <a:rPr lang="en-US" b="1" i="1" dirty="0" err="1"/>
              <a:t>TurnItIn</a:t>
            </a:r>
            <a:r>
              <a:rPr lang="en-US" b="1" i="1" dirty="0"/>
              <a:t> upload submission.</a:t>
            </a:r>
            <a:r>
              <a:rPr lang="en-GB" sz="2000" b="1" dirty="0" smtClean="0"/>
              <a:t> </a:t>
            </a:r>
            <a:endParaRPr lang="en-GB" sz="2000" b="1" dirty="0"/>
          </a:p>
          <a:p>
            <a:endParaRPr lang="en-GB" sz="2100" dirty="0"/>
          </a:p>
          <a:p>
            <a:endParaRPr lang="en-GB" sz="2100" dirty="0"/>
          </a:p>
        </p:txBody>
      </p:sp>
    </p:spTree>
    <p:extLst>
      <p:ext uri="{BB962C8B-B14F-4D97-AF65-F5344CB8AC3E}">
        <p14:creationId xmlns:p14="http://schemas.microsoft.com/office/powerpoint/2010/main" val="131154194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371" y="157141"/>
            <a:ext cx="8229600" cy="857250"/>
          </a:xfrm>
        </p:spPr>
        <p:txBody>
          <a:bodyPr/>
          <a:lstStyle/>
          <a:p>
            <a:r>
              <a:rPr lang="en-GB" sz="4400" b="1" dirty="0" smtClean="0"/>
              <a:t>Dissertation Presentation</a:t>
            </a:r>
            <a:endParaRPr lang="en-GB" sz="4400" b="1" dirty="0"/>
          </a:p>
        </p:txBody>
      </p:sp>
      <p:sp>
        <p:nvSpPr>
          <p:cNvPr id="3" name="Rectangle 2"/>
          <p:cNvSpPr/>
          <p:nvPr/>
        </p:nvSpPr>
        <p:spPr>
          <a:xfrm>
            <a:off x="170410" y="1074711"/>
            <a:ext cx="8863523" cy="5570756"/>
          </a:xfrm>
          <a:prstGeom prst="rect">
            <a:avLst/>
          </a:prstGeom>
        </p:spPr>
        <p:txBody>
          <a:bodyPr wrap="square">
            <a:spAutoFit/>
          </a:bodyPr>
          <a:lstStyle/>
          <a:p>
            <a:pPr marL="285750" indent="-285750">
              <a:buFont typeface="Arial" panose="020B0604020202020204" pitchFamily="34" charset="0"/>
              <a:buChar char="•"/>
            </a:pPr>
            <a:r>
              <a:rPr lang="en-GB" sz="2800" dirty="0" smtClean="0"/>
              <a:t>Do not forget about the presentation</a:t>
            </a:r>
          </a:p>
          <a:p>
            <a:pPr marL="285750" indent="-285750">
              <a:buFont typeface="Arial" panose="020B0604020202020204" pitchFamily="34" charset="0"/>
              <a:buChar char="•"/>
            </a:pPr>
            <a:r>
              <a:rPr lang="en-GB" sz="2800" dirty="0" smtClean="0"/>
              <a:t>Check the </a:t>
            </a:r>
            <a:r>
              <a:rPr lang="en-GB" sz="2800" dirty="0" err="1" smtClean="0"/>
              <a:t>proforma</a:t>
            </a:r>
            <a:r>
              <a:rPr lang="en-GB" sz="2800" dirty="0" smtClean="0"/>
              <a:t> </a:t>
            </a:r>
            <a:r>
              <a:rPr lang="en-GB" sz="2800" dirty="0"/>
              <a:t>on </a:t>
            </a:r>
            <a:r>
              <a:rPr lang="en-GB" sz="2800" dirty="0" smtClean="0"/>
              <a:t>Moodle</a:t>
            </a:r>
          </a:p>
          <a:p>
            <a:endParaRPr lang="en-GB" sz="2000" b="1" dirty="0" smtClean="0"/>
          </a:p>
          <a:p>
            <a:r>
              <a:rPr lang="en-GB" sz="2400" b="1" dirty="0" smtClean="0"/>
              <a:t>Ten </a:t>
            </a:r>
            <a:r>
              <a:rPr lang="en-GB" sz="2400" b="1" dirty="0"/>
              <a:t>minute individual presentation (25% of overall module mark) </a:t>
            </a:r>
          </a:p>
          <a:p>
            <a:endParaRPr lang="en-GB" sz="2000" dirty="0"/>
          </a:p>
          <a:p>
            <a:pPr marL="342900" indent="-342900">
              <a:buFont typeface="Arial" panose="020B0604020202020204" pitchFamily="34" charset="0"/>
              <a:buChar char="•"/>
            </a:pPr>
            <a:r>
              <a:rPr lang="en-GB" sz="2400" dirty="0"/>
              <a:t>Students will be required to present their dissertation to peers and will be assessed on their presentation skills, engagement and understanding of their dissertation. </a:t>
            </a:r>
            <a:endParaRPr lang="en-GB" sz="2400" dirty="0" smtClean="0"/>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Further detailed information and guidance on preparing the presentation will be provided in a lecture after Easter</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smtClean="0"/>
              <a:t>Information on the date, times, and location will be made available on Moodle in due course.  </a:t>
            </a:r>
          </a:p>
          <a:p>
            <a:pPr marL="285750" indent="-285750">
              <a:buFont typeface="Arial" panose="020B0604020202020204" pitchFamily="34" charset="0"/>
              <a:buChar char="•"/>
            </a:pPr>
            <a:endParaRPr lang="en-GB" sz="2000" dirty="0"/>
          </a:p>
        </p:txBody>
      </p:sp>
    </p:spTree>
    <p:extLst>
      <p:ext uri="{BB962C8B-B14F-4D97-AF65-F5344CB8AC3E}">
        <p14:creationId xmlns:p14="http://schemas.microsoft.com/office/powerpoint/2010/main" val="791773987"/>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randombar(horizontal)">
                                      <p:cBhvr>
                                        <p:cTn id="27" dur="500"/>
                                        <p:tgtEl>
                                          <p:spTgt spid="3">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9" end="9"/>
                                            </p:txEl>
                                          </p:spTgt>
                                        </p:tgtEl>
                                        <p:attrNameLst>
                                          <p:attrName>style.visibility</p:attrName>
                                        </p:attrNameLst>
                                      </p:cBhvr>
                                      <p:to>
                                        <p:strVal val="visible"/>
                                      </p:to>
                                    </p:set>
                                    <p:animEffect transition="in" filter="randombar(horizontal)">
                                      <p:cBhvr>
                                        <p:cTn id="3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6000" b="1" dirty="0" smtClean="0"/>
              <a:t>Any final questions?</a:t>
            </a:r>
            <a:endParaRPr lang="en-GB" sz="6000" b="1" dirty="0"/>
          </a:p>
        </p:txBody>
      </p:sp>
      <p:sp>
        <p:nvSpPr>
          <p:cNvPr id="3" name="Content Placeholder 2"/>
          <p:cNvSpPr>
            <a:spLocks noGrp="1"/>
          </p:cNvSpPr>
          <p:nvPr>
            <p:ph idx="1"/>
          </p:nvPr>
        </p:nvSpPr>
        <p:spPr>
          <a:xfrm>
            <a:off x="332509" y="1808020"/>
            <a:ext cx="8478982" cy="4525963"/>
          </a:xfrm>
        </p:spPr>
        <p:txBody>
          <a:bodyPr/>
          <a:lstStyle/>
          <a:p>
            <a:pPr marL="0" indent="0" algn="ctr">
              <a:buNone/>
            </a:pPr>
            <a:r>
              <a:rPr lang="en-GB" sz="4000" dirty="0" smtClean="0"/>
              <a:t>All the very best with your submissions!</a:t>
            </a:r>
            <a:endParaRPr lang="en-GB" sz="40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68421" y="2924348"/>
            <a:ext cx="4605563" cy="3218758"/>
          </a:xfrm>
          <a:prstGeom prst="rect">
            <a:avLst/>
          </a:prstGeom>
        </p:spPr>
      </p:pic>
    </p:spTree>
    <p:extLst>
      <p:ext uri="{BB962C8B-B14F-4D97-AF65-F5344CB8AC3E}">
        <p14:creationId xmlns:p14="http://schemas.microsoft.com/office/powerpoint/2010/main" val="3513982030"/>
      </p:ext>
    </p:extLst>
  </p:cSld>
  <p:clrMapOvr>
    <a:masterClrMapping/>
  </p:clrMapOvr>
  <p:transition>
    <p:dissolve/>
  </p:transition>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763</TotalTime>
  <Words>3070</Words>
  <Application>Microsoft Office PowerPoint</Application>
  <PresentationFormat>On-screen Show (4:3)</PresentationFormat>
  <Paragraphs>397</Paragraphs>
  <Slides>37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37</vt:i4>
      </vt:variant>
    </vt:vector>
  </HeadingPairs>
  <TitlesOfParts>
    <vt:vector size="40" baseType="lpstr">
      <vt:lpstr>Arial</vt:lpstr>
      <vt:lpstr>Calibri</vt:lpstr>
      <vt:lpstr>1_Office Theme</vt:lpstr>
      <vt:lpstr> Dissertation Submission  </vt:lpstr>
      <vt:lpstr>Dissertation Submission </vt:lpstr>
      <vt:lpstr>The Dissertation</vt:lpstr>
      <vt:lpstr>Module Aims </vt:lpstr>
      <vt:lpstr>Assessment Criteria </vt:lpstr>
      <vt:lpstr>PowerPoint Presentation</vt:lpstr>
      <vt:lpstr>Preparing your thesis</vt:lpstr>
      <vt:lpstr>Preparing your thesis continued....</vt:lpstr>
      <vt:lpstr>Title Page</vt:lpstr>
      <vt:lpstr>Title Page – Example </vt:lpstr>
      <vt:lpstr>Declarations Page</vt:lpstr>
      <vt:lpstr>Acknowledgements Page</vt:lpstr>
      <vt:lpstr>Table of contents</vt:lpstr>
      <vt:lpstr>Abstract</vt:lpstr>
      <vt:lpstr>Reference List</vt:lpstr>
      <vt:lpstr>Appendices </vt:lpstr>
      <vt:lpstr>Dissertation Layout</vt:lpstr>
      <vt:lpstr>Dissertation Layout</vt:lpstr>
      <vt:lpstr>Dissertation Layout</vt:lpstr>
      <vt:lpstr>Dissertation Layout</vt:lpstr>
      <vt:lpstr>FAQs </vt:lpstr>
      <vt:lpstr>Assessment criteria (mark sheet)</vt:lpstr>
      <vt:lpstr>Common mistakes – Introduction and Literature Review</vt:lpstr>
      <vt:lpstr>Common Mistakes - Methods</vt:lpstr>
      <vt:lpstr>Common Mistakes - Results</vt:lpstr>
      <vt:lpstr>Common Mistakes - Discussion</vt:lpstr>
      <vt:lpstr>Common mistakes - General</vt:lpstr>
      <vt:lpstr>Preparation for submission </vt:lpstr>
      <vt:lpstr>Preparation for submission </vt:lpstr>
      <vt:lpstr>BINDING</vt:lpstr>
      <vt:lpstr>BINDING</vt:lpstr>
      <vt:lpstr>Dissertation Submission </vt:lpstr>
      <vt:lpstr>Dissertation Submission </vt:lpstr>
      <vt:lpstr>Dissertation Submission </vt:lpstr>
      <vt:lpstr>Dissertation Submission </vt:lpstr>
      <vt:lpstr>Dissertation Presentation</vt:lpstr>
      <vt:lpstr>Any final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Ceri Phelps</dc:creator>
  <cp:lastModifiedBy>Kate Williams</cp:lastModifiedBy>
  <cp:revision>68</cp:revision>
  <dcterms:created xsi:type="dcterms:W3CDTF">2016-03-07T10:24:52Z</dcterms:created>
  <dcterms:modified xsi:type="dcterms:W3CDTF">2020-03-02T17:23:30Z</dcterms:modified>
</cp:coreProperties>
</file>