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6" r:id="rId1"/>
  </p:sldMasterIdLst>
  <p:sldIdLst>
    <p:sldId id="256" r:id="rId2"/>
    <p:sldId id="259" r:id="rId3"/>
    <p:sldId id="257" r:id="rId4"/>
    <p:sldId id="258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ECB350A-D8BA-455A-B41D-B17015ACE5FE}" v="3" dt="2026-02-22T22:01:45.81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78" d="100"/>
          <a:sy n="78" d="100"/>
        </p:scale>
        <p:origin x="878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&#65279;<?xml version="1.0" encoding="utf-8"?><Relationships xmlns="http://schemas.openxmlformats.org/package/2006/relationships"><Relationship Type="http://schemas.openxmlformats.org/officeDocument/2006/relationships/theme" Target="theme/theme1.xml" Id="rId8" /><Relationship Type="http://schemas.openxmlformats.org/officeDocument/2006/relationships/slide" Target="slides/slide2.xml" Id="rId3" /><Relationship Type="http://schemas.openxmlformats.org/officeDocument/2006/relationships/viewProps" Target="viewProps.xml" Id="rId7" /><Relationship Type="http://schemas.openxmlformats.org/officeDocument/2006/relationships/slide" Target="slides/slide1.xml" Id="rId2" /><Relationship Type="http://schemas.openxmlformats.org/officeDocument/2006/relationships/slideMaster" Target="slideMasters/slideMaster1.xml" Id="rId1" /><Relationship Type="http://schemas.openxmlformats.org/officeDocument/2006/relationships/presProps" Target="presProps.xml" Id="rId6" /><Relationship Type="http://schemas.microsoft.com/office/2015/10/relationships/revisionInfo" Target="revisionInfo.xml" Id="rId11" /><Relationship Type="http://schemas.openxmlformats.org/officeDocument/2006/relationships/slide" Target="slides/slide4.xml" Id="rId5" /><Relationship Type="http://schemas.openxmlformats.org/officeDocument/2006/relationships/slide" Target="slides/slide3.xml" Id="rId4" /><Relationship Type="http://schemas.openxmlformats.org/officeDocument/2006/relationships/tableStyles" Target="tableStyles.xml" Id="rId9" 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45610A-17B4-4656-93CF-E1D9982860F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0080" y="1371599"/>
            <a:ext cx="6675120" cy="2951825"/>
          </a:xfrm>
        </p:spPr>
        <p:txBody>
          <a:bodyPr anchor="t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451C80B-DFD6-415B-BA5B-E56E510CD12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0080" y="4584879"/>
            <a:ext cx="6675120" cy="1287887"/>
          </a:xfrm>
        </p:spPr>
        <p:txBody>
          <a:bodyPr anchor="b">
            <a:normAutofit/>
          </a:bodyPr>
          <a:lstStyle>
            <a:lvl1pPr marL="0" indent="0" algn="l">
              <a:lnSpc>
                <a:spcPct val="130000"/>
              </a:lnSpc>
              <a:buNone/>
              <a:defRPr sz="1800" b="1" cap="all" spc="3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A2065B-06FF-4991-9F8A-4BE25457B4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44479B-705B-4489-957E-7E8A228BDFA0}" type="datetime1">
              <a:rPr lang="en-US" smtClean="0"/>
              <a:t>2/22/2026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20DF2FA-C604-45D8-A633-11D3742EC1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2EE5DA9-2D04-4850-AB9F-BD35381650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16777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08B246-6A68-46BE-9DBD-614FA8CF4E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E47706-8D18-4093-A7C1-F30D7543CED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C7C8FC-AAEA-4AB6-9DB5-2503F58F0E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89F774-3FA6-43B8-9241-99959C8FD463}" type="datetime1">
              <a:rPr lang="en-US" smtClean="0"/>
              <a:t>2/22/2026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8B1616B-3F08-4869-A522-773C38940F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E030CE6-9124-4B3A-A912-AE16B5C340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737492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1BB59B6-79B9-97F5-AC3B-DF65899D39D8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C78885-57B2-4930-BD7D-CBF916EDF1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291366"/>
            <a:ext cx="9214884" cy="3159974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BE495E4-2F8B-4CC7-88AC-A312067E60D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0080" y="5018567"/>
            <a:ext cx="7907079" cy="1073889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585CC9-BAD3-4807-90BB-97DA2D6A6B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04452-5DCC-4FE2-A5C9-8A5EF6714D65}" type="datetime1">
              <a:rPr lang="en-US" smtClean="0"/>
              <a:t>2/22/2026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108CEF-165F-4D7E-9666-5CD0156B49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0EBC3D-3277-4D34-9F67-71040C21E3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F05EAE5-4812-F718-6D75-9627884180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716281" y="4715234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4986355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B477A4-4D01-45B6-9563-0BF13BA72F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E17E00-96AC-45F0-82B2-9F601E9B93C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40080" y="2633472"/>
            <a:ext cx="5212080" cy="35661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2BA30CD-95C0-427B-A571-A7D8A53278F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18928" y="2633472"/>
            <a:ext cx="5212080" cy="35661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6F67CAC-53E4-44AF-BEAC-8FFB96F05A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79ABC2-0180-4F3A-A895-A85BC724D472}" type="datetime1">
              <a:rPr lang="en-US" smtClean="0"/>
              <a:t>2/22/2026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83D9F3A-E7F0-45E7-AFA8-0D4A669EC1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C5F008B-58BB-45FF-923F-5909DAB49D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841029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97B549-9E51-42E0-992A-73E7759577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1371599"/>
            <a:ext cx="10890929" cy="93975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81A5FDC-7C4B-45FB-8462-E2CE79919F3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0079" y="2311352"/>
            <a:ext cx="5212080" cy="695373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D8B686-2E92-45B9-A3D7-9DCAA0C50B3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0079" y="3006725"/>
            <a:ext cx="5212080" cy="319125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6ADB526-4A44-47B6-8D14-93202E590AA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18928" y="2311352"/>
            <a:ext cx="5212080" cy="695373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74177CA-5C13-4311-BFD3-B98FBD942DA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18928" y="3006725"/>
            <a:ext cx="5212080" cy="319125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DEA255A-4CB5-40CA-B756-1AA5E27C20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EEA9BA-4E8F-439E-BEA4-91FBA01E3F5F}" type="datetime1">
              <a:rPr lang="en-US" smtClean="0"/>
              <a:t>2/22/2026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F3072C4-10F1-49B8-B0BF-69204EDDCF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A5ACC97-44C1-4887-909B-E6732D3C1F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154611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27D313-943A-47E0-8A7A-DFFBCC297A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3AC25A7-81C8-4AA1-AD9F-C78A451FDE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15BF18-0007-481C-AA29-413124BC3EE7}" type="datetime1">
              <a:rPr lang="en-US" smtClean="0"/>
              <a:t>2/22/2026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EF54740-6022-46B2-9C55-B60E965168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89497C9-6B5E-46D6-8FE9-0A5E0CF7F9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7026013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4">
            <a:extLst>
              <a:ext uri="{FF2B5EF4-FFF2-40B4-BE49-F238E27FC236}">
                <a16:creationId xmlns:a16="http://schemas.microsoft.com/office/drawing/2014/main" id="{149F9F0F-FB8C-5565-247C-BDCC156B5CAF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2740D3C-270A-401A-810C-2F86BBBB87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BE9870-3748-43AD-B547-02A075CB4A1D}" type="datetime1">
              <a:rPr lang="en-US" smtClean="0"/>
              <a:t>2/22/2026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DCBE9F8-1765-4F36-A4DE-1DB136025A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790CF9E-A6C6-4873-ADBE-7A2939319E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5118698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08CDF8-00AD-4441-A6D5-9D7A659EB6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371600"/>
            <a:ext cx="3859397" cy="1451723"/>
          </a:xfrm>
        </p:spPr>
        <p:txBody>
          <a:bodyPr anchor="t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C330AF-CB7E-420A-AE8A-E02E903258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36519" y="1031001"/>
            <a:ext cx="6594490" cy="516636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43257AD-2422-4CDA-9C55-700F4B5BF25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40080" y="2972168"/>
            <a:ext cx="3859397" cy="3226826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51B7454-C1CC-46F2-A6FB-1FE786C48F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E7897-33C5-4F1A-9307-D068E37F3DC7}" type="datetime1">
              <a:rPr lang="en-US" smtClean="0"/>
              <a:t>2/22/2026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077DBE-6CC7-421B-AB5E-341E20BD92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D6EAB8F-7526-4CDB-B782-FAD8B3E70B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8381915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31647F-5A61-44C9-81DC-331C9AE5DD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371600"/>
            <a:ext cx="3859397" cy="1451723"/>
          </a:xfrm>
        </p:spPr>
        <p:txBody>
          <a:bodyPr anchor="t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1627A0F-F1B8-49BE-A0FF-7FE16E3BDCC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4937760" y="1033271"/>
            <a:ext cx="6592824" cy="516636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86D1BD6-1519-4431-9FAF-7D4F4129972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40080" y="2972167"/>
            <a:ext cx="3859397" cy="322682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A587A0-353B-42C2-BA96-B1ADEDF642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171BA-CC09-47C8-A6DF-F5C5CB59CEEC}" type="datetime1">
              <a:rPr lang="en-US" smtClean="0"/>
              <a:t>2/22/2026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D5A88E-3957-4B76-B1BE-4164029217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5F7C5FD-E56A-4C66-8F23-087F95A2FD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395706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5E4BB7-3F30-4C31-9BB2-8EC24FC0A1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ECF4134-70F5-4EE6-88BE-49D129630CD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9EABC7-C044-44DE-B303-55A0581DA1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7B66AD-7C08-490A-ADA4-B47E10FB2407}" type="datetime1">
              <a:rPr lang="en-US" smtClean="0"/>
              <a:t>2/22/2026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4A63E1-5BC5-402E-9916-BAB84BCF0B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2EF915-AF64-4ECC-8B1A-B7E6A89B79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785004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31CB3635-47E1-90D8-B693-DA85A66B3831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>
            <a:extLst>
              <a:ext uri="{FF2B5EF4-FFF2-40B4-BE49-F238E27FC236}">
                <a16:creationId xmlns:a16="http://schemas.microsoft.com/office/drawing/2014/main" id="{6EB09414-2AA1-4D8E-A00A-C092FBC92D9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209219" y="640079"/>
            <a:ext cx="1811773" cy="553688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42C3A78-37C5-46D0-9DF4-CB78AF883C2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40080" y="640080"/>
            <a:ext cx="8412422" cy="553688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9D8705E-925D-4F57-8268-107CE3CF4C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95027-4255-49E7-9841-CD21BCC99996}" type="datetime1">
              <a:rPr lang="en-US" smtClean="0"/>
              <a:t>2/22/2026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0FE207E-070D-4EC8-A44C-21F1815FDA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5D01D1-C266-4161-A820-C084B98013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3230604F-219C-2DEE-830E-27274CC2FE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rot="5400000">
            <a:off x="10872154" y="1192438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0906107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AB4E786-7636-4278-8595-D365D28A79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1371601"/>
            <a:ext cx="10890929" cy="109728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A740849-7059-4C70-992B-5304D2EE9BA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0080" y="2633472"/>
            <a:ext cx="10890928" cy="356616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9FEBF6-CEA6-4332-87B3-697807571C8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4008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fld id="{7DA38F49-B3E2-4BF0-BEC7-C30D34ABBB8D}" type="datetime1">
              <a:rPr lang="en-US" smtClean="0"/>
              <a:t>2/22/2026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C6BAF94-621C-43E1-BA0C-410A6899031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6767622" y="6356350"/>
            <a:ext cx="40403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7D19E5-9E16-48C9-AAE2-0C70679A8D7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807995" y="6356350"/>
            <a:ext cx="7230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18E06E4-607B-144B-382B-AD3D06B1EE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713232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639519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682" r:id="rId2"/>
    <p:sldLayoutId id="2147483683" r:id="rId3"/>
    <p:sldLayoutId id="2147483684" r:id="rId4"/>
    <p:sldLayoutId id="2147483685" r:id="rId5"/>
    <p:sldLayoutId id="2147483679" r:id="rId6"/>
    <p:sldLayoutId id="2147483675" r:id="rId7"/>
    <p:sldLayoutId id="2147483676" r:id="rId8"/>
    <p:sldLayoutId id="2147483677" r:id="rId9"/>
    <p:sldLayoutId id="2147483678" r:id="rId10"/>
    <p:sldLayoutId id="2147483680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SzPct val="87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93776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51560" indent="-28575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assets.publishing.service.gov.uk/" TargetMode="External"/><Relationship Id="rId2" Type="http://schemas.openxmlformats.org/officeDocument/2006/relationships/hyperlink" Target="https://learning.nspcc.org.uk/case-reviews/national-case-review-repository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gmc-uk.org/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ngland.nhs.uk/" TargetMode="External"/><Relationship Id="rId2" Type="http://schemas.openxmlformats.org/officeDocument/2006/relationships/hyperlink" Target="https://www.nice.org.uk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elearning.rcgp.org.uk/" TargetMode="External"/><Relationship Id="rId4" Type="http://schemas.openxmlformats.org/officeDocument/2006/relationships/hyperlink" Target="https://www.nspcc.org.uk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118E06E4-607B-144B-382B-AD3D06B1EE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3232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744CAA32-F237-419C-A2DD-43C28D920D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39B5E82-5F30-B181-4901-AC56ACEA803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444" r="10252" b="2"/>
          <a:stretch>
            <a:fillRect/>
          </a:stretch>
        </p:blipFill>
        <p:spPr>
          <a:xfrm>
            <a:off x="191729" y="157322"/>
            <a:ext cx="11808542" cy="6110599"/>
          </a:xfrm>
          <a:prstGeom prst="rect">
            <a:avLst/>
          </a:prstGeom>
        </p:spPr>
      </p:pic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92025DBA-8780-9CA0-2826-FF6E3BD1A0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5672328" y="6267921"/>
            <a:ext cx="6519672" cy="2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0736387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97FAF9-8C6E-0435-9144-0928C25366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0536" y="1209368"/>
            <a:ext cx="10890928" cy="5466735"/>
          </a:xfrm>
        </p:spPr>
        <p:txBody>
          <a:bodyPr/>
          <a:lstStyle/>
          <a:p>
            <a:pPr marL="0" indent="0" algn="ctr">
              <a:buNone/>
            </a:pPr>
            <a:endParaRPr lang="en-US" b="1" dirty="0">
              <a:latin typeface="Amasis MT Pro Black" panose="02040A04050005020304" pitchFamily="18" charset="0"/>
            </a:endParaRPr>
          </a:p>
          <a:p>
            <a:pPr marL="0" indent="0" algn="ctr">
              <a:buNone/>
            </a:pPr>
            <a:endParaRPr lang="en-US" b="1" dirty="0">
              <a:latin typeface="Amasis MT Pro Black" panose="02040A04050005020304" pitchFamily="18" charset="0"/>
            </a:endParaRPr>
          </a:p>
          <a:p>
            <a:pPr marL="0" indent="0" algn="ctr">
              <a:buNone/>
            </a:pPr>
            <a:r>
              <a:rPr lang="en-US" b="1" dirty="0">
                <a:latin typeface="Amasis MT Pro Black" panose="02040A04050005020304" pitchFamily="18" charset="0"/>
              </a:rPr>
              <a:t>Protecting and Supporting Families in Health and Care (BMHP5021_BIRM)</a:t>
            </a:r>
          </a:p>
          <a:p>
            <a:pPr marL="0" indent="0" algn="ctr">
              <a:buNone/>
            </a:pPr>
            <a:r>
              <a:rPr lang="en-US" b="1" dirty="0">
                <a:latin typeface="Amasis MT Pro Black" panose="02040A04050005020304" pitchFamily="18" charset="0"/>
              </a:rPr>
              <a:t> Component 1 – Presentation Group Discussion</a:t>
            </a:r>
          </a:p>
          <a:p>
            <a:pPr marL="0" indent="0" algn="ctr">
              <a:buNone/>
            </a:pPr>
            <a:endParaRPr lang="en-US" b="1" dirty="0">
              <a:latin typeface="Amasis MT Pro Black" panose="02040A04050005020304" pitchFamily="18" charset="0"/>
            </a:endParaRPr>
          </a:p>
          <a:p>
            <a:pPr marL="0" indent="0" algn="ctr">
              <a:buNone/>
            </a:pPr>
            <a:r>
              <a:rPr lang="en-US" b="1" dirty="0">
                <a:latin typeface="Amasis MT Pro Black" panose="02040A04050005020304" pitchFamily="18" charset="0"/>
              </a:rPr>
              <a:t>Lecturer name: Robert </a:t>
            </a:r>
            <a:r>
              <a:rPr lang="en-US" b="1" dirty="0" err="1">
                <a:latin typeface="Amasis MT Pro Black" panose="02040A04050005020304" pitchFamily="18" charset="0"/>
              </a:rPr>
              <a:t>Nartowski</a:t>
            </a:r>
            <a:endParaRPr lang="en-US" b="1">
              <a:latin typeface="Amasis MT Pro Black" panose="02040A04050005020304" pitchFamily="18" charset="0"/>
            </a:endParaRPr>
          </a:p>
          <a:p>
            <a:pPr marL="0" indent="0" algn="ctr">
              <a:buNone/>
            </a:pPr>
            <a:endParaRPr lang="en-US" b="1" dirty="0">
              <a:latin typeface="Amasis MT Pro Black" panose="02040A04050005020304" pitchFamily="18" charset="0"/>
            </a:endParaRPr>
          </a:p>
          <a:p>
            <a:pPr marL="0" indent="0" algn="ctr">
              <a:buNone/>
            </a:pPr>
            <a:r>
              <a:rPr lang="en-US" b="1" dirty="0">
                <a:latin typeface="Amasis MT Pro Black" panose="02040A04050005020304" pitchFamily="18" charset="0"/>
              </a:rPr>
              <a:t>Students names:  Zamzam Abdallah (Police Officer) </a:t>
            </a:r>
          </a:p>
          <a:p>
            <a:pPr marL="0" indent="0" algn="ctr">
              <a:buNone/>
            </a:pPr>
            <a:r>
              <a:rPr lang="en-US" b="1" dirty="0">
                <a:latin typeface="Amasis MT Pro Black" panose="02040A04050005020304" pitchFamily="18" charset="0"/>
              </a:rPr>
              <a:t>Rawan </a:t>
            </a:r>
            <a:r>
              <a:rPr lang="en-US" b="1" dirty="0" err="1">
                <a:latin typeface="Amasis MT Pro Black" panose="02040A04050005020304" pitchFamily="18" charset="0"/>
              </a:rPr>
              <a:t>Abushamma</a:t>
            </a:r>
            <a:r>
              <a:rPr lang="en-US" b="1" dirty="0">
                <a:latin typeface="Amasis MT Pro Black" panose="02040A04050005020304" pitchFamily="18" charset="0"/>
              </a:rPr>
              <a:t> (Social Worker)</a:t>
            </a:r>
          </a:p>
          <a:p>
            <a:pPr marL="0" indent="0" algn="ctr">
              <a:buNone/>
            </a:pPr>
            <a:r>
              <a:rPr lang="en-US" b="1" dirty="0">
                <a:latin typeface="Amasis MT Pro Black" panose="02040A04050005020304" pitchFamily="18" charset="0"/>
              </a:rPr>
              <a:t>Ola Abusaid (Teacher)</a:t>
            </a:r>
          </a:p>
          <a:p>
            <a:pPr marL="0" indent="0" algn="ctr">
              <a:buNone/>
            </a:pPr>
            <a:r>
              <a:rPr lang="en-US" b="1" dirty="0">
                <a:latin typeface="Amasis MT Pro Black" panose="02040A04050005020304" pitchFamily="18" charset="0"/>
              </a:rPr>
              <a:t>Nashwa </a:t>
            </a:r>
            <a:r>
              <a:rPr lang="en-US" b="1" dirty="0" err="1">
                <a:latin typeface="Amasis MT Pro Black" panose="02040A04050005020304" pitchFamily="18" charset="0"/>
              </a:rPr>
              <a:t>Elbouhy</a:t>
            </a:r>
            <a:r>
              <a:rPr lang="en-US" b="1" dirty="0">
                <a:latin typeface="Amasis MT Pro Black" panose="02040A04050005020304" pitchFamily="18" charset="0"/>
              </a:rPr>
              <a:t> (GP Doctor)</a:t>
            </a:r>
            <a:endParaRPr lang="en-GB" b="1" dirty="0">
              <a:latin typeface="Amasis MT Pro Black" panose="02040A040500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4806345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D93385-B836-F45A-5D01-27598CE0AF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F99C65-6DAF-BDDF-96FC-F0FD6BBA118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1917289"/>
            <a:ext cx="10890928" cy="4940711"/>
          </a:xfrm>
        </p:spPr>
        <p:txBody>
          <a:bodyPr>
            <a:normAutofit/>
          </a:bodyPr>
          <a:lstStyle/>
          <a:p>
            <a:r>
              <a:rPr 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Bradford Partnership (2023) </a:t>
            </a:r>
            <a:r>
              <a:rPr lang="en-US" sz="1100" b="1" i="1" dirty="0">
                <a:latin typeface="Arial" panose="020B0604020202020204" pitchFamily="34" charset="0"/>
                <a:cs typeface="Arial" panose="020B0604020202020204" pitchFamily="34" charset="0"/>
              </a:rPr>
              <a:t>Child Safeguarding Practice Review: Child A</a:t>
            </a:r>
            <a:r>
              <a:rPr 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. Bradford: The Bradford Partnership. Available at: </a:t>
            </a:r>
            <a:r>
              <a:rPr lang="en-US" sz="1100" b="1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https://learning.nspcc.org.uk/case-reviews/national-case-review-repository</a:t>
            </a:r>
            <a:r>
              <a:rPr 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 (Accessed: 30 January 2026).</a:t>
            </a:r>
          </a:p>
          <a:p>
            <a:r>
              <a:rPr 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Bradford Safeguarding Children Partnership (2023) </a:t>
            </a:r>
            <a:r>
              <a:rPr lang="en-US" sz="1100" b="1" i="1" dirty="0">
                <a:latin typeface="Arial" panose="020B0604020202020204" pitchFamily="34" charset="0"/>
                <a:cs typeface="Arial" panose="020B0604020202020204" pitchFamily="34" charset="0"/>
              </a:rPr>
              <a:t>Local Child Safeguarding Practice Review: Child A</a:t>
            </a:r>
            <a:r>
              <a:rPr 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. Bradford: Bradford Safeguarding Children Partnership.</a:t>
            </a:r>
          </a:p>
          <a:p>
            <a:r>
              <a:rPr 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Brandon, M., Sidebotham, P., </a:t>
            </a:r>
            <a:r>
              <a:rPr lang="en-US" sz="1100" b="1" dirty="0" err="1">
                <a:latin typeface="Arial" panose="020B0604020202020204" pitchFamily="34" charset="0"/>
                <a:cs typeface="Arial" panose="020B0604020202020204" pitchFamily="34" charset="0"/>
              </a:rPr>
              <a:t>Belderson</a:t>
            </a:r>
            <a:r>
              <a:rPr 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, P., Dodsworth, J., Garstang, J., Harrison, E., Retzer, A. and Sorensen, P. (2020) </a:t>
            </a:r>
            <a:r>
              <a:rPr lang="en-US" sz="1100" b="1" i="1" dirty="0">
                <a:latin typeface="Arial" panose="020B0604020202020204" pitchFamily="34" charset="0"/>
                <a:cs typeface="Arial" panose="020B0604020202020204" pitchFamily="34" charset="0"/>
              </a:rPr>
              <a:t>Complexity and challenge: A triennial analysis of serious case reviews 2014–2017</a:t>
            </a:r>
            <a:r>
              <a:rPr 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. London: Department for Education.</a:t>
            </a:r>
          </a:p>
          <a:p>
            <a:r>
              <a:rPr 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Department for Education (2018) </a:t>
            </a:r>
            <a:r>
              <a:rPr lang="en-US" sz="1100" b="1" i="1" dirty="0">
                <a:latin typeface="Arial" panose="020B0604020202020204" pitchFamily="34" charset="0"/>
                <a:cs typeface="Arial" panose="020B0604020202020204" pitchFamily="34" charset="0"/>
              </a:rPr>
              <a:t>Working Together to Safeguard Children: A guide to inter-agency working to safeguard and promote the welfare of children</a:t>
            </a:r>
            <a:r>
              <a:rPr 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. London: HM Government.</a:t>
            </a:r>
          </a:p>
          <a:p>
            <a:r>
              <a:rPr 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Department for Education (2023a) </a:t>
            </a:r>
            <a:r>
              <a:rPr lang="en-US" sz="1100" b="1" i="1" dirty="0">
                <a:latin typeface="Arial" panose="020B0604020202020204" pitchFamily="34" charset="0"/>
                <a:cs typeface="Arial" panose="020B0604020202020204" pitchFamily="34" charset="0"/>
              </a:rPr>
              <a:t>Working together to safeguard children: Statutory guidance</a:t>
            </a:r>
            <a:r>
              <a:rPr 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. London: HM Government. Available at: </a:t>
            </a:r>
            <a:r>
              <a:rPr lang="en-US" sz="1100" b="1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https://assets.publishing.service.gov.uk</a:t>
            </a:r>
            <a:r>
              <a:rPr 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 (Accessed: 30 January 2026).</a:t>
            </a:r>
          </a:p>
          <a:p>
            <a:r>
              <a:rPr 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Department for Education (2023b) </a:t>
            </a:r>
            <a:r>
              <a:rPr lang="en-US" sz="1100" b="1" i="1" dirty="0">
                <a:latin typeface="Arial" panose="020B0604020202020204" pitchFamily="34" charset="0"/>
                <a:cs typeface="Arial" panose="020B0604020202020204" pitchFamily="34" charset="0"/>
              </a:rPr>
              <a:t>Keeping children safe in education</a:t>
            </a:r>
            <a:r>
              <a:rPr 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. London: Department for Education.</a:t>
            </a:r>
          </a:p>
          <a:p>
            <a:r>
              <a:rPr lang="en-US" sz="1100" b="1" dirty="0" err="1">
                <a:latin typeface="Arial" panose="020B0604020202020204" pitchFamily="34" charset="0"/>
                <a:cs typeface="Arial" panose="020B0604020202020204" pitchFamily="34" charset="0"/>
              </a:rPr>
              <a:t>Felitti</a:t>
            </a:r>
            <a:r>
              <a:rPr 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, V.J., Anda, R.F., Nordenberg, D., Williamson, D.F., Spitz, A.M., Edwards, V., Koss, M.P. and Marks, J.S. (1998) ‘Relationship of childhood abuse and household dysfunction to many of the leading causes of death in adults: The Adverse Childhood Experiences (ACE) Study’, </a:t>
            </a:r>
            <a:r>
              <a:rPr lang="en-US" sz="1100" b="1" i="1" dirty="0">
                <a:latin typeface="Arial" panose="020B0604020202020204" pitchFamily="34" charset="0"/>
                <a:cs typeface="Arial" panose="020B0604020202020204" pitchFamily="34" charset="0"/>
              </a:rPr>
              <a:t>American Journal of Preventive Medicine</a:t>
            </a:r>
            <a:r>
              <a:rPr 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, 14(4), pp. 245–258.</a:t>
            </a:r>
          </a:p>
          <a:p>
            <a:r>
              <a:rPr 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General Medical Council (n.d.) </a:t>
            </a:r>
            <a:r>
              <a:rPr lang="en-US" sz="1100" b="1" i="1" dirty="0">
                <a:latin typeface="Arial" panose="020B0604020202020204" pitchFamily="34" charset="0"/>
                <a:cs typeface="Arial" panose="020B0604020202020204" pitchFamily="34" charset="0"/>
              </a:rPr>
              <a:t>0–18 years: Guidance for all doctors</a:t>
            </a:r>
            <a:r>
              <a:rPr 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US" sz="1100" b="1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https://www.gmc-uk.org</a:t>
            </a:r>
            <a:r>
              <a:rPr 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 (Accessed: 30 January 2026).</a:t>
            </a:r>
          </a:p>
          <a:p>
            <a:r>
              <a:rPr 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General Medical Council (n.d.) </a:t>
            </a:r>
            <a:r>
              <a:rPr lang="en-US" sz="1100" b="1" i="1" dirty="0">
                <a:latin typeface="Arial" panose="020B0604020202020204" pitchFamily="34" charset="0"/>
                <a:cs typeface="Arial" panose="020B0604020202020204" pitchFamily="34" charset="0"/>
              </a:rPr>
              <a:t>Confidentiality and sharing information (Protecting children and young people)</a:t>
            </a:r>
            <a:r>
              <a:rPr 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US" sz="1100" b="1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https://www.gmc-uk.org</a:t>
            </a:r>
            <a:r>
              <a:rPr 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 (Accessed: 30 January 2026).</a:t>
            </a:r>
          </a:p>
          <a:p>
            <a:endParaRPr lang="en-GB" sz="1100" dirty="0"/>
          </a:p>
        </p:txBody>
      </p:sp>
    </p:spTree>
    <p:extLst>
      <p:ext uri="{BB962C8B-B14F-4D97-AF65-F5344CB8AC3E}">
        <p14:creationId xmlns:p14="http://schemas.microsoft.com/office/powerpoint/2010/main" val="74798774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56A196-9619-E11E-26DC-5202AA5EA03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1032387"/>
            <a:ext cx="10890928" cy="5167245"/>
          </a:xfrm>
        </p:spPr>
        <p:txBody>
          <a:bodyPr>
            <a:normAutofit fontScale="55000" lnSpcReduction="20000"/>
          </a:bodyPr>
          <a:lstStyle/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Great Britain (1984) </a:t>
            </a:r>
            <a:r>
              <a:rPr lang="en-US" b="1" i="1" dirty="0">
                <a:latin typeface="Arial" panose="020B0604020202020204" pitchFamily="34" charset="0"/>
                <a:cs typeface="Arial" panose="020B0604020202020204" pitchFamily="34" charset="0"/>
              </a:rPr>
              <a:t>Police and Criminal Evidence Act 1984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. London: HMSO.</a:t>
            </a:r>
          </a:p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Great Britain (1989) </a:t>
            </a:r>
            <a:r>
              <a:rPr lang="en-US" b="1" i="1" dirty="0">
                <a:latin typeface="Arial" panose="020B0604020202020204" pitchFamily="34" charset="0"/>
                <a:cs typeface="Arial" panose="020B0604020202020204" pitchFamily="34" charset="0"/>
              </a:rPr>
              <a:t>Children Act 1989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. London: HMSO.</a:t>
            </a:r>
          </a:p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Great Britain (2004) </a:t>
            </a:r>
            <a:r>
              <a:rPr lang="en-US" b="1" i="1" dirty="0">
                <a:latin typeface="Arial" panose="020B0604020202020204" pitchFamily="34" charset="0"/>
                <a:cs typeface="Arial" panose="020B0604020202020204" pitchFamily="34" charset="0"/>
              </a:rPr>
              <a:t>Children Act 2004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. London: The Stationery Office.</a:t>
            </a:r>
          </a:p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HM Government (1989) </a:t>
            </a:r>
            <a:r>
              <a:rPr lang="en-US" b="1" i="1" dirty="0">
                <a:latin typeface="Arial" panose="020B0604020202020204" pitchFamily="34" charset="0"/>
                <a:cs typeface="Arial" panose="020B0604020202020204" pitchFamily="34" charset="0"/>
              </a:rPr>
              <a:t>Children Act 1989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. London: HMSO.</a:t>
            </a:r>
          </a:p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Hughes, K., Bellis, M.A., Hardcastle, K.A., Sethi, D., Butchart, A., </a:t>
            </a:r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Mikton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, C., Jones, L. and Dunne, M.P. (2017) ‘The effect of multiple adverse childhood experiences on health: A systematic review and meta-analysis’, </a:t>
            </a:r>
            <a:r>
              <a:rPr lang="en-US" b="1" i="1" dirty="0">
                <a:latin typeface="Arial" panose="020B0604020202020204" pitchFamily="34" charset="0"/>
                <a:cs typeface="Arial" panose="020B0604020202020204" pitchFamily="34" charset="0"/>
              </a:rPr>
              <a:t>The Lancet Public Health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, 2(8), pp. e356–e366.</a:t>
            </a:r>
          </a:p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Munro, E. (2011) </a:t>
            </a:r>
            <a:r>
              <a:rPr lang="en-US" b="1" i="1" dirty="0">
                <a:latin typeface="Arial" panose="020B0604020202020204" pitchFamily="34" charset="0"/>
                <a:cs typeface="Arial" panose="020B0604020202020204" pitchFamily="34" charset="0"/>
              </a:rPr>
              <a:t>The Munro Review of Child Protection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. London: Department for Education.</a:t>
            </a:r>
          </a:p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National Institute for Health and Care Excellence (2014; last reviewed 2024) </a:t>
            </a:r>
            <a:r>
              <a:rPr lang="en-US" b="1" i="1" dirty="0">
                <a:latin typeface="Arial" panose="020B0604020202020204" pitchFamily="34" charset="0"/>
                <a:cs typeface="Arial" panose="020B0604020202020204" pitchFamily="34" charset="0"/>
              </a:rPr>
              <a:t>Domestic violence and abuse: Multi-agency working (PH50)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https://www.nice.org.uk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(Accessed: 30 January 2026).</a:t>
            </a:r>
          </a:p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National Institute for Health and Care Excellence (2022a) </a:t>
            </a:r>
            <a:r>
              <a:rPr lang="en-US" b="1" i="1" dirty="0">
                <a:latin typeface="Arial" panose="020B0604020202020204" pitchFamily="34" charset="0"/>
                <a:cs typeface="Arial" panose="020B0604020202020204" pitchFamily="34" charset="0"/>
              </a:rPr>
              <a:t>Self-harm: Assessment, management and preventing recurrence (NG225)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https://www.nice.org.uk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(Accessed: 30 January 2026).</a:t>
            </a:r>
          </a:p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National Institute for Health and Care Excellence (2022b; last reviewed 2026) </a:t>
            </a:r>
            <a:r>
              <a:rPr lang="en-US" b="1" i="1" dirty="0">
                <a:latin typeface="Arial" panose="020B0604020202020204" pitchFamily="34" charset="0"/>
                <a:cs typeface="Arial" panose="020B0604020202020204" pitchFamily="34" charset="0"/>
              </a:rPr>
              <a:t>Depression in adults: Treatment and management (NG222)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https://www.nice.org.uk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(Accessed: 30 January 2026).</a:t>
            </a:r>
          </a:p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NHS England (2022) </a:t>
            </a:r>
            <a:r>
              <a:rPr lang="en-US" b="1" i="1" dirty="0">
                <a:latin typeface="Arial" panose="020B0604020202020204" pitchFamily="34" charset="0"/>
                <a:cs typeface="Arial" panose="020B0604020202020204" pitchFamily="34" charset="0"/>
              </a:rPr>
              <a:t>Safeguarding children and young people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https://www.england.nhs.uk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(Accessed: 30 January 2026).</a:t>
            </a:r>
          </a:p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NHS England (2023) </a:t>
            </a:r>
            <a:r>
              <a:rPr lang="en-US" b="1" i="1" dirty="0">
                <a:latin typeface="Arial" panose="020B0604020202020204" pitchFamily="34" charset="0"/>
                <a:cs typeface="Arial" panose="020B0604020202020204" pitchFamily="34" charset="0"/>
              </a:rPr>
              <a:t>Safeguarding children and young people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. London: NHS England.</a:t>
            </a:r>
          </a:p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NSPCC (2021) </a:t>
            </a:r>
            <a:r>
              <a:rPr lang="en-US" b="1" i="1" dirty="0">
                <a:latin typeface="Arial" panose="020B0604020202020204" pitchFamily="34" charset="0"/>
                <a:cs typeface="Arial" panose="020B0604020202020204" pitchFamily="34" charset="0"/>
              </a:rPr>
              <a:t>Neglect: Learning from case reviews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. London: NSPCC Learning.</a:t>
            </a:r>
          </a:p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NSPCC (n.d.) </a:t>
            </a:r>
            <a:r>
              <a:rPr lang="en-US" b="1" i="1" dirty="0">
                <a:latin typeface="Arial" panose="020B0604020202020204" pitchFamily="34" charset="0"/>
                <a:cs typeface="Arial" panose="020B0604020202020204" pitchFamily="34" charset="0"/>
              </a:rPr>
              <a:t>Neglect (types, signs and effects)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https://www.nspcc.org.uk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(Accessed: 30 January 2026).</a:t>
            </a:r>
          </a:p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Royal College of General Practitioners (n.d.) </a:t>
            </a:r>
            <a:r>
              <a:rPr lang="en-US" b="1" i="1" dirty="0">
                <a:latin typeface="Arial" panose="020B0604020202020204" pitchFamily="34" charset="0"/>
                <a:cs typeface="Arial" panose="020B0604020202020204" pitchFamily="34" charset="0"/>
              </a:rPr>
              <a:t>RCGP safeguarding toolkit: Information sharing and the law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https://elearning.rcgp.org.uk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(Accessed: 30 January 2026).</a:t>
            </a:r>
          </a:p>
        </p:txBody>
      </p:sp>
    </p:spTree>
    <p:extLst>
      <p:ext uri="{BB962C8B-B14F-4D97-AF65-F5344CB8AC3E}">
        <p14:creationId xmlns:p14="http://schemas.microsoft.com/office/powerpoint/2010/main" val="1351640771"/>
      </p:ext>
    </p:extLst>
  </p:cSld>
  <p:clrMapOvr>
    <a:masterClrMapping/>
  </p:clrMapOvr>
</p:sld>
</file>

<file path=ppt/theme/theme1.xml><?xml version="1.0" encoding="utf-8"?>
<a:theme xmlns:a="http://schemas.openxmlformats.org/drawingml/2006/main" name="DashVTI">
  <a:themeElements>
    <a:clrScheme name="Custom 6">
      <a:dk1>
        <a:sysClr val="windowText" lastClr="000000"/>
      </a:dk1>
      <a:lt1>
        <a:sysClr val="window" lastClr="FFFFFF"/>
      </a:lt1>
      <a:dk2>
        <a:srgbClr val="0D1C3B"/>
      </a:dk2>
      <a:lt2>
        <a:srgbClr val="F5F2F9"/>
      </a:lt2>
      <a:accent1>
        <a:srgbClr val="1973EB"/>
      </a:accent1>
      <a:accent2>
        <a:srgbClr val="25C8A2"/>
      </a:accent2>
      <a:accent3>
        <a:srgbClr val="BF8ED1"/>
      </a:accent3>
      <a:accent4>
        <a:srgbClr val="FE733C"/>
      </a:accent4>
      <a:accent5>
        <a:srgbClr val="FE5A5A"/>
      </a:accent5>
      <a:accent6>
        <a:srgbClr val="1AC16E"/>
      </a:accent6>
      <a:hlink>
        <a:srgbClr val="1AC16E"/>
      </a:hlink>
      <a:folHlink>
        <a:srgbClr val="00B0F0"/>
      </a:folHlink>
    </a:clrScheme>
    <a:fontScheme name="grandview display">
      <a:majorFont>
        <a:latin typeface="Grandview Display"/>
        <a:ea typeface=""/>
        <a:cs typeface=""/>
      </a:majorFont>
      <a:minorFont>
        <a:latin typeface="Grandview Display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ashVTI" id="{0A75137F-CDEB-4E94-A788-9D255EBE1B91}" vid="{DE9A6A09-5855-45A3-8E99-4290ED24057C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31</TotalTime>
  <Words>828</Words>
  <Application>Microsoft Office PowerPoint</Application>
  <PresentationFormat>Widescreen</PresentationFormat>
  <Paragraphs>35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8" baseType="lpstr">
      <vt:lpstr>Amasis MT Pro Black</vt:lpstr>
      <vt:lpstr>Arial</vt:lpstr>
      <vt:lpstr>Grandview Display</vt:lpstr>
      <vt:lpstr>DashVTI</vt:lpstr>
      <vt:lpstr>PowerPoint Presentation</vt:lpstr>
      <vt:lpstr>PowerPoint Presentation</vt:lpstr>
      <vt:lpstr>References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Zamzam Wafiq Abdel Latif Abdallah (2408411)</dc:creator>
  <cp:lastModifiedBy>Zamzam Wafiq Abdel Latif Abdallah (2408411)</cp:lastModifiedBy>
  <cp:revision>1</cp:revision>
  <dcterms:created xsi:type="dcterms:W3CDTF">2026-02-22T21:17:30Z</dcterms:created>
  <dcterms:modified xsi:type="dcterms:W3CDTF">2026-02-22T22:05:04Z</dcterms:modified>
</cp:coreProperties>
</file>