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65" r:id="rId2"/>
    <p:sldId id="266" r:id="rId3"/>
    <p:sldId id="267" r:id="rId4"/>
    <p:sldId id="274" r:id="rId5"/>
    <p:sldId id="268" r:id="rId6"/>
    <p:sldId id="269" r:id="rId7"/>
    <p:sldId id="272" r:id="rId8"/>
    <p:sldId id="273" r:id="rId9"/>
    <p:sldId id="270" r:id="rId10"/>
    <p:sldId id="271" r:id="rId11"/>
  </p:sldIdLst>
  <p:sldSz cx="12188825"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357" autoAdjust="0"/>
  </p:normalViewPr>
  <p:slideViewPr>
    <p:cSldViewPr showGuides="1">
      <p:cViewPr varScale="1">
        <p:scale>
          <a:sx n="70" d="100"/>
          <a:sy n="70" d="100"/>
        </p:scale>
        <p:origin x="1166" y="58"/>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1986"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gs" Target="tags/tag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11/12/2023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11/12/2023</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house keeping department of Sheraton Skyline, Heathrow, Heathrow Airport has been going through multiple inconsistencies which is evident from the guest complaints. In order to respond to the guest complaints and to improve the house keeping services to the brand standards, a house keeping check list has been prepared which is to be followed by the house keeping team. The house keeping staff require to be trained on a few criteria which would enable them to follow the check list and carry out their responsibilities effectively (Bridger, 2018).</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very first criterion of training is effective communication. The house keeping needs to possess the skill of effective communication that would enable the staff to communicate with the management as well as the guests to synchronize their tasks with management expectations and guest demands. Effective communication will also enable the staff to precisely understand what the guests want to convey. </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Although it is expected that the house keeping staff already have basic hospitality training but they need to be trained further in order to provide improved house keeping services to the guests (Cottrell, 2019). Basic hospitality training will include customer services as well as house keeping hard skills. </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Providing time management skill is extremely important as complaints regarding time management inconsistencies have been received from the guests. The house keeping staff need to be strictly on time in certain situations. For example, the rooms should be properly clean and tidy after a guest has left and a new guest arrives. Time management training will enable the staff to accomplish tasks on time. </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Team work is important for house keeping staff. The house keeping department is a team altogether that carries out several responsibilities in a combined manner. For example, a house keeping staff gives dirty clothes to the cleaning staff who then washes the clothes and gives them back to be placed in rooms. Providing team work training will increase house keeping team efficiency (</a:t>
            </a:r>
            <a:r>
              <a:rPr lang="en-US" sz="1800" dirty="0">
                <a:effectLst/>
                <a:latin typeface="Arial" panose="020B0604020202020204" pitchFamily="34" charset="0"/>
                <a:ea typeface="Calibri" panose="020F0502020204030204" pitchFamily="34" charset="0"/>
                <a:cs typeface="Arial" panose="020B0604020202020204" pitchFamily="34" charset="0"/>
              </a:rPr>
              <a:t>Rodriguez, and Walters, 2017)</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Training regarding proper use of house keeping tools and knowledge of chemicals will increase safety measures for the staff which is a primary concern at Sheraton. </a:t>
            </a:r>
          </a:p>
          <a:p>
            <a:endParaRPr lang="en-US" dirty="0"/>
          </a:p>
        </p:txBody>
      </p:sp>
      <p:sp>
        <p:nvSpPr>
          <p:cNvPr id="4" name="Slide Number Placeholder 3"/>
          <p:cNvSpPr>
            <a:spLocks noGrp="1"/>
          </p:cNvSpPr>
          <p:nvPr>
            <p:ph type="sldNum" sz="quarter" idx="5"/>
          </p:nvPr>
        </p:nvSpPr>
        <p:spPr/>
        <p:txBody>
          <a:bodyPr/>
          <a:lstStyle/>
          <a:p>
            <a:fld id="{F93199CD-3E1B-4AE6-990F-76F925F5EA9F}" type="slidenum">
              <a:rPr lang="en-US" smtClean="0"/>
              <a:t>3</a:t>
            </a:fld>
            <a:endParaRPr lang="en-US"/>
          </a:p>
        </p:txBody>
      </p:sp>
    </p:spTree>
    <p:extLst>
      <p:ext uri="{BB962C8B-B14F-4D97-AF65-F5344CB8AC3E}">
        <p14:creationId xmlns:p14="http://schemas.microsoft.com/office/powerpoint/2010/main" val="201221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Providing training to the house keeping team members also requires ensuring and maintaining brand standards of Sheraton. Ensuring and maintaining brand standard requires the people involved in the organization to know and acknowledge the brand standards (</a:t>
            </a:r>
            <a:r>
              <a:rPr lang="en-US" dirty="0" err="1"/>
              <a:t>Tesone</a:t>
            </a:r>
            <a:r>
              <a:rPr lang="en-US" dirty="0"/>
              <a:t>, 2010). Knowing the brand standards will enable team members to improve personal attributes also. Even the basic activities of house keeping done precisely and meticulously will preserve brand standard. </a:t>
            </a:r>
          </a:p>
        </p:txBody>
      </p:sp>
      <p:sp>
        <p:nvSpPr>
          <p:cNvPr id="4" name="Slide Number Placeholder 3"/>
          <p:cNvSpPr>
            <a:spLocks noGrp="1"/>
          </p:cNvSpPr>
          <p:nvPr>
            <p:ph type="sldNum" sz="quarter" idx="5"/>
          </p:nvPr>
        </p:nvSpPr>
        <p:spPr/>
        <p:txBody>
          <a:bodyPr/>
          <a:lstStyle/>
          <a:p>
            <a:fld id="{F93199CD-3E1B-4AE6-990F-76F925F5EA9F}" type="slidenum">
              <a:rPr lang="en-US" smtClean="0"/>
              <a:t>4</a:t>
            </a:fld>
            <a:endParaRPr lang="en-US"/>
          </a:p>
        </p:txBody>
      </p:sp>
    </p:spTree>
    <p:extLst>
      <p:ext uri="{BB962C8B-B14F-4D97-AF65-F5344CB8AC3E}">
        <p14:creationId xmlns:p14="http://schemas.microsoft.com/office/powerpoint/2010/main" val="884483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Providing employee training can become more effective with the use of employee engagement models. The Maslow’s theory of hierarchical needs is a motivational theory which motivates employees for increased engagement by satisfying basic human needs. The employee engagement model categorizes employee needs in five sectors. Fulfilling the needs in all five hierarchies lead to the achievement of improved and increased employee engagement. The needs in five hierarchies of Maslow’s theory include, physiological needs, safety needs, love and belonging needs, esteem needs, self actualization needs (Jonathan and Mbogo, 2016). </a:t>
            </a:r>
          </a:p>
        </p:txBody>
      </p:sp>
      <p:sp>
        <p:nvSpPr>
          <p:cNvPr id="4" name="Slide Number Placeholder 3"/>
          <p:cNvSpPr>
            <a:spLocks noGrp="1"/>
          </p:cNvSpPr>
          <p:nvPr>
            <p:ph type="sldNum" sz="quarter" idx="5"/>
          </p:nvPr>
        </p:nvSpPr>
        <p:spPr/>
        <p:txBody>
          <a:bodyPr/>
          <a:lstStyle/>
          <a:p>
            <a:fld id="{F93199CD-3E1B-4AE6-990F-76F925F5EA9F}" type="slidenum">
              <a:rPr lang="en-US" smtClean="0"/>
              <a:t>5</a:t>
            </a:fld>
            <a:endParaRPr lang="en-US"/>
          </a:p>
        </p:txBody>
      </p:sp>
    </p:spTree>
    <p:extLst>
      <p:ext uri="{BB962C8B-B14F-4D97-AF65-F5344CB8AC3E}">
        <p14:creationId xmlns:p14="http://schemas.microsoft.com/office/powerpoint/2010/main" val="3550183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model of employee engagement developed by Maslow which is known as the hierarchical theory of needs is a widely used and effective tool of employee engagement. The theory of hierarchical needs has a hierarchy consisting of five type of needs. Maslow demonstrates that complete employee engagement can happen by fulfilling the needs of the hierarchy. The very first layer in the hierarchy model consists of the physiological needs of the employees. An organization does not provide all the physiological needs such as reproduction. The organization fulfills the physiological needs that an individual requires while at work (</a:t>
            </a:r>
            <a:r>
              <a:rPr lang="en-US" dirty="0" err="1"/>
              <a:t>Vallen</a:t>
            </a:r>
            <a:r>
              <a:rPr lang="en-US" dirty="0"/>
              <a:t> and </a:t>
            </a:r>
            <a:r>
              <a:rPr lang="en-US" dirty="0" err="1"/>
              <a:t>Vallen</a:t>
            </a:r>
            <a:r>
              <a:rPr lang="en-US" dirty="0"/>
              <a:t>, 2012). Sheraton Skyline ensures that the highest possible facilities are provided to the house keeping staff including sufficient rest. Thus, the very basic needs of the house keeping staff are fulfilled. </a:t>
            </a:r>
          </a:p>
          <a:p>
            <a:pPr algn="just"/>
            <a:r>
              <a:rPr lang="en-US" dirty="0"/>
              <a:t>The second layer in the hierarchical model consists of safety needs. in this case also, basic safety needs are already fulfilled by Sheraton Skyline such as, protection from theft and violence, health and financial security. In this stage, emotional stability and well being of the staff can be ensured in the process of applying Maslow’s model. </a:t>
            </a:r>
          </a:p>
        </p:txBody>
      </p:sp>
      <p:sp>
        <p:nvSpPr>
          <p:cNvPr id="4" name="Slide Number Placeholder 3"/>
          <p:cNvSpPr>
            <a:spLocks noGrp="1"/>
          </p:cNvSpPr>
          <p:nvPr>
            <p:ph type="sldNum" sz="quarter" idx="5"/>
          </p:nvPr>
        </p:nvSpPr>
        <p:spPr/>
        <p:txBody>
          <a:bodyPr/>
          <a:lstStyle/>
          <a:p>
            <a:fld id="{F93199CD-3E1B-4AE6-990F-76F925F5EA9F}" type="slidenum">
              <a:rPr lang="en-US" smtClean="0"/>
              <a:t>6</a:t>
            </a:fld>
            <a:endParaRPr lang="en-US"/>
          </a:p>
        </p:txBody>
      </p:sp>
    </p:spTree>
    <p:extLst>
      <p:ext uri="{BB962C8B-B14F-4D97-AF65-F5344CB8AC3E}">
        <p14:creationId xmlns:p14="http://schemas.microsoft.com/office/powerpoint/2010/main" val="934879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Applying Maslow’s theory of hierarchical needs will require fulfilling the love and belonging needs of the house keeping staff. It has already been determined that a strong, warm, and friendly bond will be encouraged among the house keeping team members. Doing this will ultimately lead to fulfilling the need of love and belongingness. The bond created among the house keeping team members will provide the feeling of friendship and love which will act as the fulfillment of love and belonging needs. </a:t>
            </a:r>
          </a:p>
          <a:p>
            <a:pPr algn="just"/>
            <a:r>
              <a:rPr lang="en-US" dirty="0"/>
              <a:t>The house keeping staff at Sheraton Skyline have experienced difficulties in the past days due to guest complaints. This has led to low self esteem of the house keeping team members. The training that is designed to be provided to the staff will include encouraging the staff members to grow confidence (</a:t>
            </a:r>
            <a:r>
              <a:rPr lang="en-US" sz="1200" dirty="0">
                <a:latin typeface="Arial" panose="020B0604020202020204" pitchFamily="34" charset="0"/>
                <a:cs typeface="Arial" panose="020B0604020202020204" pitchFamily="34" charset="0"/>
              </a:rPr>
              <a:t>Leiter, and Bakker, 2010)</a:t>
            </a:r>
            <a:r>
              <a:rPr lang="en-US" dirty="0"/>
              <a:t>. Acknowledgement of the achievements of individual house keeping staff will be ensured which will lead to fulfilling esteem needs. </a:t>
            </a:r>
          </a:p>
          <a:p>
            <a:pPr algn="just"/>
            <a:r>
              <a:rPr lang="en-US" dirty="0"/>
              <a:t>The self actualization need possesses the highest hierarchy at Maslow’s theory. The training itself will fulfill the self actualization need by ensuring skill development of the skills mentioned in prior part of the presentation. </a:t>
            </a:r>
          </a:p>
        </p:txBody>
      </p:sp>
      <p:sp>
        <p:nvSpPr>
          <p:cNvPr id="4" name="Slide Number Placeholder 3"/>
          <p:cNvSpPr>
            <a:spLocks noGrp="1"/>
          </p:cNvSpPr>
          <p:nvPr>
            <p:ph type="sldNum" sz="quarter" idx="5"/>
          </p:nvPr>
        </p:nvSpPr>
        <p:spPr/>
        <p:txBody>
          <a:bodyPr/>
          <a:lstStyle/>
          <a:p>
            <a:fld id="{F93199CD-3E1B-4AE6-990F-76F925F5EA9F}" type="slidenum">
              <a:rPr lang="en-US" smtClean="0"/>
              <a:t>7</a:t>
            </a:fld>
            <a:endParaRPr lang="en-US"/>
          </a:p>
        </p:txBody>
      </p:sp>
    </p:spTree>
    <p:extLst>
      <p:ext uri="{BB962C8B-B14F-4D97-AF65-F5344CB8AC3E}">
        <p14:creationId xmlns:p14="http://schemas.microsoft.com/office/powerpoint/2010/main" val="551228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Providing training to the house keeping team members will require certain tools and techniques. Technological communication tools will be required to keep continuous communication active among the team members. The technologically effective communication tools will also facilitate the team members to communicate even when they are not at the physical work space (Raghubalan and Raghubalan, 2016). </a:t>
            </a:r>
          </a:p>
          <a:p>
            <a:pPr algn="just"/>
            <a:r>
              <a:rPr lang="en-US" dirty="0"/>
              <a:t>There are various time management tools available online. These tools help people with scheduling works and activities by setting time period for each task and by notifying the start and end time of each task. Such time management tools can be utilized to make the house keeping staff habituated with time management. </a:t>
            </a:r>
          </a:p>
          <a:p>
            <a:pPr algn="just"/>
            <a:r>
              <a:rPr lang="en-US" dirty="0"/>
              <a:t>The training sessions will require physical training space in which all the house keeping staff can be accommodated (</a:t>
            </a:r>
            <a:r>
              <a:rPr lang="en-US" sz="1200" dirty="0">
                <a:latin typeface="Arial" panose="020B0604020202020204" pitchFamily="34" charset="0"/>
                <a:cs typeface="Arial" panose="020B0604020202020204" pitchFamily="34" charset="0"/>
              </a:rPr>
              <a:t>Ferdinand, and </a:t>
            </a:r>
            <a:r>
              <a:rPr lang="en-US" sz="1200" dirty="0" err="1">
                <a:latin typeface="Arial" panose="020B0604020202020204" pitchFamily="34" charset="0"/>
                <a:cs typeface="Arial" panose="020B0604020202020204" pitchFamily="34" charset="0"/>
              </a:rPr>
              <a:t>Kitchin</a:t>
            </a:r>
            <a:r>
              <a:rPr lang="en-US" sz="1200" dirty="0">
                <a:latin typeface="Arial" panose="020B0604020202020204" pitchFamily="34" charset="0"/>
                <a:cs typeface="Arial" panose="020B0604020202020204" pitchFamily="34" charset="0"/>
              </a:rPr>
              <a:t>, 2017)</a:t>
            </a:r>
            <a:r>
              <a:rPr lang="en-US" dirty="0"/>
              <a:t>. A comfortable physical space is crucial to conduct training effectively. The house keeping staff need to use various tools on a daily basis such as, dishwasher, washing machine, mop, etc. These tools are require to practically demonstrates how to use the tools in the most effective way. </a:t>
            </a:r>
          </a:p>
          <a:p>
            <a:pPr algn="just"/>
            <a:r>
              <a:rPr lang="en-US" dirty="0"/>
              <a:t>Proper introduction to the chemicals that are used in house keeping is crucial to avoid risks and mishaps for both the guests and the house keeping staff. These chemicals are required to be introduced to the staff along with their safety measures. </a:t>
            </a:r>
          </a:p>
        </p:txBody>
      </p:sp>
      <p:sp>
        <p:nvSpPr>
          <p:cNvPr id="4" name="Slide Number Placeholder 3"/>
          <p:cNvSpPr>
            <a:spLocks noGrp="1"/>
          </p:cNvSpPr>
          <p:nvPr>
            <p:ph type="sldNum" sz="quarter" idx="5"/>
          </p:nvPr>
        </p:nvSpPr>
        <p:spPr/>
        <p:txBody>
          <a:bodyPr/>
          <a:lstStyle/>
          <a:p>
            <a:fld id="{F93199CD-3E1B-4AE6-990F-76F925F5EA9F}" type="slidenum">
              <a:rPr lang="en-US" smtClean="0"/>
              <a:t>8</a:t>
            </a:fld>
            <a:endParaRPr lang="en-US"/>
          </a:p>
        </p:txBody>
      </p:sp>
    </p:spTree>
    <p:extLst>
      <p:ext uri="{BB962C8B-B14F-4D97-AF65-F5344CB8AC3E}">
        <p14:creationId xmlns:p14="http://schemas.microsoft.com/office/powerpoint/2010/main" val="1263117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training is aimed to make house keeping team more skilled in their role and responsibilities. Integrating the employee engagement model will lead to getting the best out of the house keeping team (Fallon and Rutherford, 2010). Conducting the training effectively will enable the hospitality and tourism organization to sustain their brand image and success. </a:t>
            </a:r>
          </a:p>
        </p:txBody>
      </p:sp>
      <p:sp>
        <p:nvSpPr>
          <p:cNvPr id="4" name="Slide Number Placeholder 3"/>
          <p:cNvSpPr>
            <a:spLocks noGrp="1"/>
          </p:cNvSpPr>
          <p:nvPr>
            <p:ph type="sldNum" sz="quarter" idx="5"/>
          </p:nvPr>
        </p:nvSpPr>
        <p:spPr/>
        <p:txBody>
          <a:bodyPr/>
          <a:lstStyle/>
          <a:p>
            <a:fld id="{F93199CD-3E1B-4AE6-990F-76F925F5EA9F}" type="slidenum">
              <a:rPr lang="en-US" smtClean="0"/>
              <a:t>9</a:t>
            </a:fld>
            <a:endParaRPr lang="en-US"/>
          </a:p>
        </p:txBody>
      </p:sp>
    </p:spTree>
    <p:extLst>
      <p:ext uri="{BB962C8B-B14F-4D97-AF65-F5344CB8AC3E}">
        <p14:creationId xmlns:p14="http://schemas.microsoft.com/office/powerpoint/2010/main" val="37500838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11/12/2023</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lvl1pPr>
          </a:lstStyle>
          <a:p>
            <a:r>
              <a:rPr lang="en-US"/>
              <a:t>Click to edit Master title style</a:t>
            </a:r>
            <a:endParaRPr/>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11/12/2023</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11/12/2023</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fld id="{03F41C87-7AD9-4845-A077-840E4A0F3F06}" type="datetimeFigureOut">
              <a:rPr lang="en-US"/>
              <a:t>11/12/2023</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03F41C87-7AD9-4845-A077-840E4A0F3F06}" type="datetimeFigureOut">
              <a:rPr lang="en-US"/>
              <a:t>11/12/2023</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03F41C87-7AD9-4845-A077-840E4A0F3F06}" type="datetimeFigureOut">
              <a:rPr lang="en-US"/>
              <a:t>11/12/2023</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03F41C87-7AD9-4845-A077-840E4A0F3F06}" type="datetimeFigureOut">
              <a:rPr lang="en-US"/>
              <a:t>11/12/2023</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pPr/>
              <a:t>11/12/2023</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11/12/2023</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381001"/>
            <a:ext cx="1524001" cy="56388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11/12/2023</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381000"/>
            <a:ext cx="9144001" cy="13716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03F41C87-7AD9-4845-A077-840E4A0F3F06}" type="datetimeFigureOut">
              <a:rPr lang="en-US" smtClean="0"/>
              <a:pPr/>
              <a:t>11/12/2023</a:t>
            </a:fld>
            <a:endParaRPr lang="en-US"/>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spc="100" baseline="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065214" y="1828800"/>
            <a:ext cx="10058398" cy="2057400"/>
          </a:xfrm>
        </p:spPr>
        <p:txBody>
          <a:bodyPr>
            <a:normAutofit/>
          </a:bodyPr>
          <a:lstStyle/>
          <a:p>
            <a:pPr algn="ctr"/>
            <a:r>
              <a:rPr lang="en-US" sz="8000" dirty="0">
                <a:latin typeface="Arial" panose="020B0604020202020204" pitchFamily="34" charset="0"/>
                <a:cs typeface="Arial" panose="020B0604020202020204" pitchFamily="34" charset="0"/>
              </a:rPr>
              <a:t>Presentation on Basic Training</a:t>
            </a:r>
          </a:p>
        </p:txBody>
      </p:sp>
      <p:sp>
        <p:nvSpPr>
          <p:cNvPr id="4" name="Subtitle 3"/>
          <p:cNvSpPr>
            <a:spLocks noGrp="1"/>
          </p:cNvSpPr>
          <p:nvPr>
            <p:ph type="subTitle" idx="1"/>
          </p:nvPr>
        </p:nvSpPr>
        <p:spPr/>
        <p:txBody>
          <a:bodyPr>
            <a:normAutofit/>
          </a:bodyPr>
          <a:lstStyle/>
          <a:p>
            <a:pPr algn="ctr"/>
            <a:r>
              <a:rPr lang="it-IT" sz="2800" dirty="0">
                <a:latin typeface="Arial" panose="020B0604020202020204" pitchFamily="34" charset="0"/>
                <a:cs typeface="Arial" panose="020B0604020202020204" pitchFamily="34" charset="0"/>
              </a:rPr>
              <a:t>Operating hotel facilities</a:t>
            </a:r>
          </a:p>
          <a:p>
            <a:pPr algn="ctr"/>
            <a:r>
              <a:rPr lang="it-IT" sz="2800" dirty="0">
                <a:latin typeface="Arial" panose="020B0604020202020204" pitchFamily="34" charset="0"/>
                <a:cs typeface="Arial" panose="020B0604020202020204" pitchFamily="34" charset="0"/>
              </a:rPr>
              <a:t>STUDENT Id: 2228678 </a:t>
            </a:r>
          </a:p>
          <a:p>
            <a:pPr algn="ctr"/>
            <a:r>
              <a:rPr lang="it-IT" sz="2200" dirty="0" err="1">
                <a:latin typeface="Arial" panose="020B0604020202020204" pitchFamily="34" charset="0"/>
                <a:cs typeface="Arial" panose="020B0604020202020204" pitchFamily="34" charset="0"/>
              </a:rPr>
              <a:t>Student</a:t>
            </a:r>
            <a:r>
              <a:rPr lang="it-IT" sz="2200" dirty="0">
                <a:latin typeface="Arial" panose="020B0604020202020204" pitchFamily="34" charset="0"/>
                <a:cs typeface="Arial" panose="020B0604020202020204" pitchFamily="34" charset="0"/>
              </a:rPr>
              <a:t> name:austin </a:t>
            </a:r>
            <a:r>
              <a:rPr lang="it-IT" sz="2200" dirty="0" err="1">
                <a:latin typeface="Arial" panose="020B0604020202020204" pitchFamily="34" charset="0"/>
                <a:cs typeface="Arial" panose="020B0604020202020204" pitchFamily="34" charset="0"/>
              </a:rPr>
              <a:t>Agnelo</a:t>
            </a:r>
            <a:r>
              <a:rPr lang="it-IT" sz="2200" dirty="0">
                <a:latin typeface="Arial" panose="020B0604020202020204" pitchFamily="34" charset="0"/>
                <a:cs typeface="Arial" panose="020B0604020202020204" pitchFamily="34" charset="0"/>
              </a:rPr>
              <a:t> fernanades</a:t>
            </a:r>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251B8-C2FE-181E-3E2A-89F95FF433E9}"/>
              </a:ext>
            </a:extLst>
          </p:cNvPr>
          <p:cNvSpPr>
            <a:spLocks noGrp="1"/>
          </p:cNvSpPr>
          <p:nvPr>
            <p:ph type="title"/>
          </p:nvPr>
        </p:nvSpPr>
        <p:spPr/>
        <p:txBody>
          <a:bodyPr>
            <a:normAutofit/>
          </a:bodyPr>
          <a:lstStyle/>
          <a:p>
            <a:pPr algn="just"/>
            <a:r>
              <a:rPr lang="en-US" sz="5400" dirty="0">
                <a:latin typeface="Arial" panose="020B0604020202020204" pitchFamily="34" charset="0"/>
                <a:cs typeface="Arial" panose="020B0604020202020204" pitchFamily="34" charset="0"/>
              </a:rPr>
              <a:t>Contents </a:t>
            </a:r>
          </a:p>
        </p:txBody>
      </p:sp>
      <p:sp>
        <p:nvSpPr>
          <p:cNvPr id="3" name="Content Placeholder 2">
            <a:extLst>
              <a:ext uri="{FF2B5EF4-FFF2-40B4-BE49-F238E27FC236}">
                <a16:creationId xmlns:a16="http://schemas.microsoft.com/office/drawing/2014/main" id="{6FE8F267-2B19-FBF8-278B-383E447791BC}"/>
              </a:ext>
            </a:extLst>
          </p:cNvPr>
          <p:cNvSpPr>
            <a:spLocks noGrp="1"/>
          </p:cNvSpPr>
          <p:nvPr>
            <p:ph idx="1"/>
          </p:nvPr>
        </p:nvSpPr>
        <p:spPr/>
        <p:txBody>
          <a:bodyPr>
            <a:normAutofit fontScale="92500"/>
          </a:bodyPr>
          <a:lstStyle/>
          <a:p>
            <a:pPr marL="0" indent="0" algn="just">
              <a:buNone/>
            </a:pPr>
            <a:r>
              <a:rPr lang="en-US" sz="2200" dirty="0">
                <a:latin typeface="Arial" panose="020B0604020202020204" pitchFamily="34" charset="0"/>
                <a:cs typeface="Arial" panose="020B0604020202020204" pitchFamily="34" charset="0"/>
              </a:rPr>
              <a:t>Training criteria………………………………………………………………………..3</a:t>
            </a:r>
          </a:p>
          <a:p>
            <a:pPr marL="0" indent="0" algn="just">
              <a:buNone/>
            </a:pPr>
            <a:r>
              <a:rPr lang="en-US" sz="2200" dirty="0">
                <a:latin typeface="Arial" panose="020B0604020202020204" pitchFamily="34" charset="0"/>
                <a:cs typeface="Arial" panose="020B0604020202020204" pitchFamily="34" charset="0"/>
              </a:rPr>
              <a:t>Ensuring brand standard……………………………………………………………..4</a:t>
            </a:r>
          </a:p>
          <a:p>
            <a:pPr marL="0" indent="0" algn="just">
              <a:buNone/>
            </a:pPr>
            <a:r>
              <a:rPr lang="en-US" sz="2200" dirty="0">
                <a:latin typeface="Arial" panose="020B0604020202020204" pitchFamily="34" charset="0"/>
                <a:cs typeface="Arial" panose="020B0604020202020204" pitchFamily="34" charset="0"/>
              </a:rPr>
              <a:t>Employee engagement model……………………………………………………....5</a:t>
            </a:r>
          </a:p>
          <a:p>
            <a:pPr marL="0" indent="0" algn="just">
              <a:buNone/>
            </a:pPr>
            <a:r>
              <a:rPr lang="en-US" sz="2200" dirty="0">
                <a:latin typeface="Arial" panose="020B0604020202020204" pitchFamily="34" charset="0"/>
                <a:cs typeface="Arial" panose="020B0604020202020204" pitchFamily="34" charset="0"/>
              </a:rPr>
              <a:t>Application of employee engagement model………………………………………6</a:t>
            </a:r>
          </a:p>
          <a:p>
            <a:pPr marL="0" indent="0" algn="just">
              <a:buNone/>
            </a:pPr>
            <a:r>
              <a:rPr lang="en-US" sz="2200" dirty="0">
                <a:latin typeface="Arial" panose="020B0604020202020204" pitchFamily="34" charset="0"/>
                <a:cs typeface="Arial" panose="020B0604020202020204" pitchFamily="34" charset="0"/>
              </a:rPr>
              <a:t>Application of employee engagement model……………………………….……..7</a:t>
            </a:r>
          </a:p>
          <a:p>
            <a:pPr marL="0" indent="0" algn="just">
              <a:buNone/>
            </a:pPr>
            <a:r>
              <a:rPr lang="en-US" sz="2200" dirty="0">
                <a:latin typeface="Arial" panose="020B0604020202020204" pitchFamily="34" charset="0"/>
                <a:cs typeface="Arial" panose="020B0604020202020204" pitchFamily="34" charset="0"/>
              </a:rPr>
              <a:t>Tools and techniques to be used for the training…………………………………..8</a:t>
            </a:r>
          </a:p>
          <a:p>
            <a:pPr marL="0" indent="0" algn="just">
              <a:buNone/>
            </a:pPr>
            <a:r>
              <a:rPr lang="en-US" sz="2200" dirty="0">
                <a:latin typeface="Arial" panose="020B0604020202020204" pitchFamily="34" charset="0"/>
                <a:cs typeface="Arial" panose="020B0604020202020204" pitchFamily="34" charset="0"/>
              </a:rPr>
              <a:t>Summary……………………………………………………………………………....9</a:t>
            </a:r>
          </a:p>
          <a:p>
            <a:pPr marL="0" indent="0" algn="just">
              <a:buNone/>
            </a:pPr>
            <a:r>
              <a:rPr lang="en-US" sz="2200" dirty="0">
                <a:latin typeface="Arial" panose="020B0604020202020204" pitchFamily="34" charset="0"/>
                <a:cs typeface="Arial" panose="020B0604020202020204" pitchFamily="34" charset="0"/>
              </a:rPr>
              <a:t>References …………………………………………………………………………..10</a:t>
            </a:r>
          </a:p>
          <a:p>
            <a:pPr marL="0" indent="0">
              <a:buNone/>
            </a:pPr>
            <a:endParaRPr lang="en-US" dirty="0"/>
          </a:p>
        </p:txBody>
      </p:sp>
    </p:spTree>
    <p:extLst>
      <p:ext uri="{BB962C8B-B14F-4D97-AF65-F5344CB8AC3E}">
        <p14:creationId xmlns:p14="http://schemas.microsoft.com/office/powerpoint/2010/main" val="155464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A35A0-DF47-331C-D440-1C4B38206187}"/>
              </a:ext>
            </a:extLst>
          </p:cNvPr>
          <p:cNvSpPr>
            <a:spLocks noGrp="1"/>
          </p:cNvSpPr>
          <p:nvPr>
            <p:ph type="title"/>
          </p:nvPr>
        </p:nvSpPr>
        <p:spPr/>
        <p:txBody>
          <a:bodyPr>
            <a:normAutofit/>
          </a:bodyPr>
          <a:lstStyle/>
          <a:p>
            <a:pPr algn="ctr"/>
            <a:r>
              <a:rPr lang="en-US" sz="5400" dirty="0">
                <a:latin typeface="Arial" panose="020B0604020202020204" pitchFamily="34" charset="0"/>
                <a:cs typeface="Arial" panose="020B0604020202020204" pitchFamily="34" charset="0"/>
              </a:rPr>
              <a:t>Training Criteria </a:t>
            </a:r>
          </a:p>
        </p:txBody>
      </p:sp>
      <p:sp>
        <p:nvSpPr>
          <p:cNvPr id="3" name="Content Placeholder 2">
            <a:extLst>
              <a:ext uri="{FF2B5EF4-FFF2-40B4-BE49-F238E27FC236}">
                <a16:creationId xmlns:a16="http://schemas.microsoft.com/office/drawing/2014/main" id="{FC3DC22B-1878-32CA-98F6-18B7B751B1F1}"/>
              </a:ext>
            </a:extLst>
          </p:cNvPr>
          <p:cNvSpPr>
            <a:spLocks noGrp="1"/>
          </p:cNvSpPr>
          <p:nvPr>
            <p:ph idx="1"/>
          </p:nvPr>
        </p:nvSpPr>
        <p:spPr>
          <a:xfrm>
            <a:off x="1522413" y="2253915"/>
            <a:ext cx="9144001" cy="4114801"/>
          </a:xfrm>
        </p:spPr>
        <p:txBody>
          <a:bodyPr>
            <a:normAutofit fontScale="92500" lnSpcReduction="10000"/>
          </a:bodyPr>
          <a:lstStyle/>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Effective communication</a:t>
            </a:r>
          </a:p>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Basic hospitality training</a:t>
            </a:r>
          </a:p>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Time management</a:t>
            </a:r>
          </a:p>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Team work skill</a:t>
            </a:r>
          </a:p>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Proper use of house keeping tools</a:t>
            </a:r>
          </a:p>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Knowledge of chemicals</a:t>
            </a:r>
          </a:p>
        </p:txBody>
      </p:sp>
    </p:spTree>
    <p:extLst>
      <p:ext uri="{BB962C8B-B14F-4D97-AF65-F5344CB8AC3E}">
        <p14:creationId xmlns:p14="http://schemas.microsoft.com/office/powerpoint/2010/main" val="1407795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81CB7-2E07-A997-9DC7-5CE60CE632D9}"/>
              </a:ext>
            </a:extLst>
          </p:cNvPr>
          <p:cNvSpPr>
            <a:spLocks noGrp="1"/>
          </p:cNvSpPr>
          <p:nvPr>
            <p:ph type="title"/>
          </p:nvPr>
        </p:nvSpPr>
        <p:spPr/>
        <p:txBody>
          <a:bodyPr>
            <a:noAutofit/>
          </a:bodyPr>
          <a:lstStyle/>
          <a:p>
            <a:pPr algn="ctr"/>
            <a:r>
              <a:rPr lang="en-US" sz="4800" dirty="0">
                <a:latin typeface="Arial" panose="020B0604020202020204" pitchFamily="34" charset="0"/>
                <a:cs typeface="Arial" panose="020B0604020202020204" pitchFamily="34" charset="0"/>
              </a:rPr>
              <a:t>Ensuring brand standards</a:t>
            </a:r>
          </a:p>
        </p:txBody>
      </p:sp>
      <p:sp>
        <p:nvSpPr>
          <p:cNvPr id="3" name="Content Placeholder 2">
            <a:extLst>
              <a:ext uri="{FF2B5EF4-FFF2-40B4-BE49-F238E27FC236}">
                <a16:creationId xmlns:a16="http://schemas.microsoft.com/office/drawing/2014/main" id="{70562622-BC56-2644-7247-C41CE2227929}"/>
              </a:ext>
            </a:extLst>
          </p:cNvPr>
          <p:cNvSpPr>
            <a:spLocks noGrp="1"/>
          </p:cNvSpPr>
          <p:nvPr>
            <p:ph idx="1"/>
          </p:nvPr>
        </p:nvSpPr>
        <p:spPr/>
        <p:txBody>
          <a:bodyPr>
            <a:normAutofit/>
          </a:bodyPr>
          <a:lstStyle/>
          <a:p>
            <a:pPr algn="just">
              <a:lnSpc>
                <a:spcPct val="150000"/>
              </a:lnSpc>
              <a:buFont typeface="Wingdings" panose="05000000000000000000" pitchFamily="2" charset="2"/>
              <a:buChar char="q"/>
            </a:pPr>
            <a:r>
              <a:rPr lang="en-US" sz="2200" dirty="0">
                <a:latin typeface="Arial" panose="020B0604020202020204" pitchFamily="34" charset="0"/>
                <a:cs typeface="Arial" panose="020B0604020202020204" pitchFamily="34" charset="0"/>
              </a:rPr>
              <a:t>The house keeping team members will be properly be communicated about the standards of Sheraton. </a:t>
            </a:r>
          </a:p>
          <a:p>
            <a:pPr algn="just">
              <a:lnSpc>
                <a:spcPct val="150000"/>
              </a:lnSpc>
              <a:buFont typeface="Wingdings" panose="05000000000000000000" pitchFamily="2" charset="2"/>
              <a:buChar char="q"/>
            </a:pPr>
            <a:r>
              <a:rPr lang="en-US" sz="2200" dirty="0">
                <a:latin typeface="Arial" panose="020B0604020202020204" pitchFamily="34" charset="0"/>
                <a:cs typeface="Arial" panose="020B0604020202020204" pitchFamily="34" charset="0"/>
              </a:rPr>
              <a:t>Each and every activity task of the house keeping department will be done meticulously and with detail.</a:t>
            </a:r>
          </a:p>
          <a:p>
            <a:pPr algn="just">
              <a:lnSpc>
                <a:spcPct val="150000"/>
              </a:lnSpc>
              <a:buFont typeface="Wingdings" panose="05000000000000000000" pitchFamily="2" charset="2"/>
              <a:buChar char="q"/>
            </a:pPr>
            <a:r>
              <a:rPr lang="en-US" sz="2200" dirty="0">
                <a:latin typeface="Arial" panose="020B0604020202020204" pitchFamily="34" charset="0"/>
                <a:cs typeface="Arial" panose="020B0604020202020204" pitchFamily="34" charset="0"/>
              </a:rPr>
              <a:t>The house keeping staff will be taught to learn and master customer service skills so that customers get satisfied with the service. </a:t>
            </a:r>
          </a:p>
        </p:txBody>
      </p:sp>
    </p:spTree>
    <p:extLst>
      <p:ext uri="{BB962C8B-B14F-4D97-AF65-F5344CB8AC3E}">
        <p14:creationId xmlns:p14="http://schemas.microsoft.com/office/powerpoint/2010/main" val="346679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BBA79-0A36-576F-B645-2280C918A80C}"/>
              </a:ext>
            </a:extLst>
          </p:cNvPr>
          <p:cNvSpPr>
            <a:spLocks noGrp="1"/>
          </p:cNvSpPr>
          <p:nvPr>
            <p:ph type="title"/>
          </p:nvPr>
        </p:nvSpPr>
        <p:spPr/>
        <p:txBody>
          <a:bodyPr>
            <a:normAutofit/>
          </a:bodyPr>
          <a:lstStyle/>
          <a:p>
            <a:pPr algn="ctr"/>
            <a:r>
              <a:rPr lang="en-US" sz="4400" dirty="0">
                <a:latin typeface="Arial" panose="020B0604020202020204" pitchFamily="34" charset="0"/>
                <a:cs typeface="Arial" panose="020B0604020202020204" pitchFamily="34" charset="0"/>
              </a:rPr>
              <a:t>Employee Engagement Model</a:t>
            </a:r>
          </a:p>
        </p:txBody>
      </p:sp>
      <p:sp>
        <p:nvSpPr>
          <p:cNvPr id="3" name="Content Placeholder 2">
            <a:extLst>
              <a:ext uri="{FF2B5EF4-FFF2-40B4-BE49-F238E27FC236}">
                <a16:creationId xmlns:a16="http://schemas.microsoft.com/office/drawing/2014/main" id="{1FAC4FF3-092F-06C0-EDB6-034CBC843035}"/>
              </a:ext>
            </a:extLst>
          </p:cNvPr>
          <p:cNvSpPr>
            <a:spLocks noGrp="1"/>
          </p:cNvSpPr>
          <p:nvPr>
            <p:ph idx="1"/>
          </p:nvPr>
        </p:nvSpPr>
        <p:spPr/>
        <p:txBody>
          <a:bodyPr>
            <a:normAutofit lnSpcReduction="10000"/>
          </a:bodyPr>
          <a:lstStyle/>
          <a:p>
            <a:pPr algn="just">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Integrating an employee engagement model can yield better employee training outcome. </a:t>
            </a:r>
          </a:p>
          <a:p>
            <a:pPr algn="just">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There are various employee engagement models among which Maslow’s theory of hierarchical needs is an effective model. </a:t>
            </a:r>
          </a:p>
          <a:p>
            <a:pPr algn="just">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Maslow’s hierarchy of needs a five tier model in a motivational theory which is widely employed in large and established organizations. </a:t>
            </a:r>
          </a:p>
        </p:txBody>
      </p:sp>
    </p:spTree>
    <p:extLst>
      <p:ext uri="{BB962C8B-B14F-4D97-AF65-F5344CB8AC3E}">
        <p14:creationId xmlns:p14="http://schemas.microsoft.com/office/powerpoint/2010/main" val="1387162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E2CA6-C6DC-5B8B-E3EB-F1627E392D78}"/>
              </a:ext>
            </a:extLst>
          </p:cNvPr>
          <p:cNvSpPr>
            <a:spLocks noGrp="1"/>
          </p:cNvSpPr>
          <p:nvPr>
            <p:ph type="title"/>
          </p:nvPr>
        </p:nvSpPr>
        <p:spPr>
          <a:xfrm>
            <a:off x="1522413" y="381000"/>
            <a:ext cx="9144001" cy="1600200"/>
          </a:xfrm>
        </p:spPr>
        <p:txBody>
          <a:bodyPr>
            <a:normAutofit/>
          </a:bodyPr>
          <a:lstStyle/>
          <a:p>
            <a:pPr algn="ctr"/>
            <a:r>
              <a:rPr lang="en-US" sz="4000" dirty="0">
                <a:latin typeface="Arial" panose="020B0604020202020204" pitchFamily="34" charset="0"/>
                <a:cs typeface="Arial" panose="020B0604020202020204" pitchFamily="34" charset="0"/>
              </a:rPr>
              <a:t>Application of Employee Engagement Model</a:t>
            </a:r>
          </a:p>
        </p:txBody>
      </p:sp>
      <p:sp>
        <p:nvSpPr>
          <p:cNvPr id="3" name="Content Placeholder 2">
            <a:extLst>
              <a:ext uri="{FF2B5EF4-FFF2-40B4-BE49-F238E27FC236}">
                <a16:creationId xmlns:a16="http://schemas.microsoft.com/office/drawing/2014/main" id="{DB42B8D2-F7EC-203B-2650-E550BD009A29}"/>
              </a:ext>
            </a:extLst>
          </p:cNvPr>
          <p:cNvSpPr>
            <a:spLocks noGrp="1"/>
          </p:cNvSpPr>
          <p:nvPr>
            <p:ph idx="1"/>
          </p:nvPr>
        </p:nvSpPr>
        <p:spPr>
          <a:xfrm>
            <a:off x="1532023" y="2514600"/>
            <a:ext cx="9134391" cy="4114801"/>
          </a:xfrm>
        </p:spPr>
        <p:txBody>
          <a:bodyPr>
            <a:normAutofit/>
          </a:bodyPr>
          <a:lstStyle/>
          <a:p>
            <a:pPr algn="just">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The physiological needs which can be provided by Sheraton Skyline Heathrow are fulfilled including food, water, shelter, clothing, health safety.</a:t>
            </a:r>
          </a:p>
          <a:p>
            <a:pPr algn="just">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Sheraton Skyline, Heathrow ensures highest safety and protection of staff and employees including health and financial security.</a:t>
            </a:r>
          </a:p>
        </p:txBody>
      </p:sp>
    </p:spTree>
    <p:extLst>
      <p:ext uri="{BB962C8B-B14F-4D97-AF65-F5344CB8AC3E}">
        <p14:creationId xmlns:p14="http://schemas.microsoft.com/office/powerpoint/2010/main" val="2591567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3ACAA-7621-435D-850C-96E2799A0DAD}"/>
              </a:ext>
            </a:extLst>
          </p:cNvPr>
          <p:cNvSpPr>
            <a:spLocks noGrp="1"/>
          </p:cNvSpPr>
          <p:nvPr>
            <p:ph type="title"/>
          </p:nvPr>
        </p:nvSpPr>
        <p:spPr/>
        <p:txBody>
          <a:bodyPr/>
          <a:lstStyle/>
          <a:p>
            <a:pPr algn="ctr"/>
            <a:r>
              <a:rPr lang="en-US" sz="3600" dirty="0">
                <a:latin typeface="Arial" panose="020B0604020202020204" pitchFamily="34" charset="0"/>
                <a:cs typeface="Arial" panose="020B0604020202020204" pitchFamily="34" charset="0"/>
              </a:rPr>
              <a:t>Application of Employee Engagement Model</a:t>
            </a:r>
            <a:endParaRPr lang="en-US" dirty="0"/>
          </a:p>
        </p:txBody>
      </p:sp>
      <p:sp>
        <p:nvSpPr>
          <p:cNvPr id="3" name="Content Placeholder 2">
            <a:extLst>
              <a:ext uri="{FF2B5EF4-FFF2-40B4-BE49-F238E27FC236}">
                <a16:creationId xmlns:a16="http://schemas.microsoft.com/office/drawing/2014/main" id="{EC56825C-C7F7-51C4-9156-7312AC0C1BA8}"/>
              </a:ext>
            </a:extLst>
          </p:cNvPr>
          <p:cNvSpPr>
            <a:spLocks noGrp="1"/>
          </p:cNvSpPr>
          <p:nvPr>
            <p:ph idx="1"/>
          </p:nvPr>
        </p:nvSpPr>
        <p:spPr>
          <a:xfrm>
            <a:off x="1540878" y="2133600"/>
            <a:ext cx="9134391" cy="4114801"/>
          </a:xfrm>
        </p:spPr>
        <p:txBody>
          <a:bodyPr/>
          <a:lstStyle/>
          <a:p>
            <a:pPr algn="just">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The need of love and belongingness will be created by developing a strong, warm, and friendly bond among the house keeping team members.</a:t>
            </a:r>
          </a:p>
          <a:p>
            <a:pPr algn="just">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The esteem needs of house keeping team members will be fulfilled by creating confidence of individual potential and acknowledgement. </a:t>
            </a:r>
          </a:p>
          <a:p>
            <a:pPr algn="just">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These steps will lead to self actualization of full potential. </a:t>
            </a:r>
          </a:p>
          <a:p>
            <a:pPr marL="0" indent="0">
              <a:buNone/>
            </a:pPr>
            <a:endParaRPr lang="en-US" dirty="0"/>
          </a:p>
        </p:txBody>
      </p:sp>
    </p:spTree>
    <p:extLst>
      <p:ext uri="{BB962C8B-B14F-4D97-AF65-F5344CB8AC3E}">
        <p14:creationId xmlns:p14="http://schemas.microsoft.com/office/powerpoint/2010/main" val="3993045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3061C-5D81-6964-D0C0-2ECBF6A1F697}"/>
              </a:ext>
            </a:extLst>
          </p:cNvPr>
          <p:cNvSpPr>
            <a:spLocks noGrp="1"/>
          </p:cNvSpPr>
          <p:nvPr>
            <p:ph type="title"/>
          </p:nvPr>
        </p:nvSpPr>
        <p:spPr/>
        <p:txBody>
          <a:bodyPr>
            <a:normAutofit/>
          </a:bodyPr>
          <a:lstStyle/>
          <a:p>
            <a:pPr algn="ctr"/>
            <a:r>
              <a:rPr lang="en-US" sz="4000" dirty="0">
                <a:latin typeface="Arial" panose="020B0604020202020204" pitchFamily="34" charset="0"/>
                <a:cs typeface="Arial" panose="020B0604020202020204" pitchFamily="34" charset="0"/>
              </a:rPr>
              <a:t>Tools and Techniques to be Used for the Training</a:t>
            </a:r>
          </a:p>
        </p:txBody>
      </p:sp>
      <p:sp>
        <p:nvSpPr>
          <p:cNvPr id="3" name="Content Placeholder 2">
            <a:extLst>
              <a:ext uri="{FF2B5EF4-FFF2-40B4-BE49-F238E27FC236}">
                <a16:creationId xmlns:a16="http://schemas.microsoft.com/office/drawing/2014/main" id="{ED7A84F4-A029-36FC-0A0A-939BFD566432}"/>
              </a:ext>
            </a:extLst>
          </p:cNvPr>
          <p:cNvSpPr>
            <a:spLocks noGrp="1"/>
          </p:cNvSpPr>
          <p:nvPr>
            <p:ph idx="1"/>
          </p:nvPr>
        </p:nvSpPr>
        <p:spPr>
          <a:xfrm>
            <a:off x="1532023" y="2269957"/>
            <a:ext cx="9134391" cy="4114801"/>
          </a:xfrm>
        </p:spPr>
        <p:txBody>
          <a:bodyPr/>
          <a:lstStyle/>
          <a:p>
            <a:pPr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Technological communication tools</a:t>
            </a:r>
          </a:p>
          <a:p>
            <a:pPr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Online based time management tool</a:t>
            </a:r>
          </a:p>
          <a:p>
            <a:pPr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Physical space for the training</a:t>
            </a:r>
          </a:p>
          <a:p>
            <a:pPr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Tools that are used in house keeping services</a:t>
            </a:r>
          </a:p>
          <a:p>
            <a:pPr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Chemicals that are to be properly introduced</a:t>
            </a:r>
          </a:p>
        </p:txBody>
      </p:sp>
    </p:spTree>
    <p:extLst>
      <p:ext uri="{BB962C8B-B14F-4D97-AF65-F5344CB8AC3E}">
        <p14:creationId xmlns:p14="http://schemas.microsoft.com/office/powerpoint/2010/main" val="2460069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3E19B-8441-8453-6F3E-8A3A41107F6F}"/>
              </a:ext>
            </a:extLst>
          </p:cNvPr>
          <p:cNvSpPr>
            <a:spLocks noGrp="1"/>
          </p:cNvSpPr>
          <p:nvPr>
            <p:ph type="title"/>
          </p:nvPr>
        </p:nvSpPr>
        <p:spPr/>
        <p:txBody>
          <a:bodyPr>
            <a:normAutofit/>
          </a:bodyPr>
          <a:lstStyle/>
          <a:p>
            <a:pPr algn="ctr"/>
            <a:r>
              <a:rPr lang="en-US" sz="6000" dirty="0">
                <a:latin typeface="Arial" panose="020B0604020202020204" pitchFamily="34" charset="0"/>
                <a:cs typeface="Arial" panose="020B0604020202020204" pitchFamily="34" charset="0"/>
              </a:rPr>
              <a:t>Summary </a:t>
            </a:r>
          </a:p>
        </p:txBody>
      </p:sp>
      <p:sp>
        <p:nvSpPr>
          <p:cNvPr id="3" name="Content Placeholder 2">
            <a:extLst>
              <a:ext uri="{FF2B5EF4-FFF2-40B4-BE49-F238E27FC236}">
                <a16:creationId xmlns:a16="http://schemas.microsoft.com/office/drawing/2014/main" id="{2EBDCCA7-96E0-C622-972C-AE48FBD560C2}"/>
              </a:ext>
            </a:extLst>
          </p:cNvPr>
          <p:cNvSpPr>
            <a:spLocks noGrp="1"/>
          </p:cNvSpPr>
          <p:nvPr>
            <p:ph idx="1"/>
          </p:nvPr>
        </p:nvSpPr>
        <p:spPr/>
        <p:txBody>
          <a:bodyPr>
            <a:normAutofit/>
          </a:bodyPr>
          <a:lstStyle/>
          <a:p>
            <a:pPr algn="just">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Employee training will be conducted based on the house keeping check list.</a:t>
            </a:r>
          </a:p>
          <a:p>
            <a:pPr algn="just">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Employee engagement model will be integrated to ensure the highest possible employee training outcome. </a:t>
            </a:r>
          </a:p>
          <a:p>
            <a:pPr algn="just">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Maslow’s theory of hierarchical needs will be employed in the employee training procedure.</a:t>
            </a:r>
          </a:p>
          <a:p>
            <a:pPr algn="just">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The training activities will be conducted using the tools and spaces of Sheraton Skyline, Heathrow. </a:t>
            </a:r>
          </a:p>
        </p:txBody>
      </p:sp>
    </p:spTree>
    <p:extLst>
      <p:ext uri="{BB962C8B-B14F-4D97-AF65-F5344CB8AC3E}">
        <p14:creationId xmlns:p14="http://schemas.microsoft.com/office/powerpoint/2010/main" val="3422595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4EB8A-29EF-2C6B-3EDA-36D399A2E0D1}"/>
              </a:ext>
            </a:extLst>
          </p:cNvPr>
          <p:cNvSpPr>
            <a:spLocks noGrp="1"/>
          </p:cNvSpPr>
          <p:nvPr>
            <p:ph type="title"/>
          </p:nvPr>
        </p:nvSpPr>
        <p:spPr/>
        <p:txBody>
          <a:bodyPr>
            <a:normAutofit/>
          </a:bodyPr>
          <a:lstStyle/>
          <a:p>
            <a:pPr algn="ctr"/>
            <a:r>
              <a:rPr lang="en-US" sz="54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D45096B4-64F0-AFCA-62B4-11F2768D5FFC}"/>
              </a:ext>
            </a:extLst>
          </p:cNvPr>
          <p:cNvSpPr>
            <a:spLocks noGrp="1"/>
          </p:cNvSpPr>
          <p:nvPr>
            <p:ph idx="1"/>
          </p:nvPr>
        </p:nvSpPr>
        <p:spPr>
          <a:xfrm>
            <a:off x="989012" y="1904999"/>
            <a:ext cx="10286999" cy="4648201"/>
          </a:xfrm>
        </p:spPr>
        <p:txBody>
          <a:bodyPr>
            <a:normAutofit fontScale="62500" lnSpcReduction="20000"/>
          </a:bodyPr>
          <a:lstStyle/>
          <a:p>
            <a:pPr algn="just"/>
            <a:r>
              <a:rPr lang="en-US" sz="2200" dirty="0">
                <a:latin typeface="Arial" panose="020B0604020202020204" pitchFamily="34" charset="0"/>
                <a:cs typeface="Arial" panose="020B0604020202020204" pitchFamily="34" charset="0"/>
              </a:rPr>
              <a:t>Bridger, E. (2018) Employee engagement: a practical introduction. 2nd ed. HR Fundamentals. London: CIPD and Kogan Page.</a:t>
            </a:r>
          </a:p>
          <a:p>
            <a:pPr algn="just"/>
            <a:r>
              <a:rPr lang="en-US" sz="2200" dirty="0">
                <a:latin typeface="Arial" panose="020B0604020202020204" pitchFamily="34" charset="0"/>
                <a:cs typeface="Arial" panose="020B0604020202020204" pitchFamily="34" charset="0"/>
              </a:rPr>
              <a:t>Cottrell, S. (2019) The Study Skills Handbook. 5th ed. London: Red Globe Press.</a:t>
            </a:r>
          </a:p>
          <a:p>
            <a:pPr algn="just"/>
            <a:r>
              <a:rPr lang="en-US" sz="2200" dirty="0">
                <a:latin typeface="Arial" panose="020B0604020202020204" pitchFamily="34" charset="0"/>
                <a:cs typeface="Arial" panose="020B0604020202020204" pitchFamily="34" charset="0"/>
              </a:rPr>
              <a:t>Fallon, M. &amp; Rutherford, D. (2010) Hotel Management and Operations. London: Pearson.</a:t>
            </a:r>
          </a:p>
          <a:p>
            <a:pPr algn="just"/>
            <a:r>
              <a:rPr lang="en-US" sz="2200" dirty="0">
                <a:latin typeface="Arial" panose="020B0604020202020204" pitchFamily="34" charset="0"/>
                <a:cs typeface="Arial" panose="020B0604020202020204" pitchFamily="34" charset="0"/>
              </a:rPr>
              <a:t>Ferdinand, N. and </a:t>
            </a:r>
            <a:r>
              <a:rPr lang="en-US" sz="2200" dirty="0" err="1">
                <a:latin typeface="Arial" panose="020B0604020202020204" pitchFamily="34" charset="0"/>
                <a:cs typeface="Arial" panose="020B0604020202020204" pitchFamily="34" charset="0"/>
              </a:rPr>
              <a:t>Kitchin</a:t>
            </a:r>
            <a:r>
              <a:rPr lang="en-US" sz="2200" dirty="0">
                <a:latin typeface="Arial" panose="020B0604020202020204" pitchFamily="34" charset="0"/>
                <a:cs typeface="Arial" panose="020B0604020202020204" pitchFamily="34" charset="0"/>
              </a:rPr>
              <a:t>, P. (2017) Events Management - An International Approach. 2nd ed. London: SAGE Publications Ltd.</a:t>
            </a:r>
          </a:p>
          <a:p>
            <a:pPr algn="just"/>
            <a:r>
              <a:rPr lang="en-US" sz="2200" dirty="0">
                <a:effectLst/>
                <a:latin typeface="Arial" panose="020B0604020202020204" pitchFamily="34" charset="0"/>
                <a:ea typeface="Times New Roman" panose="02020603050405020304" pitchFamily="18" charset="0"/>
                <a:cs typeface="Arial" panose="020B0604020202020204" pitchFamily="34" charset="0"/>
              </a:rPr>
              <a:t>Jonathan, G. K. and Mbogo, R. W. (2016), Maintaining health and safety at workplace: employee and employer’s role in ensuring a safe working environment, </a:t>
            </a:r>
            <a:r>
              <a:rPr lang="en-US" sz="2200" i="1" dirty="0">
                <a:effectLst/>
                <a:latin typeface="Arial" panose="020B0604020202020204" pitchFamily="34" charset="0"/>
                <a:ea typeface="Times New Roman" panose="02020603050405020304" pitchFamily="18" charset="0"/>
                <a:cs typeface="Arial" panose="020B0604020202020204" pitchFamily="34" charset="0"/>
              </a:rPr>
              <a:t>Journal of Education and Practice</a:t>
            </a:r>
            <a:r>
              <a:rPr lang="en-US" sz="2200" dirty="0">
                <a:effectLst/>
                <a:latin typeface="Arial" panose="020B0604020202020204" pitchFamily="34" charset="0"/>
                <a:ea typeface="Times New Roman" panose="02020603050405020304" pitchFamily="18" charset="0"/>
                <a:cs typeface="Arial" panose="020B0604020202020204" pitchFamily="34" charset="0"/>
              </a:rPr>
              <a:t>, Vol 7, No. 29. </a:t>
            </a:r>
            <a:endParaRPr lang="en-US" sz="2200" dirty="0">
              <a:latin typeface="Arial" panose="020B0604020202020204" pitchFamily="34" charset="0"/>
              <a:cs typeface="Arial" panose="020B0604020202020204" pitchFamily="34" charset="0"/>
            </a:endParaRPr>
          </a:p>
          <a:p>
            <a:pPr algn="just"/>
            <a:r>
              <a:rPr lang="en-US" sz="2200" dirty="0">
                <a:latin typeface="Arial" panose="020B0604020202020204" pitchFamily="34" charset="0"/>
                <a:cs typeface="Arial" panose="020B0604020202020204" pitchFamily="34" charset="0"/>
              </a:rPr>
              <a:t>Leiter, M. P. and Bakker, A. B. (2010) Work Engagement : A Handbook of Essential Theory and Research. Hove [England]: Psychology Press.</a:t>
            </a:r>
          </a:p>
          <a:p>
            <a:pPr algn="just"/>
            <a:r>
              <a:rPr lang="en-US" sz="2200" dirty="0">
                <a:latin typeface="Arial" panose="020B0604020202020204" pitchFamily="34" charset="0"/>
                <a:cs typeface="Arial" panose="020B0604020202020204" pitchFamily="34" charset="0"/>
              </a:rPr>
              <a:t>Raghubalan, G. and Raghubalan, S. (2016) Hotel Housekeeping - Operations And Management. 3rd ed. India: Oxford University Press.</a:t>
            </a:r>
          </a:p>
          <a:p>
            <a:pPr algn="just"/>
            <a:r>
              <a:rPr lang="en-US" sz="2200" dirty="0">
                <a:effectLst/>
                <a:latin typeface="Arial" panose="020B0604020202020204" pitchFamily="34" charset="0"/>
                <a:ea typeface="Calibri" panose="020F0502020204030204" pitchFamily="34" charset="0"/>
                <a:cs typeface="Arial" panose="020B0604020202020204" pitchFamily="34" charset="0"/>
              </a:rPr>
              <a:t>Rodriguez, J. and Walters, K., (2017), The importance of training and development in employee performance and evaluation, </a:t>
            </a:r>
            <a:r>
              <a:rPr lang="en-US" sz="2200" i="1" dirty="0">
                <a:effectLst/>
                <a:latin typeface="Arial" panose="020B0604020202020204" pitchFamily="34" charset="0"/>
                <a:ea typeface="Calibri" panose="020F0502020204030204" pitchFamily="34" charset="0"/>
                <a:cs typeface="Arial" panose="020B0604020202020204" pitchFamily="34" charset="0"/>
              </a:rPr>
              <a:t>World Wide Journal of Multidisciplinary Research and Development</a:t>
            </a:r>
            <a:r>
              <a:rPr lang="en-US" sz="2200" dirty="0">
                <a:effectLst/>
                <a:latin typeface="Arial" panose="020B0604020202020204" pitchFamily="34" charset="0"/>
                <a:ea typeface="Calibri" panose="020F0502020204030204" pitchFamily="34" charset="0"/>
                <a:cs typeface="Arial" panose="020B0604020202020204" pitchFamily="34" charset="0"/>
              </a:rPr>
              <a:t>, 3 (10): 206- 212.</a:t>
            </a:r>
            <a:endParaRPr lang="en-US" sz="2200" dirty="0">
              <a:latin typeface="Arial" panose="020B0604020202020204" pitchFamily="34" charset="0"/>
              <a:cs typeface="Arial" panose="020B0604020202020204" pitchFamily="34" charset="0"/>
            </a:endParaRPr>
          </a:p>
          <a:p>
            <a:pPr algn="just"/>
            <a:r>
              <a:rPr lang="en-US" sz="2200" dirty="0" err="1">
                <a:latin typeface="Arial" panose="020B0604020202020204" pitchFamily="34" charset="0"/>
                <a:cs typeface="Arial" panose="020B0604020202020204" pitchFamily="34" charset="0"/>
              </a:rPr>
              <a:t>Tesone</a:t>
            </a:r>
            <a:r>
              <a:rPr lang="en-US" sz="2200" dirty="0">
                <a:latin typeface="Arial" panose="020B0604020202020204" pitchFamily="34" charset="0"/>
                <a:cs typeface="Arial" panose="020B0604020202020204" pitchFamily="34" charset="0"/>
              </a:rPr>
              <a:t>, D. (2010) Principles Of Management For The Hospitality Industry. 1st ed. London: Routledge.</a:t>
            </a:r>
          </a:p>
          <a:p>
            <a:pPr algn="just"/>
            <a:r>
              <a:rPr lang="en-US" sz="2200" dirty="0" err="1">
                <a:latin typeface="Arial" panose="020B0604020202020204" pitchFamily="34" charset="0"/>
                <a:cs typeface="Arial" panose="020B0604020202020204" pitchFamily="34" charset="0"/>
              </a:rPr>
              <a:t>Vallen</a:t>
            </a:r>
            <a:r>
              <a:rPr lang="en-US" sz="2200" dirty="0">
                <a:latin typeface="Arial" panose="020B0604020202020204" pitchFamily="34" charset="0"/>
                <a:cs typeface="Arial" panose="020B0604020202020204" pitchFamily="34" charset="0"/>
              </a:rPr>
              <a:t>, G. &amp; </a:t>
            </a:r>
            <a:r>
              <a:rPr lang="en-US" sz="2200" dirty="0" err="1">
                <a:latin typeface="Arial" panose="020B0604020202020204" pitchFamily="34" charset="0"/>
                <a:cs typeface="Arial" panose="020B0604020202020204" pitchFamily="34" charset="0"/>
              </a:rPr>
              <a:t>Vallen</a:t>
            </a:r>
            <a:r>
              <a:rPr lang="en-US" sz="2200" dirty="0">
                <a:latin typeface="Arial" panose="020B0604020202020204" pitchFamily="34" charset="0"/>
                <a:cs typeface="Arial" panose="020B0604020202020204" pitchFamily="34" charset="0"/>
              </a:rPr>
              <a:t>, J. (2012) Managing Hotel Operations. London: Pearson.</a:t>
            </a:r>
          </a:p>
          <a:p>
            <a:endParaRPr lang="en-US" dirty="0"/>
          </a:p>
        </p:txBody>
      </p:sp>
    </p:spTree>
    <p:extLst>
      <p:ext uri="{BB962C8B-B14F-4D97-AF65-F5344CB8AC3E}">
        <p14:creationId xmlns:p14="http://schemas.microsoft.com/office/powerpoint/2010/main" val="270829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igital Blue Tunnel 16x9">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895261.potx" id="{4CBF9558-C12D-4F51-9AA3-9D0796951DBC}" vid="{FFC159E6-A134-46E7-B1A0-C306E39FC295}"/>
    </a:ext>
  </a:extLst>
</a:theme>
</file>

<file path=ppt/theme/theme2.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digital blue tunnel presentation (widescreen)</Template>
  <TotalTime>0</TotalTime>
  <Words>1967</Words>
  <Application>Microsoft Office PowerPoint</Application>
  <PresentationFormat>Custom</PresentationFormat>
  <Paragraphs>82</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Corbel</vt:lpstr>
      <vt:lpstr>Wingdings</vt:lpstr>
      <vt:lpstr>Digital Blue Tunnel 16x9</vt:lpstr>
      <vt:lpstr>Presentation on Basic Training</vt:lpstr>
      <vt:lpstr>Contents </vt:lpstr>
      <vt:lpstr>Training Criteria </vt:lpstr>
      <vt:lpstr>Ensuring brand standards</vt:lpstr>
      <vt:lpstr>Employee Engagement Model</vt:lpstr>
      <vt:lpstr>Application of Employee Engagement Model</vt:lpstr>
      <vt:lpstr>Application of Employee Engagement Model</vt:lpstr>
      <vt:lpstr>Tools and Techniques to be Used for the Training</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Basic Training</dc:title>
  <dc:creator>Afrin Arif</dc:creator>
  <cp:lastModifiedBy>fraizy fernanades</cp:lastModifiedBy>
  <cp:revision>9</cp:revision>
  <dcterms:created xsi:type="dcterms:W3CDTF">2023-10-20T18:59:36Z</dcterms:created>
  <dcterms:modified xsi:type="dcterms:W3CDTF">2023-11-12T13:21:14Z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