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4.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5.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6.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7.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 id="2147483737" r:id="rId2"/>
    <p:sldMasterId id="2147483743" r:id="rId3"/>
    <p:sldMasterId id="2147483751" r:id="rId4"/>
    <p:sldMasterId id="2147483754" r:id="rId5"/>
    <p:sldMasterId id="2147483758" r:id="rId6"/>
    <p:sldMasterId id="2147483762" r:id="rId7"/>
    <p:sldMasterId id="2147483776" r:id="rId8"/>
  </p:sldMasterIdLst>
  <p:notesMasterIdLst>
    <p:notesMasterId r:id="rId30"/>
  </p:notesMasterIdLst>
  <p:sldIdLst>
    <p:sldId id="256" r:id="rId9"/>
    <p:sldId id="282" r:id="rId10"/>
    <p:sldId id="284" r:id="rId11"/>
    <p:sldId id="283" r:id="rId12"/>
    <p:sldId id="257" r:id="rId13"/>
    <p:sldId id="266" r:id="rId14"/>
    <p:sldId id="267" r:id="rId15"/>
    <p:sldId id="268" r:id="rId16"/>
    <p:sldId id="270" r:id="rId17"/>
    <p:sldId id="271" r:id="rId18"/>
    <p:sldId id="269" r:id="rId19"/>
    <p:sldId id="288" r:id="rId20"/>
    <p:sldId id="258" r:id="rId21"/>
    <p:sldId id="259" r:id="rId22"/>
    <p:sldId id="260" r:id="rId23"/>
    <p:sldId id="261" r:id="rId24"/>
    <p:sldId id="262" r:id="rId25"/>
    <p:sldId id="263" r:id="rId26"/>
    <p:sldId id="264" r:id="rId27"/>
    <p:sldId id="285" r:id="rId28"/>
    <p:sldId id="265"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FFCC"/>
    <a:srgbClr val="66FF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660"/>
  </p:normalViewPr>
  <p:slideViewPr>
    <p:cSldViewPr snapToGrid="0">
      <p:cViewPr varScale="1">
        <p:scale>
          <a:sx n="93" d="100"/>
          <a:sy n="93" d="100"/>
        </p:scale>
        <p:origin x="92" y="5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 Type="http://schemas.openxmlformats.org/officeDocument/2006/relationships/slideMaster" Target="slideMasters/slideMaster3.xml"/><Relationship Id="rId21" Type="http://schemas.openxmlformats.org/officeDocument/2006/relationships/slide" Target="slides/slide13.xml"/><Relationship Id="rId34" Type="http://schemas.openxmlformats.org/officeDocument/2006/relationships/tableStyles" Target="tableStyles.xml"/><Relationship Id="rId7" Type="http://schemas.openxmlformats.org/officeDocument/2006/relationships/slideMaster" Target="slideMasters/slideMaster7.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notesMaster" Target="notesMasters/notesMaster1.xml"/><Relationship Id="rId8" Type="http://schemas.openxmlformats.org/officeDocument/2006/relationships/slideMaster" Target="slideMasters/slideMaster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64F1E6-919F-4799-AB99-2CA368B1D521}" type="datetimeFigureOut">
              <a:rPr lang="en-GB" smtClean="0"/>
              <a:t>09/02/2026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054D48-3D0B-4D9A-9E2F-67059EACCA5B}" type="slidenum">
              <a:rPr lang="en-GB" smtClean="0"/>
              <a:t>‹#›</a:t>
            </a:fld>
            <a:endParaRPr lang="en-GB"/>
          </a:p>
        </p:txBody>
      </p:sp>
    </p:spTree>
    <p:extLst>
      <p:ext uri="{BB962C8B-B14F-4D97-AF65-F5344CB8AC3E}">
        <p14:creationId xmlns:p14="http://schemas.microsoft.com/office/powerpoint/2010/main" val="39593738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738A15D9-591F-44E7-A994-C599DF337F20}" type="slidenum">
              <a:rPr lang="en-GB" smtClean="0"/>
              <a:t>2</a:t>
            </a:fld>
            <a:endParaRPr lang="en-GB"/>
          </a:p>
        </p:txBody>
      </p:sp>
    </p:spTree>
    <p:extLst>
      <p:ext uri="{BB962C8B-B14F-4D97-AF65-F5344CB8AC3E}">
        <p14:creationId xmlns:p14="http://schemas.microsoft.com/office/powerpoint/2010/main" val="3663479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738A15D9-591F-44E7-A994-C599DF337F20}" type="slidenum">
              <a:rPr lang="en-GB" smtClean="0"/>
              <a:t>4</a:t>
            </a:fld>
            <a:endParaRPr lang="en-GB"/>
          </a:p>
        </p:txBody>
      </p:sp>
    </p:spTree>
    <p:extLst>
      <p:ext uri="{BB962C8B-B14F-4D97-AF65-F5344CB8AC3E}">
        <p14:creationId xmlns:p14="http://schemas.microsoft.com/office/powerpoint/2010/main" val="21734437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573921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E472A2A-9F92-4E9E-9744-48668983AFDD}"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CFEA8E-3BFB-48F0-A439-E710ED24C5AA}" type="slidenum">
              <a:rPr lang="en-GB" smtClean="0"/>
              <a:t>‹#›</a:t>
            </a:fld>
            <a:endParaRPr lang="en-GB"/>
          </a:p>
        </p:txBody>
      </p:sp>
    </p:spTree>
    <p:extLst>
      <p:ext uri="{BB962C8B-B14F-4D97-AF65-F5344CB8AC3E}">
        <p14:creationId xmlns:p14="http://schemas.microsoft.com/office/powerpoint/2010/main" val="25590002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E472A2A-9F92-4E9E-9744-48668983AFDD}" type="datetimeFigureOut">
              <a:rPr lang="en-GB" smtClean="0"/>
              <a:t>09/02/2026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CFEA8E-3BFB-48F0-A439-E710ED24C5AA}" type="slidenum">
              <a:rPr lang="en-GB" smtClean="0"/>
              <a:t>‹#›</a:t>
            </a:fld>
            <a:endParaRPr lang="en-GB"/>
          </a:p>
        </p:txBody>
      </p:sp>
    </p:spTree>
    <p:extLst>
      <p:ext uri="{BB962C8B-B14F-4D97-AF65-F5344CB8AC3E}">
        <p14:creationId xmlns:p14="http://schemas.microsoft.com/office/powerpoint/2010/main" val="3329877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CE472A2A-9F92-4E9E-9744-48668983AFDD}"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CFEA8E-3BFB-48F0-A439-E710ED24C5AA}" type="slidenum">
              <a:rPr lang="en-GB" smtClean="0"/>
              <a:t>‹#›</a:t>
            </a:fld>
            <a:endParaRPr lang="en-GB"/>
          </a:p>
        </p:txBody>
      </p:sp>
    </p:spTree>
    <p:extLst>
      <p:ext uri="{BB962C8B-B14F-4D97-AF65-F5344CB8AC3E}">
        <p14:creationId xmlns:p14="http://schemas.microsoft.com/office/powerpoint/2010/main" val="698936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967768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7096893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5330056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835627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274754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4417376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6937222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8209303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7835647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602061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796169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3817471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464476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8980746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E472A2A-9F92-4E9E-9744-48668983AFDD}"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CFEA8E-3BFB-48F0-A439-E710ED24C5AA}" type="slidenum">
              <a:rPr lang="en-GB" smtClean="0"/>
              <a:t>‹#›</a:t>
            </a:fld>
            <a:endParaRPr lang="en-GB"/>
          </a:p>
        </p:txBody>
      </p:sp>
    </p:spTree>
    <p:extLst>
      <p:ext uri="{BB962C8B-B14F-4D97-AF65-F5344CB8AC3E}">
        <p14:creationId xmlns:p14="http://schemas.microsoft.com/office/powerpoint/2010/main" val="6547001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E472A2A-9F92-4E9E-9744-48668983AFDD}" type="datetimeFigureOut">
              <a:rPr lang="en-GB" smtClean="0"/>
              <a:t>09/02/2026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CFEA8E-3BFB-48F0-A439-E710ED24C5AA}" type="slidenum">
              <a:rPr lang="en-GB" smtClean="0"/>
              <a:t>‹#›</a:t>
            </a:fld>
            <a:endParaRPr lang="en-GB"/>
          </a:p>
        </p:txBody>
      </p:sp>
    </p:spTree>
    <p:extLst>
      <p:ext uri="{BB962C8B-B14F-4D97-AF65-F5344CB8AC3E}">
        <p14:creationId xmlns:p14="http://schemas.microsoft.com/office/powerpoint/2010/main" val="413955156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CE472A2A-9F92-4E9E-9744-48668983AFDD}"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CFEA8E-3BFB-48F0-A439-E710ED24C5AA}" type="slidenum">
              <a:rPr lang="en-GB" smtClean="0"/>
              <a:t>‹#›</a:t>
            </a:fld>
            <a:endParaRPr lang="en-GB"/>
          </a:p>
        </p:txBody>
      </p:sp>
    </p:spTree>
    <p:extLst>
      <p:ext uri="{BB962C8B-B14F-4D97-AF65-F5344CB8AC3E}">
        <p14:creationId xmlns:p14="http://schemas.microsoft.com/office/powerpoint/2010/main" val="342410074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96129394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9040701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3579185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887873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73744248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5003575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E472A2A-9F92-4E9E-9744-48668983AFDD}" type="datetimeFigureOut">
              <a:rPr lang="en-GB" smtClean="0"/>
              <a:t>09/02/2026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CFEA8E-3BFB-48F0-A439-E710ED24C5AA}" type="slidenum">
              <a:rPr lang="en-GB" smtClean="0"/>
              <a:t>‹#›</a:t>
            </a:fld>
            <a:endParaRPr lang="en-GB"/>
          </a:p>
        </p:txBody>
      </p:sp>
    </p:spTree>
    <p:extLst>
      <p:ext uri="{BB962C8B-B14F-4D97-AF65-F5344CB8AC3E}">
        <p14:creationId xmlns:p14="http://schemas.microsoft.com/office/powerpoint/2010/main" val="224259158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CE472A2A-9F92-4E9E-9744-48668983AFDD}"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CFEA8E-3BFB-48F0-A439-E710ED24C5AA}" type="slidenum">
              <a:rPr lang="en-GB" smtClean="0"/>
              <a:t>‹#›</a:t>
            </a:fld>
            <a:endParaRPr lang="en-GB"/>
          </a:p>
        </p:txBody>
      </p:sp>
    </p:spTree>
    <p:extLst>
      <p:ext uri="{BB962C8B-B14F-4D97-AF65-F5344CB8AC3E}">
        <p14:creationId xmlns:p14="http://schemas.microsoft.com/office/powerpoint/2010/main" val="100879639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871785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31509625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269330221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98887268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53679278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2985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405160539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9967198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2424531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472A2A-9F92-4E9E-9744-48668983AFDD}"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CFEA8E-3BFB-48F0-A439-E710ED24C5AA}" type="slidenum">
              <a:rPr lang="en-GB" smtClean="0"/>
              <a:t>‹#›</a:t>
            </a:fld>
            <a:endParaRPr lang="en-GB"/>
          </a:p>
        </p:txBody>
      </p:sp>
    </p:spTree>
    <p:extLst>
      <p:ext uri="{BB962C8B-B14F-4D97-AF65-F5344CB8AC3E}">
        <p14:creationId xmlns:p14="http://schemas.microsoft.com/office/powerpoint/2010/main" val="370882719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9564107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E472A2A-9F92-4E9E-9744-48668983AFDD}" type="datetimeFigureOut">
              <a:rPr lang="en-GB" smtClean="0"/>
              <a:t>09/02/2026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CFEA8E-3BFB-48F0-A439-E710ED24C5AA}" type="slidenum">
              <a:rPr lang="en-GB" smtClean="0"/>
              <a:t>‹#›</a:t>
            </a:fld>
            <a:endParaRPr lang="en-GB"/>
          </a:p>
        </p:txBody>
      </p:sp>
    </p:spTree>
    <p:extLst>
      <p:ext uri="{BB962C8B-B14F-4D97-AF65-F5344CB8AC3E}">
        <p14:creationId xmlns:p14="http://schemas.microsoft.com/office/powerpoint/2010/main" val="26990959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2/9/2026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7865037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2/9/2026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6986853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2/9/2026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3236505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0551173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8471445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5677131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2012619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theme" Target="../theme/theme2.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2.xml"/><Relationship Id="rId7" Type="http://schemas.openxmlformats.org/officeDocument/2006/relationships/slideLayout" Target="../slideLayouts/slideLayout1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4" Type="http://schemas.openxmlformats.org/officeDocument/2006/relationships/slideLayout" Target="../slideLayouts/slideLayout13.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9.xml"/><Relationship Id="rId7" Type="http://schemas.openxmlformats.org/officeDocument/2006/relationships/image" Target="../media/image14.png"/><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theme" Target="../theme/theme4.xml"/><Relationship Id="rId5" Type="http://schemas.openxmlformats.org/officeDocument/2006/relationships/slideLayout" Target="../slideLayouts/slideLayout21.xml"/><Relationship Id="rId4" Type="http://schemas.openxmlformats.org/officeDocument/2006/relationships/slideLayout" Target="../slideLayouts/slideLayout20.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9.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6.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7.xml"/><Relationship Id="rId3" Type="http://schemas.openxmlformats.org/officeDocument/2006/relationships/slideLayout" Target="../slideLayouts/slideLayout32.xml"/><Relationship Id="rId7" Type="http://schemas.openxmlformats.org/officeDocument/2006/relationships/slideLayout" Target="../slideLayouts/slideLayout36.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5" Type="http://schemas.openxmlformats.org/officeDocument/2006/relationships/slideLayout" Target="../slideLayouts/slideLayout34.xml"/><Relationship Id="rId4" Type="http://schemas.openxmlformats.org/officeDocument/2006/relationships/slideLayout" Target="../slideLayouts/slideLayout33.xml"/><Relationship Id="rId9"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45.xml"/><Relationship Id="rId3" Type="http://schemas.openxmlformats.org/officeDocument/2006/relationships/slideLayout" Target="../slideLayouts/slideLayout40.xml"/><Relationship Id="rId7" Type="http://schemas.openxmlformats.org/officeDocument/2006/relationships/slideLayout" Target="../slideLayouts/slideLayout44.xml"/><Relationship Id="rId12" Type="http://schemas.openxmlformats.org/officeDocument/2006/relationships/theme" Target="../theme/theme8.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5" Type="http://schemas.openxmlformats.org/officeDocument/2006/relationships/slideLayout" Target="../slideLayouts/slideLayout42.xml"/><Relationship Id="rId10" Type="http://schemas.openxmlformats.org/officeDocument/2006/relationships/slideLayout" Target="../slideLayouts/slideLayout47.xml"/><Relationship Id="rId4" Type="http://schemas.openxmlformats.org/officeDocument/2006/relationships/slideLayout" Target="../slideLayouts/slideLayout41.xml"/><Relationship Id="rId9" Type="http://schemas.openxmlformats.org/officeDocument/2006/relationships/slideLayout" Target="../slideLayouts/slideLayout4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accent1">
            <a:lumMod val="40000"/>
            <a:lumOff val="60000"/>
            <a:alpha val="21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472A2A-9F92-4E9E-9744-48668983AFDD}" type="datetimeFigureOut">
              <a:rPr lang="en-GB" smtClean="0"/>
              <a:t>09/02/2026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CFEA8E-3BFB-48F0-A439-E710ED24C5AA}"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537902241"/>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accent1">
            <a:lumMod val="40000"/>
            <a:lumOff val="60000"/>
            <a:alpha val="21000"/>
          </a:schemeClr>
        </a:solidFill>
        <a:effectLst/>
      </p:bgPr>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812186265"/>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accent1">
            <a:lumMod val="40000"/>
            <a:lumOff val="60000"/>
            <a:alpha val="21000"/>
          </a:schemeClr>
        </a:solid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149412406"/>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accent1">
            <a:lumMod val="40000"/>
            <a:lumOff val="60000"/>
            <a:alpha val="21000"/>
          </a:schemeClr>
        </a:solidFill>
        <a:effectLst/>
      </p:bgPr>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72248621"/>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71" r:id="rId3"/>
    <p:sldLayoutId id="2147483772" r:id="rId4"/>
    <p:sldLayoutId id="2147483773"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accent1">
            <a:lumMod val="40000"/>
            <a:lumOff val="60000"/>
            <a:alpha val="21000"/>
          </a:schemeClr>
        </a:solidFill>
        <a:effectLst/>
      </p:bgPr>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949036494"/>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chemeClr val="accent1">
            <a:lumMod val="40000"/>
            <a:lumOff val="60000"/>
            <a:alpha val="21000"/>
          </a:schemeClr>
        </a:solidFill>
        <a:effectLst/>
      </p:bgPr>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535487587"/>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74" r:id="rId4"/>
    <p:sldLayoutId id="2147483775"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solidFill>
          <a:schemeClr val="accent1">
            <a:lumMod val="40000"/>
            <a:lumOff val="60000"/>
            <a:alpha val="21000"/>
          </a:scheme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21714193"/>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chemeClr val="accent1">
            <a:lumMod val="40000"/>
            <a:lumOff val="60000"/>
            <a:alpha val="21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472A2A-9F92-4E9E-9744-48668983AFDD}" type="datetimeFigureOut">
              <a:rPr lang="en-GB" smtClean="0"/>
              <a:t>09/02/2026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CFEA8E-3BFB-48F0-A439-E710ED24C5AA}" type="slidenum">
              <a:rPr lang="en-GB" smtClean="0"/>
              <a:t>‹#›</a:t>
            </a:fld>
            <a:endParaRPr lang="en-GB"/>
          </a:p>
        </p:txBody>
      </p:sp>
    </p:spTree>
    <p:extLst>
      <p:ext uri="{BB962C8B-B14F-4D97-AF65-F5344CB8AC3E}">
        <p14:creationId xmlns:p14="http://schemas.microsoft.com/office/powerpoint/2010/main" val="1511308908"/>
      </p:ext>
    </p:extLst>
  </p:cSld>
  <p:clrMap bg1="lt1" tx1="dk1" bg2="lt2" tx2="dk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 id="2147483781" r:id="rId5"/>
    <p:sldLayoutId id="2147483782" r:id="rId6"/>
    <p:sldLayoutId id="2147483783" r:id="rId7"/>
    <p:sldLayoutId id="2147483784" r:id="rId8"/>
    <p:sldLayoutId id="2147483785" r:id="rId9"/>
    <p:sldLayoutId id="2147483786" r:id="rId10"/>
    <p:sldLayoutId id="214748378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4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6.xml.rels><?xml version="1.0" encoding="UTF-8" standalone="yes"?>
<Relationships xmlns="http://schemas.openxmlformats.org/package/2006/relationships"><Relationship Id="rId3" Type="http://schemas.openxmlformats.org/officeDocument/2006/relationships/hyperlink" Target="https://www.dreamstime.com/stock-image-question-marks-image9114901" TargetMode="External"/><Relationship Id="rId2" Type="http://schemas.openxmlformats.org/officeDocument/2006/relationships/image" Target="../media/image30.jpg"/><Relationship Id="rId1" Type="http://schemas.openxmlformats.org/officeDocument/2006/relationships/slideLayout" Target="../slideLayouts/slideLayout4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11.xml.rels><?xml version="1.0" encoding="UTF-8" standalone="yes"?>
<Relationships xmlns="http://schemas.openxmlformats.org/package/2006/relationships"><Relationship Id="rId3" Type="http://schemas.openxmlformats.org/officeDocument/2006/relationships/hyperlink" Target="https://www.iconfinder.com/icons/1654216/app_search_searching_web_website_icon" TargetMode="External"/><Relationship Id="rId2" Type="http://schemas.openxmlformats.org/officeDocument/2006/relationships/image" Target="../media/image32.png"/><Relationship Id="rId1" Type="http://schemas.openxmlformats.org/officeDocument/2006/relationships/slideLayout" Target="../slideLayouts/slideLayout41.xml"/></Relationships>
</file>

<file path=ppt/slides/_rels/slide12.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hyperlink" Target="https://www.frontiersin.org/articles/10.3389/feduc.2019.00064/full#B23" TargetMode="External"/><Relationship Id="rId1" Type="http://schemas.openxmlformats.org/officeDocument/2006/relationships/slideLayout" Target="../slideLayouts/slideLayout39.xml"/><Relationship Id="rId4" Type="http://schemas.openxmlformats.org/officeDocument/2006/relationships/hyperlink" Target="https://www.dreamstime.com/collage-older-adults-reading-learning-books-collage-older-adults-holding-books-interacting-study-material-image377696402"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14.xml.rels><?xml version="1.0" encoding="UTF-8" standalone="yes"?>
<Relationships xmlns="http://schemas.openxmlformats.org/package/2006/relationships"><Relationship Id="rId3" Type="http://schemas.openxmlformats.org/officeDocument/2006/relationships/hyperlink" Target="https://www.partneriaeth.cymru/en/collection/cwricwlwm-i-gymru" TargetMode="External"/><Relationship Id="rId2" Type="http://schemas.openxmlformats.org/officeDocument/2006/relationships/image" Target="../media/image34.png"/><Relationship Id="rId1" Type="http://schemas.openxmlformats.org/officeDocument/2006/relationships/slideLayout" Target="../slideLayouts/slideLayout41.xml"/></Relationships>
</file>

<file path=ppt/slides/_rels/slide15.xml.rels><?xml version="1.0" encoding="UTF-8" standalone="yes"?>
<Relationships xmlns="http://schemas.openxmlformats.org/package/2006/relationships"><Relationship Id="rId3" Type="http://schemas.openxmlformats.org/officeDocument/2006/relationships/hyperlink" Target="https://addysgcymru.blog.llyw.cymru/2018/06/22/mae-cwricwlwm-newydd-cymru-ynghyd-ar-trefniadau-asesu-wediu-seilio-ar-gynnydd-dyma-sut-bydd-yn-digwydd/" TargetMode="External"/><Relationship Id="rId2" Type="http://schemas.openxmlformats.org/officeDocument/2006/relationships/image" Target="../media/image35.jpg"/><Relationship Id="rId1" Type="http://schemas.openxmlformats.org/officeDocument/2006/relationships/slideLayout" Target="../slideLayouts/slideLayout41.xml"/></Relationships>
</file>

<file path=ppt/slides/_rels/slide16.xml.rels><?xml version="1.0" encoding="UTF-8" standalone="yes"?>
<Relationships xmlns="http://schemas.openxmlformats.org/package/2006/relationships"><Relationship Id="rId3" Type="http://schemas.openxmlformats.org/officeDocument/2006/relationships/hyperlink" Target="https://addysgcymru.blog.llyw.cymru/2018/06/22/mae-cwricwlwm-newydd-cymru-ynghyd-ar-trefniadau-asesu-wediu-seilio-ar-gynnydd-dyma-sut-bydd-yn-digwydd/" TargetMode="External"/><Relationship Id="rId2" Type="http://schemas.openxmlformats.org/officeDocument/2006/relationships/image" Target="../media/image35.jpg"/><Relationship Id="rId1" Type="http://schemas.openxmlformats.org/officeDocument/2006/relationships/slideLayout" Target="../slideLayouts/slideLayout4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19.xml.rels><?xml version="1.0" encoding="UTF-8" standalone="yes"?>
<Relationships xmlns="http://schemas.openxmlformats.org/package/2006/relationships"><Relationship Id="rId3" Type="http://schemas.openxmlformats.org/officeDocument/2006/relationships/hyperlink" Target="https://hwb.gov.wales/curriculum-for-wales/assessment-arrangements/supporting-learner-progression-assessment-guidance/" TargetMode="External"/><Relationship Id="rId2" Type="http://schemas.openxmlformats.org/officeDocument/2006/relationships/hyperlink" Target="https://hwb.gov.wales/cwricwlwm-i-gymru/trefniadau-asesu/cefnogi-cynnydd-dysgwyr-canllawiau-asesu/" TargetMode="External"/><Relationship Id="rId1" Type="http://schemas.openxmlformats.org/officeDocument/2006/relationships/slideLayout" Target="../slideLayouts/slideLayout4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21.xml.rels><?xml version="1.0" encoding="UTF-8" standalone="yes"?>
<Relationships xmlns="http://schemas.openxmlformats.org/package/2006/relationships"><Relationship Id="rId2" Type="http://schemas.openxmlformats.org/officeDocument/2006/relationships/hyperlink" Target="https://doi.org/10.1080/0969594X.2018.1441807" TargetMode="External"/><Relationship Id="rId1" Type="http://schemas.openxmlformats.org/officeDocument/2006/relationships/slideLayout" Target="../slideLayouts/slideLayout3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6AAEEC-794D-70CB-82A8-EFF9FD93A1F3}"/>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4200"/>
              <a:t>ECES6023C Hinsoddau Dysgu</a:t>
            </a:r>
            <a:br>
              <a:rPr lang="en-US" sz="4200"/>
            </a:br>
            <a:r>
              <a:rPr lang="en-US" sz="4200"/>
              <a:t>Learning Climates</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CAF5D127-A629-306E-BF8E-FFB943014711}"/>
              </a:ext>
            </a:extLst>
          </p:cNvPr>
          <p:cNvSpPr>
            <a:spLocks noGrp="1"/>
          </p:cNvSpPr>
          <p:nvPr>
            <p:ph sz="half" idx="1"/>
          </p:nvPr>
        </p:nvSpPr>
        <p:spPr>
          <a:xfrm>
            <a:off x="640080" y="3689724"/>
            <a:ext cx="4243589" cy="3320668"/>
          </a:xfrm>
        </p:spPr>
        <p:txBody>
          <a:bodyPr vert="horz" lIns="91440" tIns="45720" rIns="91440" bIns="45720" rtlCol="0">
            <a:normAutofit/>
          </a:bodyPr>
          <a:lstStyle/>
          <a:p>
            <a:r>
              <a:rPr lang="en-US" sz="2200" b="1"/>
              <a:t>Sesiwn/Session 6</a:t>
            </a:r>
          </a:p>
          <a:p>
            <a:r>
              <a:rPr lang="en-US" sz="2200" b="1"/>
              <a:t>Asesu ar Gyfer Dysgu - atgoffa</a:t>
            </a:r>
          </a:p>
          <a:p>
            <a:r>
              <a:rPr lang="en-US" sz="2200" b="1"/>
              <a:t>Assessment for Learning - recap</a:t>
            </a:r>
          </a:p>
        </p:txBody>
      </p:sp>
      <p:pic>
        <p:nvPicPr>
          <p:cNvPr id="6" name="Picture 5" descr="Woman with girls doing homework at table">
            <a:extLst>
              <a:ext uri="{FF2B5EF4-FFF2-40B4-BE49-F238E27FC236}">
                <a16:creationId xmlns:a16="http://schemas.microsoft.com/office/drawing/2014/main" id="{F900C40F-581C-AA59-C3B5-710F15FFB0FD}"/>
              </a:ext>
            </a:extLst>
          </p:cNvPr>
          <p:cNvPicPr>
            <a:picLocks noChangeAspect="1"/>
          </p:cNvPicPr>
          <p:nvPr/>
        </p:nvPicPr>
        <p:blipFill>
          <a:blip r:embed="rId2">
            <a:extLst>
              <a:ext uri="{28A0092B-C50C-407E-A947-70E740481C1C}">
                <a14:useLocalDpi xmlns:a14="http://schemas.microsoft.com/office/drawing/2010/main" val="0"/>
              </a:ext>
            </a:extLst>
          </a:blip>
          <a:srcRect l="19819" r="13730"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p:spPr>
      </p:pic>
    </p:spTree>
    <p:extLst>
      <p:ext uri="{BB962C8B-B14F-4D97-AF65-F5344CB8AC3E}">
        <p14:creationId xmlns:p14="http://schemas.microsoft.com/office/powerpoint/2010/main" val="4095345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620742"/>
            <a:ext cx="10515600" cy="1325563"/>
          </a:xfrm>
        </p:spPr>
        <p:txBody>
          <a:bodyPr>
            <a:normAutofit/>
          </a:bodyPr>
          <a:lstStyle/>
          <a:p>
            <a:r>
              <a:rPr lang="cy-GB" dirty="0">
                <a:solidFill>
                  <a:schemeClr val="bg1"/>
                </a:solidFill>
              </a:rPr>
              <a:t>Deilliannau Dysgu</a:t>
            </a:r>
            <a:br>
              <a:rPr lang="en-GB" dirty="0">
                <a:solidFill>
                  <a:schemeClr val="bg1"/>
                </a:solidFill>
              </a:rPr>
            </a:br>
            <a:r>
              <a:rPr lang="en-GB" dirty="0">
                <a:solidFill>
                  <a:schemeClr val="bg1"/>
                </a:solidFill>
              </a:rPr>
              <a:t>Learning Outcomes </a:t>
            </a:r>
          </a:p>
        </p:txBody>
      </p:sp>
      <p:sp>
        <p:nvSpPr>
          <p:cNvPr id="5" name="Content Placeholder 4"/>
          <p:cNvSpPr>
            <a:spLocks noGrp="1"/>
          </p:cNvSpPr>
          <p:nvPr>
            <p:ph sz="half" idx="1"/>
          </p:nvPr>
        </p:nvSpPr>
        <p:spPr>
          <a:xfrm>
            <a:off x="838200" y="2266345"/>
            <a:ext cx="5097780" cy="3910617"/>
          </a:xfrm>
        </p:spPr>
        <p:txBody>
          <a:bodyPr>
            <a:normAutofit/>
          </a:bodyPr>
          <a:lstStyle/>
          <a:p>
            <a:pPr lvl="0" fontAlgn="base" hangingPunct="0"/>
            <a:r>
              <a:rPr lang="cy-GB" sz="2400" dirty="0">
                <a:solidFill>
                  <a:schemeClr val="bg1"/>
                </a:solidFill>
              </a:rPr>
              <a:t>Mynd i’r afael yn feirniadol ag ymchwil cyfoes a damcaniaethau seicolegol a dysgu allweddol er mwyn gwerthuso effeithiolrwydd amrywiaeth o strategaethau dysgu ac addysgu</a:t>
            </a:r>
            <a:r>
              <a:rPr lang="en-GB" sz="2400" dirty="0">
                <a:solidFill>
                  <a:schemeClr val="bg1"/>
                </a:solidFill>
              </a:rPr>
              <a:t>.</a:t>
            </a:r>
          </a:p>
          <a:p>
            <a:pPr fontAlgn="base" hangingPunct="0"/>
            <a:endParaRPr lang="en-GB" sz="2400" dirty="0">
              <a:solidFill>
                <a:srgbClr val="FFFFFF"/>
              </a:solidFill>
              <a:effectLst/>
            </a:endParaRPr>
          </a:p>
        </p:txBody>
      </p:sp>
      <p:sp>
        <p:nvSpPr>
          <p:cNvPr id="6" name="Content Placeholder 5"/>
          <p:cNvSpPr>
            <a:spLocks noGrp="1"/>
          </p:cNvSpPr>
          <p:nvPr>
            <p:ph sz="half" idx="2"/>
          </p:nvPr>
        </p:nvSpPr>
        <p:spPr>
          <a:xfrm>
            <a:off x="6256020" y="2266345"/>
            <a:ext cx="5097780" cy="3910618"/>
          </a:xfrm>
        </p:spPr>
        <p:txBody>
          <a:bodyPr>
            <a:normAutofit/>
          </a:bodyPr>
          <a:lstStyle/>
          <a:p>
            <a:pPr lvl="0" fontAlgn="base" hangingPunct="0"/>
            <a:r>
              <a:rPr lang="en-GB" sz="2400" dirty="0">
                <a:solidFill>
                  <a:schemeClr val="bg1"/>
                </a:solidFill>
              </a:rPr>
              <a:t>Critically engage with contemporary research and key psychological and learning theory in order to evaluate the effectiveness of a range of teaching and learning strategies. </a:t>
            </a:r>
          </a:p>
          <a:p>
            <a:pPr fontAlgn="base" hangingPunct="0"/>
            <a:endParaRPr lang="en-GB" sz="2400" dirty="0">
              <a:solidFill>
                <a:srgbClr val="FFFFFF"/>
              </a:solidFill>
            </a:endParaRPr>
          </a:p>
          <a:p>
            <a:endParaRPr lang="en-GB" sz="2400" dirty="0">
              <a:solidFill>
                <a:srgbClr val="FFFFFF"/>
              </a:solidFill>
            </a:endParaRPr>
          </a:p>
        </p:txBody>
      </p:sp>
    </p:spTree>
    <p:extLst>
      <p:ext uri="{BB962C8B-B14F-4D97-AF65-F5344CB8AC3E}">
        <p14:creationId xmlns:p14="http://schemas.microsoft.com/office/powerpoint/2010/main" val="50053368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38200" y="620742"/>
            <a:ext cx="10515600" cy="1325563"/>
          </a:xfrm>
        </p:spPr>
        <p:txBody>
          <a:bodyPr>
            <a:normAutofit/>
          </a:bodyPr>
          <a:lstStyle/>
          <a:p>
            <a:r>
              <a:rPr lang="cy-GB" dirty="0">
                <a:solidFill>
                  <a:schemeClr val="bg1"/>
                </a:solidFill>
              </a:rPr>
              <a:t>Deilliannau Dysgu </a:t>
            </a:r>
            <a:br>
              <a:rPr lang="cy-GB" dirty="0">
                <a:solidFill>
                  <a:schemeClr val="bg1"/>
                </a:solidFill>
              </a:rPr>
            </a:br>
            <a:r>
              <a:rPr lang="en-GB" dirty="0">
                <a:solidFill>
                  <a:schemeClr val="bg1"/>
                </a:solidFill>
              </a:rPr>
              <a:t>Learning Outcomes </a:t>
            </a:r>
          </a:p>
        </p:txBody>
      </p:sp>
      <p:sp>
        <p:nvSpPr>
          <p:cNvPr id="6" name="Content Placeholder 5"/>
          <p:cNvSpPr>
            <a:spLocks noGrp="1"/>
          </p:cNvSpPr>
          <p:nvPr>
            <p:ph sz="half" idx="1"/>
          </p:nvPr>
        </p:nvSpPr>
        <p:spPr>
          <a:xfrm>
            <a:off x="838200" y="2266345"/>
            <a:ext cx="5097780" cy="3910617"/>
          </a:xfrm>
        </p:spPr>
        <p:txBody>
          <a:bodyPr>
            <a:normAutofit/>
          </a:bodyPr>
          <a:lstStyle/>
          <a:p>
            <a:pPr lvl="0" fontAlgn="base" hangingPunct="0"/>
            <a:r>
              <a:rPr lang="cy-GB" sz="2400" dirty="0">
                <a:solidFill>
                  <a:schemeClr val="bg1"/>
                </a:solidFill>
              </a:rPr>
              <a:t>Dadansoddi’n feirniadol elfennau ymddygiad effeithiol ar gyfer dysgu a chymhwyso damcaniaethau rheoli ymddygiad perthnasol mewn amrywiaeth o gyd-destunau addysgol.</a:t>
            </a:r>
            <a:endParaRPr lang="en-GB" sz="2400" dirty="0">
              <a:solidFill>
                <a:schemeClr val="bg1"/>
              </a:solidFill>
              <a:effectLst/>
            </a:endParaRPr>
          </a:p>
          <a:p>
            <a:pPr fontAlgn="base" hangingPunct="0"/>
            <a:endParaRPr lang="en-GB" sz="2400" dirty="0">
              <a:solidFill>
                <a:srgbClr val="FFFFFF"/>
              </a:solidFill>
              <a:effectLst/>
            </a:endParaRPr>
          </a:p>
        </p:txBody>
      </p:sp>
      <p:sp>
        <p:nvSpPr>
          <p:cNvPr id="7" name="Content Placeholder 6"/>
          <p:cNvSpPr>
            <a:spLocks noGrp="1"/>
          </p:cNvSpPr>
          <p:nvPr>
            <p:ph sz="half" idx="2"/>
          </p:nvPr>
        </p:nvSpPr>
        <p:spPr>
          <a:xfrm>
            <a:off x="6256020" y="2266345"/>
            <a:ext cx="5097780" cy="3910618"/>
          </a:xfrm>
        </p:spPr>
        <p:txBody>
          <a:bodyPr>
            <a:normAutofit/>
          </a:bodyPr>
          <a:lstStyle/>
          <a:p>
            <a:pPr lvl="0" fontAlgn="base" hangingPunct="0"/>
            <a:r>
              <a:rPr lang="en-GB" sz="2400" dirty="0">
                <a:solidFill>
                  <a:schemeClr val="bg1"/>
                </a:solidFill>
              </a:rPr>
              <a:t>Critically analyse the components of effective behaviour for learning and to apply relevant behaviour management theory in a range of educational contexts.</a:t>
            </a:r>
          </a:p>
          <a:p>
            <a:pPr fontAlgn="base" hangingPunct="0"/>
            <a:endParaRPr lang="en-GB" sz="2400" dirty="0">
              <a:solidFill>
                <a:schemeClr val="bg1"/>
              </a:solidFill>
            </a:endParaRPr>
          </a:p>
          <a:p>
            <a:endParaRPr lang="en-GB" sz="2400" dirty="0">
              <a:solidFill>
                <a:srgbClr val="FFFFFF"/>
              </a:solidFill>
            </a:endParaRPr>
          </a:p>
          <a:p>
            <a:endParaRPr lang="en-GB" sz="2400" dirty="0">
              <a:solidFill>
                <a:srgbClr val="FFFFFF"/>
              </a:solidFill>
            </a:endParaRPr>
          </a:p>
        </p:txBody>
      </p:sp>
    </p:spTree>
    <p:extLst>
      <p:ext uri="{BB962C8B-B14F-4D97-AF65-F5344CB8AC3E}">
        <p14:creationId xmlns:p14="http://schemas.microsoft.com/office/powerpoint/2010/main" val="424211121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38200" y="620742"/>
            <a:ext cx="10515600" cy="1325563"/>
          </a:xfrm>
        </p:spPr>
        <p:txBody>
          <a:bodyPr>
            <a:normAutofit/>
          </a:bodyPr>
          <a:lstStyle/>
          <a:p>
            <a:r>
              <a:rPr lang="cy-GB" dirty="0">
                <a:solidFill>
                  <a:schemeClr val="bg1"/>
                </a:solidFill>
              </a:rPr>
              <a:t>Deilliannau Dysgu </a:t>
            </a:r>
            <a:br>
              <a:rPr lang="cy-GB" dirty="0">
                <a:solidFill>
                  <a:schemeClr val="bg1"/>
                </a:solidFill>
              </a:rPr>
            </a:br>
            <a:r>
              <a:rPr lang="en-GB" dirty="0">
                <a:solidFill>
                  <a:schemeClr val="bg1"/>
                </a:solidFill>
              </a:rPr>
              <a:t>Learning Outcomes </a:t>
            </a:r>
          </a:p>
        </p:txBody>
      </p:sp>
      <p:sp>
        <p:nvSpPr>
          <p:cNvPr id="6" name="Content Placeholder 5"/>
          <p:cNvSpPr>
            <a:spLocks noGrp="1"/>
          </p:cNvSpPr>
          <p:nvPr>
            <p:ph sz="half" idx="1"/>
          </p:nvPr>
        </p:nvSpPr>
        <p:spPr>
          <a:xfrm>
            <a:off x="838200" y="2266345"/>
            <a:ext cx="5097780" cy="3910617"/>
          </a:xfrm>
        </p:spPr>
        <p:txBody>
          <a:bodyPr>
            <a:normAutofit/>
          </a:bodyPr>
          <a:lstStyle/>
          <a:p>
            <a:pPr lvl="0" fontAlgn="base" hangingPunct="0"/>
            <a:r>
              <a:rPr lang="cy-GB" sz="2400" dirty="0">
                <a:solidFill>
                  <a:schemeClr val="bg1"/>
                </a:solidFill>
              </a:rPr>
              <a:t>Dangos dealltwriaeth feirniadol o’r sgiliau proffesiynol sydd eu hangen i gynllunio, addysgu ac asesu ar gyfer cynnydd effeithiol a pharhaus mewn dysgu ac addysgu.</a:t>
            </a:r>
            <a:endParaRPr lang="en-GB" sz="2400" dirty="0">
              <a:solidFill>
                <a:schemeClr val="bg1"/>
              </a:solidFill>
            </a:endParaRPr>
          </a:p>
          <a:p>
            <a:pPr fontAlgn="base" hangingPunct="0"/>
            <a:endParaRPr lang="en-GB" sz="2400" dirty="0">
              <a:solidFill>
                <a:srgbClr val="FFFFFF"/>
              </a:solidFill>
              <a:effectLst/>
            </a:endParaRPr>
          </a:p>
          <a:p>
            <a:endParaRPr lang="en-GB" sz="2400" dirty="0">
              <a:solidFill>
                <a:srgbClr val="FFFFFF"/>
              </a:solidFill>
            </a:endParaRPr>
          </a:p>
        </p:txBody>
      </p:sp>
      <p:sp>
        <p:nvSpPr>
          <p:cNvPr id="7" name="Content Placeholder 6"/>
          <p:cNvSpPr>
            <a:spLocks noGrp="1"/>
          </p:cNvSpPr>
          <p:nvPr>
            <p:ph sz="half" idx="2"/>
          </p:nvPr>
        </p:nvSpPr>
        <p:spPr>
          <a:xfrm>
            <a:off x="6256020" y="2266345"/>
            <a:ext cx="5097780" cy="3910618"/>
          </a:xfrm>
        </p:spPr>
        <p:txBody>
          <a:bodyPr>
            <a:normAutofit/>
          </a:bodyPr>
          <a:lstStyle/>
          <a:p>
            <a:pPr lvl="0" fontAlgn="base" hangingPunct="0"/>
            <a:r>
              <a:rPr lang="en-GB" sz="2400" dirty="0">
                <a:solidFill>
                  <a:schemeClr val="bg1"/>
                </a:solidFill>
              </a:rPr>
              <a:t>Demonstrate a critical understanding of the professional skills required to plan, teach and assess for effective and sustained progress in teaching and learning.</a:t>
            </a:r>
          </a:p>
          <a:p>
            <a:pPr fontAlgn="base" hangingPunct="0"/>
            <a:endParaRPr lang="en-GB" sz="2400" dirty="0">
              <a:solidFill>
                <a:srgbClr val="FFFFFF"/>
              </a:solidFill>
            </a:endParaRPr>
          </a:p>
        </p:txBody>
      </p:sp>
    </p:spTree>
    <p:extLst>
      <p:ext uri="{BB962C8B-B14F-4D97-AF65-F5344CB8AC3E}">
        <p14:creationId xmlns:p14="http://schemas.microsoft.com/office/powerpoint/2010/main" val="294174852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6F7AF-8585-4329-8A30-82C0F5451660}"/>
              </a:ext>
            </a:extLst>
          </p:cNvPr>
          <p:cNvSpPr>
            <a:spLocks noGrp="1"/>
          </p:cNvSpPr>
          <p:nvPr>
            <p:ph type="title"/>
          </p:nvPr>
        </p:nvSpPr>
        <p:spPr>
          <a:xfrm>
            <a:off x="838200" y="620742"/>
            <a:ext cx="10515600" cy="1325563"/>
          </a:xfrm>
        </p:spPr>
        <p:txBody>
          <a:bodyPr>
            <a:normAutofit/>
          </a:bodyPr>
          <a:lstStyle/>
          <a:p>
            <a:r>
              <a:rPr lang="cy-GB" dirty="0">
                <a:solidFill>
                  <a:schemeClr val="bg1"/>
                </a:solidFill>
              </a:rPr>
              <a:t>Asesu – Tasg 1</a:t>
            </a:r>
            <a:br>
              <a:rPr lang="en-GB" dirty="0">
                <a:solidFill>
                  <a:schemeClr val="bg1"/>
                </a:solidFill>
              </a:rPr>
            </a:br>
            <a:r>
              <a:rPr lang="en-GB" dirty="0">
                <a:solidFill>
                  <a:schemeClr val="bg1"/>
                </a:solidFill>
              </a:rPr>
              <a:t>Assessment – Task 1</a:t>
            </a:r>
          </a:p>
        </p:txBody>
      </p:sp>
      <p:sp>
        <p:nvSpPr>
          <p:cNvPr id="3" name="Content Placeholder 2">
            <a:extLst>
              <a:ext uri="{FF2B5EF4-FFF2-40B4-BE49-F238E27FC236}">
                <a16:creationId xmlns:a16="http://schemas.microsoft.com/office/drawing/2014/main" id="{08CADFBE-685B-D42E-5F9A-ED56D2C9C649}"/>
              </a:ext>
            </a:extLst>
          </p:cNvPr>
          <p:cNvSpPr>
            <a:spLocks noGrp="1"/>
          </p:cNvSpPr>
          <p:nvPr>
            <p:ph sz="half" idx="1"/>
          </p:nvPr>
        </p:nvSpPr>
        <p:spPr>
          <a:xfrm>
            <a:off x="838200" y="1896119"/>
            <a:ext cx="5097780" cy="4280844"/>
          </a:xfrm>
        </p:spPr>
        <p:txBody>
          <a:bodyPr>
            <a:normAutofit/>
          </a:bodyPr>
          <a:lstStyle/>
          <a:p>
            <a:r>
              <a:rPr lang="cy-GB" sz="2000" dirty="0">
                <a:solidFill>
                  <a:schemeClr val="bg1"/>
                </a:solidFill>
              </a:rPr>
              <a:t>Rydych eisoes wedi astudio asesu yn eich modwl blaenorol  Astudiaethau Cwricwlwm ac Asesu</a:t>
            </a:r>
          </a:p>
          <a:p>
            <a:r>
              <a:rPr lang="cy-GB" sz="2000" dirty="0">
                <a:solidFill>
                  <a:schemeClr val="bg1"/>
                </a:solidFill>
              </a:rPr>
              <a:t>Beth ydyn ni’n ei olygu gan y term asesu?</a:t>
            </a:r>
          </a:p>
          <a:p>
            <a:r>
              <a:rPr lang="cy-GB" sz="2000" dirty="0">
                <a:solidFill>
                  <a:schemeClr val="bg1"/>
                </a:solidFill>
              </a:rPr>
              <a:t>Beth yw asesu ar gyfer dysgu (</a:t>
            </a:r>
            <a:r>
              <a:rPr lang="cy-GB" sz="2000" dirty="0" err="1">
                <a:solidFill>
                  <a:schemeClr val="bg1"/>
                </a:solidFill>
              </a:rPr>
              <a:t>AagD</a:t>
            </a:r>
            <a:r>
              <a:rPr lang="cy-GB" sz="2000" dirty="0">
                <a:solidFill>
                  <a:schemeClr val="bg1"/>
                </a:solidFill>
              </a:rPr>
              <a:t>)? </a:t>
            </a:r>
          </a:p>
          <a:p>
            <a:pPr lvl="1"/>
            <a:r>
              <a:rPr lang="cy-GB" sz="2100" dirty="0">
                <a:solidFill>
                  <a:schemeClr val="bg1"/>
                </a:solidFill>
                <a:latin typeface="Calibri" panose="020F0502020204030204" pitchFamily="34" charset="0"/>
                <a:cs typeface="Calibri" panose="020F0502020204030204" pitchFamily="34" charset="0"/>
              </a:rPr>
              <a:t>Mewn grwpiau, meddyliwch am ddiffiniad ar gyfer pob un o’r rhain. Sut maen nhw’n wahanol i’w gilydd?</a:t>
            </a:r>
          </a:p>
          <a:p>
            <a:pPr lvl="1"/>
            <a:r>
              <a:rPr lang="cy-GB" sz="2100" dirty="0">
                <a:solidFill>
                  <a:schemeClr val="bg1"/>
                </a:solidFill>
                <a:latin typeface="Calibri" panose="020F0502020204030204" pitchFamily="34" charset="0"/>
                <a:cs typeface="Calibri" panose="020F0502020204030204" pitchFamily="34" charset="0"/>
              </a:rPr>
              <a:t>Adfyfyriwch ar y dulliau asesu yr ydych yn gyfarwydd gyda. </a:t>
            </a:r>
            <a:r>
              <a:rPr lang="en-GB" sz="2100" b="0" i="0" dirty="0" err="1">
                <a:solidFill>
                  <a:srgbClr val="3C4043"/>
                </a:solidFill>
                <a:effectLst/>
              </a:rPr>
              <a:t>Gwnewch</a:t>
            </a:r>
            <a:r>
              <a:rPr lang="en-GB" sz="2100" b="0" i="0" dirty="0">
                <a:solidFill>
                  <a:srgbClr val="3C4043"/>
                </a:solidFill>
                <a:effectLst/>
              </a:rPr>
              <a:t> </a:t>
            </a:r>
            <a:r>
              <a:rPr lang="en-GB" sz="2100" b="0" i="0" dirty="0" err="1">
                <a:solidFill>
                  <a:srgbClr val="3C4043"/>
                </a:solidFill>
                <a:effectLst/>
              </a:rPr>
              <a:t>restr</a:t>
            </a:r>
            <a:r>
              <a:rPr lang="en-GB" sz="2100" b="0" i="0" dirty="0">
                <a:solidFill>
                  <a:srgbClr val="3C4043"/>
                </a:solidFill>
                <a:effectLst/>
              </a:rPr>
              <a:t>.</a:t>
            </a:r>
            <a:endParaRPr lang="cy-GB" sz="2100" dirty="0">
              <a:solidFill>
                <a:schemeClr val="bg1"/>
              </a:solidFill>
              <a:cs typeface="Calibri" panose="020F0502020204030204" pitchFamily="34" charset="0"/>
            </a:endParaRPr>
          </a:p>
        </p:txBody>
      </p:sp>
      <p:sp>
        <p:nvSpPr>
          <p:cNvPr id="4" name="Content Placeholder 3">
            <a:extLst>
              <a:ext uri="{FF2B5EF4-FFF2-40B4-BE49-F238E27FC236}">
                <a16:creationId xmlns:a16="http://schemas.microsoft.com/office/drawing/2014/main" id="{9C6FEB39-D8EA-1965-B527-DB984412A1F7}"/>
              </a:ext>
            </a:extLst>
          </p:cNvPr>
          <p:cNvSpPr>
            <a:spLocks noGrp="1"/>
          </p:cNvSpPr>
          <p:nvPr>
            <p:ph sz="half" idx="2"/>
          </p:nvPr>
        </p:nvSpPr>
        <p:spPr>
          <a:xfrm>
            <a:off x="6256020" y="1896119"/>
            <a:ext cx="5097780" cy="4280844"/>
          </a:xfrm>
        </p:spPr>
        <p:txBody>
          <a:bodyPr>
            <a:normAutofit/>
          </a:bodyPr>
          <a:lstStyle/>
          <a:p>
            <a:r>
              <a:rPr lang="en-GB" sz="2000" dirty="0">
                <a:solidFill>
                  <a:schemeClr val="bg1"/>
                </a:solidFill>
              </a:rPr>
              <a:t>You have already studied assessment in your previous module </a:t>
            </a:r>
            <a:r>
              <a:rPr lang="en-GB" sz="2000" dirty="0">
                <a:solidFill>
                  <a:schemeClr val="bg1"/>
                </a:solidFill>
                <a:effectLst/>
                <a:ea typeface="DengXian" panose="02010600030101010101" pitchFamily="2" charset="-122"/>
                <a:cs typeface="Times New Roman" panose="02020603050405020304" pitchFamily="18" charset="0"/>
              </a:rPr>
              <a:t>ECES6022 Curriculum and Assessment Studies  </a:t>
            </a:r>
          </a:p>
          <a:p>
            <a:r>
              <a:rPr lang="en-GB" sz="2000" dirty="0">
                <a:solidFill>
                  <a:schemeClr val="bg1"/>
                </a:solidFill>
                <a:ea typeface="DengXian" panose="02010600030101010101" pitchFamily="2" charset="-122"/>
                <a:cs typeface="Times New Roman" panose="02020603050405020304" pitchFamily="18" charset="0"/>
              </a:rPr>
              <a:t>What do we mean by the term assessment?</a:t>
            </a:r>
          </a:p>
          <a:p>
            <a:r>
              <a:rPr lang="en-GB" sz="2000" dirty="0">
                <a:solidFill>
                  <a:schemeClr val="bg1"/>
                </a:solidFill>
                <a:effectLst/>
                <a:ea typeface="DengXian" panose="02010600030101010101" pitchFamily="2" charset="-122"/>
                <a:cs typeface="Times New Roman" panose="02020603050405020304" pitchFamily="18" charset="0"/>
              </a:rPr>
              <a:t>What is assessment for learning (</a:t>
            </a:r>
            <a:r>
              <a:rPr lang="en-GB" sz="2000" dirty="0" err="1">
                <a:solidFill>
                  <a:schemeClr val="bg1"/>
                </a:solidFill>
                <a:effectLst/>
                <a:ea typeface="DengXian" panose="02010600030101010101" pitchFamily="2" charset="-122"/>
                <a:cs typeface="Times New Roman" panose="02020603050405020304" pitchFamily="18" charset="0"/>
              </a:rPr>
              <a:t>AfL</a:t>
            </a:r>
            <a:r>
              <a:rPr lang="en-GB" sz="2000" dirty="0">
                <a:solidFill>
                  <a:schemeClr val="bg1"/>
                </a:solidFill>
                <a:effectLst/>
                <a:ea typeface="DengXian" panose="02010600030101010101" pitchFamily="2" charset="-122"/>
                <a:cs typeface="Times New Roman" panose="02020603050405020304" pitchFamily="18" charset="0"/>
              </a:rPr>
              <a:t>)?</a:t>
            </a:r>
          </a:p>
          <a:p>
            <a:pPr lvl="1"/>
            <a:r>
              <a:rPr lang="en-GB" sz="2000" dirty="0">
                <a:solidFill>
                  <a:schemeClr val="bg1"/>
                </a:solidFill>
                <a:latin typeface="Calibri" panose="020F0502020204030204" pitchFamily="34" charset="0"/>
                <a:ea typeface="DengXian" panose="02010600030101010101" pitchFamily="2" charset="-122"/>
                <a:cs typeface="Times New Roman" panose="02020603050405020304" pitchFamily="18" charset="0"/>
              </a:rPr>
              <a:t>In groups come up with a definition of each of these? How do they differ?</a:t>
            </a:r>
          </a:p>
          <a:p>
            <a:pPr lvl="1"/>
            <a:r>
              <a:rPr lang="en-GB" sz="20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Reflect on the </a:t>
            </a:r>
            <a:r>
              <a:rPr lang="en-GB" sz="2000" dirty="0">
                <a:solidFill>
                  <a:schemeClr val="bg1"/>
                </a:solidFill>
                <a:latin typeface="Calibri" panose="020F0502020204030204" pitchFamily="34" charset="0"/>
                <a:ea typeface="DengXian" panose="02010600030101010101" pitchFamily="2" charset="-122"/>
                <a:cs typeface="Times New Roman" panose="02020603050405020304" pitchFamily="18" charset="0"/>
              </a:rPr>
              <a:t>assessment methods you are familiar with. Make a list.</a:t>
            </a:r>
            <a:endParaRPr lang="en-GB" sz="20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p>
            <a:endParaRPr lang="en-GB" sz="2000" dirty="0">
              <a:solidFill>
                <a:srgbClr val="FFFFFF"/>
              </a:solidFill>
            </a:endParaRPr>
          </a:p>
        </p:txBody>
      </p:sp>
    </p:spTree>
    <p:extLst>
      <p:ext uri="{BB962C8B-B14F-4D97-AF65-F5344CB8AC3E}">
        <p14:creationId xmlns:p14="http://schemas.microsoft.com/office/powerpoint/2010/main" val="113030801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42907-9D9C-2694-2EB6-688C84017D7D}"/>
              </a:ext>
            </a:extLst>
          </p:cNvPr>
          <p:cNvSpPr>
            <a:spLocks noGrp="1"/>
          </p:cNvSpPr>
          <p:nvPr>
            <p:ph type="title"/>
          </p:nvPr>
        </p:nvSpPr>
        <p:spPr>
          <a:xfrm>
            <a:off x="838200" y="620742"/>
            <a:ext cx="10515600" cy="1325563"/>
          </a:xfrm>
        </p:spPr>
        <p:txBody>
          <a:bodyPr>
            <a:normAutofit/>
          </a:bodyPr>
          <a:lstStyle/>
          <a:p>
            <a:r>
              <a:rPr lang="cy-GB" dirty="0">
                <a:solidFill>
                  <a:schemeClr val="bg1"/>
                </a:solidFill>
              </a:rPr>
              <a:t>Atgoffa - </a:t>
            </a:r>
            <a:r>
              <a:rPr lang="cy-GB" dirty="0" err="1">
                <a:solidFill>
                  <a:schemeClr val="bg1"/>
                </a:solidFill>
              </a:rPr>
              <a:t>AagD</a:t>
            </a:r>
            <a:br>
              <a:rPr lang="en-GB" dirty="0">
                <a:solidFill>
                  <a:schemeClr val="bg1"/>
                </a:solidFill>
              </a:rPr>
            </a:br>
            <a:r>
              <a:rPr lang="en-GB" dirty="0">
                <a:solidFill>
                  <a:schemeClr val="bg1"/>
                </a:solidFill>
              </a:rPr>
              <a:t>Recap - </a:t>
            </a:r>
            <a:r>
              <a:rPr lang="en-GB" dirty="0" err="1">
                <a:solidFill>
                  <a:schemeClr val="bg1"/>
                </a:solidFill>
              </a:rPr>
              <a:t>AfL</a:t>
            </a:r>
            <a:endParaRPr lang="en-GB" dirty="0">
              <a:solidFill>
                <a:schemeClr val="bg1"/>
              </a:solidFill>
            </a:endParaRPr>
          </a:p>
        </p:txBody>
      </p:sp>
      <p:sp>
        <p:nvSpPr>
          <p:cNvPr id="3" name="Content Placeholder 2">
            <a:extLst>
              <a:ext uri="{FF2B5EF4-FFF2-40B4-BE49-F238E27FC236}">
                <a16:creationId xmlns:a16="http://schemas.microsoft.com/office/drawing/2014/main" id="{AFD1CAC7-CCFC-E2DD-7CE1-128A78FCA2C6}"/>
              </a:ext>
            </a:extLst>
          </p:cNvPr>
          <p:cNvSpPr>
            <a:spLocks noGrp="1"/>
          </p:cNvSpPr>
          <p:nvPr>
            <p:ph sz="half" idx="1"/>
          </p:nvPr>
        </p:nvSpPr>
        <p:spPr>
          <a:xfrm>
            <a:off x="838200" y="2266345"/>
            <a:ext cx="5097780" cy="3910617"/>
          </a:xfrm>
        </p:spPr>
        <p:txBody>
          <a:bodyPr>
            <a:normAutofit/>
          </a:bodyPr>
          <a:lstStyle/>
          <a:p>
            <a:r>
              <a:rPr lang="cy-GB" sz="3200" dirty="0">
                <a:solidFill>
                  <a:schemeClr val="bg1"/>
                </a:solidFill>
              </a:rPr>
              <a:t>Pwy?</a:t>
            </a:r>
          </a:p>
          <a:p>
            <a:r>
              <a:rPr lang="cy-GB" sz="3200" dirty="0">
                <a:solidFill>
                  <a:schemeClr val="bg1"/>
                </a:solidFill>
              </a:rPr>
              <a:t>Beth?</a:t>
            </a:r>
          </a:p>
          <a:p>
            <a:r>
              <a:rPr lang="cy-GB" sz="3200" dirty="0">
                <a:solidFill>
                  <a:schemeClr val="bg1"/>
                </a:solidFill>
              </a:rPr>
              <a:t>Sut?</a:t>
            </a:r>
          </a:p>
        </p:txBody>
      </p:sp>
      <p:sp>
        <p:nvSpPr>
          <p:cNvPr id="4" name="Content Placeholder 3">
            <a:extLst>
              <a:ext uri="{FF2B5EF4-FFF2-40B4-BE49-F238E27FC236}">
                <a16:creationId xmlns:a16="http://schemas.microsoft.com/office/drawing/2014/main" id="{61519980-830A-2B98-FC63-C18EB5A50401}"/>
              </a:ext>
            </a:extLst>
          </p:cNvPr>
          <p:cNvSpPr>
            <a:spLocks noGrp="1"/>
          </p:cNvSpPr>
          <p:nvPr>
            <p:ph sz="half" idx="2"/>
          </p:nvPr>
        </p:nvSpPr>
        <p:spPr>
          <a:xfrm>
            <a:off x="6256020" y="2266345"/>
            <a:ext cx="5097780" cy="3910618"/>
          </a:xfrm>
        </p:spPr>
        <p:txBody>
          <a:bodyPr>
            <a:normAutofit/>
          </a:bodyPr>
          <a:lstStyle/>
          <a:p>
            <a:r>
              <a:rPr lang="en-GB" sz="3200" dirty="0">
                <a:solidFill>
                  <a:schemeClr val="bg1"/>
                </a:solidFill>
              </a:rPr>
              <a:t>Who?</a:t>
            </a:r>
          </a:p>
          <a:p>
            <a:r>
              <a:rPr lang="en-GB" sz="3200" dirty="0">
                <a:solidFill>
                  <a:schemeClr val="bg1"/>
                </a:solidFill>
              </a:rPr>
              <a:t>What? </a:t>
            </a:r>
          </a:p>
          <a:p>
            <a:r>
              <a:rPr lang="en-GB" sz="3200" dirty="0">
                <a:solidFill>
                  <a:schemeClr val="bg1"/>
                </a:solidFill>
              </a:rPr>
              <a:t>How?</a:t>
            </a:r>
          </a:p>
        </p:txBody>
      </p:sp>
      <p:pic>
        <p:nvPicPr>
          <p:cNvPr id="6" name="Picture 5">
            <a:extLst>
              <a:ext uri="{FF2B5EF4-FFF2-40B4-BE49-F238E27FC236}">
                <a16:creationId xmlns:a16="http://schemas.microsoft.com/office/drawing/2014/main" id="{4384B17E-39C8-CA59-0537-1DED6977707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225215" y="3794096"/>
            <a:ext cx="3091029" cy="2235200"/>
          </a:xfrm>
          <a:prstGeom prst="rect">
            <a:avLst/>
          </a:prstGeom>
        </p:spPr>
      </p:pic>
    </p:spTree>
    <p:extLst>
      <p:ext uri="{BB962C8B-B14F-4D97-AF65-F5344CB8AC3E}">
        <p14:creationId xmlns:p14="http://schemas.microsoft.com/office/powerpoint/2010/main" val="81366669"/>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75A344F-FDC9-0C3A-4916-151D410EE767}"/>
              </a:ext>
            </a:extLst>
          </p:cNvPr>
          <p:cNvSpPr>
            <a:spLocks noGrp="1"/>
          </p:cNvSpPr>
          <p:nvPr>
            <p:ph type="title"/>
          </p:nvPr>
        </p:nvSpPr>
        <p:spPr>
          <a:xfrm>
            <a:off x="838200" y="620742"/>
            <a:ext cx="10515600" cy="1325563"/>
          </a:xfrm>
        </p:spPr>
        <p:txBody>
          <a:bodyPr>
            <a:normAutofit fontScale="90000"/>
          </a:bodyPr>
          <a:lstStyle/>
          <a:p>
            <a:r>
              <a:rPr lang="cy-GB" dirty="0">
                <a:solidFill>
                  <a:schemeClr val="bg1"/>
                </a:solidFill>
              </a:rPr>
              <a:t>Pwy? – Damcaniaethwyr allweddol</a:t>
            </a:r>
            <a:br>
              <a:rPr lang="en-GB" dirty="0">
                <a:solidFill>
                  <a:schemeClr val="bg1"/>
                </a:solidFill>
              </a:rPr>
            </a:br>
            <a:r>
              <a:rPr lang="en-GB" dirty="0">
                <a:solidFill>
                  <a:schemeClr val="bg1"/>
                </a:solidFill>
              </a:rPr>
              <a:t>Who? – Key theorists</a:t>
            </a:r>
            <a:br>
              <a:rPr lang="en-GB" dirty="0">
                <a:solidFill>
                  <a:srgbClr val="FFFFFF"/>
                </a:solidFill>
              </a:rPr>
            </a:br>
            <a:endParaRPr lang="en-GB" dirty="0">
              <a:solidFill>
                <a:srgbClr val="FFFFFF"/>
              </a:solidFill>
            </a:endParaRPr>
          </a:p>
        </p:txBody>
      </p:sp>
      <p:sp>
        <p:nvSpPr>
          <p:cNvPr id="4" name="Content Placeholder 3">
            <a:extLst>
              <a:ext uri="{FF2B5EF4-FFF2-40B4-BE49-F238E27FC236}">
                <a16:creationId xmlns:a16="http://schemas.microsoft.com/office/drawing/2014/main" id="{52C10F73-DE11-0108-D173-500B740746B1}"/>
              </a:ext>
            </a:extLst>
          </p:cNvPr>
          <p:cNvSpPr>
            <a:spLocks noGrp="1"/>
          </p:cNvSpPr>
          <p:nvPr>
            <p:ph sz="half" idx="1"/>
          </p:nvPr>
        </p:nvSpPr>
        <p:spPr>
          <a:xfrm>
            <a:off x="838200" y="2266345"/>
            <a:ext cx="5097780" cy="3910617"/>
          </a:xfrm>
        </p:spPr>
        <p:txBody>
          <a:bodyPr>
            <a:normAutofit/>
          </a:bodyPr>
          <a:lstStyle/>
          <a:p>
            <a:r>
              <a:rPr lang="cy-GB" sz="2000" dirty="0">
                <a:solidFill>
                  <a:schemeClr val="bg1"/>
                </a:solidFill>
                <a:latin typeface="ff5"/>
              </a:rPr>
              <a:t>Black a Wiliam (1998). ‘</a:t>
            </a:r>
            <a:r>
              <a:rPr lang="cy-GB" sz="2000" i="1" dirty="0" err="1">
                <a:solidFill>
                  <a:schemeClr val="bg1"/>
                </a:solidFill>
                <a:latin typeface="ff5"/>
              </a:rPr>
              <a:t>Inside</a:t>
            </a:r>
            <a:r>
              <a:rPr lang="cy-GB" sz="2000" i="1" dirty="0">
                <a:solidFill>
                  <a:schemeClr val="bg1"/>
                </a:solidFill>
                <a:latin typeface="ff5"/>
              </a:rPr>
              <a:t> the Black </a:t>
            </a:r>
            <a:r>
              <a:rPr lang="cy-GB" sz="2000" i="1" dirty="0" err="1">
                <a:solidFill>
                  <a:schemeClr val="bg1"/>
                </a:solidFill>
                <a:latin typeface="ff5"/>
              </a:rPr>
              <a:t>box</a:t>
            </a:r>
            <a:r>
              <a:rPr lang="cy-GB" sz="2000" dirty="0">
                <a:solidFill>
                  <a:schemeClr val="bg1"/>
                </a:solidFill>
                <a:latin typeface="ff5"/>
              </a:rPr>
              <a:t>’ – mae asesu ffurfiannol yn gydran hanfodol o waith dosbarth ac y gall ei ddatblygu godi safonau cyrhaeddiad. </a:t>
            </a:r>
            <a:r>
              <a:rPr lang="cy-GB" sz="2000" dirty="0">
                <a:solidFill>
                  <a:schemeClr val="bg1"/>
                </a:solidFill>
              </a:rPr>
              <a:t>Black a Wiliam (2018) sy’n defnyddio’r term ‘asesu yn y dosbarth’ i gwmpasu asesu dysgu ac asesu ar gyfer dysgu, pan fydd yr athro’n gyfrifol am wneud penderfyniadau ynghylch yr asesu (y pam, sut a beth).</a:t>
            </a:r>
          </a:p>
          <a:p>
            <a:r>
              <a:rPr lang="cy-GB" sz="2000" dirty="0">
                <a:solidFill>
                  <a:schemeClr val="bg1"/>
                </a:solidFill>
                <a:latin typeface="MuseoSans"/>
              </a:rPr>
              <a:t>Gall arferion </a:t>
            </a:r>
            <a:r>
              <a:rPr lang="cy-GB" sz="2000" dirty="0" err="1">
                <a:solidFill>
                  <a:schemeClr val="bg1"/>
                </a:solidFill>
                <a:latin typeface="MuseoSans"/>
              </a:rPr>
              <a:t>A</a:t>
            </a:r>
            <a:r>
              <a:rPr lang="cy-GB" sz="2000" i="1" dirty="0" err="1">
                <a:solidFill>
                  <a:schemeClr val="bg1"/>
                </a:solidFill>
                <a:latin typeface="MuseoSans"/>
              </a:rPr>
              <a:t>ag</a:t>
            </a:r>
            <a:r>
              <a:rPr lang="cy-GB" sz="2000" dirty="0" err="1">
                <a:solidFill>
                  <a:schemeClr val="bg1"/>
                </a:solidFill>
                <a:latin typeface="MuseoSans"/>
              </a:rPr>
              <a:t>D</a:t>
            </a:r>
            <a:r>
              <a:rPr lang="cy-GB" sz="2000" dirty="0">
                <a:solidFill>
                  <a:schemeClr val="bg1"/>
                </a:solidFill>
                <a:latin typeface="MuseoSans"/>
              </a:rPr>
              <a:t> yn y dosbarth fod yn bwerus – </a:t>
            </a:r>
            <a:r>
              <a:rPr lang="cy-GB" sz="2000" dirty="0" err="1">
                <a:solidFill>
                  <a:schemeClr val="bg1"/>
                </a:solidFill>
                <a:latin typeface="MuseoSans"/>
              </a:rPr>
              <a:t>Hattie</a:t>
            </a:r>
            <a:r>
              <a:rPr lang="cy-GB" sz="2000" dirty="0">
                <a:solidFill>
                  <a:schemeClr val="bg1"/>
                </a:solidFill>
                <a:latin typeface="MuseoSans"/>
              </a:rPr>
              <a:t> (2009) </a:t>
            </a:r>
          </a:p>
        </p:txBody>
      </p:sp>
      <p:sp>
        <p:nvSpPr>
          <p:cNvPr id="7" name="Content Placeholder 6">
            <a:extLst>
              <a:ext uri="{FF2B5EF4-FFF2-40B4-BE49-F238E27FC236}">
                <a16:creationId xmlns:a16="http://schemas.microsoft.com/office/drawing/2014/main" id="{BBAE6D26-C76C-9D13-F493-54B906FA2D3B}"/>
              </a:ext>
            </a:extLst>
          </p:cNvPr>
          <p:cNvSpPr>
            <a:spLocks noGrp="1"/>
          </p:cNvSpPr>
          <p:nvPr>
            <p:ph sz="half" idx="2"/>
          </p:nvPr>
        </p:nvSpPr>
        <p:spPr>
          <a:xfrm>
            <a:off x="6256020" y="2266345"/>
            <a:ext cx="5097780" cy="3910618"/>
          </a:xfrm>
        </p:spPr>
        <p:txBody>
          <a:bodyPr>
            <a:normAutofit/>
          </a:bodyPr>
          <a:lstStyle/>
          <a:p>
            <a:r>
              <a:rPr lang="en-GB" sz="2000" b="0" i="0" dirty="0">
                <a:solidFill>
                  <a:schemeClr val="bg1"/>
                </a:solidFill>
                <a:effectLst/>
                <a:latin typeface="MuseoSans"/>
              </a:rPr>
              <a:t>Black and </a:t>
            </a:r>
            <a:r>
              <a:rPr lang="en-GB" sz="2000" b="0" i="0" dirty="0" err="1">
                <a:solidFill>
                  <a:schemeClr val="bg1"/>
                </a:solidFill>
                <a:effectLst/>
                <a:latin typeface="MuseoSans"/>
              </a:rPr>
              <a:t>Wiliam</a:t>
            </a:r>
            <a:r>
              <a:rPr lang="en-GB" sz="2000" dirty="0">
                <a:solidFill>
                  <a:schemeClr val="bg1"/>
                </a:solidFill>
                <a:latin typeface="MuseoSans"/>
              </a:rPr>
              <a:t> </a:t>
            </a:r>
            <a:r>
              <a:rPr lang="en-GB" sz="2000" b="0" i="0" dirty="0">
                <a:solidFill>
                  <a:schemeClr val="bg1"/>
                </a:solidFill>
                <a:effectLst/>
                <a:latin typeface="MuseoSans"/>
              </a:rPr>
              <a:t>(1998). </a:t>
            </a:r>
            <a:r>
              <a:rPr lang="en-GB" sz="2000" dirty="0">
                <a:solidFill>
                  <a:schemeClr val="bg1"/>
                </a:solidFill>
                <a:latin typeface="MuseoSans"/>
              </a:rPr>
              <a:t>‘</a:t>
            </a:r>
            <a:r>
              <a:rPr lang="en-GB" sz="2000" b="0" i="0" dirty="0">
                <a:solidFill>
                  <a:schemeClr val="bg1"/>
                </a:solidFill>
                <a:effectLst/>
                <a:latin typeface="MuseoSans"/>
              </a:rPr>
              <a:t>Inside the black box’ - f</a:t>
            </a:r>
            <a:r>
              <a:rPr lang="en-GB" sz="2000" b="0" i="0" dirty="0">
                <a:solidFill>
                  <a:schemeClr val="bg1"/>
                </a:solidFill>
                <a:effectLst/>
                <a:latin typeface="ff5"/>
              </a:rPr>
              <a:t>ormative assessment is an essential component of classroom work and that its development can raise standards of achievement. </a:t>
            </a:r>
            <a:r>
              <a:rPr lang="en-GB" sz="2000" dirty="0">
                <a:solidFill>
                  <a:schemeClr val="bg1"/>
                </a:solidFill>
              </a:rPr>
              <a:t>Black and </a:t>
            </a:r>
            <a:r>
              <a:rPr lang="en-GB" sz="2000" dirty="0" err="1">
                <a:solidFill>
                  <a:schemeClr val="bg1"/>
                </a:solidFill>
              </a:rPr>
              <a:t>Wiliam</a:t>
            </a:r>
            <a:r>
              <a:rPr lang="en-GB" sz="2000" dirty="0">
                <a:solidFill>
                  <a:schemeClr val="bg1"/>
                </a:solidFill>
              </a:rPr>
              <a:t> (2018) which uses the term ‘classroom assessment’ to encompass both assessment of and assessment for learning, when the decision-making around the assessment (the why, how and what) lies with the teacher.</a:t>
            </a:r>
            <a:endParaRPr lang="en-GB" sz="2000" b="0" i="0" dirty="0">
              <a:solidFill>
                <a:schemeClr val="bg1"/>
              </a:solidFill>
              <a:effectLst/>
              <a:latin typeface="ff5"/>
            </a:endParaRPr>
          </a:p>
          <a:p>
            <a:r>
              <a:rPr lang="en-GB" sz="2000" b="0" i="0" dirty="0" err="1">
                <a:solidFill>
                  <a:schemeClr val="bg1"/>
                </a:solidFill>
                <a:effectLst/>
                <a:latin typeface="MuseoSans"/>
              </a:rPr>
              <a:t>A</a:t>
            </a:r>
            <a:r>
              <a:rPr lang="en-GB" sz="2000" b="0" i="1" dirty="0" err="1">
                <a:solidFill>
                  <a:schemeClr val="bg1"/>
                </a:solidFill>
                <a:effectLst/>
                <a:latin typeface="MuseoSans"/>
              </a:rPr>
              <a:t>f</a:t>
            </a:r>
            <a:r>
              <a:rPr lang="en-GB" sz="2000" b="0" i="0" dirty="0" err="1">
                <a:solidFill>
                  <a:schemeClr val="bg1"/>
                </a:solidFill>
                <a:effectLst/>
                <a:latin typeface="MuseoSans"/>
              </a:rPr>
              <a:t>L</a:t>
            </a:r>
            <a:r>
              <a:rPr lang="en-GB" sz="2000" b="0" i="0" dirty="0">
                <a:solidFill>
                  <a:schemeClr val="bg1"/>
                </a:solidFill>
                <a:effectLst/>
                <a:latin typeface="MuseoSans"/>
              </a:rPr>
              <a:t> classroom practices are potentially powerful</a:t>
            </a:r>
            <a:r>
              <a:rPr lang="en-GB" sz="2000" dirty="0">
                <a:solidFill>
                  <a:schemeClr val="bg1"/>
                </a:solidFill>
                <a:latin typeface="MuseoSans"/>
              </a:rPr>
              <a:t> - </a:t>
            </a:r>
            <a:r>
              <a:rPr lang="en-GB" sz="2000" b="0" i="0" dirty="0">
                <a:solidFill>
                  <a:schemeClr val="bg1"/>
                </a:solidFill>
                <a:effectLst/>
                <a:latin typeface="MuseoSans"/>
              </a:rPr>
              <a:t>Hattie(2009)</a:t>
            </a:r>
            <a:endParaRPr lang="en-GB" sz="2000" dirty="0">
              <a:solidFill>
                <a:schemeClr val="bg1"/>
              </a:solidFill>
            </a:endParaRPr>
          </a:p>
          <a:p>
            <a:endParaRPr lang="en-GB" sz="2000" dirty="0">
              <a:solidFill>
                <a:srgbClr val="FFFFFF"/>
              </a:solidFill>
            </a:endParaRPr>
          </a:p>
        </p:txBody>
      </p:sp>
    </p:spTree>
    <p:extLst>
      <p:ext uri="{BB962C8B-B14F-4D97-AF65-F5344CB8AC3E}">
        <p14:creationId xmlns:p14="http://schemas.microsoft.com/office/powerpoint/2010/main" val="2158366887"/>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3721B-3E20-6336-9E8C-C0E848C201FB}"/>
              </a:ext>
            </a:extLst>
          </p:cNvPr>
          <p:cNvSpPr>
            <a:spLocks noGrp="1"/>
          </p:cNvSpPr>
          <p:nvPr>
            <p:ph type="title"/>
          </p:nvPr>
        </p:nvSpPr>
        <p:spPr>
          <a:xfrm>
            <a:off x="358219" y="365125"/>
            <a:ext cx="11481847" cy="1603920"/>
          </a:xfrm>
        </p:spPr>
        <p:txBody>
          <a:bodyPr>
            <a:normAutofit fontScale="90000"/>
          </a:bodyPr>
          <a:lstStyle/>
          <a:p>
            <a:r>
              <a:rPr lang="cy-GB" dirty="0"/>
              <a:t>Beth Pwy? – Damcaniaethwyr allweddol</a:t>
            </a:r>
            <a:br>
              <a:rPr lang="en-GB" dirty="0"/>
            </a:br>
            <a:r>
              <a:rPr lang="en-GB" dirty="0"/>
              <a:t>Who? – Key theorists</a:t>
            </a:r>
            <a:r>
              <a:rPr lang="cy-GB" dirty="0">
                <a:solidFill>
                  <a:srgbClr val="FFFFFF"/>
                </a:solidFill>
              </a:rPr>
              <a:t>?</a:t>
            </a:r>
            <a:br>
              <a:rPr lang="en-GB" dirty="0">
                <a:solidFill>
                  <a:srgbClr val="FFFFFF"/>
                </a:solidFill>
              </a:rPr>
            </a:br>
            <a:r>
              <a:rPr lang="en-GB" dirty="0">
                <a:solidFill>
                  <a:srgbClr val="FFFFFF"/>
                </a:solidFill>
              </a:rPr>
              <a:t>What?</a:t>
            </a:r>
          </a:p>
        </p:txBody>
      </p:sp>
      <p:sp>
        <p:nvSpPr>
          <p:cNvPr id="3" name="Content Placeholder 2">
            <a:extLst>
              <a:ext uri="{FF2B5EF4-FFF2-40B4-BE49-F238E27FC236}">
                <a16:creationId xmlns:a16="http://schemas.microsoft.com/office/drawing/2014/main" id="{C0A3D9AC-1938-3B0C-5587-7223B0F8CECD}"/>
              </a:ext>
            </a:extLst>
          </p:cNvPr>
          <p:cNvSpPr>
            <a:spLocks noGrp="1"/>
          </p:cNvSpPr>
          <p:nvPr>
            <p:ph sz="half" idx="1"/>
          </p:nvPr>
        </p:nvSpPr>
        <p:spPr>
          <a:xfrm>
            <a:off x="808187" y="2032148"/>
            <a:ext cx="4396339" cy="4224190"/>
          </a:xfrm>
        </p:spPr>
        <p:txBody>
          <a:bodyPr>
            <a:normAutofit fontScale="92500" lnSpcReduction="20000"/>
          </a:bodyPr>
          <a:lstStyle/>
          <a:p>
            <a:pPr eaLnBrk="1" hangingPunct="1"/>
            <a:r>
              <a:rPr lang="cy-GB" sz="2400" i="1" dirty="0"/>
              <a:t>Asesu ar gyfer dysgu yw’r broses o geisio a dehongli tystiolaeth i’w defnyddio gan ddysgwyr a’u hathrawon i benderfynu ble mae’r dysgwyr arni o ran eu dysgu, i ble mae angen iddynt fynd a’r ffordd orau o gyrraedd yno. </a:t>
            </a:r>
            <a:r>
              <a:rPr lang="cy-GB" sz="2400" dirty="0"/>
              <a:t>Grŵp Diwygio Asesu (2002)</a:t>
            </a:r>
          </a:p>
          <a:p>
            <a:pPr eaLnBrk="1" hangingPunct="1"/>
            <a:r>
              <a:rPr lang="cy-GB" sz="2400" dirty="0">
                <a:latin typeface="MuseoSans"/>
              </a:rPr>
              <a:t>Nododd Black a Wiliam (1998) ddau gam gweithredu a allai wneud arferion gwerthuso’n “ffurfiannol”:</a:t>
            </a:r>
          </a:p>
          <a:p>
            <a:pPr lvl="1"/>
            <a:r>
              <a:rPr lang="cy-GB" sz="1800" dirty="0">
                <a:latin typeface="MuseoSans"/>
              </a:rPr>
              <a:t>roedd angen ymwybyddiaeth o’r bwlch yn y galluoedd presennol mewn perthynas â’r nod a ddymunir</a:t>
            </a:r>
          </a:p>
          <a:p>
            <a:pPr lvl="1"/>
            <a:r>
              <a:rPr lang="cy-GB" sz="1800" dirty="0">
                <a:latin typeface="MuseoSans"/>
              </a:rPr>
              <a:t>angen gweithredu i gau’r bwlch.</a:t>
            </a:r>
          </a:p>
        </p:txBody>
      </p:sp>
      <p:sp>
        <p:nvSpPr>
          <p:cNvPr id="4" name="Content Placeholder 3">
            <a:extLst>
              <a:ext uri="{FF2B5EF4-FFF2-40B4-BE49-F238E27FC236}">
                <a16:creationId xmlns:a16="http://schemas.microsoft.com/office/drawing/2014/main" id="{532F4694-10CC-B75E-4310-F5AA0BCDBE9F}"/>
              </a:ext>
            </a:extLst>
          </p:cNvPr>
          <p:cNvSpPr>
            <a:spLocks noGrp="1"/>
          </p:cNvSpPr>
          <p:nvPr>
            <p:ph sz="half" idx="2"/>
          </p:nvPr>
        </p:nvSpPr>
        <p:spPr>
          <a:xfrm>
            <a:off x="6213293" y="1969045"/>
            <a:ext cx="4396341" cy="4831444"/>
          </a:xfrm>
        </p:spPr>
        <p:txBody>
          <a:bodyPr>
            <a:normAutofit fontScale="92500" lnSpcReduction="20000"/>
          </a:bodyPr>
          <a:lstStyle/>
          <a:p>
            <a:pPr eaLnBrk="1" hangingPunct="1"/>
            <a:r>
              <a:rPr lang="en-GB" altLang="en-US" sz="2400" i="1" dirty="0"/>
              <a:t>Assessment for learning is the process of seeking and interpreting evidence for use by learners and their teachers to decide where the learners are in their learning, where they need to go and how best to get there. </a:t>
            </a:r>
            <a:r>
              <a:rPr lang="en-GB" altLang="en-US" sz="2400" dirty="0"/>
              <a:t>Assessment Reform Group (2002)</a:t>
            </a:r>
          </a:p>
          <a:p>
            <a:r>
              <a:rPr lang="en-GB" sz="2400" b="0" i="0" dirty="0">
                <a:effectLst/>
                <a:latin typeface="MuseoSans"/>
              </a:rPr>
              <a:t>Black and </a:t>
            </a:r>
            <a:r>
              <a:rPr lang="en-GB" sz="2400" b="0" i="0" dirty="0" err="1">
                <a:effectLst/>
                <a:latin typeface="MuseoSans"/>
              </a:rPr>
              <a:t>Wiliam</a:t>
            </a:r>
            <a:r>
              <a:rPr lang="en-GB" sz="2400" b="0" i="0" dirty="0">
                <a:effectLst/>
                <a:latin typeface="MuseoSans"/>
              </a:rPr>
              <a:t> (1998) identified two actions that could make evaluation practices “formative”; </a:t>
            </a:r>
            <a:endParaRPr lang="en-GB" sz="2400" dirty="0">
              <a:latin typeface="MuseoSans"/>
            </a:endParaRPr>
          </a:p>
          <a:p>
            <a:pPr lvl="1"/>
            <a:r>
              <a:rPr lang="en-GB" sz="1800" b="0" i="0" dirty="0">
                <a:effectLst/>
                <a:latin typeface="MuseoSans"/>
              </a:rPr>
              <a:t>learners needed awareness of the gap in current capabilities relative to the desired goal </a:t>
            </a:r>
            <a:endParaRPr lang="en-GB" sz="1800" dirty="0">
              <a:latin typeface="MuseoSans"/>
            </a:endParaRPr>
          </a:p>
          <a:p>
            <a:pPr lvl="1"/>
            <a:r>
              <a:rPr lang="en-GB" sz="1800" b="0" i="0" dirty="0">
                <a:effectLst/>
                <a:latin typeface="MuseoSans"/>
              </a:rPr>
              <a:t>need to take action to close the gap. </a:t>
            </a:r>
            <a:endParaRPr lang="en-GB" sz="1800" dirty="0"/>
          </a:p>
          <a:p>
            <a:endParaRPr lang="en-GB" dirty="0"/>
          </a:p>
        </p:txBody>
      </p:sp>
    </p:spTree>
    <p:extLst>
      <p:ext uri="{BB962C8B-B14F-4D97-AF65-F5344CB8AC3E}">
        <p14:creationId xmlns:p14="http://schemas.microsoft.com/office/powerpoint/2010/main" val="16956377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44893CFD-B5E1-D45B-B95C-80E2D12CDFD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561833" y="643467"/>
            <a:ext cx="5012370" cy="494952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DD11EAD-09D6-4028-C793-F8EDB3469EDA}"/>
              </a:ext>
            </a:extLst>
          </p:cNvPr>
          <p:cNvSpPr txBox="1"/>
          <p:nvPr/>
        </p:nvSpPr>
        <p:spPr>
          <a:xfrm>
            <a:off x="8746067" y="1346200"/>
            <a:ext cx="1811906" cy="584775"/>
          </a:xfrm>
          <a:prstGeom prst="rect">
            <a:avLst/>
          </a:prstGeom>
          <a:noFill/>
        </p:spPr>
        <p:txBody>
          <a:bodyPr wrap="none" rtlCol="0">
            <a:spAutoFit/>
          </a:bodyPr>
          <a:lstStyle/>
          <a:p>
            <a:r>
              <a:rPr lang="en-GB" sz="3200" dirty="0" err="1"/>
              <a:t>AaGD</a:t>
            </a:r>
            <a:r>
              <a:rPr lang="en-GB" sz="3200" dirty="0"/>
              <a:t>/</a:t>
            </a:r>
            <a:r>
              <a:rPr lang="en-GB" sz="3200" dirty="0" err="1"/>
              <a:t>AfL</a:t>
            </a:r>
            <a:endParaRPr lang="en-GB" sz="3200" dirty="0"/>
          </a:p>
        </p:txBody>
      </p:sp>
    </p:spTree>
    <p:extLst>
      <p:ext uri="{BB962C8B-B14F-4D97-AF65-F5344CB8AC3E}">
        <p14:creationId xmlns:p14="http://schemas.microsoft.com/office/powerpoint/2010/main" val="20247461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9C3635A-C59F-4F72-FD15-9C7436EB2717}"/>
              </a:ext>
            </a:extLst>
          </p:cNvPr>
          <p:cNvSpPr>
            <a:spLocks noGrp="1"/>
          </p:cNvSpPr>
          <p:nvPr>
            <p:ph type="title"/>
          </p:nvPr>
        </p:nvSpPr>
        <p:spPr>
          <a:xfrm>
            <a:off x="838200" y="620742"/>
            <a:ext cx="10515600" cy="1325563"/>
          </a:xfrm>
        </p:spPr>
        <p:txBody>
          <a:bodyPr>
            <a:normAutofit/>
          </a:bodyPr>
          <a:lstStyle/>
          <a:p>
            <a:r>
              <a:rPr lang="cy-GB" dirty="0">
                <a:solidFill>
                  <a:schemeClr val="bg1"/>
                </a:solidFill>
              </a:rPr>
              <a:t>Sut?</a:t>
            </a:r>
            <a:br>
              <a:rPr lang="en-GB" dirty="0">
                <a:solidFill>
                  <a:schemeClr val="bg1"/>
                </a:solidFill>
              </a:rPr>
            </a:br>
            <a:r>
              <a:rPr lang="en-GB" dirty="0">
                <a:solidFill>
                  <a:schemeClr val="bg1"/>
                </a:solidFill>
              </a:rPr>
              <a:t>How?</a:t>
            </a:r>
          </a:p>
        </p:txBody>
      </p:sp>
      <p:sp>
        <p:nvSpPr>
          <p:cNvPr id="5" name="Content Placeholder 4">
            <a:extLst>
              <a:ext uri="{FF2B5EF4-FFF2-40B4-BE49-F238E27FC236}">
                <a16:creationId xmlns:a16="http://schemas.microsoft.com/office/drawing/2014/main" id="{74C329FD-EC2E-5186-B9AE-0FBE1AC6E10B}"/>
              </a:ext>
            </a:extLst>
          </p:cNvPr>
          <p:cNvSpPr>
            <a:spLocks noGrp="1"/>
          </p:cNvSpPr>
          <p:nvPr>
            <p:ph sz="half" idx="1"/>
          </p:nvPr>
        </p:nvSpPr>
        <p:spPr>
          <a:xfrm>
            <a:off x="838200" y="2266345"/>
            <a:ext cx="5097780" cy="3517375"/>
          </a:xfrm>
        </p:spPr>
        <p:txBody>
          <a:bodyPr>
            <a:normAutofit/>
          </a:bodyPr>
          <a:lstStyle/>
          <a:p>
            <a:pPr marL="0" indent="0">
              <a:buNone/>
            </a:pPr>
            <a:r>
              <a:rPr lang="cy-GB" sz="2000" dirty="0">
                <a:solidFill>
                  <a:schemeClr val="bg1"/>
                </a:solidFill>
              </a:rPr>
              <a:t>Yr hanfodion</a:t>
            </a:r>
          </a:p>
          <a:p>
            <a:r>
              <a:rPr lang="cy-GB" sz="2000" dirty="0">
                <a:solidFill>
                  <a:schemeClr val="bg1"/>
                </a:solidFill>
              </a:rPr>
              <a:t>Deall ble mae’r dysgwyr arni o ran eu dysgu</a:t>
            </a:r>
          </a:p>
          <a:p>
            <a:r>
              <a:rPr lang="cy-GB" sz="2000" dirty="0">
                <a:solidFill>
                  <a:schemeClr val="bg1"/>
                </a:solidFill>
              </a:rPr>
              <a:t>Bwriad Dysgu clir a rennir</a:t>
            </a:r>
          </a:p>
          <a:p>
            <a:r>
              <a:rPr lang="cy-GB" sz="2000" dirty="0">
                <a:solidFill>
                  <a:schemeClr val="bg1"/>
                </a:solidFill>
              </a:rPr>
              <a:t>Meini prawf llwyddiant clir a rennir</a:t>
            </a:r>
          </a:p>
          <a:p>
            <a:r>
              <a:rPr lang="cy-GB" sz="2000" dirty="0">
                <a:solidFill>
                  <a:schemeClr val="bg1"/>
                </a:solidFill>
              </a:rPr>
              <a:t>Mwyhau cyfleoedd i feddwl yn ofalus am gwestiynu da ac effeithiol</a:t>
            </a:r>
          </a:p>
          <a:p>
            <a:r>
              <a:rPr lang="cy-GB" sz="2000" dirty="0">
                <a:solidFill>
                  <a:schemeClr val="bg1"/>
                </a:solidFill>
              </a:rPr>
              <a:t>Adborth o Ansawdd</a:t>
            </a:r>
          </a:p>
          <a:p>
            <a:r>
              <a:rPr lang="cy-GB" sz="2000" dirty="0">
                <a:solidFill>
                  <a:schemeClr val="bg1"/>
                </a:solidFill>
              </a:rPr>
              <a:t>Hunanasesu</a:t>
            </a:r>
          </a:p>
          <a:p>
            <a:r>
              <a:rPr lang="cy-GB" sz="2000" dirty="0">
                <a:solidFill>
                  <a:schemeClr val="bg1"/>
                </a:solidFill>
              </a:rPr>
              <a:t>Asesu Cymheiriaid</a:t>
            </a:r>
          </a:p>
        </p:txBody>
      </p:sp>
      <p:sp>
        <p:nvSpPr>
          <p:cNvPr id="6" name="Content Placeholder 5">
            <a:extLst>
              <a:ext uri="{FF2B5EF4-FFF2-40B4-BE49-F238E27FC236}">
                <a16:creationId xmlns:a16="http://schemas.microsoft.com/office/drawing/2014/main" id="{6A96EF15-90FC-AC6A-803F-BC0F52E2F3D5}"/>
              </a:ext>
            </a:extLst>
          </p:cNvPr>
          <p:cNvSpPr>
            <a:spLocks noGrp="1"/>
          </p:cNvSpPr>
          <p:nvPr>
            <p:ph sz="half" idx="2"/>
          </p:nvPr>
        </p:nvSpPr>
        <p:spPr>
          <a:xfrm>
            <a:off x="6256020" y="2266345"/>
            <a:ext cx="5097780" cy="3910618"/>
          </a:xfrm>
        </p:spPr>
        <p:txBody>
          <a:bodyPr>
            <a:normAutofit/>
          </a:bodyPr>
          <a:lstStyle/>
          <a:p>
            <a:pPr marL="0" indent="0">
              <a:buNone/>
            </a:pPr>
            <a:r>
              <a:rPr lang="en-GB" sz="2000" dirty="0">
                <a:solidFill>
                  <a:schemeClr val="bg1"/>
                </a:solidFill>
              </a:rPr>
              <a:t>The basics</a:t>
            </a:r>
          </a:p>
          <a:p>
            <a:r>
              <a:rPr lang="en-GB" sz="2000" dirty="0">
                <a:solidFill>
                  <a:schemeClr val="bg1"/>
                </a:solidFill>
              </a:rPr>
              <a:t>Understanding where the learners stand in their learning</a:t>
            </a:r>
          </a:p>
          <a:p>
            <a:r>
              <a:rPr lang="en-GB" sz="2000" dirty="0">
                <a:solidFill>
                  <a:schemeClr val="bg1"/>
                </a:solidFill>
              </a:rPr>
              <a:t>Clear and shared Learning Intention</a:t>
            </a:r>
          </a:p>
          <a:p>
            <a:r>
              <a:rPr lang="en-GB" sz="2000" dirty="0">
                <a:solidFill>
                  <a:schemeClr val="bg1"/>
                </a:solidFill>
              </a:rPr>
              <a:t>Clear and shared success criteria</a:t>
            </a:r>
          </a:p>
          <a:p>
            <a:r>
              <a:rPr lang="en-GB" sz="2000" dirty="0">
                <a:solidFill>
                  <a:schemeClr val="bg1"/>
                </a:solidFill>
              </a:rPr>
              <a:t>Maximising opportunities to think through good and effective questioning</a:t>
            </a:r>
          </a:p>
          <a:p>
            <a:r>
              <a:rPr lang="en-GB" sz="2000" dirty="0">
                <a:solidFill>
                  <a:schemeClr val="bg1"/>
                </a:solidFill>
              </a:rPr>
              <a:t>Quality Feedback</a:t>
            </a:r>
          </a:p>
          <a:p>
            <a:r>
              <a:rPr lang="en-GB" sz="2000" dirty="0">
                <a:solidFill>
                  <a:schemeClr val="bg1"/>
                </a:solidFill>
              </a:rPr>
              <a:t>Self-Assessment</a:t>
            </a:r>
          </a:p>
          <a:p>
            <a:r>
              <a:rPr lang="en-GB" sz="2000" dirty="0">
                <a:solidFill>
                  <a:schemeClr val="bg1"/>
                </a:solidFill>
              </a:rPr>
              <a:t>Peer-Assessment </a:t>
            </a:r>
          </a:p>
        </p:txBody>
      </p:sp>
    </p:spTree>
    <p:extLst>
      <p:ext uri="{BB962C8B-B14F-4D97-AF65-F5344CB8AC3E}">
        <p14:creationId xmlns:p14="http://schemas.microsoft.com/office/powerpoint/2010/main" val="422320299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626B4-4B39-ABAC-A5BF-AEE499122419}"/>
              </a:ext>
            </a:extLst>
          </p:cNvPr>
          <p:cNvSpPr>
            <a:spLocks noGrp="1"/>
          </p:cNvSpPr>
          <p:nvPr>
            <p:ph type="title"/>
          </p:nvPr>
        </p:nvSpPr>
        <p:spPr>
          <a:xfrm>
            <a:off x="838200" y="620742"/>
            <a:ext cx="10515600" cy="1325563"/>
          </a:xfrm>
        </p:spPr>
        <p:txBody>
          <a:bodyPr>
            <a:normAutofit/>
          </a:bodyPr>
          <a:lstStyle/>
          <a:p>
            <a:r>
              <a:rPr lang="cy-GB" dirty="0">
                <a:solidFill>
                  <a:schemeClr val="bg1"/>
                </a:solidFill>
              </a:rPr>
              <a:t>Sut?</a:t>
            </a:r>
            <a:br>
              <a:rPr lang="en-GB" dirty="0">
                <a:solidFill>
                  <a:schemeClr val="bg1"/>
                </a:solidFill>
              </a:rPr>
            </a:br>
            <a:r>
              <a:rPr lang="en-GB" dirty="0">
                <a:solidFill>
                  <a:schemeClr val="bg1"/>
                </a:solidFill>
              </a:rPr>
              <a:t>How?</a:t>
            </a:r>
          </a:p>
        </p:txBody>
      </p:sp>
      <p:sp>
        <p:nvSpPr>
          <p:cNvPr id="4" name="Content Placeholder 3">
            <a:extLst>
              <a:ext uri="{FF2B5EF4-FFF2-40B4-BE49-F238E27FC236}">
                <a16:creationId xmlns:a16="http://schemas.microsoft.com/office/drawing/2014/main" id="{29303373-DD59-EA8D-DC2A-5FBCD04900E3}"/>
              </a:ext>
            </a:extLst>
          </p:cNvPr>
          <p:cNvSpPr>
            <a:spLocks noGrp="1"/>
          </p:cNvSpPr>
          <p:nvPr>
            <p:ph sz="half" idx="1"/>
          </p:nvPr>
        </p:nvSpPr>
        <p:spPr>
          <a:xfrm>
            <a:off x="838200" y="2266345"/>
            <a:ext cx="5097780" cy="3910617"/>
          </a:xfrm>
        </p:spPr>
        <p:txBody>
          <a:bodyPr>
            <a:normAutofit/>
          </a:bodyPr>
          <a:lstStyle/>
          <a:p>
            <a:r>
              <a:rPr lang="cy-GB" sz="2400" dirty="0">
                <a:solidFill>
                  <a:schemeClr val="bg1"/>
                </a:solidFill>
              </a:rPr>
              <a:t>Sut ydyn ni’n gwneud hyn?</a:t>
            </a:r>
          </a:p>
          <a:p>
            <a:r>
              <a:rPr lang="cy-GB" sz="2400" dirty="0">
                <a:solidFill>
                  <a:schemeClr val="bg1"/>
                </a:solidFill>
              </a:rPr>
              <a:t>Goleuadau Traffig</a:t>
            </a:r>
          </a:p>
          <a:p>
            <a:r>
              <a:rPr lang="cy-GB" sz="2400" dirty="0">
                <a:solidFill>
                  <a:schemeClr val="bg1"/>
                </a:solidFill>
              </a:rPr>
              <a:t>Dwy seren a dymuniad</a:t>
            </a:r>
          </a:p>
          <a:p>
            <a:r>
              <a:rPr lang="cy-GB" sz="2400" dirty="0">
                <a:solidFill>
                  <a:schemeClr val="bg1"/>
                </a:solidFill>
              </a:rPr>
              <a:t>Bysedd bawd</a:t>
            </a:r>
          </a:p>
          <a:p>
            <a:pPr marL="0" indent="0">
              <a:buNone/>
            </a:pPr>
            <a:r>
              <a:rPr lang="cy-GB" sz="2400" dirty="0">
                <a:solidFill>
                  <a:schemeClr val="bg1"/>
                </a:solidFill>
              </a:rPr>
              <a:t>Beth arall? Ffeindiwch allan.</a:t>
            </a:r>
          </a:p>
        </p:txBody>
      </p:sp>
      <p:sp>
        <p:nvSpPr>
          <p:cNvPr id="5" name="Content Placeholder 4">
            <a:extLst>
              <a:ext uri="{FF2B5EF4-FFF2-40B4-BE49-F238E27FC236}">
                <a16:creationId xmlns:a16="http://schemas.microsoft.com/office/drawing/2014/main" id="{01F15CAD-029C-2193-6E44-965EBBF7869A}"/>
              </a:ext>
            </a:extLst>
          </p:cNvPr>
          <p:cNvSpPr>
            <a:spLocks noGrp="1"/>
          </p:cNvSpPr>
          <p:nvPr>
            <p:ph sz="half" idx="2"/>
          </p:nvPr>
        </p:nvSpPr>
        <p:spPr>
          <a:xfrm>
            <a:off x="6256020" y="2266345"/>
            <a:ext cx="5097780" cy="3910618"/>
          </a:xfrm>
        </p:spPr>
        <p:txBody>
          <a:bodyPr>
            <a:normAutofit/>
          </a:bodyPr>
          <a:lstStyle/>
          <a:p>
            <a:r>
              <a:rPr lang="en-GB" sz="2400" dirty="0">
                <a:solidFill>
                  <a:schemeClr val="bg1"/>
                </a:solidFill>
              </a:rPr>
              <a:t>How do we do it?</a:t>
            </a:r>
          </a:p>
          <a:p>
            <a:r>
              <a:rPr lang="en-GB" sz="2400" dirty="0">
                <a:solidFill>
                  <a:schemeClr val="bg1"/>
                </a:solidFill>
              </a:rPr>
              <a:t>Traffic Lights</a:t>
            </a:r>
          </a:p>
          <a:p>
            <a:r>
              <a:rPr lang="en-GB" sz="2400" dirty="0">
                <a:solidFill>
                  <a:schemeClr val="bg1"/>
                </a:solidFill>
              </a:rPr>
              <a:t>Two stars and a wish</a:t>
            </a:r>
          </a:p>
          <a:p>
            <a:r>
              <a:rPr lang="en-GB" sz="2400" dirty="0">
                <a:solidFill>
                  <a:schemeClr val="bg1"/>
                </a:solidFill>
              </a:rPr>
              <a:t>Thumbs</a:t>
            </a:r>
          </a:p>
          <a:p>
            <a:pPr marL="0" indent="0">
              <a:buNone/>
            </a:pPr>
            <a:r>
              <a:rPr lang="en-GB" sz="2400" dirty="0">
                <a:solidFill>
                  <a:schemeClr val="bg1"/>
                </a:solidFill>
              </a:rPr>
              <a:t>What else? Find out</a:t>
            </a:r>
          </a:p>
        </p:txBody>
      </p:sp>
      <p:pic>
        <p:nvPicPr>
          <p:cNvPr id="6" name="Picture 5">
            <a:extLst>
              <a:ext uri="{FF2B5EF4-FFF2-40B4-BE49-F238E27FC236}">
                <a16:creationId xmlns:a16="http://schemas.microsoft.com/office/drawing/2014/main" id="{BD3401E3-3311-12CF-4056-74274BF93B4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364336" y="4507539"/>
            <a:ext cx="1989464" cy="1989464"/>
          </a:xfrm>
          <a:prstGeom prst="rect">
            <a:avLst/>
          </a:prstGeom>
        </p:spPr>
      </p:pic>
    </p:spTree>
    <p:extLst>
      <p:ext uri="{BB962C8B-B14F-4D97-AF65-F5344CB8AC3E}">
        <p14:creationId xmlns:p14="http://schemas.microsoft.com/office/powerpoint/2010/main" val="1074712661"/>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alpha val="38000"/>
          </a:schemeClr>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C93D702E-F4E0-47FC-A74C-ECD9647A8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A926AE-B5AA-674B-99CB-AF6016E4512C}"/>
              </a:ext>
            </a:extLst>
          </p:cNvPr>
          <p:cNvSpPr>
            <a:spLocks noGrp="1"/>
          </p:cNvSpPr>
          <p:nvPr>
            <p:ph type="title"/>
          </p:nvPr>
        </p:nvSpPr>
        <p:spPr>
          <a:xfrm>
            <a:off x="1524000" y="3851974"/>
            <a:ext cx="9144000" cy="1152663"/>
          </a:xfrm>
        </p:spPr>
        <p:txBody>
          <a:bodyPr vert="horz" lIns="91440" tIns="45720" rIns="91440" bIns="45720" rtlCol="0" anchor="b">
            <a:normAutofit/>
          </a:bodyPr>
          <a:lstStyle/>
          <a:p>
            <a:pPr algn="ctr"/>
            <a:r>
              <a:rPr lang="en-US" sz="3700"/>
              <a:t>Darllen Pellach</a:t>
            </a:r>
            <a:br>
              <a:rPr lang="en-US" sz="3700"/>
            </a:br>
            <a:r>
              <a:rPr lang="en-US" sz="3700"/>
              <a:t>Further Reading</a:t>
            </a:r>
          </a:p>
        </p:txBody>
      </p:sp>
      <p:sp>
        <p:nvSpPr>
          <p:cNvPr id="5" name="Content Placeholder 4">
            <a:extLst>
              <a:ext uri="{FF2B5EF4-FFF2-40B4-BE49-F238E27FC236}">
                <a16:creationId xmlns:a16="http://schemas.microsoft.com/office/drawing/2014/main" id="{CE43A565-795C-35DB-1BEA-D36E1EE81190}"/>
              </a:ext>
            </a:extLst>
          </p:cNvPr>
          <p:cNvSpPr>
            <a:spLocks noGrp="1"/>
          </p:cNvSpPr>
          <p:nvPr>
            <p:ph idx="1"/>
          </p:nvPr>
        </p:nvSpPr>
        <p:spPr>
          <a:xfrm>
            <a:off x="1523999" y="5071718"/>
            <a:ext cx="10187710" cy="1486100"/>
          </a:xfrm>
        </p:spPr>
        <p:txBody>
          <a:bodyPr vert="horz" lIns="91440" tIns="45720" rIns="91440" bIns="45720" rtlCol="0">
            <a:normAutofit/>
          </a:bodyPr>
          <a:lstStyle/>
          <a:p>
            <a:pPr marL="0" indent="0" algn="ctr">
              <a:buNone/>
            </a:pPr>
            <a:r>
              <a:rPr lang="en-US" sz="2400" dirty="0">
                <a:hlinkClick r:id="rId2"/>
              </a:rPr>
              <a:t>Frontiers | Is Assessment for Learning Really Assessment? (frontiersin.org)</a:t>
            </a:r>
            <a:endParaRPr lang="en-US" sz="2400" dirty="0"/>
          </a:p>
        </p:txBody>
      </p:sp>
      <p:pic>
        <p:nvPicPr>
          <p:cNvPr id="4" name="Picture 3">
            <a:extLst>
              <a:ext uri="{FF2B5EF4-FFF2-40B4-BE49-F238E27FC236}">
                <a16:creationId xmlns:a16="http://schemas.microsoft.com/office/drawing/2014/main" id="{935CCFAE-0588-5A00-20F7-49E1126DBA6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399" r="7137"/>
          <a:stretch>
            <a:fillRect/>
          </a:stretch>
        </p:blipFill>
        <p:spPr>
          <a:xfrm>
            <a:off x="838201" y="10"/>
            <a:ext cx="10484412" cy="3811394"/>
          </a:xfrm>
          <a:custGeom>
            <a:avLst/>
            <a:gdLst/>
            <a:ahLst/>
            <a:cxnLst/>
            <a:rect l="l" t="t" r="r" b="b"/>
            <a:pathLst>
              <a:path w="10484412" h="3811404">
                <a:moveTo>
                  <a:pt x="0" y="3811403"/>
                </a:moveTo>
                <a:lnTo>
                  <a:pt x="10484412" y="3811403"/>
                </a:lnTo>
                <a:lnTo>
                  <a:pt x="10484412" y="3811404"/>
                </a:lnTo>
                <a:lnTo>
                  <a:pt x="0" y="3811404"/>
                </a:lnTo>
                <a:close/>
                <a:moveTo>
                  <a:pt x="181717" y="0"/>
                </a:moveTo>
                <a:lnTo>
                  <a:pt x="10224015" y="0"/>
                </a:lnTo>
                <a:cubicBezTo>
                  <a:pt x="10261561" y="45054"/>
                  <a:pt x="10301611" y="85103"/>
                  <a:pt x="10369193" y="110134"/>
                </a:cubicBezTo>
                <a:cubicBezTo>
                  <a:pt x="10321635" y="167704"/>
                  <a:pt x="10236530" y="182722"/>
                  <a:pt x="10173954" y="222771"/>
                </a:cubicBezTo>
                <a:cubicBezTo>
                  <a:pt x="10168948" y="255310"/>
                  <a:pt x="10269071" y="245298"/>
                  <a:pt x="10241537" y="317887"/>
                </a:cubicBezTo>
                <a:cubicBezTo>
                  <a:pt x="10206494" y="418008"/>
                  <a:pt x="10241537" y="528142"/>
                  <a:pt x="10071328" y="573196"/>
                </a:cubicBezTo>
                <a:cubicBezTo>
                  <a:pt x="10023770" y="668312"/>
                  <a:pt x="10008751" y="820997"/>
                  <a:pt x="10113880" y="913610"/>
                </a:cubicBezTo>
                <a:cubicBezTo>
                  <a:pt x="10271573" y="1048774"/>
                  <a:pt x="10244040" y="1138885"/>
                  <a:pt x="10036285" y="1216478"/>
                </a:cubicBezTo>
                <a:cubicBezTo>
                  <a:pt x="10011255" y="1226491"/>
                  <a:pt x="9978715" y="1231497"/>
                  <a:pt x="9966200" y="1256528"/>
                </a:cubicBezTo>
                <a:cubicBezTo>
                  <a:pt x="9986224" y="1289067"/>
                  <a:pt x="10031280" y="1281557"/>
                  <a:pt x="10063819" y="1289067"/>
                </a:cubicBezTo>
                <a:cubicBezTo>
                  <a:pt x="10211500" y="1324110"/>
                  <a:pt x="10214003" y="1324110"/>
                  <a:pt x="10176457" y="1441752"/>
                </a:cubicBezTo>
                <a:cubicBezTo>
                  <a:pt x="10163942" y="1476795"/>
                  <a:pt x="10188972" y="1491813"/>
                  <a:pt x="10211500" y="1511838"/>
                </a:cubicBezTo>
                <a:cubicBezTo>
                  <a:pt x="10296604" y="1591936"/>
                  <a:pt x="10296604" y="1594439"/>
                  <a:pt x="10206494" y="1664523"/>
                </a:cubicBezTo>
                <a:cubicBezTo>
                  <a:pt x="10181463" y="1684547"/>
                  <a:pt x="10163942" y="1704572"/>
                  <a:pt x="10151426" y="1732106"/>
                </a:cubicBezTo>
                <a:cubicBezTo>
                  <a:pt x="10128899" y="1782166"/>
                  <a:pt x="10128899" y="1822216"/>
                  <a:pt x="10208996" y="1847246"/>
                </a:cubicBezTo>
                <a:cubicBezTo>
                  <a:pt x="10266568" y="1864767"/>
                  <a:pt x="10296604" y="1884791"/>
                  <a:pt x="10299107" y="1939858"/>
                </a:cubicBezTo>
                <a:cubicBezTo>
                  <a:pt x="10299107" y="1987416"/>
                  <a:pt x="10306617" y="2017452"/>
                  <a:pt x="10244040" y="2037477"/>
                </a:cubicBezTo>
                <a:cubicBezTo>
                  <a:pt x="10193979" y="2054998"/>
                  <a:pt x="10178960" y="2090041"/>
                  <a:pt x="10183966" y="2130089"/>
                </a:cubicBezTo>
                <a:cubicBezTo>
                  <a:pt x="10193979" y="2230211"/>
                  <a:pt x="10126396" y="2287781"/>
                  <a:pt x="10013758" y="2335339"/>
                </a:cubicBezTo>
                <a:cubicBezTo>
                  <a:pt x="9908629" y="2377890"/>
                  <a:pt x="9813513" y="2437963"/>
                  <a:pt x="9715893" y="2493030"/>
                </a:cubicBezTo>
                <a:cubicBezTo>
                  <a:pt x="9605758" y="2553103"/>
                  <a:pt x="9480605" y="2590649"/>
                  <a:pt x="9347942" y="2623189"/>
                </a:cubicBezTo>
                <a:cubicBezTo>
                  <a:pt x="9370469" y="2665740"/>
                  <a:pt x="9453071" y="2640710"/>
                  <a:pt x="9460580" y="2700783"/>
                </a:cubicBezTo>
                <a:cubicBezTo>
                  <a:pt x="9255329" y="2753346"/>
                  <a:pt x="9060089" y="2833444"/>
                  <a:pt x="8827305" y="2855971"/>
                </a:cubicBezTo>
                <a:cubicBezTo>
                  <a:pt x="9015035" y="2843456"/>
                  <a:pt x="9182740" y="2908535"/>
                  <a:pt x="9360458" y="2926056"/>
                </a:cubicBezTo>
                <a:cubicBezTo>
                  <a:pt x="9377980" y="2961099"/>
                  <a:pt x="9337930" y="2951087"/>
                  <a:pt x="9322912" y="2958595"/>
                </a:cubicBezTo>
                <a:cubicBezTo>
                  <a:pt x="9307893" y="2963602"/>
                  <a:pt x="9287869" y="2966105"/>
                  <a:pt x="9285366" y="2991135"/>
                </a:cubicBezTo>
                <a:cubicBezTo>
                  <a:pt x="9370469" y="3023675"/>
                  <a:pt x="9478102" y="2998644"/>
                  <a:pt x="9565709" y="3033687"/>
                </a:cubicBezTo>
                <a:cubicBezTo>
                  <a:pt x="9543182" y="3083748"/>
                  <a:pt x="9468090" y="3056214"/>
                  <a:pt x="9435550" y="3096263"/>
                </a:cubicBezTo>
                <a:cubicBezTo>
                  <a:pt x="9518151" y="3101269"/>
                  <a:pt x="9593243" y="3103772"/>
                  <a:pt x="9668335" y="3113784"/>
                </a:cubicBezTo>
                <a:cubicBezTo>
                  <a:pt x="9725905" y="3121294"/>
                  <a:pt x="9740924" y="3163845"/>
                  <a:pt x="9700875" y="3193882"/>
                </a:cubicBezTo>
                <a:cubicBezTo>
                  <a:pt x="9665832" y="3221415"/>
                  <a:pt x="9613268" y="3223918"/>
                  <a:pt x="9565709" y="3236434"/>
                </a:cubicBezTo>
                <a:cubicBezTo>
                  <a:pt x="9232801" y="3319034"/>
                  <a:pt x="8882372" y="3351573"/>
                  <a:pt x="8529440" y="3364088"/>
                </a:cubicBezTo>
                <a:cubicBezTo>
                  <a:pt x="7961245" y="3386616"/>
                  <a:pt x="7393049" y="3394125"/>
                  <a:pt x="6827357" y="3419155"/>
                </a:cubicBezTo>
                <a:cubicBezTo>
                  <a:pt x="6481933" y="3434173"/>
                  <a:pt x="6136510" y="3456701"/>
                  <a:pt x="5788584" y="3456701"/>
                </a:cubicBezTo>
                <a:cubicBezTo>
                  <a:pt x="5415628" y="3456701"/>
                  <a:pt x="5042671" y="3464210"/>
                  <a:pt x="4669714" y="3411646"/>
                </a:cubicBezTo>
                <a:cubicBezTo>
                  <a:pt x="4479481" y="3384113"/>
                  <a:pt x="4279236" y="3396628"/>
                  <a:pt x="4086500" y="3376603"/>
                </a:cubicBezTo>
                <a:cubicBezTo>
                  <a:pt x="3793641" y="3346568"/>
                  <a:pt x="3500782" y="3306518"/>
                  <a:pt x="3210426" y="3256458"/>
                </a:cubicBezTo>
                <a:cubicBezTo>
                  <a:pt x="3117813" y="3241439"/>
                  <a:pt x="3007678" y="3231428"/>
                  <a:pt x="2937592" y="3166348"/>
                </a:cubicBezTo>
                <a:cubicBezTo>
                  <a:pt x="2824954" y="3211403"/>
                  <a:pt x="2757372" y="3131305"/>
                  <a:pt x="2669765" y="3106275"/>
                </a:cubicBezTo>
                <a:cubicBezTo>
                  <a:pt x="2634722" y="3096263"/>
                  <a:pt x="2592169" y="3081245"/>
                  <a:pt x="2597176" y="3048705"/>
                </a:cubicBezTo>
                <a:cubicBezTo>
                  <a:pt x="2604685" y="3006154"/>
                  <a:pt x="2654746" y="2978620"/>
                  <a:pt x="2702304" y="2986130"/>
                </a:cubicBezTo>
                <a:cubicBezTo>
                  <a:pt x="2849986" y="3011160"/>
                  <a:pt x="2985150" y="2948584"/>
                  <a:pt x="3137838" y="2956093"/>
                </a:cubicBezTo>
                <a:cubicBezTo>
                  <a:pt x="3005175" y="2933565"/>
                  <a:pt x="2872513" y="2908535"/>
                  <a:pt x="2739850" y="2886007"/>
                </a:cubicBezTo>
                <a:cubicBezTo>
                  <a:pt x="2940095" y="2863480"/>
                  <a:pt x="3132831" y="2896020"/>
                  <a:pt x="3328071" y="2913541"/>
                </a:cubicBezTo>
                <a:cubicBezTo>
                  <a:pt x="3390647" y="2921050"/>
                  <a:pt x="3485763" y="2968608"/>
                  <a:pt x="3503285" y="2898523"/>
                </a:cubicBezTo>
                <a:cubicBezTo>
                  <a:pt x="3513297" y="2850965"/>
                  <a:pt x="3410671" y="2850965"/>
                  <a:pt x="3350598" y="2838450"/>
                </a:cubicBezTo>
                <a:cubicBezTo>
                  <a:pt x="3090279" y="2785886"/>
                  <a:pt x="2824954" y="2758353"/>
                  <a:pt x="2562133" y="2725813"/>
                </a:cubicBezTo>
                <a:cubicBezTo>
                  <a:pt x="2537102" y="2723310"/>
                  <a:pt x="2504562" y="2725813"/>
                  <a:pt x="2487041" y="2715801"/>
                </a:cubicBezTo>
                <a:cubicBezTo>
                  <a:pt x="2354378" y="2633200"/>
                  <a:pt x="2184170" y="2608170"/>
                  <a:pt x="1998943" y="2548097"/>
                </a:cubicBezTo>
                <a:cubicBezTo>
                  <a:pt x="2116587" y="2515558"/>
                  <a:pt x="2196685" y="2575630"/>
                  <a:pt x="2294304" y="2560612"/>
                </a:cubicBezTo>
                <a:cubicBezTo>
                  <a:pt x="2196685" y="2498036"/>
                  <a:pt x="2079041" y="2488024"/>
                  <a:pt x="1978918" y="2455485"/>
                </a:cubicBezTo>
                <a:cubicBezTo>
                  <a:pt x="1906330" y="2430454"/>
                  <a:pt x="1635999" y="2357866"/>
                  <a:pt x="1595950" y="2335339"/>
                </a:cubicBezTo>
                <a:cubicBezTo>
                  <a:pt x="1473299" y="2267756"/>
                  <a:pt x="1315606" y="2237720"/>
                  <a:pt x="1215483" y="2145108"/>
                </a:cubicBezTo>
                <a:cubicBezTo>
                  <a:pt x="1145398" y="2080028"/>
                  <a:pt x="1025251" y="2095047"/>
                  <a:pt x="942649" y="2049992"/>
                </a:cubicBezTo>
                <a:cubicBezTo>
                  <a:pt x="912613" y="2004937"/>
                  <a:pt x="972686" y="1994925"/>
                  <a:pt x="992711" y="1969894"/>
                </a:cubicBezTo>
                <a:cubicBezTo>
                  <a:pt x="1020244" y="1939858"/>
                  <a:pt x="972686" y="1922337"/>
                  <a:pt x="960170" y="1884791"/>
                </a:cubicBezTo>
                <a:cubicBezTo>
                  <a:pt x="1117863" y="1922337"/>
                  <a:pt x="1268048" y="1944864"/>
                  <a:pt x="1448268" y="1957380"/>
                </a:cubicBezTo>
                <a:cubicBezTo>
                  <a:pt x="1390698" y="1897306"/>
                  <a:pt x="1318109" y="1927343"/>
                  <a:pt x="1270551" y="1904815"/>
                </a:cubicBezTo>
                <a:cubicBezTo>
                  <a:pt x="1238011" y="1889797"/>
                  <a:pt x="1190453" y="1884791"/>
                  <a:pt x="1200466" y="1849749"/>
                </a:cubicBezTo>
                <a:cubicBezTo>
                  <a:pt x="1207974" y="1822216"/>
                  <a:pt x="1248023" y="1824718"/>
                  <a:pt x="1278060" y="1827221"/>
                </a:cubicBezTo>
                <a:cubicBezTo>
                  <a:pt x="1393201" y="1834730"/>
                  <a:pt x="1503336" y="1834730"/>
                  <a:pt x="1615974" y="1764645"/>
                </a:cubicBezTo>
                <a:cubicBezTo>
                  <a:pt x="1338134" y="1669530"/>
                  <a:pt x="1015238" y="1717087"/>
                  <a:pt x="767434" y="1576917"/>
                </a:cubicBezTo>
                <a:cubicBezTo>
                  <a:pt x="802477" y="1531862"/>
                  <a:pt x="852539" y="1554390"/>
                  <a:pt x="890085" y="1559396"/>
                </a:cubicBezTo>
                <a:cubicBezTo>
                  <a:pt x="1132882" y="1591936"/>
                  <a:pt x="2003949" y="1514341"/>
                  <a:pt x="2129102" y="1556893"/>
                </a:cubicBezTo>
                <a:cubicBezTo>
                  <a:pt x="2204195" y="1584426"/>
                  <a:pt x="2286796" y="1594439"/>
                  <a:pt x="2369396" y="1576917"/>
                </a:cubicBezTo>
                <a:cubicBezTo>
                  <a:pt x="2469519" y="1554390"/>
                  <a:pt x="1881298" y="1519347"/>
                  <a:pt x="1746133" y="1421728"/>
                </a:cubicBezTo>
                <a:cubicBezTo>
                  <a:pt x="1678551" y="1374170"/>
                  <a:pt x="1082821" y="1146394"/>
                  <a:pt x="819999" y="1083817"/>
                </a:cubicBezTo>
                <a:cubicBezTo>
                  <a:pt x="857545" y="1041266"/>
                  <a:pt x="952662" y="1066296"/>
                  <a:pt x="940146" y="993707"/>
                </a:cubicBezTo>
                <a:cubicBezTo>
                  <a:pt x="794969" y="956162"/>
                  <a:pt x="627263" y="961168"/>
                  <a:pt x="459558" y="903598"/>
                </a:cubicBezTo>
                <a:cubicBezTo>
                  <a:pt x="537153" y="858543"/>
                  <a:pt x="622257" y="883573"/>
                  <a:pt x="699852" y="868556"/>
                </a:cubicBezTo>
                <a:cubicBezTo>
                  <a:pt x="657300" y="813489"/>
                  <a:pt x="582208" y="823500"/>
                  <a:pt x="522134" y="813489"/>
                </a:cubicBezTo>
                <a:cubicBezTo>
                  <a:pt x="464564" y="803476"/>
                  <a:pt x="349423" y="708360"/>
                  <a:pt x="374453" y="713367"/>
                </a:cubicBezTo>
                <a:cubicBezTo>
                  <a:pt x="607238" y="750912"/>
                  <a:pt x="842526" y="735895"/>
                  <a:pt x="1075312" y="773440"/>
                </a:cubicBezTo>
                <a:cubicBezTo>
                  <a:pt x="1152907" y="785955"/>
                  <a:pt x="1238011" y="810986"/>
                  <a:pt x="1275557" y="728385"/>
                </a:cubicBezTo>
                <a:cubicBezTo>
                  <a:pt x="1285569" y="703355"/>
                  <a:pt x="1278060" y="695846"/>
                  <a:pt x="1385692" y="725882"/>
                </a:cubicBezTo>
                <a:cubicBezTo>
                  <a:pt x="1425741" y="738397"/>
                  <a:pt x="1483311" y="750912"/>
                  <a:pt x="1525863" y="718373"/>
                </a:cubicBezTo>
                <a:cubicBezTo>
                  <a:pt x="1498330" y="678325"/>
                  <a:pt x="1445765" y="690839"/>
                  <a:pt x="1408219" y="680828"/>
                </a:cubicBezTo>
                <a:cubicBezTo>
                  <a:pt x="1305594" y="653294"/>
                  <a:pt x="922624" y="548166"/>
                  <a:pt x="825005" y="518129"/>
                </a:cubicBezTo>
                <a:cubicBezTo>
                  <a:pt x="619754" y="453051"/>
                  <a:pt x="492098" y="475578"/>
                  <a:pt x="286846" y="405492"/>
                </a:cubicBezTo>
                <a:cubicBezTo>
                  <a:pt x="356932" y="407995"/>
                  <a:pt x="336907" y="380462"/>
                  <a:pt x="406993" y="380462"/>
                </a:cubicBezTo>
                <a:cubicBezTo>
                  <a:pt x="437030" y="380462"/>
                  <a:pt x="472073" y="372954"/>
                  <a:pt x="472073" y="342917"/>
                </a:cubicBezTo>
                <a:cubicBezTo>
                  <a:pt x="472073" y="315384"/>
                  <a:pt x="104123" y="170207"/>
                  <a:pt x="156686" y="155188"/>
                </a:cubicBezTo>
                <a:cubicBezTo>
                  <a:pt x="301865" y="115140"/>
                  <a:pt x="667312" y="227777"/>
                  <a:pt x="579705" y="175213"/>
                </a:cubicBezTo>
                <a:cubicBezTo>
                  <a:pt x="447042" y="92613"/>
                  <a:pt x="427018" y="77594"/>
                  <a:pt x="326895" y="67583"/>
                </a:cubicBezTo>
                <a:cubicBezTo>
                  <a:pt x="296858" y="62576"/>
                  <a:pt x="244294" y="35043"/>
                  <a:pt x="181717" y="0"/>
                </a:cubicBezTo>
                <a:close/>
              </a:path>
            </a:pathLst>
          </a:custGeom>
        </p:spPr>
      </p:pic>
    </p:spTree>
    <p:extLst>
      <p:ext uri="{BB962C8B-B14F-4D97-AF65-F5344CB8AC3E}">
        <p14:creationId xmlns:p14="http://schemas.microsoft.com/office/powerpoint/2010/main" val="2633503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D6683-1C09-4AA1-D45C-DBCC47DC1BF0}"/>
              </a:ext>
            </a:extLst>
          </p:cNvPr>
          <p:cNvSpPr>
            <a:spLocks noGrp="1"/>
          </p:cNvSpPr>
          <p:nvPr>
            <p:ph type="title"/>
          </p:nvPr>
        </p:nvSpPr>
        <p:spPr>
          <a:xfrm>
            <a:off x="838200" y="620742"/>
            <a:ext cx="10515600" cy="1325563"/>
          </a:xfrm>
        </p:spPr>
        <p:txBody>
          <a:bodyPr>
            <a:normAutofit/>
          </a:bodyPr>
          <a:lstStyle/>
          <a:p>
            <a:r>
              <a:rPr lang="cy-GB" dirty="0">
                <a:solidFill>
                  <a:schemeClr val="bg1"/>
                </a:solidFill>
              </a:rPr>
              <a:t>Asesu yn y Cwricwlwm i Gymru</a:t>
            </a:r>
            <a:br>
              <a:rPr lang="en-GB" dirty="0">
                <a:solidFill>
                  <a:schemeClr val="bg1"/>
                </a:solidFill>
              </a:rPr>
            </a:br>
            <a:r>
              <a:rPr lang="en-GB" dirty="0">
                <a:solidFill>
                  <a:schemeClr val="bg1"/>
                </a:solidFill>
              </a:rPr>
              <a:t>Assessment in the Curriculum for Wales</a:t>
            </a:r>
          </a:p>
        </p:txBody>
      </p:sp>
      <p:sp>
        <p:nvSpPr>
          <p:cNvPr id="4" name="Content Placeholder 3">
            <a:extLst>
              <a:ext uri="{FF2B5EF4-FFF2-40B4-BE49-F238E27FC236}">
                <a16:creationId xmlns:a16="http://schemas.microsoft.com/office/drawing/2014/main" id="{68C4A704-1EC0-B007-1B92-CB79EA451047}"/>
              </a:ext>
            </a:extLst>
          </p:cNvPr>
          <p:cNvSpPr>
            <a:spLocks noGrp="1"/>
          </p:cNvSpPr>
          <p:nvPr>
            <p:ph sz="half" idx="1"/>
          </p:nvPr>
        </p:nvSpPr>
        <p:spPr>
          <a:xfrm>
            <a:off x="838200" y="2266345"/>
            <a:ext cx="5097780" cy="3910617"/>
          </a:xfrm>
        </p:spPr>
        <p:txBody>
          <a:bodyPr>
            <a:normAutofit/>
          </a:bodyPr>
          <a:lstStyle/>
          <a:p>
            <a:r>
              <a:rPr lang="cy-GB" sz="2400" dirty="0">
                <a:solidFill>
                  <a:schemeClr val="bg1"/>
                </a:solidFill>
                <a:latin typeface="Arial" panose="020B0604020202020204" pitchFamily="34" charset="0"/>
                <a:cs typeface="Arial" panose="020B0604020202020204" pitchFamily="34" charset="0"/>
              </a:rPr>
              <a:t>Yn ôl y </a:t>
            </a:r>
            <a:r>
              <a:rPr lang="cy-GB" sz="2400" dirty="0" err="1">
                <a:solidFill>
                  <a:schemeClr val="bg1"/>
                </a:solidFill>
                <a:latin typeface="Arial" panose="020B0604020202020204" pitchFamily="34" charset="0"/>
                <a:cs typeface="Arial" panose="020B0604020202020204" pitchFamily="34" charset="0"/>
              </a:rPr>
              <a:t>CiG</a:t>
            </a:r>
            <a:r>
              <a:rPr lang="cy-GB" sz="2400" dirty="0">
                <a:solidFill>
                  <a:schemeClr val="bg1"/>
                </a:solidFill>
                <a:latin typeface="Arial" panose="020B0604020202020204" pitchFamily="34" charset="0"/>
                <a:cs typeface="Arial" panose="020B0604020202020204" pitchFamily="34" charset="0"/>
              </a:rPr>
              <a:t> (2022) rydyn ni’n asesu er mwyn:</a:t>
            </a:r>
          </a:p>
          <a:p>
            <a:pPr>
              <a:buFont typeface="Arial" panose="020B0604020202020204" pitchFamily="34" charset="0"/>
              <a:buChar char="•"/>
            </a:pPr>
            <a:r>
              <a:rPr lang="cy-GB" sz="2400" dirty="0">
                <a:solidFill>
                  <a:schemeClr val="bg1"/>
                </a:solidFill>
                <a:latin typeface="Arial" panose="020B0604020202020204" pitchFamily="34" charset="0"/>
                <a:cs typeface="Arial" panose="020B0604020202020204" pitchFamily="34" charset="0"/>
              </a:rPr>
              <a:t>cefnogi dysgwyr unigol yn barhaus, o ddydd i ddydd</a:t>
            </a:r>
          </a:p>
          <a:p>
            <a:pPr>
              <a:buFont typeface="Arial" panose="020B0604020202020204" pitchFamily="34" charset="0"/>
              <a:buChar char="•"/>
            </a:pPr>
            <a:r>
              <a:rPr lang="cy-GB" sz="2400" dirty="0">
                <a:solidFill>
                  <a:schemeClr val="bg1"/>
                </a:solidFill>
                <a:latin typeface="Arial" panose="020B0604020202020204" pitchFamily="34" charset="0"/>
                <a:cs typeface="Arial" panose="020B0604020202020204" pitchFamily="34" charset="0"/>
              </a:rPr>
              <a:t>nodi, cipio ac adfyfyrio ar gynnydd dysgwyr unigol dros amser</a:t>
            </a:r>
          </a:p>
          <a:p>
            <a:pPr>
              <a:buFont typeface="Arial" panose="020B0604020202020204" pitchFamily="34" charset="0"/>
              <a:buChar char="•"/>
            </a:pPr>
            <a:r>
              <a:rPr lang="cy-GB" sz="2400" dirty="0">
                <a:solidFill>
                  <a:schemeClr val="bg1"/>
                </a:solidFill>
                <a:latin typeface="Arial" panose="020B0604020202020204" pitchFamily="34" charset="0"/>
                <a:cs typeface="Arial" panose="020B0604020202020204" pitchFamily="34" charset="0"/>
              </a:rPr>
              <a:t>deall cynnydd grŵp er mwyn adfyfyrio ar ymarfer</a:t>
            </a:r>
          </a:p>
        </p:txBody>
      </p:sp>
      <p:sp>
        <p:nvSpPr>
          <p:cNvPr id="5" name="Content Placeholder 4">
            <a:extLst>
              <a:ext uri="{FF2B5EF4-FFF2-40B4-BE49-F238E27FC236}">
                <a16:creationId xmlns:a16="http://schemas.microsoft.com/office/drawing/2014/main" id="{057BB415-9570-2613-DE86-3CBC8C2A09F5}"/>
              </a:ext>
            </a:extLst>
          </p:cNvPr>
          <p:cNvSpPr>
            <a:spLocks noGrp="1"/>
          </p:cNvSpPr>
          <p:nvPr>
            <p:ph sz="half" idx="2"/>
          </p:nvPr>
        </p:nvSpPr>
        <p:spPr>
          <a:xfrm>
            <a:off x="6256020" y="2266345"/>
            <a:ext cx="5097780" cy="3910618"/>
          </a:xfrm>
        </p:spPr>
        <p:txBody>
          <a:bodyPr>
            <a:normAutofit/>
          </a:bodyPr>
          <a:lstStyle/>
          <a:p>
            <a:pPr marL="0" indent="0" fontAlgn="base">
              <a:buNone/>
            </a:pPr>
            <a:r>
              <a:rPr lang="en-GB" sz="2400" b="0" i="0" dirty="0">
                <a:solidFill>
                  <a:schemeClr val="bg1"/>
                </a:solidFill>
                <a:effectLst/>
                <a:latin typeface="Arial" panose="020B0604020202020204" pitchFamily="34" charset="0"/>
              </a:rPr>
              <a:t>According to </a:t>
            </a:r>
            <a:r>
              <a:rPr lang="en-GB" sz="2400" b="0" i="0" dirty="0" err="1">
                <a:solidFill>
                  <a:schemeClr val="bg1"/>
                </a:solidFill>
                <a:effectLst/>
                <a:latin typeface="Arial" panose="020B0604020202020204" pitchFamily="34" charset="0"/>
              </a:rPr>
              <a:t>CfW</a:t>
            </a:r>
            <a:r>
              <a:rPr lang="en-GB" sz="2400" dirty="0">
                <a:solidFill>
                  <a:schemeClr val="bg1"/>
                </a:solidFill>
                <a:latin typeface="Arial" panose="020B0604020202020204" pitchFamily="34" charset="0"/>
              </a:rPr>
              <a:t>(2022) we assess to:</a:t>
            </a:r>
            <a:endParaRPr lang="en-GB" sz="2400" b="0" i="0" dirty="0">
              <a:solidFill>
                <a:schemeClr val="bg1"/>
              </a:solidFill>
              <a:effectLst/>
              <a:latin typeface="Arial" panose="020B0604020202020204" pitchFamily="34" charset="0"/>
            </a:endParaRPr>
          </a:p>
          <a:p>
            <a:pPr fontAlgn="base">
              <a:buFont typeface="Arial" panose="020B0604020202020204" pitchFamily="34" charset="0"/>
              <a:buChar char="•"/>
            </a:pPr>
            <a:r>
              <a:rPr lang="en-GB" sz="2400" b="0" i="0" dirty="0">
                <a:solidFill>
                  <a:schemeClr val="bg1"/>
                </a:solidFill>
                <a:effectLst/>
                <a:latin typeface="Arial" panose="020B0604020202020204" pitchFamily="34" charset="0"/>
              </a:rPr>
              <a:t>support individual learners on an ongoing, day-to-day basis</a:t>
            </a:r>
          </a:p>
          <a:p>
            <a:pPr fontAlgn="base">
              <a:buFont typeface="Arial" panose="020B0604020202020204" pitchFamily="34" charset="0"/>
              <a:buChar char="•"/>
            </a:pPr>
            <a:r>
              <a:rPr lang="en-GB" sz="2400" b="0" i="0" dirty="0">
                <a:solidFill>
                  <a:schemeClr val="bg1"/>
                </a:solidFill>
                <a:effectLst/>
                <a:latin typeface="Arial" panose="020B0604020202020204" pitchFamily="34" charset="0"/>
              </a:rPr>
              <a:t>identify, capture and reflect on individual learner progress over time</a:t>
            </a:r>
          </a:p>
          <a:p>
            <a:pPr fontAlgn="base">
              <a:buFont typeface="Arial" panose="020B0604020202020204" pitchFamily="34" charset="0"/>
              <a:buChar char="•"/>
            </a:pPr>
            <a:r>
              <a:rPr lang="en-GB" sz="2400" b="0" i="0" dirty="0">
                <a:solidFill>
                  <a:schemeClr val="bg1"/>
                </a:solidFill>
                <a:effectLst/>
                <a:latin typeface="Arial" panose="020B0604020202020204" pitchFamily="34" charset="0"/>
              </a:rPr>
              <a:t>understand group progress in order to reflect on practice</a:t>
            </a:r>
          </a:p>
          <a:p>
            <a:pPr marL="0" indent="0">
              <a:buNone/>
            </a:pPr>
            <a:endParaRPr lang="en-GB" sz="2400" dirty="0">
              <a:solidFill>
                <a:srgbClr val="FFFFFF"/>
              </a:solidFill>
            </a:endParaRPr>
          </a:p>
        </p:txBody>
      </p:sp>
    </p:spTree>
    <p:extLst>
      <p:ext uri="{BB962C8B-B14F-4D97-AF65-F5344CB8AC3E}">
        <p14:creationId xmlns:p14="http://schemas.microsoft.com/office/powerpoint/2010/main" val="2937399687"/>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28158-15EF-32E9-9AF3-72574E2B95C2}"/>
              </a:ext>
            </a:extLst>
          </p:cNvPr>
          <p:cNvSpPr>
            <a:spLocks noGrp="1"/>
          </p:cNvSpPr>
          <p:nvPr>
            <p:ph type="title"/>
          </p:nvPr>
        </p:nvSpPr>
        <p:spPr>
          <a:xfrm>
            <a:off x="838200" y="620742"/>
            <a:ext cx="10515600" cy="1325563"/>
          </a:xfrm>
        </p:spPr>
        <p:txBody>
          <a:bodyPr>
            <a:normAutofit/>
          </a:bodyPr>
          <a:lstStyle/>
          <a:p>
            <a:r>
              <a:rPr lang="cy-GB" dirty="0">
                <a:solidFill>
                  <a:schemeClr val="bg1"/>
                </a:solidFill>
              </a:rPr>
              <a:t>Asesu yn y Cwricwlwm i Gymru</a:t>
            </a:r>
            <a:br>
              <a:rPr lang="en-GB" dirty="0">
                <a:solidFill>
                  <a:schemeClr val="bg1"/>
                </a:solidFill>
              </a:rPr>
            </a:br>
            <a:r>
              <a:rPr lang="en-GB" dirty="0">
                <a:solidFill>
                  <a:schemeClr val="bg1"/>
                </a:solidFill>
              </a:rPr>
              <a:t>Assessment in the Curriculum for Wales</a:t>
            </a:r>
          </a:p>
        </p:txBody>
      </p:sp>
      <p:sp>
        <p:nvSpPr>
          <p:cNvPr id="3" name="Content Placeholder 2">
            <a:extLst>
              <a:ext uri="{FF2B5EF4-FFF2-40B4-BE49-F238E27FC236}">
                <a16:creationId xmlns:a16="http://schemas.microsoft.com/office/drawing/2014/main" id="{13312063-4AEF-4608-9CC5-8CAEEC20B77C}"/>
              </a:ext>
            </a:extLst>
          </p:cNvPr>
          <p:cNvSpPr>
            <a:spLocks noGrp="1"/>
          </p:cNvSpPr>
          <p:nvPr>
            <p:ph sz="half" idx="1"/>
          </p:nvPr>
        </p:nvSpPr>
        <p:spPr>
          <a:xfrm>
            <a:off x="838200" y="2266345"/>
            <a:ext cx="5097780" cy="3910617"/>
          </a:xfrm>
        </p:spPr>
        <p:txBody>
          <a:bodyPr>
            <a:normAutofit/>
          </a:bodyPr>
          <a:lstStyle/>
          <a:p>
            <a:r>
              <a:rPr lang="cy-GB" sz="2400" dirty="0">
                <a:solidFill>
                  <a:schemeClr val="bg1"/>
                </a:solidFill>
              </a:rPr>
              <a:t>A yw’r farn hon ar asesu’n wahanol i’ch profiad personol chi o asesu neu’r hyn rydych chi wedi’i arsylwi?</a:t>
            </a:r>
          </a:p>
          <a:p>
            <a:r>
              <a:rPr lang="cy-GB" sz="2400" dirty="0">
                <a:solidFill>
                  <a:schemeClr val="bg1"/>
                </a:solidFill>
              </a:rPr>
              <a:t>Sut mae hyn yn cysylltu â syniadau ynghylch </a:t>
            </a:r>
            <a:r>
              <a:rPr lang="cy-GB" sz="2400" dirty="0" err="1">
                <a:solidFill>
                  <a:schemeClr val="bg1"/>
                </a:solidFill>
              </a:rPr>
              <a:t>AagD</a:t>
            </a:r>
            <a:r>
              <a:rPr lang="cy-GB" sz="2400" dirty="0">
                <a:solidFill>
                  <a:schemeClr val="bg1"/>
                </a:solidFill>
              </a:rPr>
              <a:t>?</a:t>
            </a:r>
          </a:p>
        </p:txBody>
      </p:sp>
      <p:sp>
        <p:nvSpPr>
          <p:cNvPr id="4" name="Content Placeholder 3">
            <a:extLst>
              <a:ext uri="{FF2B5EF4-FFF2-40B4-BE49-F238E27FC236}">
                <a16:creationId xmlns:a16="http://schemas.microsoft.com/office/drawing/2014/main" id="{F50F7165-C57A-3A32-1652-BAB519A963FF}"/>
              </a:ext>
            </a:extLst>
          </p:cNvPr>
          <p:cNvSpPr>
            <a:spLocks noGrp="1"/>
          </p:cNvSpPr>
          <p:nvPr>
            <p:ph sz="half" idx="2"/>
          </p:nvPr>
        </p:nvSpPr>
        <p:spPr>
          <a:xfrm>
            <a:off x="6256020" y="2266345"/>
            <a:ext cx="5097780" cy="3910618"/>
          </a:xfrm>
        </p:spPr>
        <p:txBody>
          <a:bodyPr>
            <a:normAutofit/>
          </a:bodyPr>
          <a:lstStyle/>
          <a:p>
            <a:r>
              <a:rPr lang="en-GB" sz="2400" dirty="0">
                <a:solidFill>
                  <a:schemeClr val="bg1"/>
                </a:solidFill>
              </a:rPr>
              <a:t>Is this view of assessment different to your own personal experience of assessment or what you have observed?</a:t>
            </a:r>
          </a:p>
          <a:p>
            <a:r>
              <a:rPr lang="en-GB" sz="2400" dirty="0">
                <a:solidFill>
                  <a:schemeClr val="bg1"/>
                </a:solidFill>
              </a:rPr>
              <a:t>How does this link to notions of </a:t>
            </a:r>
            <a:r>
              <a:rPr lang="en-GB" sz="2400" dirty="0" err="1">
                <a:solidFill>
                  <a:schemeClr val="bg1"/>
                </a:solidFill>
              </a:rPr>
              <a:t>AfL</a:t>
            </a:r>
            <a:r>
              <a:rPr lang="en-GB" sz="2400" dirty="0">
                <a:solidFill>
                  <a:schemeClr val="bg1"/>
                </a:solidFill>
              </a:rPr>
              <a:t>?</a:t>
            </a:r>
          </a:p>
        </p:txBody>
      </p:sp>
      <p:pic>
        <p:nvPicPr>
          <p:cNvPr id="6" name="Picture 5">
            <a:extLst>
              <a:ext uri="{FF2B5EF4-FFF2-40B4-BE49-F238E27FC236}">
                <a16:creationId xmlns:a16="http://schemas.microsoft.com/office/drawing/2014/main" id="{8B19F001-8934-64ED-42E2-DD2FE17D264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257964" y="4239187"/>
            <a:ext cx="2401453" cy="1801090"/>
          </a:xfrm>
          <a:prstGeom prst="rect">
            <a:avLst/>
          </a:prstGeom>
        </p:spPr>
      </p:pic>
    </p:spTree>
    <p:extLst>
      <p:ext uri="{BB962C8B-B14F-4D97-AF65-F5344CB8AC3E}">
        <p14:creationId xmlns:p14="http://schemas.microsoft.com/office/powerpoint/2010/main" val="3378116449"/>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542B2-49EE-09A8-87D3-671709297D3D}"/>
              </a:ext>
            </a:extLst>
          </p:cNvPr>
          <p:cNvSpPr>
            <a:spLocks noGrp="1"/>
          </p:cNvSpPr>
          <p:nvPr>
            <p:ph type="title"/>
          </p:nvPr>
        </p:nvSpPr>
        <p:spPr>
          <a:xfrm>
            <a:off x="838200" y="620742"/>
            <a:ext cx="10515600" cy="1325563"/>
          </a:xfrm>
        </p:spPr>
        <p:txBody>
          <a:bodyPr>
            <a:normAutofit/>
          </a:bodyPr>
          <a:lstStyle/>
          <a:p>
            <a:r>
              <a:rPr lang="cy-GB" dirty="0">
                <a:solidFill>
                  <a:schemeClr val="bg1"/>
                </a:solidFill>
              </a:rPr>
              <a:t>Newidiadau allweddol mewn asesu</a:t>
            </a:r>
            <a:br>
              <a:rPr lang="en-GB" dirty="0">
                <a:solidFill>
                  <a:schemeClr val="bg1"/>
                </a:solidFill>
              </a:rPr>
            </a:br>
            <a:r>
              <a:rPr lang="en-GB" dirty="0">
                <a:solidFill>
                  <a:schemeClr val="bg1"/>
                </a:solidFill>
              </a:rPr>
              <a:t>Key changes in assessment</a:t>
            </a:r>
          </a:p>
        </p:txBody>
      </p:sp>
      <p:sp>
        <p:nvSpPr>
          <p:cNvPr id="3" name="Content Placeholder 2">
            <a:extLst>
              <a:ext uri="{FF2B5EF4-FFF2-40B4-BE49-F238E27FC236}">
                <a16:creationId xmlns:a16="http://schemas.microsoft.com/office/drawing/2014/main" id="{81A923B9-CB13-01C1-194E-23037F14A996}"/>
              </a:ext>
            </a:extLst>
          </p:cNvPr>
          <p:cNvSpPr>
            <a:spLocks noGrp="1"/>
          </p:cNvSpPr>
          <p:nvPr>
            <p:ph sz="half" idx="1"/>
          </p:nvPr>
        </p:nvSpPr>
        <p:spPr>
          <a:xfrm>
            <a:off x="838200" y="2266345"/>
            <a:ext cx="5097780" cy="3910617"/>
          </a:xfrm>
        </p:spPr>
        <p:txBody>
          <a:bodyPr>
            <a:normAutofit/>
          </a:bodyPr>
          <a:lstStyle/>
          <a:p>
            <a:r>
              <a:rPr lang="cy-GB" sz="2400" dirty="0">
                <a:solidFill>
                  <a:schemeClr val="bg1"/>
                </a:solidFill>
                <a:latin typeface="Arial" panose="020B0604020202020204" pitchFamily="34" charset="0"/>
                <a:cs typeface="Arial" panose="020B0604020202020204" pitchFamily="34" charset="0"/>
              </a:rPr>
              <a:t>Cefnu ar asesiadau athrawon sy’n ofynnol yn genedlaethol</a:t>
            </a:r>
          </a:p>
          <a:p>
            <a:r>
              <a:rPr lang="cy-GB" sz="2400" dirty="0">
                <a:solidFill>
                  <a:schemeClr val="bg1"/>
                </a:solidFill>
                <a:latin typeface="Arial" panose="020B0604020202020204" pitchFamily="34" charset="0"/>
                <a:cs typeface="Arial" panose="020B0604020202020204" pitchFamily="34" charset="0"/>
              </a:rPr>
              <a:t>Bydd ysgolion a lleoliadau’n datblygu trefniadau asesu i gefnogi pob dysgwr unigol i wneud cynnydd mewn perthynas â chwricwlwm eu hysgol/lleoliad.</a:t>
            </a:r>
          </a:p>
        </p:txBody>
      </p:sp>
      <p:sp>
        <p:nvSpPr>
          <p:cNvPr id="4" name="Content Placeholder 3">
            <a:extLst>
              <a:ext uri="{FF2B5EF4-FFF2-40B4-BE49-F238E27FC236}">
                <a16:creationId xmlns:a16="http://schemas.microsoft.com/office/drawing/2014/main" id="{599E3E73-C98E-41E8-E3A0-D5272A2EB086}"/>
              </a:ext>
            </a:extLst>
          </p:cNvPr>
          <p:cNvSpPr>
            <a:spLocks noGrp="1"/>
          </p:cNvSpPr>
          <p:nvPr>
            <p:ph sz="half" idx="2"/>
          </p:nvPr>
        </p:nvSpPr>
        <p:spPr>
          <a:xfrm>
            <a:off x="6256020" y="2266345"/>
            <a:ext cx="5097780" cy="3910618"/>
          </a:xfrm>
        </p:spPr>
        <p:txBody>
          <a:bodyPr>
            <a:normAutofit/>
          </a:bodyPr>
          <a:lstStyle/>
          <a:p>
            <a:r>
              <a:rPr lang="en-GB" sz="2400" dirty="0">
                <a:solidFill>
                  <a:schemeClr val="bg1"/>
                </a:solidFill>
                <a:latin typeface="Arial" panose="020B0604020202020204" pitchFamily="34" charset="0"/>
              </a:rPr>
              <a:t>M</a:t>
            </a:r>
            <a:r>
              <a:rPr lang="en-GB" sz="2400" b="0" i="0" dirty="0">
                <a:solidFill>
                  <a:schemeClr val="bg1"/>
                </a:solidFill>
                <a:effectLst/>
                <a:latin typeface="Arial" panose="020B0604020202020204" pitchFamily="34" charset="0"/>
              </a:rPr>
              <a:t>oving away from nationally required teacher assessments </a:t>
            </a:r>
          </a:p>
          <a:p>
            <a:r>
              <a:rPr lang="en-GB" sz="2400" b="0" i="0" dirty="0">
                <a:solidFill>
                  <a:schemeClr val="bg1"/>
                </a:solidFill>
                <a:effectLst/>
                <a:latin typeface="Arial" panose="020B0604020202020204" pitchFamily="34" charset="0"/>
              </a:rPr>
              <a:t>Schools and settings will develop assessment arrangements to support each individual learner to progress in relation to their school/setting’s curriculum</a:t>
            </a:r>
            <a:r>
              <a:rPr lang="en-GB" sz="2400" dirty="0">
                <a:solidFill>
                  <a:schemeClr val="bg1"/>
                </a:solidFill>
                <a:latin typeface="Arial" panose="020B0604020202020204" pitchFamily="34" charset="0"/>
              </a:rPr>
              <a:t>. </a:t>
            </a:r>
            <a:endParaRPr lang="en-GB" sz="2400" dirty="0">
              <a:solidFill>
                <a:schemeClr val="bg1"/>
              </a:solidFill>
            </a:endParaRPr>
          </a:p>
        </p:txBody>
      </p:sp>
      <p:pic>
        <p:nvPicPr>
          <p:cNvPr id="6" name="Picture 5">
            <a:extLst>
              <a:ext uri="{FF2B5EF4-FFF2-40B4-BE49-F238E27FC236}">
                <a16:creationId xmlns:a16="http://schemas.microsoft.com/office/drawing/2014/main" id="{5DDC0EBF-9235-D52F-61F2-6E5BDAC50CF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553528" y="4911696"/>
            <a:ext cx="2493819" cy="1870364"/>
          </a:xfrm>
          <a:prstGeom prst="rect">
            <a:avLst/>
          </a:prstGeom>
        </p:spPr>
      </p:pic>
    </p:spTree>
    <p:extLst>
      <p:ext uri="{BB962C8B-B14F-4D97-AF65-F5344CB8AC3E}">
        <p14:creationId xmlns:p14="http://schemas.microsoft.com/office/powerpoint/2010/main" val="3931933613"/>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87368-22DC-DF2A-314C-B79507425D74}"/>
              </a:ext>
            </a:extLst>
          </p:cNvPr>
          <p:cNvSpPr>
            <a:spLocks noGrp="1"/>
          </p:cNvSpPr>
          <p:nvPr>
            <p:ph type="title"/>
          </p:nvPr>
        </p:nvSpPr>
        <p:spPr>
          <a:xfrm>
            <a:off x="838200" y="620742"/>
            <a:ext cx="10515600" cy="1325563"/>
          </a:xfrm>
        </p:spPr>
        <p:txBody>
          <a:bodyPr>
            <a:normAutofit/>
          </a:bodyPr>
          <a:lstStyle/>
          <a:p>
            <a:r>
              <a:rPr lang="cy-GB" dirty="0">
                <a:solidFill>
                  <a:schemeClr val="bg1"/>
                </a:solidFill>
              </a:rPr>
              <a:t>Newidiadau allweddol mewn asesu</a:t>
            </a:r>
            <a:br>
              <a:rPr lang="en-GB" dirty="0">
                <a:solidFill>
                  <a:schemeClr val="bg1"/>
                </a:solidFill>
              </a:rPr>
            </a:br>
            <a:r>
              <a:rPr lang="en-GB" dirty="0">
                <a:solidFill>
                  <a:schemeClr val="bg1"/>
                </a:solidFill>
              </a:rPr>
              <a:t>Key changes in assessment</a:t>
            </a:r>
          </a:p>
        </p:txBody>
      </p:sp>
      <p:sp>
        <p:nvSpPr>
          <p:cNvPr id="3" name="Content Placeholder 2">
            <a:extLst>
              <a:ext uri="{FF2B5EF4-FFF2-40B4-BE49-F238E27FC236}">
                <a16:creationId xmlns:a16="http://schemas.microsoft.com/office/drawing/2014/main" id="{D856BE29-81C6-0272-5048-A5ED652174E7}"/>
              </a:ext>
            </a:extLst>
          </p:cNvPr>
          <p:cNvSpPr>
            <a:spLocks noGrp="1"/>
          </p:cNvSpPr>
          <p:nvPr>
            <p:ph sz="half" idx="1"/>
          </p:nvPr>
        </p:nvSpPr>
        <p:spPr>
          <a:xfrm>
            <a:off x="838200" y="2266345"/>
            <a:ext cx="5097780" cy="3910617"/>
          </a:xfrm>
        </p:spPr>
        <p:txBody>
          <a:bodyPr>
            <a:normAutofit/>
          </a:bodyPr>
          <a:lstStyle/>
          <a:p>
            <a:r>
              <a:rPr lang="cy-GB" sz="2400" dirty="0">
                <a:solidFill>
                  <a:schemeClr val="bg1"/>
                </a:solidFill>
                <a:latin typeface="Arial" panose="020B0604020202020204" pitchFamily="34" charset="0"/>
                <a:cs typeface="Arial" panose="020B0604020202020204" pitchFamily="34" charset="0"/>
              </a:rPr>
              <a:t>Asesu cynnydd dysgwyr yn barhaus, nid ar adegau penodol</a:t>
            </a:r>
          </a:p>
          <a:p>
            <a:r>
              <a:rPr lang="cy-GB" sz="2400" dirty="0">
                <a:solidFill>
                  <a:schemeClr val="bg1"/>
                </a:solidFill>
                <a:latin typeface="Arial" panose="020B0604020202020204" pitchFamily="34" charset="0"/>
                <a:cs typeface="Arial" panose="020B0604020202020204" pitchFamily="34" charset="0"/>
              </a:rPr>
              <a:t>rhoi’r gorau i’r dull ‘ffit orau’</a:t>
            </a:r>
          </a:p>
          <a:p>
            <a:r>
              <a:rPr lang="cy-GB" sz="2400" dirty="0">
                <a:solidFill>
                  <a:schemeClr val="bg1"/>
                </a:solidFill>
                <a:latin typeface="Arial" panose="020B0604020202020204" pitchFamily="34" charset="0"/>
                <a:cs typeface="Arial" panose="020B0604020202020204" pitchFamily="34" charset="0"/>
              </a:rPr>
              <a:t>datblygu darlun cyfannol o’r dysgwyr – eu cryfderau, meysydd i’w gwella a’r cymorth a’r her sydd eu hangen i ddatblygu eu dysgu. </a:t>
            </a:r>
          </a:p>
        </p:txBody>
      </p:sp>
      <p:sp>
        <p:nvSpPr>
          <p:cNvPr id="4" name="Content Placeholder 3">
            <a:extLst>
              <a:ext uri="{FF2B5EF4-FFF2-40B4-BE49-F238E27FC236}">
                <a16:creationId xmlns:a16="http://schemas.microsoft.com/office/drawing/2014/main" id="{18D09918-B464-35D3-CBE5-74123879F5CA}"/>
              </a:ext>
            </a:extLst>
          </p:cNvPr>
          <p:cNvSpPr>
            <a:spLocks noGrp="1"/>
          </p:cNvSpPr>
          <p:nvPr>
            <p:ph sz="half" idx="2"/>
          </p:nvPr>
        </p:nvSpPr>
        <p:spPr>
          <a:xfrm>
            <a:off x="6256020" y="2266345"/>
            <a:ext cx="5097780" cy="3910618"/>
          </a:xfrm>
        </p:spPr>
        <p:txBody>
          <a:bodyPr>
            <a:normAutofit/>
          </a:bodyPr>
          <a:lstStyle/>
          <a:p>
            <a:r>
              <a:rPr lang="en-GB" sz="2400" dirty="0">
                <a:solidFill>
                  <a:schemeClr val="bg1"/>
                </a:solidFill>
                <a:latin typeface="Arial" panose="020B0604020202020204" pitchFamily="34" charset="0"/>
              </a:rPr>
              <a:t>C</a:t>
            </a:r>
            <a:r>
              <a:rPr lang="en-GB" sz="2400" b="0" i="0" dirty="0">
                <a:solidFill>
                  <a:schemeClr val="bg1"/>
                </a:solidFill>
                <a:effectLst/>
                <a:latin typeface="Arial" panose="020B0604020202020204" pitchFamily="34" charset="0"/>
              </a:rPr>
              <a:t>ontinuously assessing learners’ progress not at specific points</a:t>
            </a:r>
          </a:p>
          <a:p>
            <a:r>
              <a:rPr lang="en-GB" sz="2400" b="0" i="0" dirty="0">
                <a:solidFill>
                  <a:schemeClr val="bg1"/>
                </a:solidFill>
                <a:effectLst/>
                <a:latin typeface="Arial" panose="020B0604020202020204" pitchFamily="34" charset="0"/>
              </a:rPr>
              <a:t>‘best fit’ approach scrapped</a:t>
            </a:r>
          </a:p>
          <a:p>
            <a:r>
              <a:rPr lang="en-GB" sz="2400" b="0" i="0" dirty="0">
                <a:solidFill>
                  <a:schemeClr val="bg1"/>
                </a:solidFill>
                <a:effectLst/>
                <a:latin typeface="Arial" panose="020B0604020202020204" pitchFamily="34" charset="0"/>
              </a:rPr>
              <a:t>develop a holistic picture of the learner – their strengths, areas for improvement and the support and challenge needed to take their learning forward.</a:t>
            </a:r>
            <a:endParaRPr lang="en-GB" sz="2400" dirty="0">
              <a:solidFill>
                <a:schemeClr val="bg1"/>
              </a:solidFill>
            </a:endParaRPr>
          </a:p>
        </p:txBody>
      </p:sp>
      <p:pic>
        <p:nvPicPr>
          <p:cNvPr id="5" name="Picture 4">
            <a:extLst>
              <a:ext uri="{FF2B5EF4-FFF2-40B4-BE49-F238E27FC236}">
                <a16:creationId xmlns:a16="http://schemas.microsoft.com/office/drawing/2014/main" id="{AE4FC428-A4BC-1277-3551-62BEC13AF95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780146" y="5029461"/>
            <a:ext cx="2078181" cy="1558636"/>
          </a:xfrm>
          <a:prstGeom prst="rect">
            <a:avLst/>
          </a:prstGeom>
        </p:spPr>
      </p:pic>
    </p:spTree>
    <p:extLst>
      <p:ext uri="{BB962C8B-B14F-4D97-AF65-F5344CB8AC3E}">
        <p14:creationId xmlns:p14="http://schemas.microsoft.com/office/powerpoint/2010/main" val="3798764994"/>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6E353-9DE1-186E-156A-74642BC2F663}"/>
              </a:ext>
            </a:extLst>
          </p:cNvPr>
          <p:cNvSpPr>
            <a:spLocks noGrp="1"/>
          </p:cNvSpPr>
          <p:nvPr>
            <p:ph type="title"/>
          </p:nvPr>
        </p:nvSpPr>
        <p:spPr>
          <a:xfrm>
            <a:off x="838200" y="620742"/>
            <a:ext cx="10515600" cy="1325563"/>
          </a:xfrm>
        </p:spPr>
        <p:txBody>
          <a:bodyPr>
            <a:normAutofit/>
          </a:bodyPr>
          <a:lstStyle/>
          <a:p>
            <a:r>
              <a:rPr lang="cy-GB" dirty="0">
                <a:solidFill>
                  <a:schemeClr val="bg1"/>
                </a:solidFill>
              </a:rPr>
              <a:t>Sut olwg fydd ar hyn yn ymarferol?</a:t>
            </a:r>
            <a:br>
              <a:rPr lang="en-GB" dirty="0">
                <a:solidFill>
                  <a:schemeClr val="bg1"/>
                </a:solidFill>
              </a:rPr>
            </a:br>
            <a:r>
              <a:rPr lang="en-GB" dirty="0">
                <a:solidFill>
                  <a:schemeClr val="bg1"/>
                </a:solidFill>
              </a:rPr>
              <a:t>What will it look like in practice?</a:t>
            </a:r>
          </a:p>
        </p:txBody>
      </p:sp>
      <p:sp>
        <p:nvSpPr>
          <p:cNvPr id="3" name="Content Placeholder 2">
            <a:extLst>
              <a:ext uri="{FF2B5EF4-FFF2-40B4-BE49-F238E27FC236}">
                <a16:creationId xmlns:a16="http://schemas.microsoft.com/office/drawing/2014/main" id="{89FA5B88-6CA1-B1FD-72F4-413904FD7618}"/>
              </a:ext>
            </a:extLst>
          </p:cNvPr>
          <p:cNvSpPr>
            <a:spLocks noGrp="1"/>
          </p:cNvSpPr>
          <p:nvPr>
            <p:ph sz="half" idx="1"/>
          </p:nvPr>
        </p:nvSpPr>
        <p:spPr>
          <a:xfrm>
            <a:off x="838200" y="2266345"/>
            <a:ext cx="5097780" cy="3910617"/>
          </a:xfrm>
        </p:spPr>
        <p:txBody>
          <a:bodyPr>
            <a:normAutofit/>
          </a:bodyPr>
          <a:lstStyle/>
          <a:p>
            <a:r>
              <a:rPr lang="cy-GB" sz="2400" dirty="0">
                <a:solidFill>
                  <a:schemeClr val="bg1"/>
                </a:solidFill>
                <a:latin typeface="Arial" panose="020B0604020202020204" pitchFamily="34" charset="0"/>
                <a:cs typeface="Arial" panose="020B0604020202020204" pitchFamily="34" charset="0"/>
              </a:rPr>
              <a:t>asesu ffurfiannol</a:t>
            </a:r>
          </a:p>
          <a:p>
            <a:r>
              <a:rPr lang="cy-GB" sz="2400" dirty="0">
                <a:solidFill>
                  <a:schemeClr val="bg1"/>
                </a:solidFill>
                <a:latin typeface="Arial" panose="020B0604020202020204" pitchFamily="34" charset="0"/>
                <a:cs typeface="Arial" panose="020B0604020202020204" pitchFamily="34" charset="0"/>
              </a:rPr>
              <a:t>adborth o ansawdd uchel i ddysgwyr</a:t>
            </a:r>
          </a:p>
          <a:p>
            <a:r>
              <a:rPr lang="cy-GB" sz="2400" dirty="0">
                <a:solidFill>
                  <a:schemeClr val="bg1"/>
                </a:solidFill>
                <a:latin typeface="Arial" panose="020B0604020202020204" pitchFamily="34" charset="0"/>
                <a:cs typeface="Arial" panose="020B0604020202020204" pitchFamily="34" charset="0"/>
              </a:rPr>
              <a:t>hunanasesu</a:t>
            </a:r>
          </a:p>
          <a:p>
            <a:r>
              <a:rPr lang="cy-GB" sz="2400" dirty="0">
                <a:solidFill>
                  <a:schemeClr val="bg1"/>
                </a:solidFill>
                <a:latin typeface="Arial" panose="020B0604020202020204" pitchFamily="34" charset="0"/>
                <a:cs typeface="Arial" panose="020B0604020202020204" pitchFamily="34" charset="0"/>
              </a:rPr>
              <a:t>asesu cymheiriaid</a:t>
            </a:r>
          </a:p>
          <a:p>
            <a:r>
              <a:rPr lang="cy-GB" sz="2400" dirty="0">
                <a:solidFill>
                  <a:schemeClr val="bg1"/>
                </a:solidFill>
                <a:latin typeface="Arial" panose="020B0604020202020204" pitchFamily="34" charset="0"/>
                <a:cs typeface="Arial" panose="020B0604020202020204" pitchFamily="34" charset="0"/>
              </a:rPr>
              <a:t>cysylltiad hanfodol rhwng y cwricwlwm, asesu ac addysgeg </a:t>
            </a:r>
          </a:p>
        </p:txBody>
      </p:sp>
      <p:sp>
        <p:nvSpPr>
          <p:cNvPr id="4" name="Content Placeholder 3">
            <a:extLst>
              <a:ext uri="{FF2B5EF4-FFF2-40B4-BE49-F238E27FC236}">
                <a16:creationId xmlns:a16="http://schemas.microsoft.com/office/drawing/2014/main" id="{4109FA3F-4605-C3B1-4854-2163DD596F92}"/>
              </a:ext>
            </a:extLst>
          </p:cNvPr>
          <p:cNvSpPr>
            <a:spLocks noGrp="1"/>
          </p:cNvSpPr>
          <p:nvPr>
            <p:ph sz="half" idx="2"/>
          </p:nvPr>
        </p:nvSpPr>
        <p:spPr>
          <a:xfrm>
            <a:off x="6256020" y="2266345"/>
            <a:ext cx="5097780" cy="3910618"/>
          </a:xfrm>
        </p:spPr>
        <p:txBody>
          <a:bodyPr>
            <a:normAutofit/>
          </a:bodyPr>
          <a:lstStyle/>
          <a:p>
            <a:r>
              <a:rPr lang="en-GB" sz="2400" b="0" i="0" dirty="0">
                <a:solidFill>
                  <a:schemeClr val="bg1"/>
                </a:solidFill>
                <a:effectLst/>
                <a:latin typeface="Arial" panose="020B0604020202020204" pitchFamily="34" charset="0"/>
              </a:rPr>
              <a:t>formative assessment</a:t>
            </a:r>
          </a:p>
          <a:p>
            <a:r>
              <a:rPr lang="en-GB" sz="2400" b="0" i="0" dirty="0">
                <a:solidFill>
                  <a:schemeClr val="bg1"/>
                </a:solidFill>
                <a:effectLst/>
                <a:latin typeface="Arial" panose="020B0604020202020204" pitchFamily="34" charset="0"/>
              </a:rPr>
              <a:t>high quality feedback to learners, </a:t>
            </a:r>
          </a:p>
          <a:p>
            <a:r>
              <a:rPr lang="en-GB" sz="2400" b="0" i="0" dirty="0">
                <a:solidFill>
                  <a:schemeClr val="bg1"/>
                </a:solidFill>
                <a:effectLst/>
                <a:latin typeface="Arial" panose="020B0604020202020204" pitchFamily="34" charset="0"/>
              </a:rPr>
              <a:t>self-assessment</a:t>
            </a:r>
          </a:p>
          <a:p>
            <a:r>
              <a:rPr lang="en-GB" sz="2400" b="0" i="0" dirty="0">
                <a:solidFill>
                  <a:schemeClr val="bg1"/>
                </a:solidFill>
                <a:effectLst/>
                <a:latin typeface="Arial" panose="020B0604020202020204" pitchFamily="34" charset="0"/>
              </a:rPr>
              <a:t>peer-assessment</a:t>
            </a:r>
          </a:p>
          <a:p>
            <a:r>
              <a:rPr lang="en-GB" sz="2400" b="0" i="0" dirty="0">
                <a:solidFill>
                  <a:schemeClr val="bg1"/>
                </a:solidFill>
                <a:effectLst/>
                <a:latin typeface="Arial" panose="020B0604020202020204" pitchFamily="34" charset="0"/>
              </a:rPr>
              <a:t>curriculum, assessment and pedagogy </a:t>
            </a:r>
            <a:r>
              <a:rPr lang="en-GB" sz="2400" dirty="0">
                <a:solidFill>
                  <a:schemeClr val="bg1"/>
                </a:solidFill>
                <a:latin typeface="Arial" panose="020B0604020202020204" pitchFamily="34" charset="0"/>
              </a:rPr>
              <a:t>intrinsically linked</a:t>
            </a:r>
            <a:endParaRPr lang="en-GB" sz="2400" dirty="0">
              <a:solidFill>
                <a:schemeClr val="bg1"/>
              </a:solidFill>
            </a:endParaRPr>
          </a:p>
        </p:txBody>
      </p:sp>
    </p:spTree>
    <p:extLst>
      <p:ext uri="{BB962C8B-B14F-4D97-AF65-F5344CB8AC3E}">
        <p14:creationId xmlns:p14="http://schemas.microsoft.com/office/powerpoint/2010/main" val="1841617527"/>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0296D-7C32-E950-C0D8-EA627F4C14D8}"/>
              </a:ext>
            </a:extLst>
          </p:cNvPr>
          <p:cNvSpPr>
            <a:spLocks noGrp="1"/>
          </p:cNvSpPr>
          <p:nvPr>
            <p:ph type="title"/>
          </p:nvPr>
        </p:nvSpPr>
        <p:spPr>
          <a:xfrm>
            <a:off x="838200" y="620742"/>
            <a:ext cx="4188195" cy="1325563"/>
          </a:xfrm>
        </p:spPr>
        <p:txBody>
          <a:bodyPr>
            <a:normAutofit/>
          </a:bodyPr>
          <a:lstStyle/>
          <a:p>
            <a:r>
              <a:rPr lang="cy-GB" dirty="0">
                <a:solidFill>
                  <a:schemeClr val="bg1"/>
                </a:solidFill>
              </a:rPr>
              <a:t>Beth arall?</a:t>
            </a:r>
            <a:br>
              <a:rPr lang="en-GB" dirty="0">
                <a:solidFill>
                  <a:schemeClr val="bg1"/>
                </a:solidFill>
              </a:rPr>
            </a:br>
            <a:r>
              <a:rPr lang="en-GB" dirty="0">
                <a:solidFill>
                  <a:schemeClr val="bg1"/>
                </a:solidFill>
              </a:rPr>
              <a:t>What else? </a:t>
            </a:r>
          </a:p>
        </p:txBody>
      </p:sp>
      <p:sp>
        <p:nvSpPr>
          <p:cNvPr id="3" name="Content Placeholder 2">
            <a:extLst>
              <a:ext uri="{FF2B5EF4-FFF2-40B4-BE49-F238E27FC236}">
                <a16:creationId xmlns:a16="http://schemas.microsoft.com/office/drawing/2014/main" id="{19AD736B-1E05-F940-9C08-DE3077758DCD}"/>
              </a:ext>
            </a:extLst>
          </p:cNvPr>
          <p:cNvSpPr>
            <a:spLocks noGrp="1"/>
          </p:cNvSpPr>
          <p:nvPr>
            <p:ph sz="half" idx="1"/>
          </p:nvPr>
        </p:nvSpPr>
        <p:spPr>
          <a:xfrm>
            <a:off x="736601" y="2783582"/>
            <a:ext cx="5097780" cy="3910617"/>
          </a:xfrm>
        </p:spPr>
        <p:txBody>
          <a:bodyPr>
            <a:normAutofit lnSpcReduction="10000"/>
          </a:bodyPr>
          <a:lstStyle/>
          <a:p>
            <a:r>
              <a:rPr lang="cy-GB" sz="2200" dirty="0">
                <a:solidFill>
                  <a:schemeClr val="bg1"/>
                </a:solidFill>
                <a:latin typeface="Arial" panose="020B0604020202020204" pitchFamily="34" charset="0"/>
                <a:cs typeface="Arial" panose="020B0604020202020204" pitchFamily="34" charset="0"/>
              </a:rPr>
              <a:t>Asesir dysgwyr ar adeg mynediad i ysgol neu leoliad er mwyn helpu’r ymarferwyr i gael dealltwriaeth o alluoedd, sgiliau a gwybodaeth dysgwr mewn perthynas â’r cwricwlwm, nodi camau nesaf o ran cynnydd a’r addysg a’r dysgu sydd eu hangen i wneud y cynnydd hwnnw.</a:t>
            </a:r>
          </a:p>
          <a:p>
            <a:r>
              <a:rPr lang="cy-GB" sz="2200" dirty="0">
                <a:solidFill>
                  <a:schemeClr val="bg1"/>
                </a:solidFill>
                <a:latin typeface="Arial" panose="020B0604020202020204" pitchFamily="34" charset="0"/>
                <a:cs typeface="Arial" panose="020B0604020202020204" pitchFamily="34" charset="0"/>
              </a:rPr>
              <a:t>Bydd Asesiadau Personol ar gyfer darllen a rhifedd yn parhau*</a:t>
            </a:r>
          </a:p>
          <a:p>
            <a:endParaRPr lang="cy-GB" sz="2400" dirty="0">
              <a:solidFill>
                <a:srgbClr val="FFFFFF"/>
              </a:solidFill>
            </a:endParaRPr>
          </a:p>
        </p:txBody>
      </p:sp>
      <p:sp>
        <p:nvSpPr>
          <p:cNvPr id="4" name="Content Placeholder 3">
            <a:extLst>
              <a:ext uri="{FF2B5EF4-FFF2-40B4-BE49-F238E27FC236}">
                <a16:creationId xmlns:a16="http://schemas.microsoft.com/office/drawing/2014/main" id="{4A0ACC58-0ECA-8733-C9AB-0C15A2DF3E34}"/>
              </a:ext>
            </a:extLst>
          </p:cNvPr>
          <p:cNvSpPr>
            <a:spLocks noGrp="1"/>
          </p:cNvSpPr>
          <p:nvPr>
            <p:ph sz="half" idx="2"/>
          </p:nvPr>
        </p:nvSpPr>
        <p:spPr>
          <a:xfrm>
            <a:off x="6357620" y="2931363"/>
            <a:ext cx="5097780" cy="3450057"/>
          </a:xfrm>
        </p:spPr>
        <p:txBody>
          <a:bodyPr>
            <a:normAutofit lnSpcReduction="10000"/>
          </a:bodyPr>
          <a:lstStyle/>
          <a:p>
            <a:r>
              <a:rPr lang="en-GB" sz="2200" dirty="0">
                <a:solidFill>
                  <a:schemeClr val="bg1"/>
                </a:solidFill>
                <a:latin typeface="Arial" panose="020B0604020202020204" pitchFamily="34" charset="0"/>
              </a:rPr>
              <a:t>Learners will be </a:t>
            </a:r>
            <a:r>
              <a:rPr lang="en-GB" sz="2200" b="0" i="0" dirty="0">
                <a:solidFill>
                  <a:schemeClr val="bg1"/>
                </a:solidFill>
                <a:effectLst/>
                <a:latin typeface="Arial" panose="020B0604020202020204" pitchFamily="34" charset="0"/>
              </a:rPr>
              <a:t>assessed on entry to a school or setting to help practitioners gain an understanding of the capabilities, skills and knowledge of a learner in relation to the curriculum, identify next steps in progression and the teaching and learning needed to make that progress. </a:t>
            </a:r>
          </a:p>
          <a:p>
            <a:r>
              <a:rPr lang="en-GB" sz="2200" b="0" i="0" dirty="0">
                <a:solidFill>
                  <a:schemeClr val="bg1"/>
                </a:solidFill>
                <a:effectLst/>
                <a:latin typeface="Arial" panose="020B0604020202020204" pitchFamily="34" charset="0"/>
              </a:rPr>
              <a:t>Personalised Assessments for reading and numeracy will continue*</a:t>
            </a:r>
            <a:endParaRPr lang="en-GB" sz="2200" dirty="0">
              <a:solidFill>
                <a:schemeClr val="bg1"/>
              </a:solidFill>
            </a:endParaRPr>
          </a:p>
        </p:txBody>
      </p:sp>
      <p:sp>
        <p:nvSpPr>
          <p:cNvPr id="5" name="Explosion: 14 Points 4">
            <a:extLst>
              <a:ext uri="{FF2B5EF4-FFF2-40B4-BE49-F238E27FC236}">
                <a16:creationId xmlns:a16="http://schemas.microsoft.com/office/drawing/2014/main" id="{CD7A4D3E-1514-E0EB-904A-56309E2825E9}"/>
              </a:ext>
            </a:extLst>
          </p:cNvPr>
          <p:cNvSpPr/>
          <p:nvPr/>
        </p:nvSpPr>
        <p:spPr>
          <a:xfrm>
            <a:off x="7364555" y="405427"/>
            <a:ext cx="4560781" cy="2120510"/>
          </a:xfrm>
          <a:prstGeom prst="irregularSeal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 Is this in keeping with the assessment ethos of </a:t>
            </a:r>
            <a:r>
              <a:rPr lang="en-GB" dirty="0" err="1"/>
              <a:t>CfW</a:t>
            </a:r>
            <a:r>
              <a:rPr lang="en-GB" dirty="0"/>
              <a:t>?</a:t>
            </a:r>
          </a:p>
        </p:txBody>
      </p:sp>
      <p:sp>
        <p:nvSpPr>
          <p:cNvPr id="6" name="Explosion: 14 Points 5">
            <a:extLst>
              <a:ext uri="{FF2B5EF4-FFF2-40B4-BE49-F238E27FC236}">
                <a16:creationId xmlns:a16="http://schemas.microsoft.com/office/drawing/2014/main" id="{64C94B24-19A9-C967-0C5A-AB81F8620D91}"/>
              </a:ext>
            </a:extLst>
          </p:cNvPr>
          <p:cNvSpPr/>
          <p:nvPr/>
        </p:nvSpPr>
        <p:spPr>
          <a:xfrm>
            <a:off x="3460982" y="0"/>
            <a:ext cx="4560781" cy="2120510"/>
          </a:xfrm>
          <a:prstGeom prst="irregularSeal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 Is this in keeping with the assessment ethos of </a:t>
            </a:r>
            <a:r>
              <a:rPr lang="en-GB" dirty="0" err="1"/>
              <a:t>CfW</a:t>
            </a:r>
            <a:r>
              <a:rPr lang="en-GB" dirty="0"/>
              <a:t>?</a:t>
            </a:r>
          </a:p>
        </p:txBody>
      </p:sp>
    </p:spTree>
    <p:extLst>
      <p:ext uri="{BB962C8B-B14F-4D97-AF65-F5344CB8AC3E}">
        <p14:creationId xmlns:p14="http://schemas.microsoft.com/office/powerpoint/2010/main" val="307369735"/>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9F2DD-F09B-8BCC-EA6C-F290FE71E6E9}"/>
              </a:ext>
            </a:extLst>
          </p:cNvPr>
          <p:cNvSpPr>
            <a:spLocks noGrp="1"/>
          </p:cNvSpPr>
          <p:nvPr>
            <p:ph type="title"/>
          </p:nvPr>
        </p:nvSpPr>
        <p:spPr>
          <a:xfrm>
            <a:off x="838200" y="620742"/>
            <a:ext cx="10515600" cy="1325563"/>
          </a:xfrm>
        </p:spPr>
        <p:txBody>
          <a:bodyPr>
            <a:normAutofit/>
          </a:bodyPr>
          <a:lstStyle/>
          <a:p>
            <a:r>
              <a:rPr lang="cy-GB" dirty="0">
                <a:solidFill>
                  <a:schemeClr val="bg1"/>
                </a:solidFill>
              </a:rPr>
              <a:t>TASG 2 – Beth ydych chi’n ei feddwl?</a:t>
            </a:r>
            <a:br>
              <a:rPr lang="en-GB" dirty="0">
                <a:solidFill>
                  <a:schemeClr val="bg1"/>
                </a:solidFill>
              </a:rPr>
            </a:br>
            <a:r>
              <a:rPr lang="en-GB" dirty="0">
                <a:solidFill>
                  <a:schemeClr val="bg1"/>
                </a:solidFill>
              </a:rPr>
              <a:t>TASK 2- What do you think?</a:t>
            </a:r>
          </a:p>
        </p:txBody>
      </p:sp>
      <p:sp>
        <p:nvSpPr>
          <p:cNvPr id="3" name="Content Placeholder 2">
            <a:extLst>
              <a:ext uri="{FF2B5EF4-FFF2-40B4-BE49-F238E27FC236}">
                <a16:creationId xmlns:a16="http://schemas.microsoft.com/office/drawing/2014/main" id="{EEABD22E-6437-D2F8-85B9-778E4280C0B7}"/>
              </a:ext>
            </a:extLst>
          </p:cNvPr>
          <p:cNvSpPr>
            <a:spLocks noGrp="1"/>
          </p:cNvSpPr>
          <p:nvPr>
            <p:ph sz="half" idx="1"/>
          </p:nvPr>
        </p:nvSpPr>
        <p:spPr>
          <a:xfrm>
            <a:off x="838200" y="2266345"/>
            <a:ext cx="5097780" cy="3910617"/>
          </a:xfrm>
        </p:spPr>
        <p:txBody>
          <a:bodyPr>
            <a:normAutofit/>
          </a:bodyPr>
          <a:lstStyle/>
          <a:p>
            <a:r>
              <a:rPr lang="cy-GB" sz="2400" dirty="0">
                <a:solidFill>
                  <a:schemeClr val="bg1"/>
                </a:solidFill>
              </a:rPr>
              <a:t>Darllenwch y canlynol:</a:t>
            </a:r>
          </a:p>
          <a:p>
            <a:r>
              <a:rPr lang="cy-GB" sz="2400" dirty="0">
                <a:solidFill>
                  <a:schemeClr val="bg1"/>
                </a:solidFill>
                <a:hlinkClick r:id="rId2">
                  <a:extLst>
                    <a:ext uri="{A12FA001-AC4F-418D-AE19-62706E023703}">
                      <ahyp:hlinkClr xmlns:ahyp="http://schemas.microsoft.com/office/drawing/2018/hyperlinkcolor" val="tx"/>
                    </a:ext>
                  </a:extLst>
                </a:hlinkClick>
              </a:rPr>
              <a:t>Cefnogi cynnydd dysgwyr canllawiau asesu - Hwb (</a:t>
            </a:r>
            <a:r>
              <a:rPr lang="cy-GB" sz="2400" dirty="0" err="1">
                <a:solidFill>
                  <a:schemeClr val="bg1"/>
                </a:solidFill>
                <a:hlinkClick r:id="rId2">
                  <a:extLst>
                    <a:ext uri="{A12FA001-AC4F-418D-AE19-62706E023703}">
                      <ahyp:hlinkClr xmlns:ahyp="http://schemas.microsoft.com/office/drawing/2018/hyperlinkcolor" val="tx"/>
                    </a:ext>
                  </a:extLst>
                </a:hlinkClick>
              </a:rPr>
              <a:t>gov.wales</a:t>
            </a:r>
            <a:r>
              <a:rPr lang="cy-GB" sz="2400" dirty="0">
                <a:solidFill>
                  <a:schemeClr val="bg1"/>
                </a:solidFill>
                <a:hlinkClick r:id="rId2">
                  <a:extLst>
                    <a:ext uri="{A12FA001-AC4F-418D-AE19-62706E023703}">
                      <ahyp:hlinkClr xmlns:ahyp="http://schemas.microsoft.com/office/drawing/2018/hyperlinkcolor" val="tx"/>
                    </a:ext>
                  </a:extLst>
                </a:hlinkClick>
              </a:rPr>
              <a:t>)</a:t>
            </a:r>
            <a:endParaRPr lang="cy-GB" sz="2400" dirty="0">
              <a:solidFill>
                <a:schemeClr val="bg1"/>
              </a:solidFill>
            </a:endParaRPr>
          </a:p>
          <a:p>
            <a:r>
              <a:rPr lang="cy-GB" sz="2400" dirty="0">
                <a:solidFill>
                  <a:schemeClr val="bg1"/>
                </a:solidFill>
              </a:rPr>
              <a:t>Ystyriwch effaith y newidiadau hyn ar yr amgylchedd dysgu</a:t>
            </a:r>
          </a:p>
          <a:p>
            <a:r>
              <a:rPr lang="cy-GB" sz="2400" dirty="0">
                <a:solidFill>
                  <a:schemeClr val="bg1"/>
                </a:solidFill>
              </a:rPr>
              <a:t>Sut fydd hyn yn cefnogi hinsawdd ddysgu effeithiol?</a:t>
            </a:r>
          </a:p>
          <a:p>
            <a:endParaRPr lang="cy-GB" sz="2400" dirty="0">
              <a:solidFill>
                <a:srgbClr val="FFFFFF"/>
              </a:solidFill>
            </a:endParaRPr>
          </a:p>
        </p:txBody>
      </p:sp>
      <p:sp>
        <p:nvSpPr>
          <p:cNvPr id="4" name="Content Placeholder 3">
            <a:extLst>
              <a:ext uri="{FF2B5EF4-FFF2-40B4-BE49-F238E27FC236}">
                <a16:creationId xmlns:a16="http://schemas.microsoft.com/office/drawing/2014/main" id="{991C5DC1-49CC-854E-43EE-1D0E5FE858C9}"/>
              </a:ext>
            </a:extLst>
          </p:cNvPr>
          <p:cNvSpPr>
            <a:spLocks noGrp="1"/>
          </p:cNvSpPr>
          <p:nvPr>
            <p:ph sz="half" idx="2"/>
          </p:nvPr>
        </p:nvSpPr>
        <p:spPr>
          <a:xfrm>
            <a:off x="6256020" y="2266345"/>
            <a:ext cx="5097780" cy="3910618"/>
          </a:xfrm>
        </p:spPr>
        <p:txBody>
          <a:bodyPr>
            <a:normAutofit/>
          </a:bodyPr>
          <a:lstStyle/>
          <a:p>
            <a:r>
              <a:rPr lang="en-GB" sz="2400" dirty="0">
                <a:solidFill>
                  <a:schemeClr val="bg1"/>
                </a:solidFill>
              </a:rPr>
              <a:t>Read the following:</a:t>
            </a:r>
          </a:p>
          <a:p>
            <a:r>
              <a:rPr lang="en-GB" sz="2400" dirty="0">
                <a:solidFill>
                  <a:srgbClr val="0563C1"/>
                </a:solidFill>
                <a:hlinkClick r:id="rId3">
                  <a:extLst>
                    <a:ext uri="{A12FA001-AC4F-418D-AE19-62706E023703}">
                      <ahyp:hlinkClr xmlns:ahyp="http://schemas.microsoft.com/office/drawing/2018/hyperlinkcolor" val="tx"/>
                    </a:ext>
                  </a:extLst>
                </a:hlinkClick>
              </a:rPr>
              <a:t>Supporting learner progression assessment guidance - Hwb (</a:t>
            </a:r>
            <a:r>
              <a:rPr lang="en-GB" sz="2400" dirty="0" err="1">
                <a:solidFill>
                  <a:srgbClr val="0563C1"/>
                </a:solidFill>
                <a:hlinkClick r:id="rId3">
                  <a:extLst>
                    <a:ext uri="{A12FA001-AC4F-418D-AE19-62706E023703}">
                      <ahyp:hlinkClr xmlns:ahyp="http://schemas.microsoft.com/office/drawing/2018/hyperlinkcolor" val="tx"/>
                    </a:ext>
                  </a:extLst>
                </a:hlinkClick>
              </a:rPr>
              <a:t>gov.wales</a:t>
            </a:r>
            <a:r>
              <a:rPr lang="en-GB" sz="2400" dirty="0">
                <a:solidFill>
                  <a:schemeClr val="bg1"/>
                </a:solidFill>
                <a:hlinkClick r:id="rId3">
                  <a:extLst>
                    <a:ext uri="{A12FA001-AC4F-418D-AE19-62706E023703}">
                      <ahyp:hlinkClr xmlns:ahyp="http://schemas.microsoft.com/office/drawing/2018/hyperlinkcolor" val="tx"/>
                    </a:ext>
                  </a:extLst>
                </a:hlinkClick>
              </a:rPr>
              <a:t>)</a:t>
            </a:r>
            <a:endParaRPr lang="en-GB" sz="2400" dirty="0">
              <a:solidFill>
                <a:schemeClr val="bg1"/>
              </a:solidFill>
            </a:endParaRPr>
          </a:p>
          <a:p>
            <a:r>
              <a:rPr lang="en-GB" sz="2400" dirty="0">
                <a:solidFill>
                  <a:schemeClr val="bg1"/>
                </a:solidFill>
              </a:rPr>
              <a:t>Consider the impact of these changes on the learning environment</a:t>
            </a:r>
          </a:p>
          <a:p>
            <a:r>
              <a:rPr lang="en-GB" sz="2400" dirty="0">
                <a:solidFill>
                  <a:schemeClr val="bg1"/>
                </a:solidFill>
              </a:rPr>
              <a:t>How will this support an effective learning climate?</a:t>
            </a:r>
          </a:p>
        </p:txBody>
      </p:sp>
    </p:spTree>
    <p:extLst>
      <p:ext uri="{BB962C8B-B14F-4D97-AF65-F5344CB8AC3E}">
        <p14:creationId xmlns:p14="http://schemas.microsoft.com/office/powerpoint/2010/main" val="202743081"/>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FE524-374A-66CD-30E1-3EE600A1DD9C}"/>
              </a:ext>
            </a:extLst>
          </p:cNvPr>
          <p:cNvSpPr>
            <a:spLocks noGrp="1"/>
          </p:cNvSpPr>
          <p:nvPr>
            <p:ph type="title"/>
          </p:nvPr>
        </p:nvSpPr>
        <p:spPr>
          <a:xfrm>
            <a:off x="121298" y="452718"/>
            <a:ext cx="11681926" cy="1400530"/>
          </a:xfrm>
        </p:spPr>
        <p:txBody>
          <a:bodyPr/>
          <a:lstStyle/>
          <a:p>
            <a:r>
              <a:rPr lang="cy-GB" dirty="0"/>
              <a:t>Sut mae hyn oll yn berthnasol i’m hasesiad?</a:t>
            </a:r>
            <a:br>
              <a:rPr lang="en-GB" dirty="0"/>
            </a:br>
            <a:r>
              <a:rPr lang="en-GB" dirty="0"/>
              <a:t>How does all this link to my assessment?</a:t>
            </a:r>
          </a:p>
        </p:txBody>
      </p:sp>
      <p:sp>
        <p:nvSpPr>
          <p:cNvPr id="3" name="Content Placeholder 2">
            <a:extLst>
              <a:ext uri="{FF2B5EF4-FFF2-40B4-BE49-F238E27FC236}">
                <a16:creationId xmlns:a16="http://schemas.microsoft.com/office/drawing/2014/main" id="{226F4F30-124F-3733-AEDE-8E79905A3343}"/>
              </a:ext>
            </a:extLst>
          </p:cNvPr>
          <p:cNvSpPr>
            <a:spLocks noGrp="1"/>
          </p:cNvSpPr>
          <p:nvPr>
            <p:ph sz="half" idx="1"/>
          </p:nvPr>
        </p:nvSpPr>
        <p:spPr>
          <a:xfrm>
            <a:off x="1103312" y="2060576"/>
            <a:ext cx="4484688" cy="4213224"/>
          </a:xfrm>
        </p:spPr>
        <p:txBody>
          <a:bodyPr>
            <a:normAutofit fontScale="92500" lnSpcReduction="10000"/>
          </a:bodyPr>
          <a:lstStyle/>
          <a:p>
            <a:pPr marL="0" indent="0">
              <a:buNone/>
            </a:pPr>
            <a:r>
              <a:rPr lang="cy-GB" sz="1800" b="1" dirty="0"/>
              <a:t>Dewiswch 2/3 elfen i’w trafod</a:t>
            </a:r>
          </a:p>
          <a:p>
            <a:pPr marL="0" indent="0">
              <a:buNone/>
            </a:pPr>
            <a:r>
              <a:rPr lang="cy-GB" sz="1800" b="1" dirty="0"/>
              <a:t>Beth ydyn ni wedi ymdrin â nhw hyd yn hyn?</a:t>
            </a:r>
          </a:p>
          <a:p>
            <a:r>
              <a:rPr lang="cy-GB" sz="1800" dirty="0" err="1"/>
              <a:t>AagD</a:t>
            </a:r>
            <a:endParaRPr lang="cy-GB" sz="1800" dirty="0"/>
          </a:p>
          <a:p>
            <a:r>
              <a:rPr lang="cy-GB" sz="1800" dirty="0"/>
              <a:t>Meddylfryd Twf</a:t>
            </a:r>
          </a:p>
          <a:p>
            <a:r>
              <a:rPr lang="cy-GB" sz="1800" dirty="0"/>
              <a:t>Dysgu Gweladwy</a:t>
            </a:r>
          </a:p>
          <a:p>
            <a:r>
              <a:rPr lang="cy-GB" sz="1800" dirty="0"/>
              <a:t>Amgylcheddau sy’n galluogi</a:t>
            </a:r>
          </a:p>
          <a:p>
            <a:r>
              <a:rPr lang="cy-GB" sz="1800" dirty="0"/>
              <a:t>Cyfranogiad</a:t>
            </a:r>
          </a:p>
          <a:p>
            <a:pPr marL="0" indent="0">
              <a:buNone/>
            </a:pPr>
            <a:r>
              <a:rPr lang="cy-GB" sz="1800" b="1" dirty="0"/>
              <a:t>Beth arall?</a:t>
            </a:r>
          </a:p>
          <a:p>
            <a:r>
              <a:rPr lang="cy-GB" sz="1800" dirty="0"/>
              <a:t>Defnyddio’r awyr agored i greu amgylchedd dysgu effeithiol</a:t>
            </a:r>
          </a:p>
          <a:p>
            <a:r>
              <a:rPr lang="cy-GB" sz="1800" dirty="0"/>
              <a:t>Rheoli Ymddygiad Cadarnhaol</a:t>
            </a:r>
          </a:p>
          <a:p>
            <a:r>
              <a:rPr lang="cy-GB" sz="1800" dirty="0"/>
              <a:t>Meddwl yn Estynedig ac Ar y Cyd</a:t>
            </a:r>
          </a:p>
          <a:p>
            <a:r>
              <a:rPr lang="cy-GB" sz="1800" dirty="0"/>
              <a:t>Athroniaeth i Blant</a:t>
            </a:r>
          </a:p>
        </p:txBody>
      </p:sp>
      <p:sp>
        <p:nvSpPr>
          <p:cNvPr id="4" name="Content Placeholder 3">
            <a:extLst>
              <a:ext uri="{FF2B5EF4-FFF2-40B4-BE49-F238E27FC236}">
                <a16:creationId xmlns:a16="http://schemas.microsoft.com/office/drawing/2014/main" id="{B6C3CD85-B5FA-8966-0D3E-A21D0170FA37}"/>
              </a:ext>
            </a:extLst>
          </p:cNvPr>
          <p:cNvSpPr>
            <a:spLocks noGrp="1"/>
          </p:cNvSpPr>
          <p:nvPr>
            <p:ph sz="half" idx="2"/>
          </p:nvPr>
        </p:nvSpPr>
        <p:spPr/>
        <p:txBody>
          <a:bodyPr>
            <a:noAutofit/>
          </a:bodyPr>
          <a:lstStyle/>
          <a:p>
            <a:pPr marL="0" indent="0">
              <a:buNone/>
            </a:pPr>
            <a:r>
              <a:rPr lang="en-GB" sz="2000" b="1" dirty="0">
                <a:effectLst/>
                <a:ea typeface="Times New Roman" panose="02020603050405020304" pitchFamily="18" charset="0"/>
              </a:rPr>
              <a:t>Choose 2/3 elements to discuss</a:t>
            </a:r>
          </a:p>
          <a:p>
            <a:pPr marL="0" indent="0">
              <a:buNone/>
            </a:pPr>
            <a:r>
              <a:rPr lang="en-GB" sz="2000" b="1" dirty="0">
                <a:ea typeface="Times New Roman" panose="02020603050405020304" pitchFamily="18" charset="0"/>
              </a:rPr>
              <a:t>What have we covered so far?</a:t>
            </a:r>
          </a:p>
          <a:p>
            <a:pPr lvl="1"/>
            <a:r>
              <a:rPr lang="en-GB" sz="2000" dirty="0" err="1"/>
              <a:t>AfL</a:t>
            </a:r>
            <a:endParaRPr lang="en-GB" sz="2000" dirty="0"/>
          </a:p>
          <a:p>
            <a:pPr lvl="1"/>
            <a:r>
              <a:rPr lang="en-GB" sz="2000" dirty="0"/>
              <a:t>Growth Mindset</a:t>
            </a:r>
          </a:p>
          <a:p>
            <a:pPr lvl="1"/>
            <a:r>
              <a:rPr lang="en-GB" sz="2000" dirty="0"/>
              <a:t>Visible Learning</a:t>
            </a:r>
          </a:p>
          <a:p>
            <a:pPr lvl="1"/>
            <a:r>
              <a:rPr lang="en-GB" sz="2000" dirty="0"/>
              <a:t>Enabling environments</a:t>
            </a:r>
          </a:p>
          <a:p>
            <a:pPr lvl="1"/>
            <a:r>
              <a:rPr lang="en-GB" sz="2000" dirty="0"/>
              <a:t>Participation</a:t>
            </a:r>
          </a:p>
          <a:p>
            <a:pPr marL="0" indent="0">
              <a:buNone/>
            </a:pPr>
            <a:r>
              <a:rPr lang="en-GB" sz="2000" b="1" dirty="0"/>
              <a:t>What else?</a:t>
            </a:r>
          </a:p>
          <a:p>
            <a:pPr lvl="1"/>
            <a:r>
              <a:rPr lang="en-GB" sz="2000" dirty="0"/>
              <a:t>Using the outdoors to create an effective learning environment</a:t>
            </a:r>
          </a:p>
          <a:p>
            <a:pPr lvl="1"/>
            <a:r>
              <a:rPr lang="en-GB" sz="2000" dirty="0"/>
              <a:t>Positive Behaviour Management</a:t>
            </a:r>
          </a:p>
          <a:p>
            <a:pPr lvl="1"/>
            <a:r>
              <a:rPr lang="en-GB" sz="2000" dirty="0"/>
              <a:t>Sustained Shared Thinking</a:t>
            </a:r>
          </a:p>
          <a:p>
            <a:pPr lvl="1"/>
            <a:r>
              <a:rPr lang="en-GB" sz="2000" dirty="0"/>
              <a:t>Philosophy for Children</a:t>
            </a:r>
          </a:p>
        </p:txBody>
      </p:sp>
    </p:spTree>
    <p:extLst>
      <p:ext uri="{BB962C8B-B14F-4D97-AF65-F5344CB8AC3E}">
        <p14:creationId xmlns:p14="http://schemas.microsoft.com/office/powerpoint/2010/main" val="23944729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E786D-8150-5496-DC86-F9A39BA1826D}"/>
              </a:ext>
            </a:extLst>
          </p:cNvPr>
          <p:cNvSpPr>
            <a:spLocks noGrp="1"/>
          </p:cNvSpPr>
          <p:nvPr>
            <p:ph type="title"/>
          </p:nvPr>
        </p:nvSpPr>
        <p:spPr>
          <a:xfrm>
            <a:off x="1103312" y="452718"/>
            <a:ext cx="8947522" cy="1400530"/>
          </a:xfrm>
        </p:spPr>
        <p:txBody>
          <a:bodyPr anchor="ctr">
            <a:normAutofit/>
          </a:bodyPr>
          <a:lstStyle/>
          <a:p>
            <a:r>
              <a:rPr lang="en-GB" dirty="0"/>
              <a:t>References </a:t>
            </a:r>
          </a:p>
        </p:txBody>
      </p:sp>
      <p:sp>
        <p:nvSpPr>
          <p:cNvPr id="5" name="Content Placeholder 4">
            <a:extLst>
              <a:ext uri="{FF2B5EF4-FFF2-40B4-BE49-F238E27FC236}">
                <a16:creationId xmlns:a16="http://schemas.microsoft.com/office/drawing/2014/main" id="{6E0C4752-EFE4-A0E4-4D86-9E3E9F22BD39}"/>
              </a:ext>
            </a:extLst>
          </p:cNvPr>
          <p:cNvSpPr>
            <a:spLocks noGrp="1"/>
          </p:cNvSpPr>
          <p:nvPr>
            <p:ph idx="1"/>
          </p:nvPr>
        </p:nvSpPr>
        <p:spPr>
          <a:xfrm>
            <a:off x="1103312" y="1615628"/>
            <a:ext cx="8946541" cy="3977359"/>
          </a:xfrm>
        </p:spPr>
        <p:txBody>
          <a:bodyPr>
            <a:normAutofit fontScale="92500"/>
          </a:bodyPr>
          <a:lstStyle/>
          <a:p>
            <a:r>
              <a:rPr lang="en-GB" b="0" i="0" dirty="0">
                <a:effectLst/>
                <a:latin typeface="+mn-lt"/>
              </a:rPr>
              <a:t>Black, P., and </a:t>
            </a:r>
            <a:r>
              <a:rPr lang="en-GB" b="0" i="0" dirty="0" err="1">
                <a:effectLst/>
                <a:latin typeface="+mn-lt"/>
              </a:rPr>
              <a:t>Wiliam</a:t>
            </a:r>
            <a:r>
              <a:rPr lang="en-GB" b="0" i="0" dirty="0">
                <a:effectLst/>
                <a:latin typeface="+mn-lt"/>
              </a:rPr>
              <a:t>, D. (1998). Inside the black box: raising standards through classroom assessment. </a:t>
            </a:r>
            <a:r>
              <a:rPr lang="en-GB" b="0" i="1" dirty="0">
                <a:effectLst/>
                <a:latin typeface="+mn-lt"/>
              </a:rPr>
              <a:t>Phi Delta </a:t>
            </a:r>
            <a:r>
              <a:rPr lang="en-GB" b="0" i="1" dirty="0" err="1">
                <a:effectLst/>
                <a:latin typeface="+mn-lt"/>
              </a:rPr>
              <a:t>Kappan</a:t>
            </a:r>
            <a:r>
              <a:rPr lang="en-GB" b="0" i="0" dirty="0">
                <a:effectLst/>
                <a:latin typeface="+mn-lt"/>
              </a:rPr>
              <a:t> 80, 139–144, 146–148.</a:t>
            </a:r>
          </a:p>
          <a:p>
            <a:r>
              <a:rPr lang="en-GB" b="0" i="0" dirty="0">
                <a:effectLst/>
                <a:latin typeface="+mn-lt"/>
              </a:rPr>
              <a:t>Black, P and </a:t>
            </a:r>
            <a:r>
              <a:rPr lang="en-GB" b="0" i="0" dirty="0" err="1">
                <a:effectLst/>
                <a:latin typeface="+mn-lt"/>
              </a:rPr>
              <a:t>Wiliam</a:t>
            </a:r>
            <a:r>
              <a:rPr lang="en-GB" b="0" i="0" dirty="0">
                <a:effectLst/>
                <a:latin typeface="+mn-lt"/>
              </a:rPr>
              <a:t>, D. (2018) Classroom assessment and pedagogy, Assessment in Education: Principles, Policy &amp; Practice, 25:6, 551-575, DOI: </a:t>
            </a:r>
            <a:r>
              <a:rPr lang="en-GB" b="0" i="0" u="sng" dirty="0">
                <a:effectLst/>
                <a:latin typeface="+mn-lt"/>
                <a:hlinkClick r:id="rId2"/>
              </a:rPr>
              <a:t>10.1080/0969594X.2018.1441807</a:t>
            </a:r>
            <a:br>
              <a:rPr lang="en-GB" dirty="0">
                <a:latin typeface="+mn-lt"/>
              </a:rPr>
            </a:br>
            <a:endParaRPr lang="en-GB" b="0" i="0" dirty="0">
              <a:effectLst/>
              <a:latin typeface="+mn-lt"/>
            </a:endParaRPr>
          </a:p>
          <a:p>
            <a:r>
              <a:rPr lang="en-GB" b="0" i="0" dirty="0">
                <a:effectLst/>
                <a:latin typeface="+mn-lt"/>
              </a:rPr>
              <a:t>Hattie, J. (2009). </a:t>
            </a:r>
            <a:r>
              <a:rPr lang="en-GB" b="0" i="1" dirty="0">
                <a:effectLst/>
                <a:latin typeface="+mn-lt"/>
              </a:rPr>
              <a:t>Visible Learning: A Synthesis of Meta-Analyses in Education.</a:t>
            </a:r>
            <a:r>
              <a:rPr lang="en-GB" b="0" i="0" dirty="0">
                <a:effectLst/>
                <a:latin typeface="+mn-lt"/>
              </a:rPr>
              <a:t> London: Routledge. </a:t>
            </a:r>
            <a:r>
              <a:rPr lang="en-GB" b="0" i="0" dirty="0" err="1">
                <a:effectLst/>
                <a:latin typeface="+mn-lt"/>
              </a:rPr>
              <a:t>doi</a:t>
            </a:r>
            <a:r>
              <a:rPr lang="en-GB" b="0" i="0" dirty="0">
                <a:effectLst/>
                <a:latin typeface="+mn-lt"/>
              </a:rPr>
              <a:t>: 10.4324/9780203887332</a:t>
            </a:r>
            <a:endParaRPr lang="en-GB" dirty="0">
              <a:latin typeface="+mn-lt"/>
            </a:endParaRPr>
          </a:p>
        </p:txBody>
      </p:sp>
    </p:spTree>
    <p:extLst>
      <p:ext uri="{BB962C8B-B14F-4D97-AF65-F5344CB8AC3E}">
        <p14:creationId xmlns:p14="http://schemas.microsoft.com/office/powerpoint/2010/main" val="438234641"/>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2013 - 2022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 (2)</Template>
  <TotalTime>4538</TotalTime>
  <Words>1674</Words>
  <Application>Microsoft Office PowerPoint</Application>
  <PresentationFormat>Widescreen</PresentationFormat>
  <Paragraphs>161</Paragraphs>
  <Slides>21</Slides>
  <Notes>2</Notes>
  <HiddenSlides>0</HiddenSlides>
  <MMClips>0</MMClips>
  <ScaleCrop>false</ScaleCrop>
  <HeadingPairs>
    <vt:vector size="6" baseType="variant">
      <vt:variant>
        <vt:lpstr>Fonts Used</vt:lpstr>
      </vt:variant>
      <vt:variant>
        <vt:i4>7</vt:i4>
      </vt:variant>
      <vt:variant>
        <vt:lpstr>Theme</vt:lpstr>
      </vt:variant>
      <vt:variant>
        <vt:i4>8</vt:i4>
      </vt:variant>
      <vt:variant>
        <vt:lpstr>Slide Titles</vt:lpstr>
      </vt:variant>
      <vt:variant>
        <vt:i4>21</vt:i4>
      </vt:variant>
    </vt:vector>
  </HeadingPairs>
  <TitlesOfParts>
    <vt:vector size="36" baseType="lpstr">
      <vt:lpstr>DengXian</vt:lpstr>
      <vt:lpstr>ff5</vt:lpstr>
      <vt:lpstr>MuseoSans</vt:lpstr>
      <vt:lpstr>Arial</vt:lpstr>
      <vt:lpstr>Calibri</vt:lpstr>
      <vt:lpstr>Calibri Light</vt:lpstr>
      <vt:lpstr>Times New Roman</vt:lpstr>
      <vt:lpstr>UWTSD Holding Page</vt:lpstr>
      <vt:lpstr>UWTSD Title Page 1</vt:lpstr>
      <vt:lpstr>UWTSD Text 1</vt:lpstr>
      <vt:lpstr>UWTSD Text 2</vt:lpstr>
      <vt:lpstr>UWTSD Text 3</vt:lpstr>
      <vt:lpstr>UWTSD Text 4</vt:lpstr>
      <vt:lpstr>UWTSD Logo Variations place image in Background</vt:lpstr>
      <vt:lpstr>Office 2013 - 2022 Theme</vt:lpstr>
      <vt:lpstr>ECES6023C Hinsoddau Dysgu Learning Climates</vt:lpstr>
      <vt:lpstr>Deilliannau Dysgu Learning Outcomes </vt:lpstr>
      <vt:lpstr>Deilliannau Dysgu  Learning Outcomes </vt:lpstr>
      <vt:lpstr>Deilliannau Dysgu  Learning Outcomes </vt:lpstr>
      <vt:lpstr>Asesu – Tasg 1 Assessment – Task 1</vt:lpstr>
      <vt:lpstr>Atgoffa - AagD Recap - AfL</vt:lpstr>
      <vt:lpstr>Pwy? – Damcaniaethwyr allweddol Who? – Key theorists </vt:lpstr>
      <vt:lpstr>Beth Pwy? – Damcaniaethwyr allweddol Who? – Key theorists? What?</vt:lpstr>
      <vt:lpstr>PowerPoint Presentation</vt:lpstr>
      <vt:lpstr>Sut? How?</vt:lpstr>
      <vt:lpstr>Sut? How?</vt:lpstr>
      <vt:lpstr>Darllen Pellach Further Reading</vt:lpstr>
      <vt:lpstr>Asesu yn y Cwricwlwm i Gymru Assessment in the Curriculum for Wales</vt:lpstr>
      <vt:lpstr>Asesu yn y Cwricwlwm i Gymru Assessment in the Curriculum for Wales</vt:lpstr>
      <vt:lpstr>Newidiadau allweddol mewn asesu Key changes in assessment</vt:lpstr>
      <vt:lpstr>Newidiadau allweddol mewn asesu Key changes in assessment</vt:lpstr>
      <vt:lpstr>Sut olwg fydd ar hyn yn ymarferol? What will it look like in practice?</vt:lpstr>
      <vt:lpstr>Beth arall? What else? </vt:lpstr>
      <vt:lpstr>TASG 2 – Beth ydych chi’n ei feddwl? TASK 2- What do you think?</vt:lpstr>
      <vt:lpstr>Sut mae hyn oll yn berthnasol i’m hasesiad? How does all this link to my assessment?</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Hinsoddau Dysgu Learning Climates</dc:title>
  <dc:creator>Alison Murphy</dc:creator>
  <cp:lastModifiedBy>Helen A Griffiths</cp:lastModifiedBy>
  <cp:revision>8</cp:revision>
  <dcterms:created xsi:type="dcterms:W3CDTF">2023-02-07T13:47:47Z</dcterms:created>
  <dcterms:modified xsi:type="dcterms:W3CDTF">2026-02-09T19:25:03Z</dcterms:modified>
</cp:coreProperties>
</file>