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6" r:id="rId3"/>
    <p:sldId id="275" r:id="rId4"/>
    <p:sldId id="274" r:id="rId5"/>
    <p:sldId id="26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F09C-E36D-43D1-8912-C35CDF91C9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95F0D2-7AE7-4E2F-9BD8-128B110FB9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7183F-0001-4A0E-8E0D-4269D846D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79DC6-F94D-4963-9285-961AE5EA8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1E976-6906-4436-B151-084D74099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050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386F0-6F1B-4CD6-BA96-8DA4A23C2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7C760-E67C-4F34-8CA2-091CF604D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E9670-2C95-4528-908A-3508D07AD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8D3D4-C166-40DE-8EDC-4561EEEB5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B1656-8FAB-412D-8563-E06C0205D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3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97850-2D70-4662-B452-15AC25DE7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ADC8C-3D1B-4A71-BA3B-B8F3F5FB5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272A7-EE5D-495B-8AFF-68506C10A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2A9DB-B908-470A-B6A6-12A431F86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17E4B-9C6B-4CA3-BEA4-534209DE6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33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9EABC-00EF-451F-8681-00E68905F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EDF01-B01A-4756-A20E-6EAFD1349D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92F8D8-E109-4873-A43B-E3A1889CE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6EA6AD-C86E-439F-9F33-8B68AAE2F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06BA53-0D3F-43AF-AC78-949A3E3AF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90906D-D63C-4F81-A632-5C81030B4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827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39664-8283-46F7-9BB4-5F562BACD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081DC-75D0-4D73-88CF-78A3BDB52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69113F-866D-4211-AB7E-5E07AB32CE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5B2443-A2B6-411E-A986-D1C741A622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5A6E24-EEF2-4C32-A36D-FD52D44978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57F883-A377-40FF-A050-162B8C68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9A9E74-811B-4AB1-89BC-A81F6BBA5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6F319C-1C68-4E0F-92D6-D1B9EE1D3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153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D9DD6-57FF-4219-89FF-D4A0A31F5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816DB2-1A62-4D38-A59A-BDE2FEEF7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F5110C-71E2-4975-BE96-EFE090AF6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065482-4DE6-4FAC-8F3E-D381D19EE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13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07E9D7-09E5-405B-B658-1C8583B37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82CC80-BAA3-4E6C-9B9F-1FDF23770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095079-F399-4CDE-98C5-DD612FD5D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57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56087-5062-44A6-A6D2-54434AC43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0CA2B-539C-4B49-8792-90787C880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6DF66E-3927-4DF6-AF64-D9A7E6412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30D24D-0AB9-40A8-9154-A307094F0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683327-0105-4B5F-8BB6-D2A4E1D11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DAC0EB-C72E-4BBD-9CA8-2EE65AEBB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021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E1EF0-8643-44F1-B60C-ECC07582B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A748E8-4D99-48F2-BD13-6B876582B8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77F8F9-D638-4F2B-96CF-1B7E50B102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0DC242-1014-48D3-9059-99F4F7E59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3BBE62-E47F-422C-AAB5-0785FDFC4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D7E9C-0E40-43E8-9006-B9E6EEAF2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8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8A63B-67D6-4918-8C28-064F123F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892C91-5CF0-403E-A8B9-4FAB8AB6D4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CF4F3-C48F-4759-B467-B66D9E335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6630DF-50DA-4132-8485-648AC6462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05E27-EBBB-4CBC-8ACF-DAB295AA2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730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946529-EC72-45C7-837A-52B8028B42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4DE630-889F-4F06-AA29-ABD8119D8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A4472-3A05-4287-82EA-4987F92DA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2A8D8-ADFB-45A1-8CFF-696ED0F57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6DE10-C75F-4615-A429-2D06A3354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43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C632E5-2E71-4C2B-A054-9E83C21F6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167E6-4F3D-4F03-B49A-A10D19721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3A304-669C-4FE6-A566-DC919F631C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A3C4A-0E7D-40AA-B353-E62319A3861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75C415-2DED-4D62-B3EF-DC921A3FE4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B3D1C-7057-4C87-A453-C787D5660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F37B9-F7FC-4276-828E-C91131DCA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31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C0CA-89AE-41F3-A38D-8603AD808F7E}"/>
              </a:ext>
            </a:extLst>
          </p:cNvPr>
          <p:cNvSpPr/>
          <p:nvPr/>
        </p:nvSpPr>
        <p:spPr>
          <a:xfrm>
            <a:off x="0" y="-13247"/>
            <a:ext cx="12192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C2430-5B0F-480E-BBE9-4D04A5EFC57D}"/>
              </a:ext>
            </a:extLst>
          </p:cNvPr>
          <p:cNvSpPr txBox="1"/>
          <p:nvPr/>
        </p:nvSpPr>
        <p:spPr>
          <a:xfrm>
            <a:off x="309115" y="-13398"/>
            <a:ext cx="11578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FF00"/>
                </a:solidFill>
              </a:rPr>
              <a:t>CRM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FCCF4C-5A18-4D26-8142-CE08ECD8B4D7}"/>
              </a:ext>
            </a:extLst>
          </p:cNvPr>
          <p:cNvSpPr/>
          <p:nvPr/>
        </p:nvSpPr>
        <p:spPr>
          <a:xfrm>
            <a:off x="-6624" y="6394033"/>
            <a:ext cx="12192000" cy="474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364DC8-30B3-472E-BAF4-AB6AD5A318F1}"/>
              </a:ext>
            </a:extLst>
          </p:cNvPr>
          <p:cNvSpPr txBox="1"/>
          <p:nvPr/>
        </p:nvSpPr>
        <p:spPr>
          <a:xfrm>
            <a:off x="315743" y="6394033"/>
            <a:ext cx="11578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FF00"/>
                </a:solidFill>
                <a:cs typeface="Times New Roman" pitchFamily="18" charset="0"/>
              </a:rPr>
              <a:t>(</a:t>
            </a:r>
            <a:r>
              <a:rPr lang="en-US" sz="2400" dirty="0" err="1">
                <a:solidFill>
                  <a:srgbClr val="FFFF00"/>
                </a:solidFill>
                <a:cs typeface="Times New Roman" pitchFamily="18" charset="0"/>
              </a:rPr>
              <a:t>Ahani</a:t>
            </a:r>
            <a:r>
              <a:rPr lang="en-US" sz="2400" dirty="0">
                <a:solidFill>
                  <a:srgbClr val="FFFF00"/>
                </a:solidFill>
                <a:cs typeface="Times New Roman" pitchFamily="18" charset="0"/>
              </a:rPr>
              <a:t>, Rahim and </a:t>
            </a:r>
            <a:r>
              <a:rPr lang="en-US" sz="2400" dirty="0" err="1">
                <a:solidFill>
                  <a:srgbClr val="FFFF00"/>
                </a:solidFill>
                <a:cs typeface="Times New Roman" pitchFamily="18" charset="0"/>
              </a:rPr>
              <a:t>Nilashi</a:t>
            </a:r>
            <a:r>
              <a:rPr lang="en-US" sz="2400" dirty="0">
                <a:solidFill>
                  <a:srgbClr val="FFFF00"/>
                </a:solidFill>
                <a:cs typeface="Times New Roman" pitchFamily="18" charset="0"/>
              </a:rPr>
              <a:t>, 2017)</a:t>
            </a:r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CDC7A1C-9C04-402F-A298-11191D28D8AF}"/>
              </a:ext>
            </a:extLst>
          </p:cNvPr>
          <p:cNvSpPr txBox="1">
            <a:spLocks/>
          </p:cNvSpPr>
          <p:nvPr/>
        </p:nvSpPr>
        <p:spPr>
          <a:xfrm>
            <a:off x="309492" y="1303610"/>
            <a:ext cx="11578084" cy="394364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cs typeface="Times New Roman" pitchFamily="18" charset="0"/>
              </a:rPr>
              <a:t>Implementing CRM system can help to promote the business and introduce the quality of services with customers. (</a:t>
            </a:r>
            <a:r>
              <a:rPr lang="en-US" sz="3200" dirty="0" err="1">
                <a:cs typeface="Times New Roman" pitchFamily="18" charset="0"/>
              </a:rPr>
              <a:t>Ahani</a:t>
            </a:r>
            <a:r>
              <a:rPr lang="en-US" sz="3200" dirty="0">
                <a:cs typeface="Times New Roman" pitchFamily="18" charset="0"/>
              </a:rPr>
              <a:t>, Rahim and </a:t>
            </a:r>
            <a:r>
              <a:rPr lang="en-US" sz="3200" dirty="0" err="1">
                <a:cs typeface="Times New Roman" pitchFamily="18" charset="0"/>
              </a:rPr>
              <a:t>Nilashi</a:t>
            </a:r>
            <a:r>
              <a:rPr lang="en-US" sz="3200" dirty="0">
                <a:cs typeface="Times New Roman" pitchFamily="18" charset="0"/>
              </a:rPr>
              <a:t>, 2017).</a:t>
            </a:r>
          </a:p>
          <a:p>
            <a:endParaRPr lang="en-US" sz="1200" dirty="0">
              <a:cs typeface="Times New Roman" pitchFamily="18" charset="0"/>
            </a:endParaRPr>
          </a:p>
          <a:p>
            <a:r>
              <a:rPr lang="en-US" sz="3200" dirty="0">
                <a:cs typeface="Times New Roman" pitchFamily="18" charset="0"/>
              </a:rPr>
              <a:t>M&amp;S has conducted a post implementation review with Siebel, the supplier of software to establish innovative CRM system.</a:t>
            </a:r>
          </a:p>
          <a:p>
            <a:endParaRPr lang="en-US" sz="1200" dirty="0">
              <a:cs typeface="Times New Roman" pitchFamily="18" charset="0"/>
            </a:endParaRPr>
          </a:p>
          <a:p>
            <a:r>
              <a:rPr lang="en-US" sz="3200" dirty="0">
                <a:cs typeface="Times New Roman" pitchFamily="18" charset="0"/>
              </a:rPr>
              <a:t>Use of Siebel CRM system in M&amp;S has the purpose to establish strong relationship with the customers.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B961E4-B9A6-46E1-989B-217938672977}"/>
              </a:ext>
            </a:extLst>
          </p:cNvPr>
          <p:cNvSpPr txBox="1"/>
          <p:nvPr/>
        </p:nvSpPr>
        <p:spPr>
          <a:xfrm>
            <a:off x="176628" y="125102"/>
            <a:ext cx="8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Task-4</a:t>
            </a:r>
          </a:p>
        </p:txBody>
      </p:sp>
    </p:spTree>
    <p:extLst>
      <p:ext uri="{BB962C8B-B14F-4D97-AF65-F5344CB8AC3E}">
        <p14:creationId xmlns:p14="http://schemas.microsoft.com/office/powerpoint/2010/main" val="776263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C0CA-89AE-41F3-A38D-8603AD808F7E}"/>
              </a:ext>
            </a:extLst>
          </p:cNvPr>
          <p:cNvSpPr/>
          <p:nvPr/>
        </p:nvSpPr>
        <p:spPr>
          <a:xfrm>
            <a:off x="0" y="-13247"/>
            <a:ext cx="12192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C2430-5B0F-480E-BBE9-4D04A5EFC57D}"/>
              </a:ext>
            </a:extLst>
          </p:cNvPr>
          <p:cNvSpPr txBox="1"/>
          <p:nvPr/>
        </p:nvSpPr>
        <p:spPr>
          <a:xfrm>
            <a:off x="309115" y="-13398"/>
            <a:ext cx="11578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FF00"/>
                </a:solidFill>
              </a:rPr>
              <a:t>CRM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FCCF4C-5A18-4D26-8142-CE08ECD8B4D7}"/>
              </a:ext>
            </a:extLst>
          </p:cNvPr>
          <p:cNvSpPr/>
          <p:nvPr/>
        </p:nvSpPr>
        <p:spPr>
          <a:xfrm>
            <a:off x="-6624" y="6394033"/>
            <a:ext cx="12192000" cy="474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364DC8-30B3-472E-BAF4-AB6AD5A318F1}"/>
              </a:ext>
            </a:extLst>
          </p:cNvPr>
          <p:cNvSpPr txBox="1"/>
          <p:nvPr/>
        </p:nvSpPr>
        <p:spPr>
          <a:xfrm>
            <a:off x="315743" y="6394033"/>
            <a:ext cx="11578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FF00"/>
                </a:solidFill>
              </a:rPr>
              <a:t>(</a:t>
            </a:r>
            <a:r>
              <a:rPr lang="en-US" sz="2000" dirty="0">
                <a:solidFill>
                  <a:srgbClr val="FFFF00"/>
                </a:solidFill>
                <a:cs typeface="Times New Roman" pitchFamily="18" charset="0"/>
              </a:rPr>
              <a:t>Wood, 2018., Conlon, 2019., </a:t>
            </a:r>
            <a:r>
              <a:rPr lang="en-US" sz="2000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Hübner</a:t>
            </a:r>
            <a:r>
              <a:rPr lang="en-US" sz="20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Wollenburg</a:t>
            </a:r>
            <a:r>
              <a:rPr lang="en-US" sz="20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Holzapfel, 2016</a:t>
            </a:r>
            <a:r>
              <a:rPr lang="en-GB" sz="2000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1B74FA-F1D6-4B36-A8D8-1D1471231663}"/>
              </a:ext>
            </a:extLst>
          </p:cNvPr>
          <p:cNvSpPr txBox="1"/>
          <p:nvPr/>
        </p:nvSpPr>
        <p:spPr>
          <a:xfrm>
            <a:off x="176628" y="125102"/>
            <a:ext cx="8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Task-4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8825506-E2FD-4C73-9F98-78B09886BB85}"/>
              </a:ext>
            </a:extLst>
          </p:cNvPr>
          <p:cNvSpPr/>
          <p:nvPr/>
        </p:nvSpPr>
        <p:spPr>
          <a:xfrm>
            <a:off x="315743" y="1065594"/>
            <a:ext cx="115780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cs typeface="Times New Roman" pitchFamily="18" charset="0"/>
              </a:rPr>
              <a:t>Along with the help of this new system, M&amp;S is able to gain 62% of pre tax profit (Wood, 2018).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cs typeface="Times New Roman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cs typeface="Times New Roman" pitchFamily="18" charset="0"/>
              </a:rPr>
              <a:t>M&amp;S has launched a marketing campaign named </a:t>
            </a:r>
            <a:r>
              <a:rPr lang="en-US" sz="3200" i="1" dirty="0">
                <a:cs typeface="Times New Roman" pitchFamily="18" charset="0"/>
              </a:rPr>
              <a:t>Fashion Lady </a:t>
            </a:r>
            <a:r>
              <a:rPr lang="en-US" sz="3200" dirty="0">
                <a:cs typeface="Times New Roman" pitchFamily="18" charset="0"/>
              </a:rPr>
              <a:t>as a CRM tool (Conlon, 2019).</a:t>
            </a:r>
            <a:endParaRPr lang="en-US" sz="32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factors not only can help to establish strong relationship with the customers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also, it has made the relationship strong with franchise partners (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Hübner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Wollenburg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Holzapfel, 2016).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193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C0CA-89AE-41F3-A38D-8603AD808F7E}"/>
              </a:ext>
            </a:extLst>
          </p:cNvPr>
          <p:cNvSpPr/>
          <p:nvPr/>
        </p:nvSpPr>
        <p:spPr>
          <a:xfrm>
            <a:off x="0" y="-13247"/>
            <a:ext cx="12192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C2430-5B0F-480E-BBE9-4D04A5EFC57D}"/>
              </a:ext>
            </a:extLst>
          </p:cNvPr>
          <p:cNvSpPr txBox="1"/>
          <p:nvPr/>
        </p:nvSpPr>
        <p:spPr>
          <a:xfrm>
            <a:off x="309115" y="-13398"/>
            <a:ext cx="11578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Sparks loyalty Card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FCCF4C-5A18-4D26-8142-CE08ECD8B4D7}"/>
              </a:ext>
            </a:extLst>
          </p:cNvPr>
          <p:cNvSpPr/>
          <p:nvPr/>
        </p:nvSpPr>
        <p:spPr>
          <a:xfrm>
            <a:off x="-6624" y="6394033"/>
            <a:ext cx="12192000" cy="474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364DC8-30B3-472E-BAF4-AB6AD5A318F1}"/>
              </a:ext>
            </a:extLst>
          </p:cNvPr>
          <p:cNvSpPr txBox="1"/>
          <p:nvPr/>
        </p:nvSpPr>
        <p:spPr>
          <a:xfrm>
            <a:off x="315743" y="6394033"/>
            <a:ext cx="11578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FF00"/>
                </a:solidFill>
              </a:rPr>
              <a:t>(Anika, 2016)</a:t>
            </a:r>
            <a:endParaRPr lang="en-GB" sz="2800" dirty="0">
              <a:solidFill>
                <a:srgbClr val="FFFF00"/>
              </a:solidFill>
              <a:effectLst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B3DDFD0-DBB5-4363-A66C-B24BB2F04A3C}"/>
              </a:ext>
            </a:extLst>
          </p:cNvPr>
          <p:cNvGrpSpPr/>
          <p:nvPr/>
        </p:nvGrpSpPr>
        <p:grpSpPr>
          <a:xfrm>
            <a:off x="548641" y="1549861"/>
            <a:ext cx="3148408" cy="2531996"/>
            <a:chOff x="548641" y="1127836"/>
            <a:chExt cx="3148408" cy="253199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417D12-83AE-4E1A-A3D1-93C06964C4F6}"/>
                </a:ext>
              </a:extLst>
            </p:cNvPr>
            <p:cNvSpPr txBox="1"/>
            <p:nvPr/>
          </p:nvSpPr>
          <p:spPr>
            <a:xfrm rot="979381">
              <a:off x="548641" y="3198167"/>
              <a:ext cx="28557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olidFill>
                    <a:srgbClr val="C00000"/>
                  </a:solidFill>
                </a:rPr>
                <a:t>Every time you shop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133D8B59-3178-4C92-828F-C66C28F2DE8C}"/>
                </a:ext>
              </a:extLst>
            </p:cNvPr>
            <p:cNvGrpSpPr/>
            <p:nvPr/>
          </p:nvGrpSpPr>
          <p:grpSpPr>
            <a:xfrm>
              <a:off x="1291474" y="1127836"/>
              <a:ext cx="2405575" cy="1744394"/>
              <a:chOff x="1291474" y="1127836"/>
              <a:chExt cx="2405575" cy="1744394"/>
            </a:xfrm>
          </p:grpSpPr>
          <p:sp>
            <p:nvSpPr>
              <p:cNvPr id="2" name="Speech Bubble: Oval 1">
                <a:extLst>
                  <a:ext uri="{FF2B5EF4-FFF2-40B4-BE49-F238E27FC236}">
                    <a16:creationId xmlns:a16="http://schemas.microsoft.com/office/drawing/2014/main" id="{31DE0856-28E4-4A2D-BA49-3114299CAA20}"/>
                  </a:ext>
                </a:extLst>
              </p:cNvPr>
              <p:cNvSpPr/>
              <p:nvPr/>
            </p:nvSpPr>
            <p:spPr>
              <a:xfrm>
                <a:off x="1291474" y="1127836"/>
                <a:ext cx="2405575" cy="1744394"/>
              </a:xfrm>
              <a:prstGeom prst="wedgeEllipseCallou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rgbClr val="FFFFCC"/>
                  </a:solidFill>
                </a:endParaRPr>
              </a:p>
            </p:txBody>
          </p:sp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41955AB1-5724-4C48-95BF-8DD3EE976F2B}"/>
                  </a:ext>
                </a:extLst>
              </p:cNvPr>
              <p:cNvSpPr/>
              <p:nvPr/>
            </p:nvSpPr>
            <p:spPr>
              <a:xfrm rot="20375327">
                <a:off x="1589650" y="1128230"/>
                <a:ext cx="1783846" cy="156966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60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solidFill>
                      <a:schemeClr val="accent2"/>
                    </a:solidFill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10</a:t>
                </a:r>
              </a:p>
              <a:p>
                <a:pPr algn="ctr"/>
                <a:r>
                  <a:rPr lang="en-US" sz="36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solidFill>
                      <a:schemeClr val="accent2"/>
                    </a:solidFill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Sparks</a:t>
                </a: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C969992-6F31-4895-B4A6-60D2EF0764B1}"/>
              </a:ext>
            </a:extLst>
          </p:cNvPr>
          <p:cNvGrpSpPr/>
          <p:nvPr/>
        </p:nvGrpSpPr>
        <p:grpSpPr>
          <a:xfrm>
            <a:off x="6104785" y="1550255"/>
            <a:ext cx="3133000" cy="2531602"/>
            <a:chOff x="6104785" y="1128230"/>
            <a:chExt cx="3133000" cy="2531602"/>
          </a:xfrm>
        </p:grpSpPr>
        <p:sp>
          <p:nvSpPr>
            <p:cNvPr id="8" name="Speech Bubble: Oval 7">
              <a:extLst>
                <a:ext uri="{FF2B5EF4-FFF2-40B4-BE49-F238E27FC236}">
                  <a16:creationId xmlns:a16="http://schemas.microsoft.com/office/drawing/2014/main" id="{F54170DA-91ED-42F3-8DDF-CC0BE9B28E5F}"/>
                </a:ext>
              </a:extLst>
            </p:cNvPr>
            <p:cNvSpPr/>
            <p:nvPr/>
          </p:nvSpPr>
          <p:spPr>
            <a:xfrm>
              <a:off x="6832210" y="1133921"/>
              <a:ext cx="2405575" cy="1744394"/>
            </a:xfrm>
            <a:prstGeom prst="wedgeEllipseCallou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78505BE-85AE-4069-A39B-50251D647B5B}"/>
                </a:ext>
              </a:extLst>
            </p:cNvPr>
            <p:cNvSpPr txBox="1"/>
            <p:nvPr/>
          </p:nvSpPr>
          <p:spPr>
            <a:xfrm rot="542174">
              <a:off x="6104785" y="3198167"/>
              <a:ext cx="28557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olidFill>
                    <a:schemeClr val="accent5">
                      <a:lumMod val="75000"/>
                    </a:schemeClr>
                  </a:solidFill>
                </a:rPr>
                <a:t>Every £1 you spend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6ED24D0-2A34-4DCB-B4E2-599706635056}"/>
                </a:ext>
              </a:extLst>
            </p:cNvPr>
            <p:cNvSpPr/>
            <p:nvPr/>
          </p:nvSpPr>
          <p:spPr>
            <a:xfrm rot="20268942">
              <a:off x="6867380" y="1128230"/>
              <a:ext cx="2202634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6000" b="1" dirty="0">
                  <a:ln w="12700">
                    <a:solidFill>
                      <a:schemeClr val="accent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dist="38100" dir="2640000" algn="bl" rotWithShape="0">
                      <a:schemeClr val="accent1"/>
                    </a:outerShdw>
                  </a:effectLst>
                </a:rPr>
                <a:t>10</a:t>
              </a:r>
            </a:p>
            <a:p>
              <a:pPr algn="ctr"/>
              <a:r>
                <a:rPr lang="en-US" sz="3600" b="1" dirty="0">
                  <a:ln w="12700">
                    <a:solidFill>
                      <a:schemeClr val="accent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dist="38100" dir="2640000" algn="bl" rotWithShape="0">
                      <a:schemeClr val="accent1"/>
                    </a:outerShdw>
                  </a:effectLst>
                </a:rPr>
                <a:t>Sparks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34C7106-15BE-4CC2-A533-387085B9CA57}"/>
              </a:ext>
            </a:extLst>
          </p:cNvPr>
          <p:cNvGrpSpPr/>
          <p:nvPr/>
        </p:nvGrpSpPr>
        <p:grpSpPr>
          <a:xfrm>
            <a:off x="3108957" y="3355758"/>
            <a:ext cx="2995828" cy="2566866"/>
            <a:chOff x="3108957" y="3355758"/>
            <a:chExt cx="2995828" cy="2566866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29F92E-C8B3-43E4-A359-6F53730AA964}"/>
                </a:ext>
              </a:extLst>
            </p:cNvPr>
            <p:cNvSpPr txBox="1"/>
            <p:nvPr/>
          </p:nvSpPr>
          <p:spPr>
            <a:xfrm rot="20678953">
              <a:off x="3108957" y="5460959"/>
              <a:ext cx="29958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olidFill>
                    <a:srgbClr val="7030A0"/>
                  </a:solidFill>
                </a:rPr>
                <a:t>Every review you write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18DE523-5596-4944-AF92-7B7352C6A298}"/>
                </a:ext>
              </a:extLst>
            </p:cNvPr>
            <p:cNvGrpSpPr/>
            <p:nvPr/>
          </p:nvGrpSpPr>
          <p:grpSpPr>
            <a:xfrm>
              <a:off x="3587262" y="3355758"/>
              <a:ext cx="2419643" cy="1744394"/>
              <a:chOff x="3910820" y="3693382"/>
              <a:chExt cx="2419643" cy="1744394"/>
            </a:xfrm>
          </p:grpSpPr>
          <p:sp>
            <p:nvSpPr>
              <p:cNvPr id="11" name="Speech Bubble: Oval 10">
                <a:extLst>
                  <a:ext uri="{FF2B5EF4-FFF2-40B4-BE49-F238E27FC236}">
                    <a16:creationId xmlns:a16="http://schemas.microsoft.com/office/drawing/2014/main" id="{B95175D4-0761-4BF3-B51F-3854E1740E30}"/>
                  </a:ext>
                </a:extLst>
              </p:cNvPr>
              <p:cNvSpPr/>
              <p:nvPr/>
            </p:nvSpPr>
            <p:spPr>
              <a:xfrm>
                <a:off x="3924888" y="3693382"/>
                <a:ext cx="2405575" cy="1744394"/>
              </a:xfrm>
              <a:prstGeom prst="wedgeEllipseCallou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7078C39-A220-421B-9A87-B4DA821D183D}"/>
                  </a:ext>
                </a:extLst>
              </p:cNvPr>
              <p:cNvSpPr/>
              <p:nvPr/>
            </p:nvSpPr>
            <p:spPr>
              <a:xfrm rot="19953319">
                <a:off x="3910820" y="3724477"/>
                <a:ext cx="2202634" cy="156966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60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25</a:t>
                </a:r>
              </a:p>
              <a:p>
                <a:pPr algn="ctr"/>
                <a:r>
                  <a:rPr lang="en-US" sz="36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Sparks</a:t>
                </a:r>
              </a:p>
            </p:txBody>
          </p:sp>
        </p:grp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D09CCE9-A1F6-4D6D-BC8A-8E58EB7B610B}"/>
              </a:ext>
            </a:extLst>
          </p:cNvPr>
          <p:cNvGrpSpPr/>
          <p:nvPr/>
        </p:nvGrpSpPr>
        <p:grpSpPr>
          <a:xfrm>
            <a:off x="8285273" y="3313553"/>
            <a:ext cx="3601927" cy="2510595"/>
            <a:chOff x="8285273" y="3313553"/>
            <a:chExt cx="3601927" cy="2510595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871D894-3361-450E-A7B5-A5BBDBF6A107}"/>
                </a:ext>
              </a:extLst>
            </p:cNvPr>
            <p:cNvSpPr txBox="1"/>
            <p:nvPr/>
          </p:nvSpPr>
          <p:spPr>
            <a:xfrm rot="470080">
              <a:off x="8285273" y="5362483"/>
              <a:ext cx="29958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olidFill>
                    <a:srgbClr val="FF0000"/>
                  </a:solidFill>
                </a:rPr>
                <a:t>Every time you </a:t>
              </a:r>
              <a:r>
                <a:rPr lang="en-GB" sz="2400" dirty="0" err="1">
                  <a:solidFill>
                    <a:srgbClr val="FF0000"/>
                  </a:solidFill>
                </a:rPr>
                <a:t>Shwop</a:t>
              </a:r>
              <a:endParaRPr lang="en-GB" sz="2400" dirty="0">
                <a:solidFill>
                  <a:srgbClr val="FF0000"/>
                </a:solidFill>
              </a:endParaRP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2FCE614D-74A1-4E7E-B380-8C2354042025}"/>
                </a:ext>
              </a:extLst>
            </p:cNvPr>
            <p:cNvGrpSpPr/>
            <p:nvPr/>
          </p:nvGrpSpPr>
          <p:grpSpPr>
            <a:xfrm>
              <a:off x="9470554" y="3313553"/>
              <a:ext cx="2416646" cy="1744394"/>
              <a:chOff x="9470554" y="3693382"/>
              <a:chExt cx="2416646" cy="1744394"/>
            </a:xfrm>
          </p:grpSpPr>
          <p:sp>
            <p:nvSpPr>
              <p:cNvPr id="12" name="Speech Bubble: Oval 11">
                <a:extLst>
                  <a:ext uri="{FF2B5EF4-FFF2-40B4-BE49-F238E27FC236}">
                    <a16:creationId xmlns:a16="http://schemas.microsoft.com/office/drawing/2014/main" id="{993ECE79-947F-4982-89D6-B8D99918A3CF}"/>
                  </a:ext>
                </a:extLst>
              </p:cNvPr>
              <p:cNvSpPr/>
              <p:nvPr/>
            </p:nvSpPr>
            <p:spPr>
              <a:xfrm>
                <a:off x="9481625" y="3693382"/>
                <a:ext cx="2405575" cy="1744394"/>
              </a:xfrm>
              <a:prstGeom prst="wedgeEllipseCallout">
                <a:avLst/>
              </a:pr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0D1163ED-34F3-4EA0-9619-43F7B52CC73B}"/>
                  </a:ext>
                </a:extLst>
              </p:cNvPr>
              <p:cNvSpPr/>
              <p:nvPr/>
            </p:nvSpPr>
            <p:spPr>
              <a:xfrm rot="19717714">
                <a:off x="9470554" y="3710409"/>
                <a:ext cx="2202634" cy="156966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60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solidFill>
                      <a:schemeClr val="bg1">
                        <a:lumMod val="95000"/>
                      </a:schemeClr>
                    </a:solidFill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50</a:t>
                </a:r>
              </a:p>
              <a:p>
                <a:pPr algn="ctr"/>
                <a:r>
                  <a:rPr lang="en-US" sz="36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solidFill>
                      <a:schemeClr val="bg1">
                        <a:lumMod val="95000"/>
                      </a:schemeClr>
                    </a:solidFill>
                    <a:effectLst>
                      <a:outerShdw dist="38100" dir="2640000" algn="bl" rotWithShape="0">
                        <a:schemeClr val="accent1"/>
                      </a:outerShdw>
                    </a:effectLst>
                  </a:rPr>
                  <a:t>Sparks</a:t>
                </a:r>
              </a:p>
            </p:txBody>
          </p:sp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7224A95A-B468-4884-B932-1F0C620BBA22}"/>
              </a:ext>
            </a:extLst>
          </p:cNvPr>
          <p:cNvSpPr/>
          <p:nvPr/>
        </p:nvSpPr>
        <p:spPr>
          <a:xfrm>
            <a:off x="173334" y="632093"/>
            <a:ext cx="4563109" cy="83099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C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You can collect 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C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Sparks</a:t>
            </a:r>
            <a:endParaRPr 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CC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E9C7E56-6473-458E-AAAE-E81C22B55016}"/>
              </a:ext>
            </a:extLst>
          </p:cNvPr>
          <p:cNvSpPr txBox="1"/>
          <p:nvPr/>
        </p:nvSpPr>
        <p:spPr>
          <a:xfrm>
            <a:off x="176628" y="125102"/>
            <a:ext cx="8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Task-4</a:t>
            </a:r>
          </a:p>
        </p:txBody>
      </p:sp>
    </p:spTree>
    <p:extLst>
      <p:ext uri="{BB962C8B-B14F-4D97-AF65-F5344CB8AC3E}">
        <p14:creationId xmlns:p14="http://schemas.microsoft.com/office/powerpoint/2010/main" val="931061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C0CA-89AE-41F3-A38D-8603AD808F7E}"/>
              </a:ext>
            </a:extLst>
          </p:cNvPr>
          <p:cNvSpPr/>
          <p:nvPr/>
        </p:nvSpPr>
        <p:spPr>
          <a:xfrm>
            <a:off x="0" y="-13247"/>
            <a:ext cx="12192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C2430-5B0F-480E-BBE9-4D04A5EFC57D}"/>
              </a:ext>
            </a:extLst>
          </p:cNvPr>
          <p:cNvSpPr txBox="1"/>
          <p:nvPr/>
        </p:nvSpPr>
        <p:spPr>
          <a:xfrm>
            <a:off x="309115" y="-13398"/>
            <a:ext cx="11578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Customer Benefits of Sparks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FCCF4C-5A18-4D26-8142-CE08ECD8B4D7}"/>
              </a:ext>
            </a:extLst>
          </p:cNvPr>
          <p:cNvSpPr/>
          <p:nvPr/>
        </p:nvSpPr>
        <p:spPr>
          <a:xfrm>
            <a:off x="-6624" y="6394033"/>
            <a:ext cx="12192000" cy="474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364DC8-30B3-472E-BAF4-AB6AD5A318F1}"/>
              </a:ext>
            </a:extLst>
          </p:cNvPr>
          <p:cNvSpPr txBox="1"/>
          <p:nvPr/>
        </p:nvSpPr>
        <p:spPr>
          <a:xfrm>
            <a:off x="315743" y="6394033"/>
            <a:ext cx="11578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FF00"/>
                </a:solidFill>
              </a:rPr>
              <a:t>(Anika, 2016)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25910AD-4991-44B4-9FCF-5103BBDBF341}"/>
              </a:ext>
            </a:extLst>
          </p:cNvPr>
          <p:cNvSpPr/>
          <p:nvPr/>
        </p:nvSpPr>
        <p:spPr>
          <a:xfrm>
            <a:off x="315743" y="1073611"/>
            <a:ext cx="11571457" cy="487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000" b="1" dirty="0"/>
              <a:t>The first two levels of benefits</a:t>
            </a:r>
            <a:r>
              <a:rPr lang="en-GB" sz="3000" b="1" dirty="0">
                <a:ea typeface="Times New Roman" panose="02020603050405020304" pitchFamily="18" charset="0"/>
                <a:cs typeface="Calibri" panose="020F0502020204030204" pitchFamily="34" charset="0"/>
              </a:rPr>
              <a:t> for customers</a:t>
            </a:r>
          </a:p>
          <a:p>
            <a:pPr>
              <a:spcAft>
                <a:spcPts val="0"/>
              </a:spcAft>
            </a:pPr>
            <a:endParaRPr lang="en-GB" sz="11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b="1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priority access</a:t>
            </a: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to the new seasons clothing preview from </a:t>
            </a:r>
            <a:r>
              <a:rPr lang="en-GB" sz="3000" b="1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3,000 sparks.</a:t>
            </a: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Early access to the online sale from </a:t>
            </a:r>
            <a:r>
              <a:rPr lang="en-GB" sz="3000" b="1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5,000 sparks</a:t>
            </a: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GB" sz="3000" dirty="0">
              <a:solidFill>
                <a:schemeClr val="accent2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3000" b="1" dirty="0">
                <a:ea typeface="Times New Roman" panose="02020603050405020304" pitchFamily="18" charset="0"/>
                <a:cs typeface="Calibri" panose="020F0502020204030204" pitchFamily="34" charset="0"/>
              </a:rPr>
              <a:t>The higher two benefit levels are about events and experiences.</a:t>
            </a:r>
          </a:p>
          <a:p>
            <a:pPr>
              <a:spcAft>
                <a:spcPts val="0"/>
              </a:spcAft>
            </a:pPr>
            <a:endParaRPr lang="en-GB" sz="1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From </a:t>
            </a:r>
            <a:r>
              <a:rPr lang="en-GB" sz="3000" b="1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14,000 sparks</a:t>
            </a: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customers will receive invitations to special shopping events and masterclasses.</a:t>
            </a:r>
          </a:p>
          <a:p>
            <a:pPr marL="457200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From </a:t>
            </a:r>
            <a:r>
              <a:rPr lang="en-GB" sz="3000" b="1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17,000+ sparks</a:t>
            </a:r>
            <a:r>
              <a:rPr lang="en-GB" sz="3000" dirty="0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 customers will have the opportunity to access experiences such as all-expenses paid trips to a M&amp;S vineyard.</a:t>
            </a:r>
            <a:endParaRPr lang="en-GB" sz="3000" dirty="0">
              <a:solidFill>
                <a:schemeClr val="accent2">
                  <a:lumMod val="7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7ADDD2-210C-4B08-AEFE-47AA3CB1877F}"/>
              </a:ext>
            </a:extLst>
          </p:cNvPr>
          <p:cNvSpPr txBox="1"/>
          <p:nvPr/>
        </p:nvSpPr>
        <p:spPr>
          <a:xfrm>
            <a:off x="176628" y="125102"/>
            <a:ext cx="8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Task-4</a:t>
            </a:r>
          </a:p>
        </p:txBody>
      </p:sp>
    </p:spTree>
    <p:extLst>
      <p:ext uri="{BB962C8B-B14F-4D97-AF65-F5344CB8AC3E}">
        <p14:creationId xmlns:p14="http://schemas.microsoft.com/office/powerpoint/2010/main" val="952053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C0CA-89AE-41F3-A38D-8603AD808F7E}"/>
              </a:ext>
            </a:extLst>
          </p:cNvPr>
          <p:cNvSpPr/>
          <p:nvPr/>
        </p:nvSpPr>
        <p:spPr>
          <a:xfrm>
            <a:off x="0" y="-13247"/>
            <a:ext cx="12192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C2430-5B0F-480E-BBE9-4D04A5EFC57D}"/>
              </a:ext>
            </a:extLst>
          </p:cNvPr>
          <p:cNvSpPr txBox="1"/>
          <p:nvPr/>
        </p:nvSpPr>
        <p:spPr>
          <a:xfrm>
            <a:off x="2911419" y="-25788"/>
            <a:ext cx="6386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Drawback Impact of CRM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FCCF4C-5A18-4D26-8142-CE08ECD8B4D7}"/>
              </a:ext>
            </a:extLst>
          </p:cNvPr>
          <p:cNvSpPr/>
          <p:nvPr/>
        </p:nvSpPr>
        <p:spPr>
          <a:xfrm>
            <a:off x="-6624" y="6394033"/>
            <a:ext cx="12192000" cy="474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FB04A0-8492-4562-B0EF-FD1FBE01616D}"/>
              </a:ext>
            </a:extLst>
          </p:cNvPr>
          <p:cNvSpPr/>
          <p:nvPr/>
        </p:nvSpPr>
        <p:spPr>
          <a:xfrm>
            <a:off x="315743" y="895577"/>
            <a:ext cx="11472983" cy="5221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customer service provided by this organization has suffered as its legacy system could not cope with the huge number of inquiries.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fall of productivity level can be considered as the drawback of CRM system (Kaur,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Miglani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Kang, 2017). 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Lack of advantages in productivity has supported the fall of annual profit by 64% of M&amp;S (bbc.com, 2017).   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985A25-55E6-48E5-A4EB-B4385D8C7FAE}"/>
              </a:ext>
            </a:extLst>
          </p:cNvPr>
          <p:cNvSpPr txBox="1"/>
          <p:nvPr/>
        </p:nvSpPr>
        <p:spPr>
          <a:xfrm>
            <a:off x="176628" y="125102"/>
            <a:ext cx="8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Task-5</a:t>
            </a:r>
          </a:p>
        </p:txBody>
      </p:sp>
    </p:spTree>
    <p:extLst>
      <p:ext uri="{BB962C8B-B14F-4D97-AF65-F5344CB8AC3E}">
        <p14:creationId xmlns:p14="http://schemas.microsoft.com/office/powerpoint/2010/main" val="2352834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311</Words>
  <Application>Microsoft Office PowerPoint</Application>
  <PresentationFormat>Widescreen</PresentationFormat>
  <Paragraphs>51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yasir chowdhury</dc:creator>
  <cp:lastModifiedBy>yasir chowdhury</cp:lastModifiedBy>
  <cp:revision>2</cp:revision>
  <dcterms:created xsi:type="dcterms:W3CDTF">2019-02-26T13:39:48Z</dcterms:created>
  <dcterms:modified xsi:type="dcterms:W3CDTF">2019-02-26T14:01:14Z</dcterms:modified>
</cp:coreProperties>
</file>