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711" autoAdjust="0"/>
  </p:normalViewPr>
  <p:slideViewPr>
    <p:cSldViewPr snapToGrid="0">
      <p:cViewPr varScale="1">
        <p:scale>
          <a:sx n="54" d="100"/>
          <a:sy n="54" d="100"/>
        </p:scale>
        <p:origin x="13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1E516-93E9-448C-8243-A2BEC3784E69}" type="datetimeFigureOut">
              <a:rPr lang="en-GB" smtClean="0"/>
              <a:t>10/07/2022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D8E26-8B8B-4F13-B926-FCE5A5708EF0}" type="slidenum">
              <a:rPr lang="en-GB" smtClean="0"/>
              <a:t>‹#›</a:t>
            </a:fld>
            <a:endParaRPr lang="en-GB"/>
          </a:p>
        </p:txBody>
      </p:sp>
    </p:spTree>
    <p:extLst>
      <p:ext uri="{BB962C8B-B14F-4D97-AF65-F5344CB8AC3E}">
        <p14:creationId xmlns:p14="http://schemas.microsoft.com/office/powerpoint/2010/main" val="3696566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Problem-solving refers to solving multiple facts such as finding issues, identifying causes, seeking reasons, and analyzing solutions. It is a process of figuring something out why the problem happens. Problems are the issues that can stop or decline the development and growth of a business. On the other hand, decision-making is a process of selecting the best possible solution among many and finding better options based on one's own perceptions and wishes. Moreover, the decision-maker has to make decisions based on the situation and his own judgment. Finally, problem-solving and decision-making can be counted as a process of reconstruction of business by which an organization can figure out why the issues are existing. </a:t>
            </a:r>
            <a:endParaRPr lang="en-GB" dirty="0"/>
          </a:p>
        </p:txBody>
      </p:sp>
      <p:sp>
        <p:nvSpPr>
          <p:cNvPr id="4" name="Slide Number Placeholder 3"/>
          <p:cNvSpPr>
            <a:spLocks noGrp="1"/>
          </p:cNvSpPr>
          <p:nvPr>
            <p:ph type="sldNum" sz="quarter" idx="10"/>
          </p:nvPr>
        </p:nvSpPr>
        <p:spPr/>
        <p:txBody>
          <a:bodyPr/>
          <a:lstStyle/>
          <a:p>
            <a:fld id="{389D8E26-8B8B-4F13-B926-FCE5A5708EF0}" type="slidenum">
              <a:rPr lang="en-GB" smtClean="0"/>
              <a:t>2</a:t>
            </a:fld>
            <a:endParaRPr lang="en-GB"/>
          </a:p>
        </p:txBody>
      </p:sp>
    </p:spTree>
    <p:extLst>
      <p:ext uri="{BB962C8B-B14F-4D97-AF65-F5344CB8AC3E}">
        <p14:creationId xmlns:p14="http://schemas.microsoft.com/office/powerpoint/2010/main" val="1389759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Complex problems are those problems that are many in number and which have multiple solutions. Multiple problems are not easy to figure out but have many options to make a valid solution. Solving a complex problem is a key to much organizational success because organizations do not face these problems as always. In the transitional period or reformation period, an organization can face complex problems. All these problems need to find out and solve effectively so that the organization can exist in the market.  </a:t>
            </a:r>
            <a:endParaRPr lang="en-US" dirty="0">
              <a:effectLst/>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3</a:t>
            </a:fld>
            <a:endParaRPr lang="en-GB"/>
          </a:p>
        </p:txBody>
      </p:sp>
    </p:spTree>
    <p:extLst>
      <p:ext uri="{BB962C8B-B14F-4D97-AF65-F5344CB8AC3E}">
        <p14:creationId xmlns:p14="http://schemas.microsoft.com/office/powerpoint/2010/main" val="4037476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Complex problems are hard to define which is the most disturbed and impactful one. When employees can not define complex problems they intend to leave the workplace. It is very confusing when defining and a person easily get confused whether which strategy would be effective to solve. There is confusion about how the problems can be solved although they can not be solved fully. In a workplace, a person is can not understand why the problems are happening because they consist of social and technological issues in the workplace. In this context, technological issues can be solved, while social issues are hard to identify. Complex problems are difficult to control and threaten the existence of the organization. </a:t>
            </a:r>
            <a:endParaRPr lang="en-US" dirty="0">
              <a:effectLst/>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4</a:t>
            </a:fld>
            <a:endParaRPr lang="en-GB"/>
          </a:p>
        </p:txBody>
      </p:sp>
    </p:spTree>
    <p:extLst>
      <p:ext uri="{BB962C8B-B14F-4D97-AF65-F5344CB8AC3E}">
        <p14:creationId xmlns:p14="http://schemas.microsoft.com/office/powerpoint/2010/main" val="3336088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kern="1200" dirty="0">
                <a:solidFill>
                  <a:schemeClr val="tx1"/>
                </a:solidFill>
                <a:effectLst/>
                <a:latin typeface="Times New Roman" panose="02020603050405020304" pitchFamily="18" charset="0"/>
                <a:ea typeface="+mn-ea"/>
                <a:cs typeface="Times New Roman" panose="02020603050405020304" pitchFamily="18" charset="0"/>
              </a:rPr>
              <a:t>The given scenario is about proper health care service, we are now going to see the impact of complex problems in the healthcare profession. First of all, nurses and caregiver can evaluate the patients and their conditions. Secondly, they will be able to determine the reasons by evaluating symptoms and can provide possible medicines. There are several issues related to illness and injury such as risk management and the rate of nursing which can be complex problems. It has an impact on patients' social and family wellbeing. Finally, we can say that the complex problem-solving method can recede all the issues perfectly if the caregiver chooses a proper strategy. </a:t>
            </a:r>
            <a:endParaRPr lang="en-US" dirty="0">
              <a:effectLst/>
              <a:latin typeface="Times New Roman" panose="02020603050405020304" pitchFamily="18" charset="0"/>
              <a:cs typeface="Times New Roman" panose="02020603050405020304" pitchFamily="18" charset="0"/>
            </a:endParaRPr>
          </a:p>
          <a:p>
            <a:pPr rtl="0" latinLnBrk="0"/>
            <a:r>
              <a:rPr lang="en-US"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dirty="0">
              <a:effectLst/>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5</a:t>
            </a:fld>
            <a:endParaRPr lang="en-GB"/>
          </a:p>
        </p:txBody>
      </p:sp>
    </p:spTree>
    <p:extLst>
      <p:ext uri="{BB962C8B-B14F-4D97-AF65-F5344CB8AC3E}">
        <p14:creationId xmlns:p14="http://schemas.microsoft.com/office/powerpoint/2010/main" val="2034279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latinLnBrk="0"/>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Micro environment refers to some organs of a business organization that can influence the overall performance and daily basis activities. There are some elements of the microenvironment such as company, marketing, suppliers, competitor, and consumers. Firstly, Political factors can be taxation, tariffs, taxes, trade regulations, agreements, government laws, and so on. Secondly, an organization can face economic complex problems that are finance-related elements such as cost of service, price, market share, and so on. Thirdly, businesses can face complex socio-cultural problems such as culture, language, religion, consumer choice, and attitude of other societies towards foreign products.</a:t>
            </a:r>
          </a:p>
          <a:p>
            <a:pPr rtl="0" latinLnBrk="0"/>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6</a:t>
            </a:fld>
            <a:endParaRPr lang="en-GB"/>
          </a:p>
        </p:txBody>
      </p:sp>
    </p:spTree>
    <p:extLst>
      <p:ext uri="{BB962C8B-B14F-4D97-AF65-F5344CB8AC3E}">
        <p14:creationId xmlns:p14="http://schemas.microsoft.com/office/powerpoint/2010/main" val="648762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Technological complex issues are very essential to the business because each and every business can rely on technology for better outcomes. There are many complex issues that can be solved by technology such as production, information gathering, marketing, and E-commerce. These all issues determine how an organization can be operated. Finally, businesses need to deal with multiple legal complex problems such as employment laws, safety laws, trade laws, license laws, government laws, and so on. After evaluating all the factors of pestle analysis I can say that a proper pestle analysis can overcome all the complexity of an organization.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7</a:t>
            </a:fld>
            <a:endParaRPr lang="en-GB"/>
          </a:p>
        </p:txBody>
      </p:sp>
    </p:spTree>
    <p:extLst>
      <p:ext uri="{BB962C8B-B14F-4D97-AF65-F5344CB8AC3E}">
        <p14:creationId xmlns:p14="http://schemas.microsoft.com/office/powerpoint/2010/main" val="3093818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fishbone diagram is known as the cause-and-effect diagram which is basically for identifying the root of problems and issues (</a:t>
            </a:r>
            <a:r>
              <a:rPr lang="en-US" sz="1200" b="0" i="0" kern="1200" dirty="0" err="1">
                <a:solidFill>
                  <a:schemeClr val="tx1"/>
                </a:solidFill>
                <a:effectLst/>
                <a:latin typeface="+mn-lt"/>
                <a:ea typeface="+mn-ea"/>
                <a:cs typeface="+mn-cs"/>
              </a:rPr>
              <a:t>Coccia</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2020)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In the health care sector, it is used for identifying complex problems for a better understanding of patients’ conditions. In this section, we are going to identify how proper care can manage the employee shortage problems. In the above diagram, there is eight selected point where proper care can bring change in order to fix employee shortage problem.  </a:t>
            </a:r>
            <a:endParaRPr lang="en-US" dirty="0">
              <a:effectLst/>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8</a:t>
            </a:fld>
            <a:endParaRPr lang="en-GB"/>
          </a:p>
        </p:txBody>
      </p:sp>
    </p:spTree>
    <p:extLst>
      <p:ext uri="{BB962C8B-B14F-4D97-AF65-F5344CB8AC3E}">
        <p14:creationId xmlns:p14="http://schemas.microsoft.com/office/powerpoint/2010/main" val="2215553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First of all, it is important to count all the rewards in order to disburse them among the employees. Secondly, the financial reward needs to provide for attracting employees to the company. Thirdly, branding is also an important element to bring a positive impact on consumers and employees. Proper health care company needs to make a settlement which is basically a contract with talented employees. It can offer non-financial rewards for those who work full time with less vacation. This can be any type of gift and groceries which is attractive. A strong organizational culture can reduce the absenteeism of employees from the workplace because they feel little at home when the organizational culture is good. Finally, the company’s reputation is something that creates a positive impact among upcoming nurses who will be motivated to join.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9</a:t>
            </a:fld>
            <a:endParaRPr lang="en-GB"/>
          </a:p>
        </p:txBody>
      </p:sp>
    </p:spTree>
    <p:extLst>
      <p:ext uri="{BB962C8B-B14F-4D97-AF65-F5344CB8AC3E}">
        <p14:creationId xmlns:p14="http://schemas.microsoft.com/office/powerpoint/2010/main" val="3428356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In the above slide, I mentioned four basic elements of employee retention which can recede absenteeism and can motivate to work effectively. Employees leave the workplace or get demotivated which causes absenteeism in the workplace, for the lack of motivation. Proper care health providers can motivate their employees by following these stated strategies. When the workplace is flexible and friendly, employees get the opportunity to work precisely without stress which can reduce absenteeism. Another important reason for absenteeism is mental dissatisfaction. When employees are satisfied mentally they can work with stress and complexity. Communication is a key to any organizational success. If the communication between nurses and employers is good then the absenteeism can be receded. Above all, a good remuneration is needed for retaining employees in the workplace.</a:t>
            </a:r>
            <a:endParaRPr lang="en-US" dirty="0">
              <a:effectLst/>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10</a:t>
            </a:fld>
            <a:endParaRPr lang="en-GB"/>
          </a:p>
        </p:txBody>
      </p:sp>
    </p:spTree>
    <p:extLst>
      <p:ext uri="{BB962C8B-B14F-4D97-AF65-F5344CB8AC3E}">
        <p14:creationId xmlns:p14="http://schemas.microsoft.com/office/powerpoint/2010/main" val="2630477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Employees absenteeism is a key reason for the company’s downfall and losing market share. Complex problems are issues that cannot be solved with basic knowledge of problem-solving. Decision-making is an important element of the complex problem-solving method. On the other hand, employee absenteeism has many reasons that I mentioned in the above slides. One of the very reasons is a heavy workload and less remuneration.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389D8E26-8B8B-4F13-B926-FCE5A5708EF0}" type="slidenum">
              <a:rPr lang="en-GB" smtClean="0"/>
              <a:t>11</a:t>
            </a:fld>
            <a:endParaRPr lang="en-GB"/>
          </a:p>
        </p:txBody>
      </p:sp>
    </p:spTree>
    <p:extLst>
      <p:ext uri="{BB962C8B-B14F-4D97-AF65-F5344CB8AC3E}">
        <p14:creationId xmlns:p14="http://schemas.microsoft.com/office/powerpoint/2010/main" val="27544882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9D8E26-8B8B-4F13-B926-FCE5A5708EF0}" type="slidenum">
              <a:rPr lang="en-GB" smtClean="0"/>
              <a:t>12</a:t>
            </a:fld>
            <a:endParaRPr lang="en-GB"/>
          </a:p>
        </p:txBody>
      </p:sp>
    </p:spTree>
    <p:extLst>
      <p:ext uri="{BB962C8B-B14F-4D97-AF65-F5344CB8AC3E}">
        <p14:creationId xmlns:p14="http://schemas.microsoft.com/office/powerpoint/2010/main" val="2127142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7/10/2022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7/10/2022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0001" y="302928"/>
            <a:ext cx="10572000" cy="920566"/>
          </a:xfrm>
        </p:spPr>
        <p:txBody>
          <a:bodyPr/>
          <a:lstStyle/>
          <a:p>
            <a:r>
              <a:rPr lang="en-GB" dirty="0"/>
              <a:t>Welcome to my presentation</a:t>
            </a:r>
          </a:p>
        </p:txBody>
      </p:sp>
      <p:sp>
        <p:nvSpPr>
          <p:cNvPr id="3" name="Subtitle 2"/>
          <p:cNvSpPr>
            <a:spLocks noGrp="1"/>
          </p:cNvSpPr>
          <p:nvPr>
            <p:ph type="subTitle" idx="1"/>
          </p:nvPr>
        </p:nvSpPr>
        <p:spPr>
          <a:xfrm>
            <a:off x="810000" y="1870140"/>
            <a:ext cx="10572000" cy="2137384"/>
          </a:xfrm>
        </p:spPr>
        <p:txBody>
          <a:bodyPr>
            <a:normAutofit/>
          </a:bodyPr>
          <a:lstStyle/>
          <a:p>
            <a:pPr algn="ctr"/>
            <a:r>
              <a:rPr lang="en-GB" sz="2800" b="1" dirty="0"/>
              <a:t>Problem solving and decision making </a:t>
            </a:r>
          </a:p>
          <a:p>
            <a:pPr algn="ctr"/>
            <a:endParaRPr lang="en-GB" b="1" dirty="0"/>
          </a:p>
          <a:p>
            <a:pPr algn="ctr"/>
            <a:r>
              <a:rPr lang="en-GB" b="1" dirty="0"/>
              <a:t> student </a:t>
            </a:r>
            <a:r>
              <a:rPr lang="en-GB" b="1"/>
              <a:t>name: Zainab Sesay </a:t>
            </a:r>
            <a:endParaRPr lang="en-GB" b="1" dirty="0"/>
          </a:p>
          <a:p>
            <a:pPr algn="ctr"/>
            <a:r>
              <a:rPr lang="en-GB" b="1" dirty="0"/>
              <a:t>Student </a:t>
            </a:r>
            <a:r>
              <a:rPr lang="en-GB" b="1"/>
              <a:t>ID: 2119599</a:t>
            </a:r>
            <a:endParaRPr lang="en-GB" b="1" dirty="0"/>
          </a:p>
          <a:p>
            <a:pPr algn="ctr"/>
            <a:endParaRPr lang="en-GB" b="1" dirty="0"/>
          </a:p>
        </p:txBody>
      </p:sp>
    </p:spTree>
    <p:extLst>
      <p:ext uri="{BB962C8B-B14F-4D97-AF65-F5344CB8AC3E}">
        <p14:creationId xmlns:p14="http://schemas.microsoft.com/office/powerpoint/2010/main" val="2471623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Introduction </a:t>
            </a:r>
          </a:p>
        </p:txBody>
      </p:sp>
      <p:sp>
        <p:nvSpPr>
          <p:cNvPr id="3" name="Content Placeholder 2"/>
          <p:cNvSpPr>
            <a:spLocks noGrp="1"/>
          </p:cNvSpPr>
          <p:nvPr>
            <p:ph idx="1"/>
          </p:nvPr>
        </p:nvSpPr>
        <p:spPr/>
        <p:txBody>
          <a:bodyPr/>
          <a:lstStyle/>
          <a:p>
            <a:r>
              <a:rPr lang="en-US" sz="2400" dirty="0">
                <a:latin typeface="Times New Roman" panose="02020603050405020304" pitchFamily="18" charset="0"/>
                <a:cs typeface="Times New Roman" panose="02020603050405020304" pitchFamily="18" charset="0"/>
              </a:rPr>
              <a:t>Problem-solving refers to solving multiple facts such as finding issues, identifying causes, seeking reasons, and analyzing solutions(</a:t>
            </a:r>
            <a:r>
              <a:rPr lang="en-US" sz="2400" dirty="0" err="1">
                <a:latin typeface="Times New Roman" panose="02020603050405020304" pitchFamily="18" charset="0"/>
                <a:cs typeface="Times New Roman" panose="02020603050405020304" pitchFamily="18" charset="0"/>
              </a:rPr>
              <a:t>Novick</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Bassok</a:t>
            </a:r>
            <a:r>
              <a:rPr lang="en-US" sz="2400" dirty="0">
                <a:latin typeface="Times New Roman" panose="02020603050405020304" pitchFamily="18" charset="0"/>
                <a:cs typeface="Times New Roman" panose="02020603050405020304" pitchFamily="18" charset="0"/>
              </a:rPr>
              <a:t> 2016)</a:t>
            </a:r>
          </a:p>
          <a:p>
            <a:r>
              <a:rPr lang="en-US" sz="2400" dirty="0">
                <a:latin typeface="Times New Roman" panose="02020603050405020304" pitchFamily="18" charset="0"/>
                <a:cs typeface="Times New Roman" panose="02020603050405020304" pitchFamily="18" charset="0"/>
              </a:rPr>
              <a:t>Problems are the issues that can stop or decline the development and growth of a business.</a:t>
            </a:r>
          </a:p>
          <a:p>
            <a:r>
              <a:rPr lang="en-US" sz="2400" dirty="0">
                <a:latin typeface="Times New Roman" panose="02020603050405020304" pitchFamily="18" charset="0"/>
                <a:cs typeface="Times New Roman" panose="02020603050405020304" pitchFamily="18" charset="0"/>
              </a:rPr>
              <a:t>Decision-making is a process of selecting the best possible solution among many and finding better options based on one's own perceptions and wishes.</a:t>
            </a:r>
          </a:p>
          <a:p>
            <a:endParaRPr lang="en-GB" dirty="0"/>
          </a:p>
        </p:txBody>
      </p:sp>
    </p:spTree>
    <p:extLst>
      <p:ext uri="{BB962C8B-B14F-4D97-AF65-F5344CB8AC3E}">
        <p14:creationId xmlns:p14="http://schemas.microsoft.com/office/powerpoint/2010/main" val="387116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Nature and impact of complex problems</a:t>
            </a:r>
          </a:p>
        </p:txBody>
      </p:sp>
      <p:pic>
        <p:nvPicPr>
          <p:cNvPr id="1026" name="Picture 2" descr="https://sustainingcommunity.files.wordpress.com/2014/11/complex-problems.png?w=640&amp;h=420"/>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324981" y="2222500"/>
            <a:ext cx="5542038" cy="192746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10000" y="4493166"/>
            <a:ext cx="10571998" cy="646331"/>
          </a:xfrm>
          <a:prstGeom prst="rect">
            <a:avLst/>
          </a:prstGeom>
        </p:spPr>
        <p:txBody>
          <a:bodyPr wrap="square">
            <a:spAutoFit/>
          </a:bodyPr>
          <a:lstStyle/>
          <a:p>
            <a:r>
              <a:rPr lang="en-GB" b="1" dirty="0"/>
              <a:t>Complex problems are those problems which are many in number and which has multiple solutions (</a:t>
            </a:r>
            <a:r>
              <a:rPr lang="en-US" dirty="0"/>
              <a:t>Sternberg, R.J. and </a:t>
            </a:r>
            <a:r>
              <a:rPr lang="en-US" dirty="0" err="1"/>
              <a:t>Frensch</a:t>
            </a:r>
            <a:r>
              <a:rPr lang="en-US" dirty="0"/>
              <a:t>, P.A., 2018)</a:t>
            </a:r>
            <a:r>
              <a:rPr lang="en-GB" b="1" dirty="0"/>
              <a:t>. </a:t>
            </a:r>
          </a:p>
        </p:txBody>
      </p:sp>
      <p:sp>
        <p:nvSpPr>
          <p:cNvPr id="5" name="Rectangle 4"/>
          <p:cNvSpPr/>
          <p:nvPr/>
        </p:nvSpPr>
        <p:spPr>
          <a:xfrm>
            <a:off x="810000" y="5341258"/>
            <a:ext cx="10571998" cy="646331"/>
          </a:xfrm>
          <a:prstGeom prst="rect">
            <a:avLst/>
          </a:prstGeom>
        </p:spPr>
        <p:txBody>
          <a:bodyPr wrap="square">
            <a:spAutoFit/>
          </a:bodyPr>
          <a:lstStyle/>
          <a:p>
            <a:r>
              <a:rPr lang="en-GB" b="1" dirty="0"/>
              <a:t>Solving a complex problem is a key to many organizational success because organization do not face these problems as always</a:t>
            </a:r>
          </a:p>
        </p:txBody>
      </p:sp>
    </p:spTree>
    <p:extLst>
      <p:ext uri="{BB962C8B-B14F-4D97-AF65-F5344CB8AC3E}">
        <p14:creationId xmlns:p14="http://schemas.microsoft.com/office/powerpoint/2010/main" val="380451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of complex problems </a:t>
            </a:r>
          </a:p>
        </p:txBody>
      </p:sp>
      <p:sp>
        <p:nvSpPr>
          <p:cNvPr id="3" name="Content Placeholder 2"/>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It is very confusing to define.</a:t>
            </a:r>
          </a:p>
          <a:p>
            <a:r>
              <a:rPr lang="en-US" sz="2400" dirty="0">
                <a:latin typeface="Times New Roman" panose="02020603050405020304" pitchFamily="18" charset="0"/>
                <a:cs typeface="Times New Roman" panose="02020603050405020304" pitchFamily="18" charset="0"/>
              </a:rPr>
              <a:t>Complex problems are difficult to control and threaten the existence of organization.</a:t>
            </a:r>
          </a:p>
          <a:p>
            <a:r>
              <a:rPr lang="en-US" sz="2400" dirty="0">
                <a:latin typeface="Times New Roman" panose="02020603050405020304" pitchFamily="18" charset="0"/>
                <a:cs typeface="Times New Roman" panose="02020603050405020304" pitchFamily="18" charset="0"/>
              </a:rPr>
              <a:t>It is not easy to solve and organization often failed to determine.</a:t>
            </a:r>
          </a:p>
          <a:p>
            <a:endParaRPr lang="en-GB"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448679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complex problems </a:t>
            </a:r>
          </a:p>
        </p:txBody>
      </p:sp>
      <p:sp>
        <p:nvSpPr>
          <p:cNvPr id="3" name="Content Placeholder 2"/>
          <p:cNvSpPr>
            <a:spLocks noGrp="1"/>
          </p:cNvSpPr>
          <p:nvPr>
            <p:ph idx="1"/>
          </p:nvPr>
        </p:nvSpPr>
        <p:spPr>
          <a:xfrm>
            <a:off x="818712" y="2222287"/>
            <a:ext cx="10554574" cy="4125759"/>
          </a:xfrm>
        </p:spPr>
        <p:txBody>
          <a:bodyPr>
            <a:normAutofit/>
          </a:bodyPr>
          <a:lstStyle/>
          <a:p>
            <a:r>
              <a:rPr lang="en-US" sz="2400" dirty="0">
                <a:latin typeface="Times New Roman" panose="02020603050405020304" pitchFamily="18" charset="0"/>
                <a:cs typeface="Times New Roman" panose="02020603050405020304" pitchFamily="18" charset="0"/>
              </a:rPr>
              <a:t>The given scenario is about proper health care service, we are now going to see the impact of complex problems in the healthcare profession.</a:t>
            </a:r>
          </a:p>
          <a:p>
            <a:r>
              <a:rPr lang="en-US" sz="2400" dirty="0">
                <a:latin typeface="Times New Roman" panose="02020603050405020304" pitchFamily="18" charset="0"/>
                <a:cs typeface="Times New Roman" panose="02020603050405020304" pitchFamily="18" charset="0"/>
              </a:rPr>
              <a:t>First of all, nurses and caregiver can evaluate the patients and their conditions (</a:t>
            </a:r>
            <a:r>
              <a:rPr lang="en-US" sz="2000" dirty="0" err="1"/>
              <a:t>Plsek</a:t>
            </a:r>
            <a:r>
              <a:rPr lang="en-US" sz="2000" dirty="0"/>
              <a:t> and </a:t>
            </a:r>
            <a:r>
              <a:rPr lang="en-US" sz="2000" dirty="0" err="1"/>
              <a:t>Greenhalgh</a:t>
            </a:r>
            <a:r>
              <a:rPr lang="en-US" sz="2000" dirty="0"/>
              <a:t> 2019)</a:t>
            </a:r>
            <a:r>
              <a:rPr lang="en-US" sz="20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Secondly, they will be able to determine the reasons by evaluating symptoms and can provide possible medicines. </a:t>
            </a:r>
          </a:p>
          <a:p>
            <a:endParaRPr lang="en-US" sz="2400" dirty="0">
              <a:latin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3288547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Pestle analysis of micro environment factors to the complex problems</a:t>
            </a:r>
          </a:p>
        </p:txBody>
      </p:sp>
      <p:sp>
        <p:nvSpPr>
          <p:cNvPr id="3" name="Content Placeholder 2"/>
          <p:cNvSpPr>
            <a:spLocks noGrp="1"/>
          </p:cNvSpPr>
          <p:nvPr>
            <p:ph idx="1"/>
          </p:nvPr>
        </p:nvSpPr>
        <p:spPr>
          <a:xfrm>
            <a:off x="827424" y="2057400"/>
            <a:ext cx="10554574" cy="4448908"/>
          </a:xfrm>
        </p:spPr>
        <p:txBody>
          <a:bodyPr>
            <a:normAutofit/>
          </a:bodyPr>
          <a:lstStyle/>
          <a:p>
            <a:r>
              <a:rPr lang="en-US" sz="2400" dirty="0">
                <a:latin typeface="Times New Roman" panose="02020603050405020304" pitchFamily="18" charset="0"/>
                <a:cs typeface="Times New Roman" panose="02020603050405020304" pitchFamily="18" charset="0"/>
              </a:rPr>
              <a:t>Micro environment refers to some organs of a business organization that can influence the overall performance and daily basis activities. </a:t>
            </a:r>
          </a:p>
          <a:p>
            <a:r>
              <a:rPr lang="en-US" sz="2400" dirty="0">
                <a:latin typeface="Times New Roman" panose="02020603050405020304" pitchFamily="18" charset="0"/>
                <a:cs typeface="Times New Roman" panose="02020603050405020304" pitchFamily="18" charset="0"/>
              </a:rPr>
              <a:t>Firstly, Political factors can be taxation, tariffs, taxes, trade regulations, agreements, government laws, and so on.</a:t>
            </a:r>
          </a:p>
          <a:p>
            <a:r>
              <a:rPr lang="en-US" sz="2400" dirty="0">
                <a:latin typeface="Times New Roman" panose="02020603050405020304" pitchFamily="18" charset="0"/>
                <a:cs typeface="Times New Roman" panose="02020603050405020304" pitchFamily="18" charset="0"/>
              </a:rPr>
              <a:t>Secondly, an organization can face economic complex problems that are finance-related elements such as cost of service, price, market share.</a:t>
            </a:r>
          </a:p>
          <a:p>
            <a:r>
              <a:rPr lang="en-US" sz="2400" dirty="0">
                <a:latin typeface="Times New Roman" panose="02020603050405020304" pitchFamily="18" charset="0"/>
                <a:cs typeface="Times New Roman" panose="02020603050405020304" pitchFamily="18" charset="0"/>
              </a:rPr>
              <a:t>Thirdly, businesses can face complex socio-cultural problems such as culture, language, religion, consumer choice, and attitude of other societies towards foreign products.</a:t>
            </a:r>
          </a:p>
          <a:p>
            <a:endParaRPr lang="en-GB" sz="2400" dirty="0"/>
          </a:p>
        </p:txBody>
      </p:sp>
    </p:spTree>
    <p:extLst>
      <p:ext uri="{BB962C8B-B14F-4D97-AF65-F5344CB8AC3E}">
        <p14:creationId xmlns:p14="http://schemas.microsoft.com/office/powerpoint/2010/main" val="4015949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Continue </a:t>
            </a:r>
          </a:p>
        </p:txBody>
      </p:sp>
      <p:sp>
        <p:nvSpPr>
          <p:cNvPr id="4" name="Content Placeholder 3"/>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Technological complex issues are very essential to the business because each and every business can rely on technology for better outcomes.</a:t>
            </a:r>
          </a:p>
          <a:p>
            <a:r>
              <a:rPr lang="en-US" sz="2400" dirty="0">
                <a:latin typeface="Times New Roman" panose="02020603050405020304" pitchFamily="18" charset="0"/>
                <a:cs typeface="Times New Roman" panose="02020603050405020304" pitchFamily="18" charset="0"/>
              </a:rPr>
              <a:t>There are many complex issues that can be solved by technology such as production, information gathering, marketing, and E-commerce.</a:t>
            </a:r>
          </a:p>
          <a:p>
            <a:r>
              <a:rPr lang="en-US" sz="2400" dirty="0">
                <a:latin typeface="Times New Roman" panose="02020603050405020304" pitchFamily="18" charset="0"/>
                <a:cs typeface="Times New Roman" panose="02020603050405020304" pitchFamily="18" charset="0"/>
              </a:rPr>
              <a:t>Finally, businesses need to deal with multiple legal complex problems such as employment laws, safety laws, trade laws, license laws, government laws, and so on.</a:t>
            </a:r>
            <a:endParaRPr lang="en-GB" sz="2400" dirty="0"/>
          </a:p>
        </p:txBody>
      </p:sp>
    </p:spTree>
    <p:extLst>
      <p:ext uri="{BB962C8B-B14F-4D97-AF65-F5344CB8AC3E}">
        <p14:creationId xmlns:p14="http://schemas.microsoft.com/office/powerpoint/2010/main" val="350842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Fishbone diagram of complex problems </a:t>
            </a:r>
          </a:p>
        </p:txBody>
      </p:sp>
      <p:pic>
        <p:nvPicPr>
          <p:cNvPr id="2054" name="Picture 6" descr="Fishbone diagram of job attraction | Download Scientific Diagram"/>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24354" y="2039815"/>
            <a:ext cx="9583615" cy="40620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3846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a:t>
            </a:r>
          </a:p>
        </p:txBody>
      </p:sp>
      <p:sp>
        <p:nvSpPr>
          <p:cNvPr id="3" name="Content Placeholder 2"/>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First of all, it is important to count all the rewards in order to disburse them among the employees.</a:t>
            </a:r>
          </a:p>
          <a:p>
            <a:r>
              <a:rPr lang="en-US" sz="2400" dirty="0">
                <a:latin typeface="Times New Roman" panose="02020603050405020304" pitchFamily="18" charset="0"/>
                <a:cs typeface="Times New Roman" panose="02020603050405020304" pitchFamily="18" charset="0"/>
              </a:rPr>
              <a:t>Secondly, the financial reward needs to provide for attracting employees to the company. </a:t>
            </a:r>
          </a:p>
          <a:p>
            <a:r>
              <a:rPr lang="en-US" sz="2400" dirty="0">
                <a:latin typeface="Times New Roman" panose="02020603050405020304" pitchFamily="18" charset="0"/>
                <a:cs typeface="Times New Roman" panose="02020603050405020304" pitchFamily="18" charset="0"/>
              </a:rPr>
              <a:t>. Thirdly, branding is also an important element to bring a positive impact on consumers and employees.</a:t>
            </a:r>
          </a:p>
          <a:p>
            <a:r>
              <a:rPr lang="en-US" sz="2400" dirty="0">
                <a:latin typeface="Times New Roman" panose="02020603050405020304" pitchFamily="18" charset="0"/>
                <a:cs typeface="Times New Roman" panose="02020603050405020304" pitchFamily="18" charset="0"/>
              </a:rPr>
              <a:t>Finally, the company’s reputation is something that creates a positive impact among upcoming nurses who will be motivated to join.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3231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Alternative solutions to absenteeism</a:t>
            </a:r>
          </a:p>
        </p:txBody>
      </p:sp>
      <p:sp>
        <p:nvSpPr>
          <p:cNvPr id="3" name="Content Placeholder 2"/>
          <p:cNvSpPr>
            <a:spLocks noGrp="1"/>
          </p:cNvSpPr>
          <p:nvPr>
            <p:ph idx="1"/>
          </p:nvPr>
        </p:nvSpPr>
        <p:spPr/>
        <p:txBody>
          <a:bodyPr/>
          <a:lstStyle/>
          <a:p>
            <a:endParaRPr lang="en-GB" dirty="0"/>
          </a:p>
        </p:txBody>
      </p:sp>
      <p:sp>
        <p:nvSpPr>
          <p:cNvPr id="4" name="Rounded Rectangle 3"/>
          <p:cNvSpPr/>
          <p:nvPr/>
        </p:nvSpPr>
        <p:spPr>
          <a:xfrm>
            <a:off x="1234883" y="2532185"/>
            <a:ext cx="3833447" cy="61546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3600" b="1" dirty="0"/>
              <a:t>Flexible working </a:t>
            </a:r>
          </a:p>
        </p:txBody>
      </p:sp>
      <p:sp>
        <p:nvSpPr>
          <p:cNvPr id="5" name="Rounded Rectangle 4"/>
          <p:cNvSpPr/>
          <p:nvPr/>
        </p:nvSpPr>
        <p:spPr>
          <a:xfrm>
            <a:off x="1234882" y="3895297"/>
            <a:ext cx="3833447" cy="61546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3600" b="1" dirty="0"/>
              <a:t>Mental support  </a:t>
            </a:r>
          </a:p>
        </p:txBody>
      </p:sp>
      <p:sp>
        <p:nvSpPr>
          <p:cNvPr id="6" name="Rounded Rectangle 5"/>
          <p:cNvSpPr/>
          <p:nvPr/>
        </p:nvSpPr>
        <p:spPr>
          <a:xfrm>
            <a:off x="5345722" y="3895297"/>
            <a:ext cx="3833447" cy="61546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2400" b="1" dirty="0"/>
              <a:t>better communication</a:t>
            </a:r>
          </a:p>
        </p:txBody>
      </p:sp>
      <p:sp>
        <p:nvSpPr>
          <p:cNvPr id="7" name="Rounded Rectangle 6"/>
          <p:cNvSpPr/>
          <p:nvPr/>
        </p:nvSpPr>
        <p:spPr>
          <a:xfrm>
            <a:off x="5345723" y="2532185"/>
            <a:ext cx="3833447" cy="61546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2800" b="1" dirty="0"/>
              <a:t>High remuneration </a:t>
            </a:r>
          </a:p>
        </p:txBody>
      </p:sp>
    </p:spTree>
    <p:extLst>
      <p:ext uri="{BB962C8B-B14F-4D97-AF65-F5344CB8AC3E}">
        <p14:creationId xmlns:p14="http://schemas.microsoft.com/office/powerpoint/2010/main" val="1888319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a:t>
            </a:r>
          </a:p>
        </p:txBody>
      </p:sp>
      <p:sp>
        <p:nvSpPr>
          <p:cNvPr id="3" name="Content Placeholder 2"/>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Employees absenteeism is a key reason for the company’s downfall and losing market share </a:t>
            </a:r>
            <a:r>
              <a:rPr lang="en-US" dirty="0">
                <a:latin typeface="Times New Roman" panose="02020603050405020304" pitchFamily="18" charset="0"/>
                <a:cs typeface="Times New Roman" panose="02020603050405020304" pitchFamily="18" charset="0"/>
              </a:rPr>
              <a:t>(</a:t>
            </a:r>
            <a:r>
              <a:rPr lang="en-US" dirty="0" err="1"/>
              <a:t>Muchinsky</a:t>
            </a:r>
            <a:r>
              <a:rPr lang="en-US" dirty="0"/>
              <a:t> 2017)</a:t>
            </a:r>
            <a:r>
              <a:rPr lang="en-US"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 Complex problems are issues that cannot be solved with basic knowledge of problem-solving.</a:t>
            </a:r>
          </a:p>
          <a:p>
            <a:r>
              <a:rPr lang="en-US" sz="2400" dirty="0">
                <a:latin typeface="Times New Roman" panose="02020603050405020304" pitchFamily="18" charset="0"/>
                <a:cs typeface="Times New Roman" panose="02020603050405020304" pitchFamily="18" charset="0"/>
              </a:rPr>
              <a:t>Employee absenteeism has many reasons that I mentioned in the above slides. One of the very reasons is a heavy workload and less remuneration. </a:t>
            </a:r>
          </a:p>
          <a:p>
            <a:endParaRPr lang="en-GB" sz="2400" dirty="0"/>
          </a:p>
        </p:txBody>
      </p:sp>
    </p:spTree>
    <p:extLst>
      <p:ext uri="{BB962C8B-B14F-4D97-AF65-F5344CB8AC3E}">
        <p14:creationId xmlns:p14="http://schemas.microsoft.com/office/powerpoint/2010/main" val="3013778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a:t>
            </a:r>
          </a:p>
        </p:txBody>
      </p:sp>
      <p:sp>
        <p:nvSpPr>
          <p:cNvPr id="3" name="Content Placeholder 2"/>
          <p:cNvSpPr>
            <a:spLocks noGrp="1"/>
          </p:cNvSpPr>
          <p:nvPr>
            <p:ph idx="1"/>
          </p:nvPr>
        </p:nvSpPr>
        <p:spPr/>
        <p:txBody>
          <a:bodyPr/>
          <a:lstStyle/>
          <a:p>
            <a:r>
              <a:rPr lang="en-US" dirty="0"/>
              <a:t>Lawson, M.J., 2016. Problem solving. </a:t>
            </a:r>
            <a:r>
              <a:rPr lang="en-US" i="1" dirty="0"/>
              <a:t>International handbook of educational research in the Asia-Pacific region</a:t>
            </a:r>
            <a:r>
              <a:rPr lang="en-US" dirty="0"/>
              <a:t>, pp.511-524.</a:t>
            </a:r>
          </a:p>
          <a:p>
            <a:r>
              <a:rPr lang="en-US" dirty="0"/>
              <a:t>Sternberg, R.J. and </a:t>
            </a:r>
            <a:r>
              <a:rPr lang="en-US" dirty="0" err="1"/>
              <a:t>Frensch</a:t>
            </a:r>
            <a:r>
              <a:rPr lang="en-US" dirty="0"/>
              <a:t>, P.A., 2018. </a:t>
            </a:r>
            <a:r>
              <a:rPr lang="en-US" i="1" dirty="0"/>
              <a:t>Complex problem solving: Principles and mechanisms</a:t>
            </a:r>
            <a:r>
              <a:rPr lang="en-US" dirty="0"/>
              <a:t>. Psychology Press.</a:t>
            </a:r>
          </a:p>
          <a:p>
            <a:r>
              <a:rPr lang="en-US" dirty="0" err="1"/>
              <a:t>Plsek</a:t>
            </a:r>
            <a:r>
              <a:rPr lang="en-US" dirty="0"/>
              <a:t>, P.E. and </a:t>
            </a:r>
            <a:r>
              <a:rPr lang="en-US" dirty="0" err="1"/>
              <a:t>Greenhalgh</a:t>
            </a:r>
            <a:r>
              <a:rPr lang="en-US" dirty="0"/>
              <a:t>, T., 2019. The challenge of complexity in health care. </a:t>
            </a:r>
            <a:r>
              <a:rPr lang="en-US" i="1" dirty="0" err="1"/>
              <a:t>Bmj</a:t>
            </a:r>
            <a:r>
              <a:rPr lang="en-US" dirty="0"/>
              <a:t>, </a:t>
            </a:r>
            <a:r>
              <a:rPr lang="en-US" i="1" dirty="0"/>
              <a:t>323</a:t>
            </a:r>
            <a:r>
              <a:rPr lang="en-US" dirty="0"/>
              <a:t>(7313), pp.625-628.</a:t>
            </a:r>
          </a:p>
          <a:p>
            <a:r>
              <a:rPr lang="en-US" dirty="0" err="1"/>
              <a:t>Muchinsky</a:t>
            </a:r>
            <a:r>
              <a:rPr lang="en-US" dirty="0"/>
              <a:t>, P.M., 2017. Employee absenteeism: A review of the literature. </a:t>
            </a:r>
            <a:r>
              <a:rPr lang="en-US" i="1" dirty="0"/>
              <a:t>Journal of Vocational Behavior</a:t>
            </a:r>
            <a:r>
              <a:rPr lang="en-US" dirty="0"/>
              <a:t>, </a:t>
            </a:r>
            <a:r>
              <a:rPr lang="en-US" i="1" dirty="0"/>
              <a:t>10</a:t>
            </a:r>
            <a:r>
              <a:rPr lang="en-US" dirty="0"/>
              <a:t>(3), pp.316-340.</a:t>
            </a:r>
          </a:p>
          <a:p>
            <a:r>
              <a:rPr lang="en-US" dirty="0" err="1"/>
              <a:t>Coccia</a:t>
            </a:r>
            <a:r>
              <a:rPr lang="en-US" dirty="0"/>
              <a:t>, M., 2020. Fishbone diagram for technological analysis and foresight. </a:t>
            </a:r>
            <a:r>
              <a:rPr lang="en-US" i="1" dirty="0"/>
              <a:t>Int. J. </a:t>
            </a:r>
            <a:r>
              <a:rPr lang="en-US" i="1"/>
              <a:t>Foresight and Innovation Policy</a:t>
            </a:r>
            <a:r>
              <a:rPr lang="en-US"/>
              <a:t>, </a:t>
            </a:r>
            <a:r>
              <a:rPr lang="en-US" i="1"/>
              <a:t>14</a:t>
            </a:r>
            <a:r>
              <a:rPr lang="en-US"/>
              <a:t>(2/3), p.4.</a:t>
            </a:r>
            <a:endParaRPr lang="en-US" dirty="0"/>
          </a:p>
          <a:p>
            <a:endParaRPr lang="en-US" dirty="0"/>
          </a:p>
          <a:p>
            <a:endParaRPr lang="en-GB" dirty="0"/>
          </a:p>
        </p:txBody>
      </p:sp>
    </p:spTree>
    <p:extLst>
      <p:ext uri="{BB962C8B-B14F-4D97-AF65-F5344CB8AC3E}">
        <p14:creationId xmlns:p14="http://schemas.microsoft.com/office/powerpoint/2010/main" val="15334348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261</TotalTime>
  <Words>738</Words>
  <Application>Microsoft Office PowerPoint</Application>
  <PresentationFormat>Widescreen</PresentationFormat>
  <Paragraphs>74</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Quotable</vt:lpstr>
      <vt:lpstr>Welcome to my presentation</vt:lpstr>
      <vt:lpstr>Introduction </vt:lpstr>
      <vt:lpstr>Nature and impact of complex problems</vt:lpstr>
      <vt:lpstr>Nature of complex problems </vt:lpstr>
      <vt:lpstr>Impact of complex problems </vt:lpstr>
      <vt:lpstr>Pestle analysis of micro environment factors to the complex problems</vt:lpstr>
      <vt:lpstr>Continue </vt:lpstr>
      <vt:lpstr>Fishbone diagram of complex problems </vt:lpstr>
      <vt:lpstr>Continue</vt:lpstr>
      <vt:lpstr>Alternative solutions to absenteeism</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Windows User</dc:creator>
  <cp:lastModifiedBy>Zainab Sesay</cp:lastModifiedBy>
  <cp:revision>32</cp:revision>
  <dcterms:created xsi:type="dcterms:W3CDTF">2022-06-27T08:38:36Z</dcterms:created>
  <dcterms:modified xsi:type="dcterms:W3CDTF">2022-07-10T10:36:43Z</dcterms:modified>
</cp:coreProperties>
</file>