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797675" cy="9926638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A7121-ADE1-4A5C-A396-B102A37FD9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E5BEF6-E972-49F5-92DD-5D5BC7A17C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55798-29FF-4F5A-AB4C-52E9B1C42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D80F93-C775-449C-86DD-573FB245C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EF2A1-23A1-46A4-8738-79C074584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59199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9D17D-41FD-43FC-9BAE-C77468BC5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9AF4C-2DF5-4151-BCCF-D6E199C945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6980B0-4FC7-4ED4-974E-7146F3B1D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B4530-B950-442E-A977-508AE0ADA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9C0113-AC38-4969-B4FB-E9D004ED8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59219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C93D0-4AF2-4B93-8CA8-78F845D15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825170-E024-4DD7-BAC7-2E0C7FB121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53892-E6F7-4720-B973-C944F0651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F135A-827B-4DFF-A343-A4B5C181F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36B8E-016A-4402-8EEF-55CA86A0F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56241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A1DA7-53DB-4FA6-8265-0A12EC41F5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4F13A-C7AC-4AF0-AC92-D510430E78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75DC5-2EDE-4467-BB13-D0F3896ECA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F65D13-8474-4469-BCB5-37DCBF1AC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05663D-32A9-46B1-B4B5-BE63D9374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9C5738-0BB8-4A36-AC8F-32D1484DD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999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94EF3-D734-4B41-AD0F-367F4D796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040F11-7BDD-4B1A-A2ED-94064FE08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899987-6547-4740-8BC9-025B51BBA7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5FFC21-E9BB-4E63-9AB4-0D9F74C2B2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F7EEB2-FBA2-48C4-8737-6AED976FDD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FC4360-7BAD-4DB9-A014-308E72386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ACBBDF-6ED5-42E6-A875-49C3CC17E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724680-54FE-4629-A003-2C6B0B14F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1645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F2882-6737-4655-8F8C-408343349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3C11DD-911E-4E8C-97F9-7A7298DE1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E3C7FD-B822-4868-BBB2-74156E206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071804-6751-4F61-9DFF-D1855185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99114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9058A2-C054-4258-B58A-C42066FCF3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549767-1FC6-46C3-8169-F02B52438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A43E09-3CBF-4170-8DE8-9B5991537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58655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E67A5-E092-4BF5-9893-6DDBA3B96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C94CE-7628-48DE-9260-C1CC006C7B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9F11A8-6D67-40F5-A02E-6B78FC448B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A9B9DE-B0A5-440D-A683-F03EDF86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C88B9-BD03-4007-B182-3EAAEAC6C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3C7F1C-736C-45B5-A147-1AB225FE6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56861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DD1B0-1A24-4F73-A5FD-072ACE06B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3AE031-BA8E-46E6-BCC7-6E1CA5C176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0092E8-5997-4DD2-80CE-6F462068AE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183A38-6E42-437A-8483-334AAFA89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AACC4D-07FF-4C17-9576-0627C3DF9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5293DF-768E-44D8-8066-1A896D22C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90843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373C4-125B-4C89-8075-8BBFBBBDE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62FE73-51FA-4BF1-B115-671498825B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2D4BAB-32F0-4378-B4CE-E7093E111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CA875-B597-4802-9CA0-ADFF50333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03094-7A71-47FA-843F-F1466C8BE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37072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F2AF2C-998A-4080-BFC8-E9D41B1F06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51F9AF-B6DC-4630-A5CF-5F858FFED0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83A25-B5C3-405F-BE07-7A50EB9C3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266B4F-79AB-4ED4-977B-570A12C86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C7F30-C79E-44D5-91A6-D3DE26899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61755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63F86D-C7AA-4319-A62C-57E0C4D7B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389C27-4DB3-4E91-9F99-3D00D40FE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7B702-CFEB-4830-8BCE-48C2BA16F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315446-A026-4E33-9C5B-B25551AFFB7A}" type="datetimeFigureOut">
              <a:rPr lang="cy-GB" smtClean="0"/>
              <a:t>12/05/2020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DA594-6706-4D37-9DDB-F05615CA42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6CEDDD-648A-4E00-BC6F-20C0816BFA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C9654-BD79-4641-8DA4-350F2BE4A09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25977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D567AB7-67B1-43AE-9BFD-0D07D77591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130192"/>
              </p:ext>
            </p:extLst>
          </p:nvPr>
        </p:nvGraphicFramePr>
        <p:xfrm>
          <a:off x="117482" y="974108"/>
          <a:ext cx="11957035" cy="4465794"/>
        </p:xfrm>
        <a:graphic>
          <a:graphicData uri="http://schemas.openxmlformats.org/drawingml/2006/table">
            <a:tbl>
              <a:tblPr firstRow="1" firstCol="1" bandRow="1"/>
              <a:tblGrid>
                <a:gridCol w="1416572">
                  <a:extLst>
                    <a:ext uri="{9D8B030D-6E8A-4147-A177-3AD203B41FA5}">
                      <a16:colId xmlns:a16="http://schemas.microsoft.com/office/drawing/2014/main" val="9047360"/>
                    </a:ext>
                  </a:extLst>
                </a:gridCol>
                <a:gridCol w="4032243">
                  <a:extLst>
                    <a:ext uri="{9D8B030D-6E8A-4147-A177-3AD203B41FA5}">
                      <a16:colId xmlns:a16="http://schemas.microsoft.com/office/drawing/2014/main" val="2453459129"/>
                    </a:ext>
                  </a:extLst>
                </a:gridCol>
                <a:gridCol w="4154600">
                  <a:extLst>
                    <a:ext uri="{9D8B030D-6E8A-4147-A177-3AD203B41FA5}">
                      <a16:colId xmlns:a16="http://schemas.microsoft.com/office/drawing/2014/main" val="3901221739"/>
                    </a:ext>
                  </a:extLst>
                </a:gridCol>
                <a:gridCol w="2353620">
                  <a:extLst>
                    <a:ext uri="{9D8B030D-6E8A-4147-A177-3AD203B41FA5}">
                      <a16:colId xmlns:a16="http://schemas.microsoft.com/office/drawing/2014/main" val="6055588"/>
                    </a:ext>
                  </a:extLst>
                </a:gridCol>
              </a:tblGrid>
              <a:tr h="8503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Amser</a:t>
                      </a: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8R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Gweithgareddau/Methodoleg/Cysyniadau Allweddol</a:t>
                      </a:r>
                      <a:endParaRPr lang="cy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(Rôl yr Athro – gan gynnwys pwyntiau dysgu allweddol a chwestiynau allweddol)</a:t>
                      </a:r>
                      <a:endParaRPr lang="cy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Tasgau Disgyblion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(Rôl disgyblion – gan gynnwys strategaethau gwahaniaethu, ymgysylltu ag asesu ffurfiannol a gwaith cartref)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Adnoddau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2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(Gan gynnwys gofyniad Iechyd a Diogelwch)</a:t>
                      </a:r>
                      <a:endParaRPr lang="cy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6867698"/>
                  </a:ext>
                </a:extLst>
              </a:tr>
              <a:tr h="103094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Cyfnod</a:t>
                      </a: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agoriadol</a:t>
                      </a: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chysylltiadau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â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dysgu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200" b="0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blaenorol</a:t>
                      </a:r>
                      <a:r>
                        <a:rPr lang="en-GB" sz="12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dirty="0"/>
                        <a:t>•Gwaith </a:t>
                      </a:r>
                      <a:r>
                        <a:rPr lang="en-GB" sz="1200" dirty="0" err="1"/>
                        <a:t>Dosbarth</a:t>
                      </a:r>
                      <a:r>
                        <a:rPr lang="en-GB" sz="1200" dirty="0"/>
                        <a:t>/</a:t>
                      </a:r>
                      <a:r>
                        <a:rPr lang="en-GB" sz="1200" dirty="0" err="1"/>
                        <a:t>Dyddiad</a:t>
                      </a:r>
                      <a:r>
                        <a:rPr lang="en-GB" sz="1200" dirty="0"/>
                        <a:t> ac </a:t>
                      </a:r>
                      <a:r>
                        <a:rPr lang="en-GB" sz="1200" dirty="0" err="1"/>
                        <a:t>Amcanion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wers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cael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ei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nodi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llyfrau</a:t>
                      </a:r>
                      <a:r>
                        <a:rPr lang="en-GB" sz="1200" dirty="0"/>
                        <a:t>. (5 min)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dirty="0" err="1"/>
                        <a:t>Bydd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disgyblion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canolbwyntio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ar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ateb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cwestiwn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estynedig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yn</a:t>
                      </a:r>
                      <a:r>
                        <a:rPr lang="en-GB" sz="1200" dirty="0"/>
                        <a:t> y </a:t>
                      </a:r>
                      <a:r>
                        <a:rPr lang="en-GB" sz="1200" dirty="0" err="1"/>
                        <a:t>wers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yma</a:t>
                      </a:r>
                      <a:r>
                        <a:rPr lang="en-GB" sz="1200" dirty="0"/>
                        <a:t>.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dirty="0" err="1"/>
                        <a:t>Llyfrau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Dosbarth</a:t>
                      </a:r>
                      <a:r>
                        <a:rPr lang="en-GB" sz="1200" dirty="0"/>
                        <a:t>.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0892490"/>
                  </a:ext>
                </a:extLst>
              </a:tr>
              <a:tr h="134497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Addysgu a Dysgu Craidd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: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Creu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Meini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prawf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llwyddiant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fel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dosbarth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ar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gyfer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gwneud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araith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. (10 min)</a:t>
                      </a:r>
                    </a:p>
                    <a:p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•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Bydd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y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disgyblion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wedyn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cael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amser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greu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cynllun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ar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gyfer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eu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hatebion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er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mwyn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cyrraedd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y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meini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prawf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llwyddiant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.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Bydd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y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cyfnod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agoriadol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galluogi’r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disgyblion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creu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meini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prawf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llwyddiant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a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cynllun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er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mwyn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creu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araith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llwyddianus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. Felly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bydd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dechrau’r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wers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adeiladu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eu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baseline="0" dirty="0" err="1">
                          <a:highlight>
                            <a:srgbClr val="FFFF00"/>
                          </a:highlight>
                        </a:rPr>
                        <a:t>atebion</a:t>
                      </a:r>
                      <a:r>
                        <a:rPr lang="en-GB" sz="1200" baseline="0" dirty="0">
                          <a:highlight>
                            <a:srgbClr val="FFFF00"/>
                          </a:highlight>
                        </a:rPr>
                        <a:t>.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dirty="0" err="1"/>
                        <a:t>Llyfrau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Dosbarth</a:t>
                      </a:r>
                      <a:r>
                        <a:rPr lang="en-GB" sz="1200" dirty="0"/>
                        <a:t>.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6017436"/>
                  </a:ext>
                </a:extLst>
              </a:tr>
              <a:tr h="123953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Sesiwn</a:t>
                      </a:r>
                      <a:r>
                        <a:rPr lang="en-GB" sz="12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Lawn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Bydd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gweddill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y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wers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cael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ei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osod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er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mwyn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ateb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y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cwestiwn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trwy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cyflwyno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areithiau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.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Bydd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yr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amser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ateb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galluogi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disgyblion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i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adeiladu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ateb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sydd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cynhwysol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ac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yn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mynegi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eu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barn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cyn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 </a:t>
                      </a:r>
                      <a:r>
                        <a:rPr lang="en-GB" sz="1200" dirty="0" err="1">
                          <a:highlight>
                            <a:srgbClr val="FFFF00"/>
                          </a:highlight>
                        </a:rPr>
                        <a:t>cyflwyno</a:t>
                      </a:r>
                      <a:r>
                        <a:rPr lang="en-GB" sz="1200" dirty="0">
                          <a:highlight>
                            <a:srgbClr val="FFFF00"/>
                          </a:highlight>
                        </a:rPr>
                        <a:t>.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 panose="020F0502020204030204"/>
                        </a:defRPr>
                      </a:lvl9pPr>
                    </a:lstStyle>
                    <a:p>
                      <a:r>
                        <a:rPr lang="en-GB" sz="1200" dirty="0" err="1"/>
                        <a:t>Llyfrau</a:t>
                      </a:r>
                      <a:r>
                        <a:rPr lang="en-GB" sz="1200" dirty="0"/>
                        <a:t> </a:t>
                      </a:r>
                      <a:r>
                        <a:rPr lang="en-GB" sz="1200" dirty="0" err="1"/>
                        <a:t>Dosbarth</a:t>
                      </a:r>
                      <a:r>
                        <a:rPr lang="en-GB" sz="1200" dirty="0"/>
                        <a:t>.</a:t>
                      </a:r>
                    </a:p>
                  </a:txBody>
                  <a:tcPr marL="90958" marR="90958" marT="1263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79886504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1A917CE2-83BF-48D0-82A4-FB1395D82242}"/>
              </a:ext>
            </a:extLst>
          </p:cNvPr>
          <p:cNvSpPr/>
          <p:nvPr/>
        </p:nvSpPr>
        <p:spPr>
          <a:xfrm>
            <a:off x="934686" y="0"/>
            <a:ext cx="101628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Tystiolaeth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12: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Ymarfer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sgiliau</a:t>
            </a:r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5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llafar</a:t>
            </a:r>
            <a:endParaRPr lang="cy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61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232</Words>
  <Application>Microsoft Office PowerPoint</Application>
  <PresentationFormat>Widescreen</PresentationFormat>
  <Paragraphs>29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declan owens</dc:creator>
  <cp:lastModifiedBy>declan owens</cp:lastModifiedBy>
  <cp:revision>4</cp:revision>
  <cp:lastPrinted>2020-01-16T09:40:01Z</cp:lastPrinted>
  <dcterms:created xsi:type="dcterms:W3CDTF">2020-01-15T18:43:41Z</dcterms:created>
  <dcterms:modified xsi:type="dcterms:W3CDTF">2020-05-12T18:58:17Z</dcterms:modified>
</cp:coreProperties>
</file>