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5"/>
  </p:notesMasterIdLst>
  <p:sldIdLst>
    <p:sldId id="256" r:id="rId2"/>
    <p:sldId id="257" r:id="rId3"/>
    <p:sldId id="258" r:id="rId4"/>
    <p:sldId id="263" r:id="rId5"/>
    <p:sldId id="264" r:id="rId6"/>
    <p:sldId id="265" r:id="rId7"/>
    <p:sldId id="266" r:id="rId8"/>
    <p:sldId id="267" r:id="rId9"/>
    <p:sldId id="268" r:id="rId10"/>
    <p:sldId id="269" r:id="rId11"/>
    <p:sldId id="271" r:id="rId12"/>
    <p:sldId id="262" r:id="rId13"/>
    <p:sldId id="27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5BA3AD"/>
    <a:srgbClr val="7698D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250836-5DE0-47CB-A724-8364DBBF5683}" v="3" dt="2022-07-23T15:58:20.393"/>
    <p1510:client id="{78490BCB-9E37-43A4-A421-CA0BA18FE217}" v="2" dt="2022-07-23T16:50:40.6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8" d="100"/>
          <a:sy n="108" d="100"/>
        </p:scale>
        <p:origin x="78" y="96"/>
      </p:cViewPr>
      <p:guideLst/>
    </p:cSldViewPr>
  </p:slideViewPr>
  <p:notesTextViewPr>
    <p:cViewPr>
      <p:scale>
        <a:sx n="3" d="2"/>
        <a:sy n="3" d="2"/>
      </p:scale>
      <p:origin x="0" y="0"/>
    </p:cViewPr>
  </p:notesTextViewPr>
  <p:notesViewPr>
    <p:cSldViewPr snapToGrid="0">
      <p:cViewPr>
        <p:scale>
          <a:sx n="84" d="100"/>
          <a:sy n="84" d="100"/>
        </p:scale>
        <p:origin x="3912"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wis,Catherine swp54722" userId="a9fea431-74e7-41bc-9cef-acef5c0e1d96" providerId="ADAL" clId="{78490BCB-9E37-43A4-A421-CA0BA18FE217}"/>
    <pc:docChg chg="undo custSel modSld">
      <pc:chgData name="Lewis,Catherine swp54722" userId="a9fea431-74e7-41bc-9cef-acef5c0e1d96" providerId="ADAL" clId="{78490BCB-9E37-43A4-A421-CA0BA18FE217}" dt="2022-07-23T16:55:02.739" v="235" actId="20577"/>
      <pc:docMkLst>
        <pc:docMk/>
      </pc:docMkLst>
      <pc:sldChg chg="modSp mod">
        <pc:chgData name="Lewis,Catherine swp54722" userId="a9fea431-74e7-41bc-9cef-acef5c0e1d96" providerId="ADAL" clId="{78490BCB-9E37-43A4-A421-CA0BA18FE217}" dt="2022-07-23T16:34:17.163" v="58" actId="20577"/>
        <pc:sldMkLst>
          <pc:docMk/>
          <pc:sldMk cId="3283862757" sldId="257"/>
        </pc:sldMkLst>
        <pc:spChg chg="mod">
          <ac:chgData name="Lewis,Catherine swp54722" userId="a9fea431-74e7-41bc-9cef-acef5c0e1d96" providerId="ADAL" clId="{78490BCB-9E37-43A4-A421-CA0BA18FE217}" dt="2022-07-23T16:34:17.163" v="58" actId="20577"/>
          <ac:spMkLst>
            <pc:docMk/>
            <pc:sldMk cId="3283862757" sldId="257"/>
            <ac:spMk id="3" creationId="{DC2E04D5-0F38-433D-92AE-3D50560D3B37}"/>
          </ac:spMkLst>
        </pc:spChg>
      </pc:sldChg>
      <pc:sldChg chg="modSp mod">
        <pc:chgData name="Lewis,Catherine swp54722" userId="a9fea431-74e7-41bc-9cef-acef5c0e1d96" providerId="ADAL" clId="{78490BCB-9E37-43A4-A421-CA0BA18FE217}" dt="2022-07-23T16:32:33.372" v="50" actId="27636"/>
        <pc:sldMkLst>
          <pc:docMk/>
          <pc:sldMk cId="1403339511" sldId="262"/>
        </pc:sldMkLst>
        <pc:spChg chg="mod">
          <ac:chgData name="Lewis,Catherine swp54722" userId="a9fea431-74e7-41bc-9cef-acef5c0e1d96" providerId="ADAL" clId="{78490BCB-9E37-43A4-A421-CA0BA18FE217}" dt="2022-07-23T16:32:33.372" v="50" actId="27636"/>
          <ac:spMkLst>
            <pc:docMk/>
            <pc:sldMk cId="1403339511" sldId="262"/>
            <ac:spMk id="3" creationId="{04560FA4-97DD-4B39-B0DB-51350776D823}"/>
          </ac:spMkLst>
        </pc:spChg>
      </pc:sldChg>
      <pc:sldChg chg="addSp delSp modSp mod">
        <pc:chgData name="Lewis,Catherine swp54722" userId="a9fea431-74e7-41bc-9cef-acef5c0e1d96" providerId="ADAL" clId="{78490BCB-9E37-43A4-A421-CA0BA18FE217}" dt="2022-07-23T16:55:02.739" v="235" actId="20577"/>
        <pc:sldMkLst>
          <pc:docMk/>
          <pc:sldMk cId="1535499994" sldId="268"/>
        </pc:sldMkLst>
        <pc:spChg chg="add mod">
          <ac:chgData name="Lewis,Catherine swp54722" userId="a9fea431-74e7-41bc-9cef-acef5c0e1d96" providerId="ADAL" clId="{78490BCB-9E37-43A4-A421-CA0BA18FE217}" dt="2022-07-23T16:41:55.940" v="176" actId="20577"/>
          <ac:spMkLst>
            <pc:docMk/>
            <pc:sldMk cId="1535499994" sldId="268"/>
            <ac:spMk id="2" creationId="{B71A9A03-2CC6-4583-87CB-4013BB924D3A}"/>
          </ac:spMkLst>
        </pc:spChg>
        <pc:spChg chg="mod">
          <ac:chgData name="Lewis,Catherine swp54722" userId="a9fea431-74e7-41bc-9cef-acef5c0e1d96" providerId="ADAL" clId="{78490BCB-9E37-43A4-A421-CA0BA18FE217}" dt="2022-07-23T16:42:30.866" v="177" actId="1076"/>
          <ac:spMkLst>
            <pc:docMk/>
            <pc:sldMk cId="1535499994" sldId="268"/>
            <ac:spMk id="4" creationId="{72E438A2-8BAA-432C-97B2-37AC22C25C75}"/>
          </ac:spMkLst>
        </pc:spChg>
        <pc:spChg chg="mod">
          <ac:chgData name="Lewis,Catherine swp54722" userId="a9fea431-74e7-41bc-9cef-acef5c0e1d96" providerId="ADAL" clId="{78490BCB-9E37-43A4-A421-CA0BA18FE217}" dt="2022-07-23T16:55:02.739" v="235" actId="20577"/>
          <ac:spMkLst>
            <pc:docMk/>
            <pc:sldMk cId="1535499994" sldId="268"/>
            <ac:spMk id="6" creationId="{1F6A23CE-BBF1-4877-9613-FB67D97EF02A}"/>
          </ac:spMkLst>
        </pc:spChg>
        <pc:picChg chg="add del mod">
          <ac:chgData name="Lewis,Catherine swp54722" userId="a9fea431-74e7-41bc-9cef-acef5c0e1d96" providerId="ADAL" clId="{78490BCB-9E37-43A4-A421-CA0BA18FE217}" dt="2022-07-23T16:50:40.647" v="180"/>
          <ac:picMkLst>
            <pc:docMk/>
            <pc:sldMk cId="1535499994" sldId="268"/>
            <ac:picMk id="7" creationId="{A1178802-AA12-4CBB-A667-6B0FC12D3590}"/>
          </ac:picMkLst>
        </pc:picChg>
        <pc:picChg chg="mod">
          <ac:chgData name="Lewis,Catherine swp54722" userId="a9fea431-74e7-41bc-9cef-acef5c0e1d96" providerId="ADAL" clId="{78490BCB-9E37-43A4-A421-CA0BA18FE217}" dt="2022-07-23T16:37:59.529" v="59" actId="1076"/>
          <ac:picMkLst>
            <pc:docMk/>
            <pc:sldMk cId="1535499994" sldId="268"/>
            <ac:picMk id="8" creationId="{BE522C0A-F4F8-4BB9-930D-40B7C79240D6}"/>
          </ac:picMkLst>
        </pc:picChg>
        <pc:picChg chg="add mod">
          <ac:chgData name="Lewis,Catherine swp54722" userId="a9fea431-74e7-41bc-9cef-acef5c0e1d96" providerId="ADAL" clId="{78490BCB-9E37-43A4-A421-CA0BA18FE217}" dt="2022-07-23T16:50:40.647" v="180"/>
          <ac:picMkLst>
            <pc:docMk/>
            <pc:sldMk cId="1535499994" sldId="268"/>
            <ac:picMk id="9" creationId="{B9E38476-A957-4461-B766-CFDF1C7CE287}"/>
          </ac:picMkLst>
        </pc:picChg>
        <pc:picChg chg="del">
          <ac:chgData name="Lewis,Catherine swp54722" userId="a9fea431-74e7-41bc-9cef-acef5c0e1d96" providerId="ADAL" clId="{78490BCB-9E37-43A4-A421-CA0BA18FE217}" dt="2022-07-23T16:47:13.557" v="179"/>
          <ac:picMkLst>
            <pc:docMk/>
            <pc:sldMk cId="1535499994" sldId="268"/>
            <ac:picMk id="40" creationId="{6521B7A6-2968-4698-99F6-7EAB84B5D40E}"/>
          </ac:picMkLst>
        </pc:picChg>
      </pc:sldChg>
      <pc:sldChg chg="modSp mod">
        <pc:chgData name="Lewis,Catherine swp54722" userId="a9fea431-74e7-41bc-9cef-acef5c0e1d96" providerId="ADAL" clId="{78490BCB-9E37-43A4-A421-CA0BA18FE217}" dt="2022-07-23T16:32:50.133" v="51" actId="255"/>
        <pc:sldMkLst>
          <pc:docMk/>
          <pc:sldMk cId="2868189962" sldId="270"/>
        </pc:sldMkLst>
        <pc:spChg chg="mod">
          <ac:chgData name="Lewis,Catherine swp54722" userId="a9fea431-74e7-41bc-9cef-acef5c0e1d96" providerId="ADAL" clId="{78490BCB-9E37-43A4-A421-CA0BA18FE217}" dt="2022-07-23T16:32:50.133" v="51" actId="255"/>
          <ac:spMkLst>
            <pc:docMk/>
            <pc:sldMk cId="2868189962" sldId="270"/>
            <ac:spMk id="3" creationId="{851AC5EC-ED10-475C-9703-3B218D9F9670}"/>
          </ac:spMkLst>
        </pc:spChg>
      </pc:sldChg>
      <pc:sldChg chg="modSp mod">
        <pc:chgData name="Lewis,Catherine swp54722" userId="a9fea431-74e7-41bc-9cef-acef5c0e1d96" providerId="ADAL" clId="{78490BCB-9E37-43A4-A421-CA0BA18FE217}" dt="2022-07-23T16:33:00.017" v="52" actId="255"/>
        <pc:sldMkLst>
          <pc:docMk/>
          <pc:sldMk cId="2932123213" sldId="271"/>
        </pc:sldMkLst>
        <pc:spChg chg="mod">
          <ac:chgData name="Lewis,Catherine swp54722" userId="a9fea431-74e7-41bc-9cef-acef5c0e1d96" providerId="ADAL" clId="{78490BCB-9E37-43A4-A421-CA0BA18FE217}" dt="2022-07-23T16:20:49.982" v="6" actId="1076"/>
          <ac:spMkLst>
            <pc:docMk/>
            <pc:sldMk cId="2932123213" sldId="271"/>
            <ac:spMk id="2" creationId="{D797F52F-62D3-4140-B7A7-D086A7DC2D9C}"/>
          </ac:spMkLst>
        </pc:spChg>
        <pc:spChg chg="mod">
          <ac:chgData name="Lewis,Catherine swp54722" userId="a9fea431-74e7-41bc-9cef-acef5c0e1d96" providerId="ADAL" clId="{78490BCB-9E37-43A4-A421-CA0BA18FE217}" dt="2022-07-23T16:33:00.017" v="52" actId="255"/>
          <ac:spMkLst>
            <pc:docMk/>
            <pc:sldMk cId="2932123213" sldId="271"/>
            <ac:spMk id="3" creationId="{26A3A919-60BF-4B60-A232-188B01D136C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B70B5E-D358-4A6B-B0E3-4FD817B4ACB1}" type="datetimeFigureOut">
              <a:rPr lang="en-GB" smtClean="0"/>
              <a:t>23/07/2022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F830CE-97BD-40E3-A4B7-01A0CA18E0A3}" type="slidenum">
              <a:rPr lang="en-GB" smtClean="0"/>
              <a:t>‹#›</a:t>
            </a:fld>
            <a:endParaRPr lang="en-GB"/>
          </a:p>
        </p:txBody>
      </p:sp>
    </p:spTree>
    <p:extLst>
      <p:ext uri="{BB962C8B-B14F-4D97-AF65-F5344CB8AC3E}">
        <p14:creationId xmlns:p14="http://schemas.microsoft.com/office/powerpoint/2010/main" val="12102591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b="1" dirty="0">
                <a:effectLst/>
                <a:latin typeface="Calibri" panose="020F0502020204030204" pitchFamily="34" charset="0"/>
                <a:ea typeface="Calibri" panose="020F0502020204030204" pitchFamily="34" charset="0"/>
                <a:cs typeface="Times New Roman" panose="02020603050405020304" pitchFamily="18" charset="0"/>
              </a:rPr>
              <a:t>Title slide</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b="1" dirty="0">
                <a:effectLst/>
                <a:latin typeface="Calibri" panose="020F0502020204030204" pitchFamily="34" charset="0"/>
                <a:ea typeface="Calibri" panose="020F0502020204030204" pitchFamily="34" charset="0"/>
                <a:cs typeface="Times New Roman" panose="02020603050405020304" pitchFamily="18" charset="0"/>
              </a:rPr>
              <a:t>Slide 1</a:t>
            </a:r>
            <a:r>
              <a:rPr lang="en-GB" dirty="0">
                <a:effectLst/>
                <a:latin typeface="Calibri" panose="020F0502020204030204" pitchFamily="34" charset="0"/>
                <a:ea typeface="Calibri" panose="020F0502020204030204" pitchFamily="34" charset="0"/>
                <a:cs typeface="Times New Roman" panose="02020603050405020304" pitchFamily="18" charset="0"/>
              </a:rPr>
              <a:t> This presentation focuses on Violence Against Women, Domestic Abuse and Sexual Violence, further referenced as VAWDASV, with a specific emphasis on the Contemporary Issue of young people, sexual harassment and peer-on-peer abuse. For ease in this presentation, it will be abbreviated to sexual harassment.</a:t>
            </a:r>
          </a:p>
          <a:p>
            <a:endParaRPr lang="en-GB" dirty="0"/>
          </a:p>
        </p:txBody>
      </p:sp>
      <p:sp>
        <p:nvSpPr>
          <p:cNvPr id="4" name="Slide Number Placeholder 3"/>
          <p:cNvSpPr>
            <a:spLocks noGrp="1"/>
          </p:cNvSpPr>
          <p:nvPr>
            <p:ph type="sldNum" sz="quarter" idx="5"/>
          </p:nvPr>
        </p:nvSpPr>
        <p:spPr/>
        <p:txBody>
          <a:bodyPr/>
          <a:lstStyle/>
          <a:p>
            <a:fld id="{76F830CE-97BD-40E3-A4B7-01A0CA18E0A3}" type="slidenum">
              <a:rPr lang="en-GB" smtClean="0"/>
              <a:t>1</a:t>
            </a:fld>
            <a:endParaRPr lang="en-GB"/>
          </a:p>
        </p:txBody>
      </p:sp>
    </p:spTree>
    <p:extLst>
      <p:ext uri="{BB962C8B-B14F-4D97-AF65-F5344CB8AC3E}">
        <p14:creationId xmlns:p14="http://schemas.microsoft.com/office/powerpoint/2010/main" val="20499277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a:lnSpc>
                <a:spcPct val="107000"/>
              </a:lnSpc>
            </a:pPr>
            <a:r>
              <a:rPr lang="en-GB" dirty="0">
                <a:effectLst/>
                <a:latin typeface="Calibri" panose="020F0502020204030204" pitchFamily="34" charset="0"/>
                <a:ea typeface="Calibri" panose="020F0502020204030204" pitchFamily="34" charset="0"/>
                <a:cs typeface="Times New Roman" panose="02020603050405020304" pitchFamily="18" charset="0"/>
              </a:rPr>
              <a:t>The presentation explores</a:t>
            </a:r>
          </a:p>
          <a:p>
            <a:pPr marL="342900" lvl="0" indent="-342900">
              <a:lnSpc>
                <a:spcPct val="107000"/>
              </a:lnSpc>
              <a:buFont typeface="Wingdings" panose="05000000000000000000" pitchFamily="2" charset="2"/>
              <a:buChar char=""/>
            </a:pPr>
            <a:r>
              <a:rPr lang="en-GB" dirty="0">
                <a:effectLst/>
                <a:latin typeface="Calibri" panose="020F0502020204030204" pitchFamily="34" charset="0"/>
                <a:ea typeface="Calibri" panose="020F0502020204030204" pitchFamily="34" charset="0"/>
                <a:cs typeface="Times New Roman" panose="02020603050405020304" pitchFamily="18" charset="0"/>
              </a:rPr>
              <a:t>Why children and young people, and sexual harassment, is an issue for policing.</a:t>
            </a:r>
          </a:p>
          <a:p>
            <a:pPr marL="342900" lvl="0" indent="-342900">
              <a:lnSpc>
                <a:spcPct val="107000"/>
              </a:lnSpc>
              <a:buFont typeface="Wingdings" panose="05000000000000000000" pitchFamily="2" charset="2"/>
              <a:buChar char=""/>
            </a:pPr>
            <a:r>
              <a:rPr lang="en-GB" dirty="0">
                <a:effectLst/>
                <a:latin typeface="Calibri" panose="020F0502020204030204" pitchFamily="34" charset="0"/>
                <a:ea typeface="Calibri" panose="020F0502020204030204" pitchFamily="34" charset="0"/>
                <a:cs typeface="Times New Roman" panose="02020603050405020304" pitchFamily="18" charset="0"/>
              </a:rPr>
              <a:t>What the critical issues </a:t>
            </a:r>
            <a:r>
              <a:rPr lang="en-GB" b="1" dirty="0">
                <a:effectLst/>
                <a:latin typeface="Calibri" panose="020F0502020204030204" pitchFamily="34" charset="0"/>
                <a:ea typeface="Calibri" panose="020F0502020204030204" pitchFamily="34" charset="0"/>
                <a:cs typeface="Times New Roman" panose="02020603050405020304" pitchFamily="18" charset="0"/>
              </a:rPr>
              <a:t>are</a:t>
            </a:r>
            <a:r>
              <a:rPr lang="en-GB" dirty="0">
                <a:effectLst/>
                <a:latin typeface="Calibri" panose="020F0502020204030204" pitchFamily="34" charset="0"/>
                <a:ea typeface="Calibri" panose="020F0502020204030204" pitchFamily="34" charset="0"/>
                <a:cs typeface="Times New Roman" panose="02020603050405020304" pitchFamily="18" charset="0"/>
              </a:rPr>
              <a:t> faced by policing from peer-on-peer abuse.</a:t>
            </a:r>
          </a:p>
          <a:p>
            <a:pPr marL="342900" lvl="0" indent="-342900">
              <a:lnSpc>
                <a:spcPct val="107000"/>
              </a:lnSpc>
              <a:buFont typeface="Wingdings" panose="05000000000000000000" pitchFamily="2" charset="2"/>
              <a:buChar char=""/>
            </a:pPr>
            <a:r>
              <a:rPr lang="en-GB" dirty="0">
                <a:effectLst/>
                <a:latin typeface="Calibri" panose="020F0502020204030204" pitchFamily="34" charset="0"/>
                <a:ea typeface="Calibri" panose="020F0502020204030204" pitchFamily="34" charset="0"/>
                <a:cs typeface="Times New Roman" panose="02020603050405020304" pitchFamily="18" charset="0"/>
              </a:rPr>
              <a:t>What the most effective policing approaches are to tackling Sexual harassment</a:t>
            </a:r>
          </a:p>
          <a:p>
            <a:pPr marL="342900" lvl="0" indent="-342900">
              <a:lnSpc>
                <a:spcPct val="107000"/>
              </a:lnSpc>
              <a:spcAft>
                <a:spcPts val="800"/>
              </a:spcAft>
              <a:buFont typeface="Wingdings" panose="05000000000000000000" pitchFamily="2" charset="2"/>
              <a:buChar char=""/>
            </a:pPr>
            <a:r>
              <a:rPr lang="en-GB" dirty="0">
                <a:effectLst/>
                <a:latin typeface="Calibri" panose="020F0502020204030204" pitchFamily="34" charset="0"/>
                <a:ea typeface="Calibri" panose="020F0502020204030204" pitchFamily="34" charset="0"/>
                <a:cs typeface="Times New Roman" panose="02020603050405020304" pitchFamily="18" charset="0"/>
              </a:rPr>
              <a:t>And how partnership work should be undertaken using evidenced based approaches to improve outcomes for children and young people, identifying opportunities and barriers.</a:t>
            </a:r>
          </a:p>
          <a:p>
            <a:endParaRPr lang="en-GB" dirty="0"/>
          </a:p>
        </p:txBody>
      </p:sp>
      <p:sp>
        <p:nvSpPr>
          <p:cNvPr id="4" name="Slide Number Placeholder 3"/>
          <p:cNvSpPr>
            <a:spLocks noGrp="1"/>
          </p:cNvSpPr>
          <p:nvPr>
            <p:ph type="sldNum" sz="quarter" idx="5"/>
          </p:nvPr>
        </p:nvSpPr>
        <p:spPr/>
        <p:txBody>
          <a:bodyPr/>
          <a:lstStyle/>
          <a:p>
            <a:fld id="{76F830CE-97BD-40E3-A4B7-01A0CA18E0A3}" type="slidenum">
              <a:rPr lang="en-GB" smtClean="0"/>
              <a:t>2</a:t>
            </a:fld>
            <a:endParaRPr lang="en-GB"/>
          </a:p>
        </p:txBody>
      </p:sp>
    </p:spTree>
    <p:extLst>
      <p:ext uri="{BB962C8B-B14F-4D97-AF65-F5344CB8AC3E}">
        <p14:creationId xmlns:p14="http://schemas.microsoft.com/office/powerpoint/2010/main" val="25559639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Context to the challenge for policing and sexual harassment must embrace the public demand for something to be done about VAWDASV, particularly in response to high-profile cases such as the kidnap, rape and murder of Sarah Everad, in 2021.  Legitimacy in policing depends on public approval. Mazerolle et al. (2013) note that perceptions of legitimacy are improved through procedural justice.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Political traction for changing outcomes for women and girls around sexual harassment, has also resulted from a series of social media campaigns.  Women and girls were given opportunity to anonymously post their experiences and in so doing described a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rape culture</a:t>
            </a: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Research by Keller et.al (2018) concurs that women and girls are turning to social media to challenge misogyny and rape culture. Notably females felt at liberty to write about their experiences when their identity was hidden.</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Even young people reported on these sites.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There was a concern at a government level given the volumes of disclosures. Ofsted, followed by Estyn, were commissioned to carry out a rapid review of sexual harassment in schools and colleges. The reports indicated that sexual harassment was widespread and required addressing for all children.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Amongst the educational settings named by victims of sexual harassment, 91 were in Wales.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findings of the ESTYN report revealed that 61% of girls had personal experience of sexual harassment and 82% reported seeing others experience it.</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According to the Crime survey for England and Wales, young people aged 16-19 were more significantly likely to be victims of sexual assault. Females 4 times that of males, at 12.9%.</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This not only happens in schools but in public spaces too.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Evidence indicates clearly a significant under reporting of Sexual harassment and offences being experienced by girls. Through the Wellbeing of Future Generations Act (2015), policing has a duty of care to act in collaboration with others to ensure that the young people of Wales are safeguarded from Sexual harassment and are helped to have confidence to report their experiences to the police.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This presentation describes 5 areas of critical concern for policing around sexual harassment, offering theoretical underpinning through relevant literature.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6F830CE-97BD-40E3-A4B7-01A0CA18E0A3}" type="slidenum">
              <a:rPr lang="en-GB" smtClean="0"/>
              <a:t>3</a:t>
            </a:fld>
            <a:endParaRPr lang="en-GB"/>
          </a:p>
        </p:txBody>
      </p:sp>
    </p:spTree>
    <p:extLst>
      <p:ext uri="{BB962C8B-B14F-4D97-AF65-F5344CB8AC3E}">
        <p14:creationId xmlns:p14="http://schemas.microsoft.com/office/powerpoint/2010/main" val="8893697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 critical issue for policing is the growing problem of peer-on -peer sexual abuse, which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Hacket</a:t>
            </a:r>
            <a:r>
              <a:rPr lang="en-GB" sz="1200" dirty="0">
                <a:effectLst/>
                <a:latin typeface="Calibri" panose="020F0502020204030204" pitchFamily="34" charset="0"/>
                <a:ea typeface="Calibri" panose="020F0502020204030204" pitchFamily="34" charset="0"/>
                <a:cs typeface="Times New Roman" panose="02020603050405020304" pitchFamily="18" charset="0"/>
              </a:rPr>
              <a:t>) says accounts for between a fifth to a third of all child sexual abuse in the UK. Other authors propose the figure to be higher at 30-50 %, mostly committed by boys.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Official crime statistics only account for a minority of cases involving sexual offences by adolescents and the true number of sexual offences being carried out is unknown.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According to recent research by ESTYN, a range of sexual offences are proliferating amongst the young.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Hacket</a:t>
            </a:r>
            <a:r>
              <a:rPr lang="en-GB" sz="1200" dirty="0">
                <a:effectLst/>
                <a:latin typeface="Calibri" panose="020F0502020204030204" pitchFamily="34" charset="0"/>
                <a:ea typeface="Calibri" panose="020F0502020204030204" pitchFamily="34" charset="0"/>
                <a:cs typeface="Times New Roman" panose="02020603050405020304" pitchFamily="18" charset="0"/>
              </a:rPr>
              <a:t>, (2010) created a continuum for children and young people’s sexual behaviour, which moved from Normal to violent, citing 3 stages between these points as inappropriate, problematic and abusive. Much of what is described in the Estyn report fits the descriptor of abusive behaviour.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The South Wales Police and Crime plan states that early identification of all forms of violence against women and girls, is key to keeping people safe. (p8).  A focus therefore on preventing harm to girls must set out how it proposes to do this in regard to sexual harassment.</a:t>
            </a:r>
            <a:endParaRPr lang="en-GB" dirty="0"/>
          </a:p>
        </p:txBody>
      </p:sp>
      <p:sp>
        <p:nvSpPr>
          <p:cNvPr id="4" name="Slide Number Placeholder 3"/>
          <p:cNvSpPr>
            <a:spLocks noGrp="1"/>
          </p:cNvSpPr>
          <p:nvPr>
            <p:ph type="sldNum" sz="quarter" idx="5"/>
          </p:nvPr>
        </p:nvSpPr>
        <p:spPr/>
        <p:txBody>
          <a:bodyPr/>
          <a:lstStyle/>
          <a:p>
            <a:fld id="{76F830CE-97BD-40E3-A4B7-01A0CA18E0A3}" type="slidenum">
              <a:rPr lang="en-GB" smtClean="0"/>
              <a:t>4</a:t>
            </a:fld>
            <a:endParaRPr lang="en-GB"/>
          </a:p>
        </p:txBody>
      </p:sp>
    </p:spTree>
    <p:extLst>
      <p:ext uri="{BB962C8B-B14F-4D97-AF65-F5344CB8AC3E}">
        <p14:creationId xmlns:p14="http://schemas.microsoft.com/office/powerpoint/2010/main" val="3135898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Most children and young people have access to an array of digital technologies and the internet. This makes safeguarding children a critical issue and challenge for policing.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Ofcom noted that in 2020 “nearly all children aged 5-15 went online”. (P. 1). This correlates with a sharp rise in risks from online sexual abuses.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Internet Watch Foundation (IWF) reported in 2021 that sexual abuse imagery of girls was increasingly being shared online, 97% of CSA material identified in 2021 were of girls. Worryingly there is a 374% increase of self-generated images compared with pre pandemic statistics.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An Online Safety Bill to address risks to children and young people is currently being developed, but is however, still in draft form.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According to</a:t>
            </a:r>
            <a:r>
              <a:rPr lang="en-GB" sz="1200" b="1"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a:effectLst/>
                <a:latin typeface="Calibri" panose="020F0502020204030204" pitchFamily="34" charset="0"/>
                <a:ea typeface="Calibri" panose="020F0502020204030204" pitchFamily="34" charset="0"/>
                <a:cs typeface="Times New Roman" panose="02020603050405020304" pitchFamily="18" charset="0"/>
              </a:rPr>
              <a:t>Lord Putnam, it may not come into effect until 2024. And even when it does, it will not have any impact on how young people produce and share self-generated indecent images or solicit others to do so. This kind of Sexual harassment requires far more than a legislative and legal response. It demands a policing prevention approach.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6F830CE-97BD-40E3-A4B7-01A0CA18E0A3}" type="slidenum">
              <a:rPr lang="en-GB" smtClean="0"/>
              <a:t>5</a:t>
            </a:fld>
            <a:endParaRPr lang="en-GB"/>
          </a:p>
        </p:txBody>
      </p:sp>
    </p:spTree>
    <p:extLst>
      <p:ext uri="{BB962C8B-B14F-4D97-AF65-F5344CB8AC3E}">
        <p14:creationId xmlns:p14="http://schemas.microsoft.com/office/powerpoint/2010/main" val="2441184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It is also critical for policing </a:t>
            </a:r>
            <a:r>
              <a:rPr lang="en-GB" sz="1200" b="1" dirty="0">
                <a:effectLst/>
                <a:latin typeface="Calibri" panose="020F0502020204030204" pitchFamily="34" charset="0"/>
                <a:ea typeface="Calibri" panose="020F0502020204030204" pitchFamily="34" charset="0"/>
                <a:cs typeface="Times New Roman" panose="02020603050405020304" pitchFamily="18" charset="0"/>
              </a:rPr>
              <a:t>to be seen by the public to be addressing the prevalence of a ‘rape culture’ and misogyny.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Policing in the UK has not escaped criticism for having officers who have displayed deeply disturbing behaviours which are misogynistic, including sexual harassment, assaults and rape.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‘Rape culture’, is used to describe the normalisation of sexual harassment and offending behaviour.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Mendes et al, (2015) defines it as a culture where sexual assault is not only seen as inevitable in some contexts but desirable and excusable as well.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Estyn’s report indicated that this kind of attitude and belief is behind sexual harassment, with the key reason for under reporting being young people feel that it has become normalised behaviour.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There is a strong correlation between sexual violence and other kinds of violence see the Pyramid of Violence by Mahon and Banyard (2012). Attitudes and beliefs lead to cultural microaggressions and further violence.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Ultimately sexual harassment has a negative impact on female wellbeing. Khalifeh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et al</a:t>
            </a:r>
            <a:r>
              <a:rPr lang="en-GB" sz="1200" dirty="0">
                <a:effectLst/>
                <a:latin typeface="Calibri" panose="020F0502020204030204" pitchFamily="34" charset="0"/>
                <a:ea typeface="Calibri" panose="020F0502020204030204" pitchFamily="34" charset="0"/>
                <a:cs typeface="Times New Roman" panose="02020603050405020304" pitchFamily="18" charset="0"/>
              </a:rPr>
              <a:t> 2015, noted that 40% of female patients in contact with secondary mental-health services had experienced rape or attempted rape.</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Fundamental to reducing sexual harassment is to change the mindset about it. Policing has a responsibility to lead by example and tackle the underlying beliefs that leads to violent behaviours.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6F830CE-97BD-40E3-A4B7-01A0CA18E0A3}" type="slidenum">
              <a:rPr lang="en-GB" smtClean="0"/>
              <a:t>6</a:t>
            </a:fld>
            <a:endParaRPr lang="en-GB"/>
          </a:p>
        </p:txBody>
      </p:sp>
    </p:spTree>
    <p:extLst>
      <p:ext uri="{BB962C8B-B14F-4D97-AF65-F5344CB8AC3E}">
        <p14:creationId xmlns:p14="http://schemas.microsoft.com/office/powerpoint/2010/main" val="35096925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Central to how successful policing is regarding preventing harm to children and young people is the approach it takes.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National Strategy for Child centred policing (2015) stipulates that those below the age of 18 be treated as children first.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That means the police must have regard for child safety, welfare and well-being as required under S10 and S11 of the Children Act (2004).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In Wales the UNCRC underscores all work carried out with children. Harm prevention is at the centre of all police interactions with children. This involves listening to the voice of the child and decriminalising them wherever possible through the School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CrimeBeat</a:t>
            </a:r>
            <a:r>
              <a:rPr lang="en-GB" sz="1200" dirty="0">
                <a:effectLst/>
                <a:latin typeface="Calibri" panose="020F0502020204030204" pitchFamily="34" charset="0"/>
                <a:ea typeface="Calibri" panose="020F0502020204030204" pitchFamily="34" charset="0"/>
                <a:cs typeface="Times New Roman" panose="02020603050405020304" pitchFamily="18" charset="0"/>
              </a:rPr>
              <a:t> Protocol in school settings.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6F830CE-97BD-40E3-A4B7-01A0CA18E0A3}" type="slidenum">
              <a:rPr lang="en-GB" smtClean="0"/>
              <a:t>7</a:t>
            </a:fld>
            <a:endParaRPr lang="en-GB"/>
          </a:p>
        </p:txBody>
      </p:sp>
    </p:spTree>
    <p:extLst>
      <p:ext uri="{BB962C8B-B14F-4D97-AF65-F5344CB8AC3E}">
        <p14:creationId xmlns:p14="http://schemas.microsoft.com/office/powerpoint/2010/main" val="40405482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And fifthly, policing critically needs to help increase the confidence of girls to report sexual harassment.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In 2020, the All-Party Parliamentary Group (APPG) for UN Women, commissioned a UK-wide survey on sexual harassment. It revealed that:</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two main reasons women of all ages cited for not reporting incidents are: “I didn’t think the incident was serious enough to report” (55%) and “I didn’t think reporting it would help” (45%)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Research by Williams et al., (2022) additionally discovered that 81% of victims of sexual violence didn’t report because </a:t>
            </a:r>
            <a:r>
              <a:rPr lang="en-GB" sz="1200" b="1" dirty="0">
                <a:effectLst/>
                <a:latin typeface="Calibri" panose="020F0502020204030204" pitchFamily="34" charset="0"/>
                <a:ea typeface="Calibri" panose="020F0502020204030204" pitchFamily="34" charset="0"/>
                <a:cs typeface="Times New Roman" panose="02020603050405020304" pitchFamily="18" charset="0"/>
              </a:rPr>
              <a:t>they didn’t think they would be believed.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Estyn report revealed that girls do not report sexual harassment, as it is often not taken seriously in schools. Girls also fear the confiscation by police of their digital devices if they report sexual harassment. There are a number of hurdles for policing to overcome in order to promote confidence in reporting.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6F830CE-97BD-40E3-A4B7-01A0CA18E0A3}" type="slidenum">
              <a:rPr lang="en-GB" smtClean="0"/>
              <a:t>8</a:t>
            </a:fld>
            <a:endParaRPr lang="en-GB"/>
          </a:p>
        </p:txBody>
      </p:sp>
    </p:spTree>
    <p:extLst>
      <p:ext uri="{BB962C8B-B14F-4D97-AF65-F5344CB8AC3E}">
        <p14:creationId xmlns:p14="http://schemas.microsoft.com/office/powerpoint/2010/main" val="25902515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Jon Drake, Director of violence Prevention in Wales affirmed that “A lack of joined-up prevention was the greatest risk of harm to the public.”</a:t>
            </a:r>
          </a:p>
          <a:p>
            <a:pPr>
              <a:lnSpc>
                <a:spcPct val="107000"/>
              </a:lnSpc>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Therefore, an increasingly joined up approach around Child Centred Policing is imperative. A newly established CCP Strategic group is in the process of developing a strategic plan that puts CCP at the heart of all the organisation’s work streams. This aims to overcome a barrier of a lack of corpocracy in police services to C &amp; YP.</a:t>
            </a:r>
          </a:p>
          <a:p>
            <a:pPr>
              <a:lnSpc>
                <a:spcPct val="107000"/>
              </a:lnSpc>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With the advent of the new curriculum in Wales having a mandatory element of Relationship and Sexuality Education, police working in partnership with schools through the Wales Police Schools Programme have a natural point of access to deliver crime prevention and safeguarding to prevent sexual harassment. </a:t>
            </a:r>
          </a:p>
          <a:p>
            <a:pPr>
              <a:lnSpc>
                <a:spcPct val="107000"/>
              </a:lnSpc>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This evidence-based policing approach to youth engagement, is described by Pósch &amp; Jackson (2021) as producing significantly improved attitudes towards the police both short term and long term and also helped students to learn new concepts.</a:t>
            </a:r>
          </a:p>
          <a:p>
            <a:pPr>
              <a:lnSpc>
                <a:spcPct val="107000"/>
              </a:lnSpc>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However, a barrier to achieving positive outcomes for children exists where policing signposts young people to access professional Child mental health support, as there is a crisis in availability of these services.</a:t>
            </a:r>
          </a:p>
          <a:p>
            <a:pPr>
              <a:lnSpc>
                <a:spcPct val="107000"/>
              </a:lnSpc>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Addis &amp; Snowdon (2021) </a:t>
            </a:r>
            <a:r>
              <a:rPr lang="en-GB" i="1" dirty="0">
                <a:effectLst/>
                <a:latin typeface="Calibri" panose="020F0502020204030204" pitchFamily="34" charset="0"/>
                <a:ea typeface="Calibri" panose="020F0502020204030204" pitchFamily="34" charset="0"/>
                <a:cs typeface="Times New Roman" panose="02020603050405020304" pitchFamily="18" charset="0"/>
              </a:rPr>
              <a:t>reported that</a:t>
            </a:r>
            <a:r>
              <a:rPr lang="en-GB" dirty="0">
                <a:effectLst/>
                <a:latin typeface="Calibri" panose="020F0502020204030204" pitchFamily="34" charset="0"/>
                <a:ea typeface="Calibri" panose="020F0502020204030204" pitchFamily="34" charset="0"/>
                <a:cs typeface="Times New Roman" panose="02020603050405020304" pitchFamily="18" charset="0"/>
              </a:rPr>
              <a:t> a spectrum of interventions was necessary to engage young people in addressing sexual harassment. There is an increasing body of evidence that shows that bystander training can change young people’s thinking and behaviour and prevent harm from sexual harassment. However, this is a lack of funding for current bystander training. However, there are calls supported by Welsh Parliament for change in this.</a:t>
            </a:r>
          </a:p>
          <a:p>
            <a:pPr>
              <a:lnSpc>
                <a:spcPct val="107000"/>
              </a:lnSpc>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Young people largely appear unaware of the fearless app as a tool to anonymously report crime. This needs a sustained campaign to raise awareness.</a:t>
            </a:r>
          </a:p>
          <a:p>
            <a:pPr>
              <a:lnSpc>
                <a:spcPct val="107000"/>
              </a:lnSpc>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Another obstacle to reporting is young people fear having, their phones confiscated for protracted periods of time. This must be addressed if policing is going to build the confidence of girls to report offences. One solution might be access to police </a:t>
            </a:r>
            <a:r>
              <a:rPr lang="en-GB" dirty="0" err="1">
                <a:effectLst/>
                <a:latin typeface="Calibri" panose="020F0502020204030204" pitchFamily="34" charset="0"/>
                <a:ea typeface="Calibri" panose="020F0502020204030204" pitchFamily="34" charset="0"/>
                <a:cs typeface="Times New Roman" panose="02020603050405020304" pitchFamily="18" charset="0"/>
              </a:rPr>
              <a:t>digi</a:t>
            </a:r>
            <a:r>
              <a:rPr lang="en-GB" dirty="0">
                <a:effectLst/>
                <a:latin typeface="Calibri" panose="020F0502020204030204" pitchFamily="34" charset="0"/>
                <a:ea typeface="Calibri" panose="020F0502020204030204" pitchFamily="34" charset="0"/>
                <a:cs typeface="Times New Roman" panose="02020603050405020304" pitchFamily="18" charset="0"/>
              </a:rPr>
              <a:t>-vans that could quickly collect evidence for investigations. </a:t>
            </a:r>
          </a:p>
          <a:p>
            <a:pPr>
              <a:lnSpc>
                <a:spcPct val="107000"/>
              </a:lnSpc>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A further barrier to change is engaging parents in the process of safeguarding their children and building resilience. This requires a collaborative approach with partners to discover innovative and effective solutions.</a:t>
            </a:r>
          </a:p>
          <a:p>
            <a:pPr marL="457200">
              <a:lnSpc>
                <a:spcPct val="107000"/>
              </a:lnSpc>
            </a:pPr>
            <a:r>
              <a:rPr lang="en-GB" dirty="0">
                <a:effectLst/>
                <a:latin typeface="Calibri" panose="020F0502020204030204" pitchFamily="34" charset="0"/>
                <a:ea typeface="Calibri" panose="020F0502020204030204" pitchFamily="34" charset="0"/>
                <a:cs typeface="Times New Roman" panose="02020603050405020304" pitchFamily="18" charset="0"/>
              </a:rPr>
              <a:t> </a:t>
            </a:r>
          </a:p>
          <a:p>
            <a:pPr marL="457200">
              <a:lnSpc>
                <a:spcPct val="107000"/>
              </a:lnSpc>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endParaRPr lang="en-GB" dirty="0"/>
          </a:p>
        </p:txBody>
      </p:sp>
      <p:sp>
        <p:nvSpPr>
          <p:cNvPr id="4" name="Slide Number Placeholder 3"/>
          <p:cNvSpPr>
            <a:spLocks noGrp="1"/>
          </p:cNvSpPr>
          <p:nvPr>
            <p:ph type="sldNum" sz="quarter" idx="5"/>
          </p:nvPr>
        </p:nvSpPr>
        <p:spPr/>
        <p:txBody>
          <a:bodyPr/>
          <a:lstStyle/>
          <a:p>
            <a:fld id="{76F830CE-97BD-40E3-A4B7-01A0CA18E0A3}" type="slidenum">
              <a:rPr lang="en-GB" smtClean="0"/>
              <a:t>9</a:t>
            </a:fld>
            <a:endParaRPr lang="en-GB"/>
          </a:p>
        </p:txBody>
      </p:sp>
    </p:spTree>
    <p:extLst>
      <p:ext uri="{BB962C8B-B14F-4D97-AF65-F5344CB8AC3E}">
        <p14:creationId xmlns:p14="http://schemas.microsoft.com/office/powerpoint/2010/main" val="34093870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Peer on peer sexual harassment is endemic amongst young people in Wales. Under reporting of these offences is hugely problematic. The public supported by statistics, constrain policing to address the issues of the normalising of these behaviours, which are exacerbated by the ease of opportunity digital devices offer for committing sexual offences.  Research shows sexual harassment of girls can lead to increased sexual violence, which ultimately has an impact on female mental health and wellbeing. .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WG has implemented bystander training around sexual harassment within the night-time economy setting, where females are often perceived as most vulnerable.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However, to change the cultural normalisation of sexual harassment, such interventions must come earlier and with younger people.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School settings are an ideal location for this work. Policing in Wales already has a legacy of quality youth engagement. School’s Officers are a natural choice for bystander training, which in turn can be cascaded to young people. Abdi and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Simbar</a:t>
            </a:r>
            <a:r>
              <a:rPr lang="en-GB" sz="1200" dirty="0">
                <a:effectLst/>
                <a:latin typeface="Calibri" panose="020F0502020204030204" pitchFamily="34" charset="0"/>
                <a:ea typeface="Calibri" panose="020F0502020204030204" pitchFamily="34" charset="0"/>
                <a:cs typeface="Times New Roman" panose="02020603050405020304" pitchFamily="18" charset="0"/>
              </a:rPr>
              <a:t> (2013) noted, peer led interventions can further enable young people’s learning. In turn this could change the future culture around sexual harassment in Wales.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6F830CE-97BD-40E3-A4B7-01A0CA18E0A3}" type="slidenum">
              <a:rPr lang="en-GB" smtClean="0"/>
              <a:t>10</a:t>
            </a:fld>
            <a:endParaRPr lang="en-GB"/>
          </a:p>
        </p:txBody>
      </p:sp>
    </p:spTree>
    <p:extLst>
      <p:ext uri="{BB962C8B-B14F-4D97-AF65-F5344CB8AC3E}">
        <p14:creationId xmlns:p14="http://schemas.microsoft.com/office/powerpoint/2010/main" val="11693569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F830CE-97BD-40E3-A4B7-01A0CA18E0A3}" type="slidenum">
              <a:rPr lang="en-GB" smtClean="0"/>
              <a:t>11</a:t>
            </a:fld>
            <a:endParaRPr lang="en-GB"/>
          </a:p>
        </p:txBody>
      </p:sp>
    </p:spTree>
    <p:extLst>
      <p:ext uri="{BB962C8B-B14F-4D97-AF65-F5344CB8AC3E}">
        <p14:creationId xmlns:p14="http://schemas.microsoft.com/office/powerpoint/2010/main" val="33372018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F830CE-97BD-40E3-A4B7-01A0CA18E0A3}" type="slidenum">
              <a:rPr lang="en-GB" smtClean="0"/>
              <a:t>12</a:t>
            </a:fld>
            <a:endParaRPr lang="en-GB"/>
          </a:p>
        </p:txBody>
      </p:sp>
    </p:spTree>
    <p:extLst>
      <p:ext uri="{BB962C8B-B14F-4D97-AF65-F5344CB8AC3E}">
        <p14:creationId xmlns:p14="http://schemas.microsoft.com/office/powerpoint/2010/main" val="6287199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F830CE-97BD-40E3-A4B7-01A0CA18E0A3}" type="slidenum">
              <a:rPr lang="en-GB" smtClean="0"/>
              <a:t>13</a:t>
            </a:fld>
            <a:endParaRPr lang="en-GB"/>
          </a:p>
        </p:txBody>
      </p:sp>
    </p:spTree>
    <p:extLst>
      <p:ext uri="{BB962C8B-B14F-4D97-AF65-F5344CB8AC3E}">
        <p14:creationId xmlns:p14="http://schemas.microsoft.com/office/powerpoint/2010/main" val="41911351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40E28-07B5-4B99-96F2-B6D3323A838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BEC12FB-2B2F-4492-8E9C-B27B53B0567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FB1376F-2C8E-47A5-9E94-E844FC7FEDA7}"/>
              </a:ext>
            </a:extLst>
          </p:cNvPr>
          <p:cNvSpPr>
            <a:spLocks noGrp="1"/>
          </p:cNvSpPr>
          <p:nvPr>
            <p:ph type="dt" sz="half" idx="10"/>
          </p:nvPr>
        </p:nvSpPr>
        <p:spPr/>
        <p:txBody>
          <a:bodyPr/>
          <a:lstStyle/>
          <a:p>
            <a:fld id="{B9605593-148E-49A0-AE2A-6C06ADF8B181}" type="datetimeFigureOut">
              <a:rPr lang="en-GB" smtClean="0"/>
              <a:t>23/07/2022</a:t>
            </a:fld>
            <a:endParaRPr lang="en-GB"/>
          </a:p>
        </p:txBody>
      </p:sp>
      <p:sp>
        <p:nvSpPr>
          <p:cNvPr id="5" name="Footer Placeholder 4">
            <a:extLst>
              <a:ext uri="{FF2B5EF4-FFF2-40B4-BE49-F238E27FC236}">
                <a16:creationId xmlns:a16="http://schemas.microsoft.com/office/drawing/2014/main" id="{607EFA9B-9635-418C-90C5-8F6868EBCF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9B141A-45EA-4DE9-B976-A414C02ECD14}"/>
              </a:ext>
            </a:extLst>
          </p:cNvPr>
          <p:cNvSpPr>
            <a:spLocks noGrp="1"/>
          </p:cNvSpPr>
          <p:nvPr>
            <p:ph type="sldNum" sz="quarter" idx="12"/>
          </p:nvPr>
        </p:nvSpPr>
        <p:spPr/>
        <p:txBody>
          <a:bodyPr/>
          <a:lstStyle/>
          <a:p>
            <a:fld id="{CF8EF911-01D3-4D32-9711-3E87776B0348}" type="slidenum">
              <a:rPr lang="en-GB" smtClean="0"/>
              <a:t>‹#›</a:t>
            </a:fld>
            <a:endParaRPr lang="en-GB"/>
          </a:p>
        </p:txBody>
      </p:sp>
    </p:spTree>
    <p:extLst>
      <p:ext uri="{BB962C8B-B14F-4D97-AF65-F5344CB8AC3E}">
        <p14:creationId xmlns:p14="http://schemas.microsoft.com/office/powerpoint/2010/main" val="35151312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4C645-EC97-492D-87D3-58116ECF1C2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7C25B76-DD88-4C63-8CEB-DC0E28B44D8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2AA064-C0C4-4312-8D0D-852D39A456F5}"/>
              </a:ext>
            </a:extLst>
          </p:cNvPr>
          <p:cNvSpPr>
            <a:spLocks noGrp="1"/>
          </p:cNvSpPr>
          <p:nvPr>
            <p:ph type="dt" sz="half" idx="10"/>
          </p:nvPr>
        </p:nvSpPr>
        <p:spPr/>
        <p:txBody>
          <a:bodyPr/>
          <a:lstStyle/>
          <a:p>
            <a:fld id="{B9605593-148E-49A0-AE2A-6C06ADF8B181}" type="datetimeFigureOut">
              <a:rPr lang="en-GB" smtClean="0"/>
              <a:t>23/07/2022</a:t>
            </a:fld>
            <a:endParaRPr lang="en-GB"/>
          </a:p>
        </p:txBody>
      </p:sp>
      <p:sp>
        <p:nvSpPr>
          <p:cNvPr id="5" name="Footer Placeholder 4">
            <a:extLst>
              <a:ext uri="{FF2B5EF4-FFF2-40B4-BE49-F238E27FC236}">
                <a16:creationId xmlns:a16="http://schemas.microsoft.com/office/drawing/2014/main" id="{C90287ED-CEFF-4422-9950-EA385E2FF6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00CDC2-F6CA-490C-9EDE-68932C79FB57}"/>
              </a:ext>
            </a:extLst>
          </p:cNvPr>
          <p:cNvSpPr>
            <a:spLocks noGrp="1"/>
          </p:cNvSpPr>
          <p:nvPr>
            <p:ph type="sldNum" sz="quarter" idx="12"/>
          </p:nvPr>
        </p:nvSpPr>
        <p:spPr/>
        <p:txBody>
          <a:bodyPr/>
          <a:lstStyle/>
          <a:p>
            <a:fld id="{CF8EF911-01D3-4D32-9711-3E87776B0348}" type="slidenum">
              <a:rPr lang="en-GB" smtClean="0"/>
              <a:t>‹#›</a:t>
            </a:fld>
            <a:endParaRPr lang="en-GB"/>
          </a:p>
        </p:txBody>
      </p:sp>
    </p:spTree>
    <p:extLst>
      <p:ext uri="{BB962C8B-B14F-4D97-AF65-F5344CB8AC3E}">
        <p14:creationId xmlns:p14="http://schemas.microsoft.com/office/powerpoint/2010/main" val="12739038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E22EC-C5A4-4577-AA66-D55964C3583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51C8666-2DD4-4CA2-93CE-F8A1E98BFE3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24C5960-90A2-4D72-B3F5-2C52E48C31ED}"/>
              </a:ext>
            </a:extLst>
          </p:cNvPr>
          <p:cNvSpPr>
            <a:spLocks noGrp="1"/>
          </p:cNvSpPr>
          <p:nvPr>
            <p:ph type="dt" sz="half" idx="10"/>
          </p:nvPr>
        </p:nvSpPr>
        <p:spPr/>
        <p:txBody>
          <a:bodyPr/>
          <a:lstStyle/>
          <a:p>
            <a:fld id="{B9605593-148E-49A0-AE2A-6C06ADF8B181}" type="datetimeFigureOut">
              <a:rPr lang="en-GB" smtClean="0"/>
              <a:t>23/07/2022</a:t>
            </a:fld>
            <a:endParaRPr lang="en-GB"/>
          </a:p>
        </p:txBody>
      </p:sp>
      <p:sp>
        <p:nvSpPr>
          <p:cNvPr id="5" name="Footer Placeholder 4">
            <a:extLst>
              <a:ext uri="{FF2B5EF4-FFF2-40B4-BE49-F238E27FC236}">
                <a16:creationId xmlns:a16="http://schemas.microsoft.com/office/drawing/2014/main" id="{639038EE-6C75-40B0-AC73-E7007B0EB3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749ABB-972C-4D17-B8B2-396B67EE14AF}"/>
              </a:ext>
            </a:extLst>
          </p:cNvPr>
          <p:cNvSpPr>
            <a:spLocks noGrp="1"/>
          </p:cNvSpPr>
          <p:nvPr>
            <p:ph type="sldNum" sz="quarter" idx="12"/>
          </p:nvPr>
        </p:nvSpPr>
        <p:spPr/>
        <p:txBody>
          <a:bodyPr/>
          <a:lstStyle/>
          <a:p>
            <a:fld id="{CF8EF911-01D3-4D32-9711-3E87776B0348}" type="slidenum">
              <a:rPr lang="en-GB" smtClean="0"/>
              <a:t>‹#›</a:t>
            </a:fld>
            <a:endParaRPr lang="en-GB"/>
          </a:p>
        </p:txBody>
      </p:sp>
    </p:spTree>
    <p:extLst>
      <p:ext uri="{BB962C8B-B14F-4D97-AF65-F5344CB8AC3E}">
        <p14:creationId xmlns:p14="http://schemas.microsoft.com/office/powerpoint/2010/main" val="31548330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027BA-D1D8-4351-B676-F136245DCA0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68E86D9-27E8-4D81-85F0-341D9630672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5DBB510-6698-4D7B-964C-F4FBDE44E95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D71DE70-98C9-4361-B83F-103D002053B9}"/>
              </a:ext>
            </a:extLst>
          </p:cNvPr>
          <p:cNvSpPr>
            <a:spLocks noGrp="1"/>
          </p:cNvSpPr>
          <p:nvPr>
            <p:ph type="dt" sz="half" idx="10"/>
          </p:nvPr>
        </p:nvSpPr>
        <p:spPr/>
        <p:txBody>
          <a:bodyPr/>
          <a:lstStyle/>
          <a:p>
            <a:fld id="{B9605593-148E-49A0-AE2A-6C06ADF8B181}" type="datetimeFigureOut">
              <a:rPr lang="en-GB" smtClean="0"/>
              <a:t>23/07/2022</a:t>
            </a:fld>
            <a:endParaRPr lang="en-GB"/>
          </a:p>
        </p:txBody>
      </p:sp>
      <p:sp>
        <p:nvSpPr>
          <p:cNvPr id="6" name="Footer Placeholder 5">
            <a:extLst>
              <a:ext uri="{FF2B5EF4-FFF2-40B4-BE49-F238E27FC236}">
                <a16:creationId xmlns:a16="http://schemas.microsoft.com/office/drawing/2014/main" id="{EC5DC70B-F69C-48D8-BFF9-96DFA73308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74BEDC8-4264-47AC-A6E2-533B95E59B81}"/>
              </a:ext>
            </a:extLst>
          </p:cNvPr>
          <p:cNvSpPr>
            <a:spLocks noGrp="1"/>
          </p:cNvSpPr>
          <p:nvPr>
            <p:ph type="sldNum" sz="quarter" idx="12"/>
          </p:nvPr>
        </p:nvSpPr>
        <p:spPr/>
        <p:txBody>
          <a:bodyPr/>
          <a:lstStyle/>
          <a:p>
            <a:fld id="{CF8EF911-01D3-4D32-9711-3E87776B0348}" type="slidenum">
              <a:rPr lang="en-GB" smtClean="0"/>
              <a:t>‹#›</a:t>
            </a:fld>
            <a:endParaRPr lang="en-GB"/>
          </a:p>
        </p:txBody>
      </p:sp>
    </p:spTree>
    <p:extLst>
      <p:ext uri="{BB962C8B-B14F-4D97-AF65-F5344CB8AC3E}">
        <p14:creationId xmlns:p14="http://schemas.microsoft.com/office/powerpoint/2010/main" val="30831457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39D58-BCBF-4428-90E8-9B301DF3AEB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23B6686-EA29-4B0C-B9A9-28E35E58250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966F4D-889E-439B-BDF9-AE1FE4CA464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8E783B0-8FF8-47CC-8605-45E410BBFFF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953B7C3-6758-4E19-A33D-A87F09DC8F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126DBBC-0593-431A-8783-69A8368E304B}"/>
              </a:ext>
            </a:extLst>
          </p:cNvPr>
          <p:cNvSpPr>
            <a:spLocks noGrp="1"/>
          </p:cNvSpPr>
          <p:nvPr>
            <p:ph type="dt" sz="half" idx="10"/>
          </p:nvPr>
        </p:nvSpPr>
        <p:spPr/>
        <p:txBody>
          <a:bodyPr/>
          <a:lstStyle/>
          <a:p>
            <a:fld id="{B9605593-148E-49A0-AE2A-6C06ADF8B181}" type="datetimeFigureOut">
              <a:rPr lang="en-GB" smtClean="0"/>
              <a:t>23/07/2022</a:t>
            </a:fld>
            <a:endParaRPr lang="en-GB"/>
          </a:p>
        </p:txBody>
      </p:sp>
      <p:sp>
        <p:nvSpPr>
          <p:cNvPr id="8" name="Footer Placeholder 7">
            <a:extLst>
              <a:ext uri="{FF2B5EF4-FFF2-40B4-BE49-F238E27FC236}">
                <a16:creationId xmlns:a16="http://schemas.microsoft.com/office/drawing/2014/main" id="{3E0967C9-BFBE-4199-B99A-573EC99BC3F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9ED0F01-8EF3-4233-A78D-B051ED72006B}"/>
              </a:ext>
            </a:extLst>
          </p:cNvPr>
          <p:cNvSpPr>
            <a:spLocks noGrp="1"/>
          </p:cNvSpPr>
          <p:nvPr>
            <p:ph type="sldNum" sz="quarter" idx="12"/>
          </p:nvPr>
        </p:nvSpPr>
        <p:spPr/>
        <p:txBody>
          <a:bodyPr/>
          <a:lstStyle/>
          <a:p>
            <a:fld id="{CF8EF911-01D3-4D32-9711-3E87776B0348}" type="slidenum">
              <a:rPr lang="en-GB" smtClean="0"/>
              <a:t>‹#›</a:t>
            </a:fld>
            <a:endParaRPr lang="en-GB"/>
          </a:p>
        </p:txBody>
      </p:sp>
    </p:spTree>
    <p:extLst>
      <p:ext uri="{BB962C8B-B14F-4D97-AF65-F5344CB8AC3E}">
        <p14:creationId xmlns:p14="http://schemas.microsoft.com/office/powerpoint/2010/main" val="2773184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862E2-CBED-4528-8D13-AFDFECF1C26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7B0455C-C5A6-408F-98ED-61E998D98DF0}"/>
              </a:ext>
            </a:extLst>
          </p:cNvPr>
          <p:cNvSpPr>
            <a:spLocks noGrp="1"/>
          </p:cNvSpPr>
          <p:nvPr>
            <p:ph type="dt" sz="half" idx="10"/>
          </p:nvPr>
        </p:nvSpPr>
        <p:spPr/>
        <p:txBody>
          <a:bodyPr/>
          <a:lstStyle/>
          <a:p>
            <a:fld id="{B9605593-148E-49A0-AE2A-6C06ADF8B181}" type="datetimeFigureOut">
              <a:rPr lang="en-GB" smtClean="0"/>
              <a:t>23/07/2022</a:t>
            </a:fld>
            <a:endParaRPr lang="en-GB"/>
          </a:p>
        </p:txBody>
      </p:sp>
      <p:sp>
        <p:nvSpPr>
          <p:cNvPr id="4" name="Footer Placeholder 3">
            <a:extLst>
              <a:ext uri="{FF2B5EF4-FFF2-40B4-BE49-F238E27FC236}">
                <a16:creationId xmlns:a16="http://schemas.microsoft.com/office/drawing/2014/main" id="{0C6B106B-0265-4C0A-B086-5511A925C5C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31FB68A-BD24-4C9F-B9A8-0CD85C0CA90E}"/>
              </a:ext>
            </a:extLst>
          </p:cNvPr>
          <p:cNvSpPr>
            <a:spLocks noGrp="1"/>
          </p:cNvSpPr>
          <p:nvPr>
            <p:ph type="sldNum" sz="quarter" idx="12"/>
          </p:nvPr>
        </p:nvSpPr>
        <p:spPr/>
        <p:txBody>
          <a:bodyPr/>
          <a:lstStyle/>
          <a:p>
            <a:fld id="{CF8EF911-01D3-4D32-9711-3E87776B0348}" type="slidenum">
              <a:rPr lang="en-GB" smtClean="0"/>
              <a:t>‹#›</a:t>
            </a:fld>
            <a:endParaRPr lang="en-GB"/>
          </a:p>
        </p:txBody>
      </p:sp>
    </p:spTree>
    <p:extLst>
      <p:ext uri="{BB962C8B-B14F-4D97-AF65-F5344CB8AC3E}">
        <p14:creationId xmlns:p14="http://schemas.microsoft.com/office/powerpoint/2010/main" val="10554982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0534431-BE10-4A1E-81D9-C88885842FE7}"/>
              </a:ext>
            </a:extLst>
          </p:cNvPr>
          <p:cNvSpPr>
            <a:spLocks noGrp="1"/>
          </p:cNvSpPr>
          <p:nvPr>
            <p:ph type="dt" sz="half" idx="10"/>
          </p:nvPr>
        </p:nvSpPr>
        <p:spPr/>
        <p:txBody>
          <a:bodyPr/>
          <a:lstStyle/>
          <a:p>
            <a:fld id="{B9605593-148E-49A0-AE2A-6C06ADF8B181}" type="datetimeFigureOut">
              <a:rPr lang="en-GB" smtClean="0"/>
              <a:t>23/07/2022</a:t>
            </a:fld>
            <a:endParaRPr lang="en-GB"/>
          </a:p>
        </p:txBody>
      </p:sp>
      <p:sp>
        <p:nvSpPr>
          <p:cNvPr id="3" name="Footer Placeholder 2">
            <a:extLst>
              <a:ext uri="{FF2B5EF4-FFF2-40B4-BE49-F238E27FC236}">
                <a16:creationId xmlns:a16="http://schemas.microsoft.com/office/drawing/2014/main" id="{7E88758E-44BA-41AF-A425-90A943DDA2F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8486B1B-4D85-42C2-BC5D-4279AB7F0A2C}"/>
              </a:ext>
            </a:extLst>
          </p:cNvPr>
          <p:cNvSpPr>
            <a:spLocks noGrp="1"/>
          </p:cNvSpPr>
          <p:nvPr>
            <p:ph type="sldNum" sz="quarter" idx="12"/>
          </p:nvPr>
        </p:nvSpPr>
        <p:spPr/>
        <p:txBody>
          <a:bodyPr/>
          <a:lstStyle/>
          <a:p>
            <a:fld id="{CF8EF911-01D3-4D32-9711-3E87776B0348}" type="slidenum">
              <a:rPr lang="en-GB" smtClean="0"/>
              <a:t>‹#›</a:t>
            </a:fld>
            <a:endParaRPr lang="en-GB"/>
          </a:p>
        </p:txBody>
      </p:sp>
    </p:spTree>
    <p:extLst>
      <p:ext uri="{BB962C8B-B14F-4D97-AF65-F5344CB8AC3E}">
        <p14:creationId xmlns:p14="http://schemas.microsoft.com/office/powerpoint/2010/main" val="22347437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EAA4F-2450-4207-A999-D0794C76C3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0E9FD00-8951-473A-A137-F4C251DC4A4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74AA069-3FD7-4594-85FF-5E945616417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4235D8-2FC7-4ECD-B679-6D5C0A4EE9FB}"/>
              </a:ext>
            </a:extLst>
          </p:cNvPr>
          <p:cNvSpPr>
            <a:spLocks noGrp="1"/>
          </p:cNvSpPr>
          <p:nvPr>
            <p:ph type="dt" sz="half" idx="10"/>
          </p:nvPr>
        </p:nvSpPr>
        <p:spPr/>
        <p:txBody>
          <a:bodyPr/>
          <a:lstStyle/>
          <a:p>
            <a:fld id="{B9605593-148E-49A0-AE2A-6C06ADF8B181}" type="datetimeFigureOut">
              <a:rPr lang="en-GB" smtClean="0"/>
              <a:t>23/07/2022</a:t>
            </a:fld>
            <a:endParaRPr lang="en-GB"/>
          </a:p>
        </p:txBody>
      </p:sp>
      <p:sp>
        <p:nvSpPr>
          <p:cNvPr id="6" name="Footer Placeholder 5">
            <a:extLst>
              <a:ext uri="{FF2B5EF4-FFF2-40B4-BE49-F238E27FC236}">
                <a16:creationId xmlns:a16="http://schemas.microsoft.com/office/drawing/2014/main" id="{1AED23BA-6BF1-4BBF-A12C-9D598796FD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16394B-BC45-4466-B6F1-72F82E43188B}"/>
              </a:ext>
            </a:extLst>
          </p:cNvPr>
          <p:cNvSpPr>
            <a:spLocks noGrp="1"/>
          </p:cNvSpPr>
          <p:nvPr>
            <p:ph type="sldNum" sz="quarter" idx="12"/>
          </p:nvPr>
        </p:nvSpPr>
        <p:spPr/>
        <p:txBody>
          <a:bodyPr/>
          <a:lstStyle/>
          <a:p>
            <a:fld id="{CF8EF911-01D3-4D32-9711-3E87776B0348}" type="slidenum">
              <a:rPr lang="en-GB" smtClean="0"/>
              <a:t>‹#›</a:t>
            </a:fld>
            <a:endParaRPr lang="en-GB"/>
          </a:p>
        </p:txBody>
      </p:sp>
    </p:spTree>
    <p:extLst>
      <p:ext uri="{BB962C8B-B14F-4D97-AF65-F5344CB8AC3E}">
        <p14:creationId xmlns:p14="http://schemas.microsoft.com/office/powerpoint/2010/main" val="3920918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ED19F-C262-44FF-BF25-0C972EAEB1C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C411D3F-9BBB-4F52-905D-1EE720CA018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F1FE7DE-BDCE-43A8-B213-B6E09DC79A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F49A10-8C06-4208-9962-FAB47FDAF6F5}"/>
              </a:ext>
            </a:extLst>
          </p:cNvPr>
          <p:cNvSpPr>
            <a:spLocks noGrp="1"/>
          </p:cNvSpPr>
          <p:nvPr>
            <p:ph type="dt" sz="half" idx="10"/>
          </p:nvPr>
        </p:nvSpPr>
        <p:spPr/>
        <p:txBody>
          <a:bodyPr/>
          <a:lstStyle/>
          <a:p>
            <a:fld id="{B9605593-148E-49A0-AE2A-6C06ADF8B181}" type="datetimeFigureOut">
              <a:rPr lang="en-GB" smtClean="0"/>
              <a:t>23/07/2022</a:t>
            </a:fld>
            <a:endParaRPr lang="en-GB"/>
          </a:p>
        </p:txBody>
      </p:sp>
      <p:sp>
        <p:nvSpPr>
          <p:cNvPr id="6" name="Footer Placeholder 5">
            <a:extLst>
              <a:ext uri="{FF2B5EF4-FFF2-40B4-BE49-F238E27FC236}">
                <a16:creationId xmlns:a16="http://schemas.microsoft.com/office/drawing/2014/main" id="{FE426598-0C99-4C41-ACA1-5A3504D1E6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CBF739-AD99-47BC-987C-9FD48B8260EC}"/>
              </a:ext>
            </a:extLst>
          </p:cNvPr>
          <p:cNvSpPr>
            <a:spLocks noGrp="1"/>
          </p:cNvSpPr>
          <p:nvPr>
            <p:ph type="sldNum" sz="quarter" idx="12"/>
          </p:nvPr>
        </p:nvSpPr>
        <p:spPr/>
        <p:txBody>
          <a:bodyPr/>
          <a:lstStyle/>
          <a:p>
            <a:fld id="{CF8EF911-01D3-4D32-9711-3E87776B0348}" type="slidenum">
              <a:rPr lang="en-GB" smtClean="0"/>
              <a:t>‹#›</a:t>
            </a:fld>
            <a:endParaRPr lang="en-GB"/>
          </a:p>
        </p:txBody>
      </p:sp>
    </p:spTree>
    <p:extLst>
      <p:ext uri="{BB962C8B-B14F-4D97-AF65-F5344CB8AC3E}">
        <p14:creationId xmlns:p14="http://schemas.microsoft.com/office/powerpoint/2010/main" val="2486970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58C6E-2141-41AA-9C1A-B29FB591DCB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B6E57D4-D325-439F-B1F9-92C7FCC949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333AE2-AD72-4A48-A6B6-F1812ADBD5CE}"/>
              </a:ext>
            </a:extLst>
          </p:cNvPr>
          <p:cNvSpPr>
            <a:spLocks noGrp="1"/>
          </p:cNvSpPr>
          <p:nvPr>
            <p:ph type="dt" sz="half" idx="10"/>
          </p:nvPr>
        </p:nvSpPr>
        <p:spPr/>
        <p:txBody>
          <a:bodyPr/>
          <a:lstStyle/>
          <a:p>
            <a:fld id="{B9605593-148E-49A0-AE2A-6C06ADF8B181}" type="datetimeFigureOut">
              <a:rPr lang="en-GB" smtClean="0"/>
              <a:t>23/07/2022</a:t>
            </a:fld>
            <a:endParaRPr lang="en-GB"/>
          </a:p>
        </p:txBody>
      </p:sp>
      <p:sp>
        <p:nvSpPr>
          <p:cNvPr id="5" name="Footer Placeholder 4">
            <a:extLst>
              <a:ext uri="{FF2B5EF4-FFF2-40B4-BE49-F238E27FC236}">
                <a16:creationId xmlns:a16="http://schemas.microsoft.com/office/drawing/2014/main" id="{893BA2D4-0890-43B2-857E-C25BFDBD75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79A6B9-88A5-474B-92EA-525F7E7948BB}"/>
              </a:ext>
            </a:extLst>
          </p:cNvPr>
          <p:cNvSpPr>
            <a:spLocks noGrp="1"/>
          </p:cNvSpPr>
          <p:nvPr>
            <p:ph type="sldNum" sz="quarter" idx="12"/>
          </p:nvPr>
        </p:nvSpPr>
        <p:spPr/>
        <p:txBody>
          <a:bodyPr/>
          <a:lstStyle/>
          <a:p>
            <a:fld id="{CF8EF911-01D3-4D32-9711-3E87776B0348}" type="slidenum">
              <a:rPr lang="en-GB" smtClean="0"/>
              <a:t>‹#›</a:t>
            </a:fld>
            <a:endParaRPr lang="en-GB"/>
          </a:p>
        </p:txBody>
      </p:sp>
    </p:spTree>
    <p:extLst>
      <p:ext uri="{BB962C8B-B14F-4D97-AF65-F5344CB8AC3E}">
        <p14:creationId xmlns:p14="http://schemas.microsoft.com/office/powerpoint/2010/main" val="2034409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49192D-871A-4F15-8C6D-E8E5EECCC40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48A9C3E-68B6-45CD-AEB5-55609203608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81D394-37A7-437B-893E-EA3CDD5F8790}"/>
              </a:ext>
            </a:extLst>
          </p:cNvPr>
          <p:cNvSpPr>
            <a:spLocks noGrp="1"/>
          </p:cNvSpPr>
          <p:nvPr>
            <p:ph type="dt" sz="half" idx="10"/>
          </p:nvPr>
        </p:nvSpPr>
        <p:spPr/>
        <p:txBody>
          <a:bodyPr/>
          <a:lstStyle/>
          <a:p>
            <a:fld id="{B9605593-148E-49A0-AE2A-6C06ADF8B181}" type="datetimeFigureOut">
              <a:rPr lang="en-GB" smtClean="0"/>
              <a:t>23/07/2022</a:t>
            </a:fld>
            <a:endParaRPr lang="en-GB"/>
          </a:p>
        </p:txBody>
      </p:sp>
      <p:sp>
        <p:nvSpPr>
          <p:cNvPr id="5" name="Footer Placeholder 4">
            <a:extLst>
              <a:ext uri="{FF2B5EF4-FFF2-40B4-BE49-F238E27FC236}">
                <a16:creationId xmlns:a16="http://schemas.microsoft.com/office/drawing/2014/main" id="{AD1E2D1F-E07C-4B4A-ADC9-8D0B420F85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7461CC-EAEE-4602-9798-36C77715C8F7}"/>
              </a:ext>
            </a:extLst>
          </p:cNvPr>
          <p:cNvSpPr>
            <a:spLocks noGrp="1"/>
          </p:cNvSpPr>
          <p:nvPr>
            <p:ph type="sldNum" sz="quarter" idx="12"/>
          </p:nvPr>
        </p:nvSpPr>
        <p:spPr/>
        <p:txBody>
          <a:bodyPr/>
          <a:lstStyle/>
          <a:p>
            <a:fld id="{CF8EF911-01D3-4D32-9711-3E87776B0348}" type="slidenum">
              <a:rPr lang="en-GB" smtClean="0"/>
              <a:t>‹#›</a:t>
            </a:fld>
            <a:endParaRPr lang="en-GB"/>
          </a:p>
        </p:txBody>
      </p:sp>
    </p:spTree>
    <p:extLst>
      <p:ext uri="{BB962C8B-B14F-4D97-AF65-F5344CB8AC3E}">
        <p14:creationId xmlns:p14="http://schemas.microsoft.com/office/powerpoint/2010/main" val="7341051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724E83E-6F13-415E-A6CF-F2C2BAEFBE4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F2E313-F2ED-4D38-B724-A4D7BEFB0B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6FAD44-04E2-4817-B80D-291133117DE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605593-148E-49A0-AE2A-6C06ADF8B181}" type="datetimeFigureOut">
              <a:rPr lang="en-GB" smtClean="0"/>
              <a:t>23/07/2022</a:t>
            </a:fld>
            <a:endParaRPr lang="en-GB"/>
          </a:p>
        </p:txBody>
      </p:sp>
      <p:sp>
        <p:nvSpPr>
          <p:cNvPr id="5" name="Footer Placeholder 4">
            <a:extLst>
              <a:ext uri="{FF2B5EF4-FFF2-40B4-BE49-F238E27FC236}">
                <a16:creationId xmlns:a16="http://schemas.microsoft.com/office/drawing/2014/main" id="{839CC3CC-F858-47C5-AA91-100E5B7B470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2263D1D-A43F-4C2D-AAC5-0E49604A4DE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F8EF911-01D3-4D32-9711-3E87776B0348}" type="slidenum">
              <a:rPr lang="en-GB" smtClean="0"/>
              <a:t>‹#›</a:t>
            </a:fld>
            <a:endParaRPr lang="en-GB"/>
          </a:p>
        </p:txBody>
      </p:sp>
    </p:spTree>
    <p:extLst>
      <p:ext uri="{BB962C8B-B14F-4D97-AF65-F5344CB8AC3E}">
        <p14:creationId xmlns:p14="http://schemas.microsoft.com/office/powerpoint/2010/main" val="181905831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jpg"/><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4.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6.jp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8.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9.jp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10.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image" Target="../media/image14.jpeg"/><Relationship Id="rId13" Type="http://schemas.openxmlformats.org/officeDocument/2006/relationships/image" Target="../media/image19.png"/><Relationship Id="rId3" Type="http://schemas.openxmlformats.org/officeDocument/2006/relationships/slideLayout" Target="../slideLayouts/slideLayout6.xml"/><Relationship Id="rId7" Type="http://schemas.openxmlformats.org/officeDocument/2006/relationships/image" Target="../media/image13.jpeg"/><Relationship Id="rId12" Type="http://schemas.openxmlformats.org/officeDocument/2006/relationships/image" Target="../media/image18.jpe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2.jpg"/><Relationship Id="rId11" Type="http://schemas.openxmlformats.org/officeDocument/2006/relationships/image" Target="../media/image17.jpeg"/><Relationship Id="rId5" Type="http://schemas.openxmlformats.org/officeDocument/2006/relationships/image" Target="../media/image11.jpeg"/><Relationship Id="rId10" Type="http://schemas.openxmlformats.org/officeDocument/2006/relationships/image" Target="../media/image16.jpeg"/><Relationship Id="rId4" Type="http://schemas.openxmlformats.org/officeDocument/2006/relationships/notesSlide" Target="../notesSlides/notesSlide10.xml"/><Relationship Id="rId9" Type="http://schemas.openxmlformats.org/officeDocument/2006/relationships/image" Target="../media/image15.jpeg"/><Relationship Id="rId14" Type="http://schemas.openxmlformats.org/officeDocument/2006/relationships/image" Target="../media/image2.png"/></Relationships>
</file>

<file path=ppt/slides/_rels/slide11.xml.rels><?xml version="1.0" encoding="UTF-8" standalone="yes"?>
<Relationships xmlns="http://schemas.openxmlformats.org/package/2006/relationships"><Relationship Id="rId8" Type="http://schemas.openxmlformats.org/officeDocument/2006/relationships/hyperlink" Target="https://doi.org/10.1017/S2045796019000106" TargetMode="External"/><Relationship Id="rId3" Type="http://schemas.openxmlformats.org/officeDocument/2006/relationships/hyperlink" Target="https://tce.researchinpractice.org.uk/wp-content/uploads/2020/05/children_and_young_people_with_harmful_sexual_behaviours_research_review_2014.pdf" TargetMode="External"/><Relationship Id="rId7" Type="http://schemas.openxmlformats.org/officeDocument/2006/relationships/hyperlink" Target="http://dx.doi.org/10.4073/csr.2013.1"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link-springer-com.ezproxy.uwtsd.ac.uk/content/pdf/10.1007/s11121-020-01134-2.pdf%20accessed%20on%2024/06/2022" TargetMode="External"/><Relationship Id="rId5" Type="http://schemas.openxmlformats.org/officeDocument/2006/relationships/hyperlink" Target="https://doi.org/10.1007/s11121-020-01134-2" TargetMode="External"/><Relationship Id="rId4" Type="http://schemas.openxmlformats.org/officeDocument/2006/relationships/hyperlink" Target="https://doi.org/10.1080/09589236.2016.1211511" TargetMode="External"/><Relationship Id="rId9" Type="http://schemas.openxmlformats.org/officeDocument/2006/relationships/hyperlink" Target="file:///\\swp-net\data\work\SWPKDIVTPHUB\Shared\TP%20HUB\PORTFOLIO%20AREAS\AWSCLP\CATH\MSc%20Policing\Police%20in%20the%20classroom_Final%20report_Feb%202021.pdf"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gov.wales/sites/default/files/publications/2021-10/well-being-future-generations-wales-act-2015-the-essentials-2021.pdf" TargetMode="External"/><Relationship Id="rId13" Type="http://schemas.openxmlformats.org/officeDocument/2006/relationships/hyperlink" Target="https://www.youtube.com/watch?v=_3o0ZpT2td8&amp;feature=emb_imp_woyt" TargetMode="External"/><Relationship Id="rId3" Type="http://schemas.openxmlformats.org/officeDocument/2006/relationships/hyperlink" Target="https://www.unwomenuk.org/site/wp-content/uploads/2021/03/APPG-UN-Women-Sexual-Harassment-Report_Updated.pdf" TargetMode="External"/><Relationship Id="rId7" Type="http://schemas.openxmlformats.org/officeDocument/2006/relationships/hyperlink" Target="https://www.everyonesinvited.uk/about" TargetMode="External"/><Relationship Id="rId12" Type="http://schemas.openxmlformats.org/officeDocument/2006/relationships/hyperlink" Target="https://annualreport2021.iwf.org.uk/"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www.estyn.gov.wales/system/files/2021-12/Experiences%20of%20peer-on-peer%20sexual%20harassment%20among%20secondary%20school%20pupils%20in%20Wales_0.pdf" TargetMode="External"/><Relationship Id="rId11" Type="http://schemas.openxmlformats.org/officeDocument/2006/relationships/hyperlink" Target="https://www.legislation.gov.uk/ukpga/2004/31/contents" TargetMode="External"/><Relationship Id="rId5" Type="http://schemas.openxmlformats.org/officeDocument/2006/relationships/hyperlink" Target="https://moodle.uwtsd.ac.uk/mod/resource/view.php?id=426976&amp;redirect=1" TargetMode="External"/><Relationship Id="rId10" Type="http://schemas.openxmlformats.org/officeDocument/2006/relationships/hyperlink" Target="https://www.barnardos.org.uk/sites/default/files/2021-05/WG%20-%20Harmful%20Sexual%20Behaviour%20-%20PROFESSIONAL%20GUIDE.pdf" TargetMode="External"/><Relationship Id="rId4" Type="http://schemas.openxmlformats.org/officeDocument/2006/relationships/hyperlink" Target="file:///C:\Users\swp54722\OneDrive%20-%20South%20Wales%20Police\Documents\MSC%20MOdule%203\children-and-parents-media-use-and-attitudes-report-2020-21.pdf" TargetMode="External"/><Relationship Id="rId9" Type="http://schemas.openxmlformats.org/officeDocument/2006/relationships/hyperlink" Target="https://tce.researchinpractice.org.uk/wp-content/uploads/2020/05/children_and_young_people_with_harmful_sexual_behaviours_research_review_2014.pdf" TargetMode="External"/><Relationship Id="rId14" Type="http://schemas.openxmlformats.org/officeDocument/2006/relationships/image" Target="../media/image1.png"/></Relationships>
</file>

<file path=ppt/slides/_rels/slide13.xml.rels><?xml version="1.0" encoding="UTF-8" standalone="yes"?>
<Relationships xmlns="http://schemas.openxmlformats.org/package/2006/relationships"><Relationship Id="rId8" Type="http://schemas.openxmlformats.org/officeDocument/2006/relationships/hyperlink" Target="https://pshe-association.org.uk/sites/default/files/u26918/CYP%20police%20in%20the%20classroom%20handbook.pdf" TargetMode="External"/><Relationship Id="rId13" Type="http://schemas.openxmlformats.org/officeDocument/2006/relationships/hyperlink" Target="https://youthparliament.senedd.wales/media/oimkseda/emhs-easy-read-report-eng.pdf" TargetMode="External"/><Relationship Id="rId3" Type="http://schemas.openxmlformats.org/officeDocument/2006/relationships/hyperlink" Target="https://metoomvmt.org/" TargetMode="External"/><Relationship Id="rId7" Type="http://schemas.openxmlformats.org/officeDocument/2006/relationships/hyperlink" Target="https://www.unwomenuk.org/site/wp-content/uploads/2021/03/APPG-UN-Women_Sexual-Harassment-Report_2021.pdf" TargetMode="External"/><Relationship Id="rId12" Type="http://schemas.openxmlformats.org/officeDocument/2006/relationships/hyperlink" Target="https://gov.wales/sites/default/files/publications/2019-05/statutory-guidance-for-the-commissioning-of-vawdasv-services-in-wales.pdf"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www.southwalescommissioner.org.uk/media/2330/2022-03-04-police-crime-plan-2226-final-eng.pdf" TargetMode="External"/><Relationship Id="rId11" Type="http://schemas.openxmlformats.org/officeDocument/2006/relationships/hyperlink" Target="https://commissioner.south-wales.police.uk/en/your-commissioner/police-crime-plan-2022-2026/" TargetMode="External"/><Relationship Id="rId5" Type="http://schemas.openxmlformats.org/officeDocument/2006/relationships/hyperlink" Target="https://www.gov.uk/government/publications/online-safety-bill-supporting-documents/online-safety-bill-factsheet" TargetMode="External"/><Relationship Id="rId10" Type="http://schemas.openxmlformats.org/officeDocument/2006/relationships/hyperlink" Target="https://www.ons.gov.uk/peoplepopulationandcommunity/crimeandjustice/articles/sexualoffencesprevalenceandtrendsenglandandwales/yearendingmarch2020" TargetMode="External"/><Relationship Id="rId4" Type="http://schemas.openxmlformats.org/officeDocument/2006/relationships/hyperlink" Target="https://www.npcc.police.uk/documents/edhr/2015/CYP%20Strategy%202015%202017%20August%202015.pdf" TargetMode="External"/><Relationship Id="rId9" Type="http://schemas.openxmlformats.org/officeDocument/2006/relationships/hyperlink" Target="https://www.gov.uk/government/publications/review-of-sexual-abuse-in-schools-and-colleges/review-of-sexual-abuse-in-schools-and-colleg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FC1CB-9859-49DC-873D-B4EB81447365}"/>
              </a:ext>
            </a:extLst>
          </p:cNvPr>
          <p:cNvSpPr>
            <a:spLocks noGrp="1"/>
          </p:cNvSpPr>
          <p:nvPr>
            <p:ph type="ctrTitle"/>
          </p:nvPr>
        </p:nvSpPr>
        <p:spPr/>
        <p:txBody>
          <a:bodyPr/>
          <a:lstStyle/>
          <a:p>
            <a:r>
              <a:rPr lang="en-GB" b="1" dirty="0">
                <a:solidFill>
                  <a:schemeClr val="accent1"/>
                </a:solidFill>
              </a:rPr>
              <a:t>Module 3:Contemporary Issues in Policing</a:t>
            </a:r>
          </a:p>
        </p:txBody>
      </p:sp>
      <p:sp>
        <p:nvSpPr>
          <p:cNvPr id="3" name="Subtitle 2">
            <a:extLst>
              <a:ext uri="{FF2B5EF4-FFF2-40B4-BE49-F238E27FC236}">
                <a16:creationId xmlns:a16="http://schemas.microsoft.com/office/drawing/2014/main" id="{6BB228B4-B495-4505-9510-0908FEAF9989}"/>
              </a:ext>
            </a:extLst>
          </p:cNvPr>
          <p:cNvSpPr>
            <a:spLocks noGrp="1"/>
          </p:cNvSpPr>
          <p:nvPr>
            <p:ph type="subTitle" idx="1"/>
          </p:nvPr>
        </p:nvSpPr>
        <p:spPr>
          <a:xfrm>
            <a:off x="-688966" y="3843265"/>
            <a:ext cx="11667242" cy="1655762"/>
          </a:xfrm>
        </p:spPr>
        <p:txBody>
          <a:bodyPr/>
          <a:lstStyle/>
          <a:p>
            <a:r>
              <a:rPr lang="en-GB" dirty="0"/>
              <a:t>VAWDASV: Young people, sexual harassment and peer-on-peer abuse</a:t>
            </a:r>
          </a:p>
        </p:txBody>
      </p:sp>
      <p:sp>
        <p:nvSpPr>
          <p:cNvPr id="6" name="Rectangle 5">
            <a:extLst>
              <a:ext uri="{FF2B5EF4-FFF2-40B4-BE49-F238E27FC236}">
                <a16:creationId xmlns:a16="http://schemas.microsoft.com/office/drawing/2014/main" id="{4888267F-BC73-40BC-8EEC-F4802E5BD8AC}"/>
              </a:ext>
            </a:extLst>
          </p:cNvPr>
          <p:cNvSpPr/>
          <p:nvPr/>
        </p:nvSpPr>
        <p:spPr>
          <a:xfrm>
            <a:off x="0" y="4631310"/>
            <a:ext cx="12192000" cy="1866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descr="Logo&#10;&#10;Description automatically generated">
            <a:extLst>
              <a:ext uri="{FF2B5EF4-FFF2-40B4-BE49-F238E27FC236}">
                <a16:creationId xmlns:a16="http://schemas.microsoft.com/office/drawing/2014/main" id="{17F2A1E0-E61D-451B-BE1B-4E427C3C5CC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048207" y="2452716"/>
            <a:ext cx="3143793" cy="4096130"/>
          </a:xfrm>
          <a:prstGeom prst="rect">
            <a:avLst/>
          </a:prstGeom>
        </p:spPr>
      </p:pic>
      <p:sp>
        <p:nvSpPr>
          <p:cNvPr id="8" name="TextBox 7">
            <a:extLst>
              <a:ext uri="{FF2B5EF4-FFF2-40B4-BE49-F238E27FC236}">
                <a16:creationId xmlns:a16="http://schemas.microsoft.com/office/drawing/2014/main" id="{6D48BB37-9ADB-4259-A439-E1C9137A353D}"/>
              </a:ext>
            </a:extLst>
          </p:cNvPr>
          <p:cNvSpPr txBox="1"/>
          <p:nvPr/>
        </p:nvSpPr>
        <p:spPr>
          <a:xfrm>
            <a:off x="3283131" y="5735637"/>
            <a:ext cx="5869578" cy="369332"/>
          </a:xfrm>
          <a:prstGeom prst="rect">
            <a:avLst/>
          </a:prstGeom>
          <a:noFill/>
        </p:spPr>
        <p:txBody>
          <a:bodyPr wrap="square" rtlCol="0">
            <a:spAutoFit/>
          </a:bodyPr>
          <a:lstStyle/>
          <a:p>
            <a:r>
              <a:rPr lang="en-GB" dirty="0"/>
              <a:t>Catherine Lewis July 2022</a:t>
            </a:r>
          </a:p>
        </p:txBody>
      </p:sp>
      <p:pic>
        <p:nvPicPr>
          <p:cNvPr id="7" name="Audio 6">
            <a:hlinkClick r:id="" action="ppaction://media"/>
            <a:extLst>
              <a:ext uri="{FF2B5EF4-FFF2-40B4-BE49-F238E27FC236}">
                <a16:creationId xmlns:a16="http://schemas.microsoft.com/office/drawing/2014/main" id="{2D7B5711-AC6C-4824-AA47-2A1C8F71341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90079277"/>
      </p:ext>
    </p:extLst>
  </p:cSld>
  <p:clrMapOvr>
    <a:masterClrMapping/>
  </p:clrMapOvr>
  <mc:AlternateContent xmlns:mc="http://schemas.openxmlformats.org/markup-compatibility/2006" xmlns:p14="http://schemas.microsoft.com/office/powerpoint/2010/main">
    <mc:Choice Requires="p14">
      <p:transition spd="slow" p14:dur="2000" advTm="22635"/>
    </mc:Choice>
    <mc:Fallback xmlns="">
      <p:transition spd="slow" advTm="226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03CC23-B310-4B0F-928D-1C7DA11027B6}"/>
              </a:ext>
            </a:extLst>
          </p:cNvPr>
          <p:cNvSpPr>
            <a:spLocks noGrp="1"/>
          </p:cNvSpPr>
          <p:nvPr>
            <p:ph type="title"/>
          </p:nvPr>
        </p:nvSpPr>
        <p:spPr>
          <a:xfrm>
            <a:off x="838201" y="365125"/>
            <a:ext cx="5251316" cy="1807305"/>
          </a:xfrm>
        </p:spPr>
        <p:txBody>
          <a:bodyPr>
            <a:normAutofit/>
          </a:bodyPr>
          <a:lstStyle/>
          <a:p>
            <a:r>
              <a:rPr lang="en-GB" b="1" dirty="0">
                <a:solidFill>
                  <a:schemeClr val="accent1"/>
                </a:solidFill>
              </a:rPr>
              <a:t>Content</a:t>
            </a:r>
          </a:p>
        </p:txBody>
      </p:sp>
      <p:sp>
        <p:nvSpPr>
          <p:cNvPr id="3" name="Content Placeholder 2">
            <a:extLst>
              <a:ext uri="{FF2B5EF4-FFF2-40B4-BE49-F238E27FC236}">
                <a16:creationId xmlns:a16="http://schemas.microsoft.com/office/drawing/2014/main" id="{DC2E04D5-0F38-433D-92AE-3D50560D3B37}"/>
              </a:ext>
            </a:extLst>
          </p:cNvPr>
          <p:cNvSpPr>
            <a:spLocks noGrp="1"/>
          </p:cNvSpPr>
          <p:nvPr>
            <p:ph idx="1"/>
          </p:nvPr>
        </p:nvSpPr>
        <p:spPr>
          <a:xfrm>
            <a:off x="545432" y="1892968"/>
            <a:ext cx="5680735" cy="4599907"/>
          </a:xfrm>
        </p:spPr>
        <p:txBody>
          <a:bodyPr>
            <a:normAutofit lnSpcReduction="10000"/>
          </a:bodyPr>
          <a:lstStyle/>
          <a:p>
            <a:r>
              <a:rPr lang="en-GB" sz="2400" b="1" dirty="0"/>
              <a:t>Why</a:t>
            </a:r>
            <a:r>
              <a:rPr lang="en-GB" sz="2400" dirty="0"/>
              <a:t> children and young people (C &amp; YP), </a:t>
            </a:r>
            <a:r>
              <a:rPr lang="en-GB" sz="2400" b="1" dirty="0"/>
              <a:t>sexual harassment </a:t>
            </a:r>
            <a:r>
              <a:rPr lang="en-GB" sz="2400" dirty="0"/>
              <a:t>(SH)  and peer-on-peer (P2P) abuse </a:t>
            </a:r>
            <a:r>
              <a:rPr lang="en-GB" sz="2400" b="1" dirty="0"/>
              <a:t>is an issue for policing?</a:t>
            </a:r>
            <a:endParaRPr lang="en-GB" sz="2400" dirty="0"/>
          </a:p>
          <a:p>
            <a:r>
              <a:rPr lang="en-GB" sz="2400" b="1" dirty="0"/>
              <a:t>What</a:t>
            </a:r>
            <a:r>
              <a:rPr lang="en-GB" sz="2400" dirty="0"/>
              <a:t> are the </a:t>
            </a:r>
            <a:r>
              <a:rPr lang="en-GB" sz="2400" b="1" dirty="0"/>
              <a:t>Critical issues faced by policing</a:t>
            </a:r>
            <a:r>
              <a:rPr lang="en-GB" sz="2400" dirty="0"/>
              <a:t> from P2P SH?</a:t>
            </a:r>
          </a:p>
          <a:p>
            <a:r>
              <a:rPr lang="en-GB" sz="2400" b="1" dirty="0"/>
              <a:t>What</a:t>
            </a:r>
            <a:r>
              <a:rPr lang="en-GB" sz="2400" dirty="0"/>
              <a:t> are the </a:t>
            </a:r>
            <a:r>
              <a:rPr lang="en-GB" sz="2400" b="1" dirty="0"/>
              <a:t>effective Policing approaches </a:t>
            </a:r>
            <a:r>
              <a:rPr lang="en-GB" sz="2400" dirty="0"/>
              <a:t>to tackle SH amongst C&amp;YP? </a:t>
            </a:r>
          </a:p>
          <a:p>
            <a:r>
              <a:rPr lang="en-GB" sz="2400" b="1" dirty="0"/>
              <a:t>How</a:t>
            </a:r>
            <a:r>
              <a:rPr lang="en-GB" sz="2400" dirty="0"/>
              <a:t> </a:t>
            </a:r>
            <a:r>
              <a:rPr lang="en-GB" sz="2400" b="1" dirty="0"/>
              <a:t>partnership work </a:t>
            </a:r>
            <a:r>
              <a:rPr lang="en-GB" sz="2400" dirty="0"/>
              <a:t>should use evidenced based public health approaches.</a:t>
            </a:r>
          </a:p>
          <a:p>
            <a:r>
              <a:rPr lang="en-GB" sz="2400" b="1" dirty="0"/>
              <a:t>What</a:t>
            </a:r>
            <a:r>
              <a:rPr lang="en-GB" sz="2400" dirty="0"/>
              <a:t> are the opportunities and barriers?</a:t>
            </a:r>
          </a:p>
          <a:p>
            <a:r>
              <a:rPr lang="en-GB" sz="2400" dirty="0">
                <a:effectLst/>
                <a:latin typeface="Calibri" panose="020F0502020204030204" pitchFamily="34" charset="0"/>
                <a:ea typeface="Calibri" panose="020F0502020204030204" pitchFamily="34" charset="0"/>
                <a:cs typeface="Times New Roman" panose="02020603050405020304" pitchFamily="18" charset="0"/>
              </a:rPr>
              <a:t>Reflection upon relevant theoretical literature</a:t>
            </a:r>
            <a:r>
              <a:rPr lang="en-GB" sz="2400" dirty="0"/>
              <a:t>.</a:t>
            </a:r>
          </a:p>
          <a:p>
            <a:endParaRPr lang="en-GB" sz="2400" dirty="0"/>
          </a:p>
        </p:txBody>
      </p:sp>
      <p:pic>
        <p:nvPicPr>
          <p:cNvPr id="14" name="Picture 13" descr="Logo&#10;&#10;Description automatically generated">
            <a:extLst>
              <a:ext uri="{FF2B5EF4-FFF2-40B4-BE49-F238E27FC236}">
                <a16:creationId xmlns:a16="http://schemas.microsoft.com/office/drawing/2014/main" id="{F19DDBBC-595F-47B9-B73A-A4CE6E070AE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5079" y="5967663"/>
            <a:ext cx="683337" cy="890337"/>
          </a:xfrm>
          <a:prstGeom prst="rect">
            <a:avLst/>
          </a:prstGeom>
        </p:spPr>
      </p:pic>
      <p:pic>
        <p:nvPicPr>
          <p:cNvPr id="5" name="Picture 4" descr="A person holding a phone&#10;&#10;Description automatically generated with low confidence">
            <a:extLst>
              <a:ext uri="{FF2B5EF4-FFF2-40B4-BE49-F238E27FC236}">
                <a16:creationId xmlns:a16="http://schemas.microsoft.com/office/drawing/2014/main" id="{D2379A37-2269-4C77-A136-0A761EDADA6D}"/>
              </a:ext>
            </a:extLst>
          </p:cNvPr>
          <p:cNvPicPr>
            <a:picLocks noChangeAspect="1"/>
          </p:cNvPicPr>
          <p:nvPr/>
        </p:nvPicPr>
        <p:blipFill rotWithShape="1">
          <a:blip r:embed="rId6">
            <a:extLst>
              <a:ext uri="{28A0092B-C50C-407E-A947-70E740481C1C}">
                <a14:useLocalDpi xmlns:a14="http://schemas.microsoft.com/office/drawing/2010/main" val="0"/>
              </a:ext>
            </a:extLst>
          </a:blip>
          <a:srcRect l="13447" r="21344"/>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pic>
        <p:nvPicPr>
          <p:cNvPr id="4" name="Audio 3">
            <a:hlinkClick r:id="" action="ppaction://media"/>
            <a:extLst>
              <a:ext uri="{FF2B5EF4-FFF2-40B4-BE49-F238E27FC236}">
                <a16:creationId xmlns:a16="http://schemas.microsoft.com/office/drawing/2014/main" id="{3650B406-FC4B-4DED-9766-82FA9BD711B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83862757"/>
      </p:ext>
    </p:extLst>
  </p:cSld>
  <p:clrMapOvr>
    <a:masterClrMapping/>
  </p:clrMapOvr>
  <mc:AlternateContent xmlns:mc="http://schemas.openxmlformats.org/markup-compatibility/2006" xmlns:p14="http://schemas.microsoft.com/office/powerpoint/2010/main">
    <mc:Choice Requires="p14">
      <p:transition spd="slow" p14:dur="2000" advTm="27043"/>
    </mc:Choice>
    <mc:Fallback xmlns="">
      <p:transition spd="slow" advTm="270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0" name="Rectangle 1035">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6" name="Picture 2" descr="See the source image">
            <a:extLst>
              <a:ext uri="{FF2B5EF4-FFF2-40B4-BE49-F238E27FC236}">
                <a16:creationId xmlns:a16="http://schemas.microsoft.com/office/drawing/2014/main" id="{36629CEF-558C-41DA-ACEB-A9CC179D7F88}"/>
              </a:ext>
            </a:extLst>
          </p:cNvPr>
          <p:cNvPicPr>
            <a:picLocks noGrp="1" noChangeAspect="1" noChangeArrowheads="1"/>
          </p:cNvPicPr>
          <p:nvPr>
            <p:ph idx="1"/>
          </p:nvPr>
        </p:nvPicPr>
        <p:blipFill rotWithShape="1">
          <a:blip r:embed="rId5">
            <a:extLst>
              <a:ext uri="{28A0092B-C50C-407E-A947-70E740481C1C}">
                <a14:useLocalDpi xmlns:a14="http://schemas.microsoft.com/office/drawing/2010/main" val="0"/>
              </a:ext>
            </a:extLst>
          </a:blip>
          <a:srcRect t="19"/>
          <a:stretch/>
        </p:blipFill>
        <p:spPr bwMode="auto">
          <a:xfrm>
            <a:off x="-1862275" y="0"/>
            <a:ext cx="14117053" cy="7940844"/>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Logo&#10;&#10;Description automatically generated">
            <a:extLst>
              <a:ext uri="{FF2B5EF4-FFF2-40B4-BE49-F238E27FC236}">
                <a16:creationId xmlns:a16="http://schemas.microsoft.com/office/drawing/2014/main" id="{A7487B23-7B17-43DF-A648-488422B1FAE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299548" y="5695191"/>
            <a:ext cx="892452" cy="1162799"/>
          </a:xfrm>
          <a:prstGeom prst="rect">
            <a:avLst/>
          </a:prstGeom>
        </p:spPr>
      </p:pic>
      <p:sp>
        <p:nvSpPr>
          <p:cNvPr id="20" name="Title 1">
            <a:extLst>
              <a:ext uri="{FF2B5EF4-FFF2-40B4-BE49-F238E27FC236}">
                <a16:creationId xmlns:a16="http://schemas.microsoft.com/office/drawing/2014/main" id="{8E58FF5D-5240-4FE9-B623-6F0723B9FB76}"/>
              </a:ext>
            </a:extLst>
          </p:cNvPr>
          <p:cNvSpPr>
            <a:spLocks noGrp="1"/>
          </p:cNvSpPr>
          <p:nvPr>
            <p:ph type="title"/>
          </p:nvPr>
        </p:nvSpPr>
        <p:spPr>
          <a:xfrm>
            <a:off x="398861" y="183063"/>
            <a:ext cx="6619811" cy="1344975"/>
          </a:xfrm>
          <a:solidFill>
            <a:srgbClr val="FFFFFF">
              <a:alpha val="61176"/>
            </a:srgbClr>
          </a:solidFill>
        </p:spPr>
        <p:txBody>
          <a:bodyPr>
            <a:normAutofit/>
          </a:bodyPr>
          <a:lstStyle/>
          <a:p>
            <a:r>
              <a:rPr lang="en-GB" sz="3400" b="1" dirty="0">
                <a:solidFill>
                  <a:schemeClr val="accent5">
                    <a:lumMod val="50000"/>
                  </a:schemeClr>
                </a:solidFill>
              </a:rPr>
              <a:t>Context to the challenge for policing and peer-on-peer sexual harassment</a:t>
            </a:r>
          </a:p>
        </p:txBody>
      </p:sp>
      <p:sp>
        <p:nvSpPr>
          <p:cNvPr id="11" name="TextBox 10">
            <a:extLst>
              <a:ext uri="{FF2B5EF4-FFF2-40B4-BE49-F238E27FC236}">
                <a16:creationId xmlns:a16="http://schemas.microsoft.com/office/drawing/2014/main" id="{2D64554A-0401-496A-8BE4-106452D71F7D}"/>
              </a:ext>
            </a:extLst>
          </p:cNvPr>
          <p:cNvSpPr txBox="1"/>
          <p:nvPr/>
        </p:nvSpPr>
        <p:spPr>
          <a:xfrm>
            <a:off x="301840" y="1654629"/>
            <a:ext cx="10997707" cy="5580054"/>
          </a:xfrm>
          <a:prstGeom prst="rect">
            <a:avLst/>
          </a:prstGeom>
          <a:solidFill>
            <a:srgbClr val="FFFFFF">
              <a:alpha val="60000"/>
            </a:srgbClr>
          </a:solidFill>
        </p:spPr>
        <p:txBody>
          <a:bodyPr wrap="square" rtlCol="0">
            <a:spAutoFit/>
          </a:bodyPr>
          <a:lstStyle/>
          <a:p>
            <a:pPr marL="342900" lvl="0" indent="-342900">
              <a:lnSpc>
                <a:spcPct val="107000"/>
              </a:lnSpc>
              <a:spcAft>
                <a:spcPts val="800"/>
              </a:spcAft>
              <a:buFont typeface="Wingdings" panose="05000000000000000000" pitchFamily="2" charset="2"/>
              <a:buChar char=""/>
            </a:pPr>
            <a:r>
              <a:rPr lang="en-GB" sz="2000" b="1" u="sng" dirty="0">
                <a:effectLst/>
                <a:latin typeface="Calibri" panose="020F0502020204030204" pitchFamily="34" charset="0"/>
                <a:ea typeface="Calibri" panose="020F0502020204030204" pitchFamily="34" charset="0"/>
                <a:cs typeface="Times New Roman" panose="02020603050405020304" pitchFamily="18" charset="0"/>
              </a:rPr>
              <a:t>Public concern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about Violence Against Women and Girls (VAWG) </a:t>
            </a:r>
          </a:p>
          <a:p>
            <a:pPr marL="342900" lvl="0" indent="-342900">
              <a:lnSpc>
                <a:spcPct val="107000"/>
              </a:lnSpc>
              <a:spcAft>
                <a:spcPts val="800"/>
              </a:spcAft>
              <a:buFont typeface="Wingdings" panose="05000000000000000000" pitchFamily="2" charset="2"/>
              <a:buChar char=""/>
            </a:pPr>
            <a:r>
              <a:rPr lang="en-GB" sz="2000" b="1" u="sng" dirty="0">
                <a:effectLst/>
                <a:latin typeface="Calibri" panose="020F0502020204030204" pitchFamily="34" charset="0"/>
                <a:ea typeface="Calibri" panose="020F0502020204030204" pitchFamily="34" charset="0"/>
                <a:cs typeface="Times New Roman" panose="02020603050405020304" pitchFamily="18" charset="0"/>
              </a:rPr>
              <a:t>Legitimacy depends on public approval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(Mazerolle et al. 2013)</a:t>
            </a:r>
          </a:p>
          <a:p>
            <a:pPr marL="342900" indent="-342900">
              <a:lnSpc>
                <a:spcPct val="107000"/>
              </a:lnSpc>
              <a:spcAft>
                <a:spcPts val="800"/>
              </a:spcAft>
              <a:buFont typeface="Wingdings" panose="05000000000000000000" pitchFamily="2" charset="2"/>
              <a:buChar char=""/>
            </a:pPr>
            <a:r>
              <a:rPr lang="en-GB" sz="2000" b="1" u="sng" dirty="0">
                <a:effectLst/>
                <a:latin typeface="Calibri" panose="020F0502020204030204" pitchFamily="34" charset="0"/>
                <a:ea typeface="Calibri" panose="020F0502020204030204" pitchFamily="34" charset="0"/>
                <a:cs typeface="Times New Roman" panose="02020603050405020304" pitchFamily="18" charset="0"/>
              </a:rPr>
              <a:t>Social Media campaigns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 #MeToo, #Everyone’s invited - </a:t>
            </a:r>
            <a:r>
              <a:rPr lang="en-GB" sz="2000" b="1" dirty="0"/>
              <a:t>Social media </a:t>
            </a:r>
            <a:r>
              <a:rPr lang="en-GB" sz="2000" dirty="0"/>
              <a:t>and the </a:t>
            </a:r>
            <a:r>
              <a:rPr lang="en-GB" sz="2000" b="1" dirty="0"/>
              <a:t>rise of a feminist response to misogyny </a:t>
            </a:r>
            <a:r>
              <a:rPr lang="en-GB" sz="2000" dirty="0"/>
              <a:t>(Keller et. al. 2018)</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pPr>
            <a:r>
              <a:rPr lang="en-GB" sz="2000" b="1" u="sng" dirty="0">
                <a:effectLst/>
                <a:latin typeface="Calibri" panose="020F0502020204030204" pitchFamily="34" charset="0"/>
                <a:ea typeface="Calibri" panose="020F0502020204030204" pitchFamily="34" charset="0"/>
                <a:cs typeface="Times New Roman" panose="02020603050405020304" pitchFamily="18" charset="0"/>
              </a:rPr>
              <a:t>Ofsted</a:t>
            </a:r>
            <a:r>
              <a:rPr lang="en-GB" sz="2000" b="1" dirty="0">
                <a:effectLst/>
                <a:latin typeface="Calibri" panose="020F0502020204030204" pitchFamily="34" charset="0"/>
                <a:ea typeface="Calibri" panose="020F0502020204030204" pitchFamily="34" charset="0"/>
                <a:cs typeface="Times New Roman" panose="02020603050405020304" pitchFamily="18" charset="0"/>
              </a:rPr>
              <a:t> and </a:t>
            </a:r>
            <a:r>
              <a:rPr lang="en-GB" sz="2000" b="1" u="sng" dirty="0">
                <a:effectLst/>
                <a:latin typeface="Calibri" panose="020F0502020204030204" pitchFamily="34" charset="0"/>
                <a:ea typeface="Calibri" panose="020F0502020204030204" pitchFamily="34" charset="0"/>
                <a:cs typeface="Times New Roman" panose="02020603050405020304" pitchFamily="18" charset="0"/>
              </a:rPr>
              <a:t>ESTYN</a:t>
            </a:r>
            <a:r>
              <a:rPr lang="en-GB" sz="2000" b="1" dirty="0">
                <a:effectLst/>
                <a:latin typeface="Calibri" panose="020F0502020204030204" pitchFamily="34" charset="0"/>
                <a:ea typeface="Calibri" panose="020F0502020204030204" pitchFamily="34" charset="0"/>
                <a:cs typeface="Times New Roman" panose="02020603050405020304" pitchFamily="18" charset="0"/>
              </a:rPr>
              <a:t> </a:t>
            </a:r>
            <a:r>
              <a:rPr lang="en-GB" sz="2000" b="1" u="sng" dirty="0">
                <a:effectLst/>
                <a:latin typeface="Calibri" panose="020F0502020204030204" pitchFamily="34" charset="0"/>
                <a:ea typeface="Calibri" panose="020F0502020204030204" pitchFamily="34" charset="0"/>
                <a:cs typeface="Times New Roman" panose="02020603050405020304" pitchFamily="18" charset="0"/>
              </a:rPr>
              <a:t>reports</a:t>
            </a:r>
            <a:r>
              <a:rPr lang="en-GB" sz="2000" b="1" dirty="0">
                <a:effectLst/>
                <a:latin typeface="Calibri" panose="020F0502020204030204" pitchFamily="34" charset="0"/>
                <a:ea typeface="Calibri" panose="020F0502020204030204" pitchFamily="34" charset="0"/>
                <a:cs typeface="Times New Roman" panose="02020603050405020304" pitchFamily="18" charset="0"/>
              </a:rPr>
              <a:t> on Sexual Harassment in schools.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Wingdings" panose="05000000000000000000" pitchFamily="2" charset="2"/>
              <a:buChar char=""/>
            </a:pPr>
            <a:r>
              <a:rPr lang="en-GB" sz="2000" b="1" dirty="0">
                <a:latin typeface="Calibri" panose="020F0502020204030204" pitchFamily="34" charset="0"/>
                <a:ea typeface="Calibri" panose="020F0502020204030204" pitchFamily="34" charset="0"/>
                <a:cs typeface="Times New Roman" panose="02020603050405020304" pitchFamily="18" charset="0"/>
              </a:rPr>
              <a:t>In Welsh schools </a:t>
            </a:r>
            <a:r>
              <a:rPr lang="en-GB" sz="2000" b="1" u="sng" dirty="0">
                <a:latin typeface="Calibri" panose="020F0502020204030204" pitchFamily="34" charset="0"/>
                <a:ea typeface="Calibri" panose="020F0502020204030204" pitchFamily="34" charset="0"/>
                <a:cs typeface="Times New Roman" panose="02020603050405020304" pitchFamily="18" charset="0"/>
              </a:rPr>
              <a:t>61% of females experienced sexual harassment </a:t>
            </a:r>
            <a:r>
              <a:rPr lang="en-GB" sz="2000" b="1" dirty="0">
                <a:latin typeface="Calibri" panose="020F0502020204030204" pitchFamily="34" charset="0"/>
                <a:ea typeface="Calibri" panose="020F0502020204030204" pitchFamily="34" charset="0"/>
                <a:cs typeface="Times New Roman" panose="02020603050405020304" pitchFamily="18" charset="0"/>
              </a:rPr>
              <a:t>and </a:t>
            </a:r>
            <a:r>
              <a:rPr lang="en-GB" sz="2000" b="1" u="sng" dirty="0">
                <a:latin typeface="Calibri" panose="020F0502020204030204" pitchFamily="34" charset="0"/>
                <a:ea typeface="Calibri" panose="020F0502020204030204" pitchFamily="34" charset="0"/>
                <a:cs typeface="Times New Roman" panose="02020603050405020304" pitchFamily="18" charset="0"/>
              </a:rPr>
              <a:t>82% noted seeing others experiencing it</a:t>
            </a:r>
            <a:r>
              <a:rPr lang="en-GB" sz="2000" b="1" dirty="0">
                <a:latin typeface="Calibri" panose="020F0502020204030204" pitchFamily="34" charset="0"/>
                <a:ea typeface="Calibri" panose="020F0502020204030204" pitchFamily="34" charset="0"/>
                <a:cs typeface="Times New Roman" panose="02020603050405020304" pitchFamily="18" charset="0"/>
              </a:rPr>
              <a:t>. </a:t>
            </a:r>
            <a:r>
              <a:rPr lang="en-GB" sz="2000" b="1" i="1" dirty="0">
                <a:latin typeface="Calibri" panose="020F0502020204030204" pitchFamily="34" charset="0"/>
                <a:ea typeface="Calibri" panose="020F0502020204030204" pitchFamily="34" charset="0"/>
                <a:cs typeface="Times New Roman" panose="02020603050405020304" pitchFamily="18" charset="0"/>
              </a:rPr>
              <a:t>“We don’t tell our teachers”: Experiences of peer-on-peer sexual harassment among secondary school pupils in Wales (2021)</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pPr>
            <a:r>
              <a:rPr lang="en-GB" sz="2000" b="1" u="sng" dirty="0">
                <a:effectLst/>
                <a:latin typeface="Calibri" panose="020F0502020204030204" pitchFamily="34" charset="0"/>
                <a:ea typeface="Calibri" panose="020F0502020204030204" pitchFamily="34" charset="0"/>
                <a:cs typeface="Times New Roman" panose="02020603050405020304" pitchFamily="18" charset="0"/>
              </a:rPr>
              <a:t>Crime Survey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for England and Wales revealed a growing trend that young people </a:t>
            </a:r>
            <a:r>
              <a:rPr lang="en-GB" sz="2000" b="1" u="sng" dirty="0">
                <a:effectLst/>
                <a:latin typeface="Calibri" panose="020F0502020204030204" pitchFamily="34" charset="0"/>
                <a:ea typeface="Calibri" panose="020F0502020204030204" pitchFamily="34" charset="0"/>
                <a:cs typeface="Times New Roman" panose="02020603050405020304" pitchFamily="18" charset="0"/>
              </a:rPr>
              <a:t>16-19 years more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significantly </a:t>
            </a:r>
            <a:r>
              <a:rPr lang="en-GB" sz="2000" b="1" u="sng" dirty="0">
                <a:effectLst/>
                <a:latin typeface="Calibri" panose="020F0502020204030204" pitchFamily="34" charset="0"/>
                <a:ea typeface="Calibri" panose="020F0502020204030204" pitchFamily="34" charset="0"/>
                <a:cs typeface="Times New Roman" panose="02020603050405020304" pitchFamily="18" charset="0"/>
              </a:rPr>
              <a:t>likely to be victims of sexual assault</a:t>
            </a:r>
            <a:r>
              <a:rPr lang="en-GB" sz="2000" b="1" dirty="0">
                <a:effectLst/>
                <a:latin typeface="Calibri" panose="020F0502020204030204" pitchFamily="34" charset="0"/>
                <a:ea typeface="Calibri" panose="020F0502020204030204" pitchFamily="34" charset="0"/>
                <a:cs typeface="Times New Roman" panose="02020603050405020304" pitchFamily="18" charset="0"/>
              </a:rPr>
              <a:t>. </a:t>
            </a:r>
            <a:r>
              <a:rPr lang="en-GB" sz="2000" b="1" u="sng" dirty="0">
                <a:effectLst/>
                <a:latin typeface="Calibri" panose="020F0502020204030204" pitchFamily="34" charset="0"/>
                <a:ea typeface="Calibri" panose="020F0502020204030204" pitchFamily="34" charset="0"/>
                <a:cs typeface="Times New Roman" panose="02020603050405020304" pitchFamily="18" charset="0"/>
              </a:rPr>
              <a:t>Men 2.9% and females over 4X at 12.9%</a:t>
            </a:r>
            <a:endParaRPr lang="en-GB" sz="2000" u="sng"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pPr>
            <a:r>
              <a:rPr lang="en-GB" sz="2000" b="1" u="sng" dirty="0">
                <a:effectLst/>
                <a:latin typeface="Calibri" panose="020F0502020204030204" pitchFamily="34" charset="0"/>
                <a:ea typeface="Calibri" panose="020F0502020204030204" pitchFamily="34" charset="0"/>
                <a:cs typeface="Times New Roman" panose="02020603050405020304" pitchFamily="18" charset="0"/>
              </a:rPr>
              <a:t>86% of 18–24-year-old women have experienced sexual harassment in public spaces</a:t>
            </a:r>
            <a:r>
              <a:rPr lang="en-GB" sz="2000" b="1" dirty="0">
                <a:effectLst/>
                <a:latin typeface="Calibri" panose="020F0502020204030204" pitchFamily="34" charset="0"/>
                <a:ea typeface="Calibri" panose="020F0502020204030204" pitchFamily="34" charset="0"/>
                <a:cs typeface="Times New Roman" panose="02020603050405020304" pitchFamily="18" charset="0"/>
              </a:rPr>
              <a:t>. </a:t>
            </a:r>
          </a:p>
          <a:p>
            <a:pPr lvl="0">
              <a:lnSpc>
                <a:spcPct val="107000"/>
              </a:lnSpc>
              <a:spcAft>
                <a:spcPts val="800"/>
              </a:spcAft>
            </a:pPr>
            <a:r>
              <a:rPr lang="en-GB" sz="2000" b="1" i="1" dirty="0">
                <a:latin typeface="Calibri" panose="020F0502020204030204" pitchFamily="34" charset="0"/>
                <a:ea typeface="Calibri" panose="020F0502020204030204" pitchFamily="34" charset="0"/>
                <a:cs typeface="Times New Roman" panose="02020603050405020304" pitchFamily="18" charset="0"/>
              </a:rPr>
              <a:t>     </a:t>
            </a:r>
            <a:r>
              <a:rPr lang="en-GB" sz="2000" b="1" i="1" dirty="0">
                <a:effectLst/>
                <a:latin typeface="Calibri" panose="020F0502020204030204" pitchFamily="34" charset="0"/>
                <a:ea typeface="Calibri" panose="020F0502020204030204" pitchFamily="34" charset="0"/>
                <a:cs typeface="Times New Roman" panose="02020603050405020304" pitchFamily="18" charset="0"/>
              </a:rPr>
              <a:t>UN Women UK (2021</a:t>
            </a:r>
            <a:r>
              <a:rPr lang="en-GB" sz="2000" b="1" dirty="0">
                <a:effectLst/>
                <a:latin typeface="Calibri" panose="020F0502020204030204" pitchFamily="34" charset="0"/>
                <a:ea typeface="Calibri" panose="020F0502020204030204" pitchFamily="34" charset="0"/>
                <a:cs typeface="Times New Roman" panose="02020603050405020304" pitchFamily="18" charset="0"/>
              </a:rPr>
              <a: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pPr>
            <a:r>
              <a:rPr lang="en-GB" sz="2000" b="1" dirty="0">
                <a:effectLst/>
                <a:latin typeface="Calibri" panose="020F0502020204030204" pitchFamily="34" charset="0"/>
                <a:ea typeface="Calibri" panose="020F0502020204030204" pitchFamily="34" charset="0"/>
                <a:cs typeface="Times New Roman" panose="02020603050405020304" pitchFamily="18" charset="0"/>
              </a:rPr>
              <a:t>Offences hugely </a:t>
            </a:r>
            <a:r>
              <a:rPr lang="en-GB" sz="2000" b="1" u="sng" dirty="0">
                <a:effectLst/>
                <a:latin typeface="Calibri" panose="020F0502020204030204" pitchFamily="34" charset="0"/>
                <a:ea typeface="Calibri" panose="020F0502020204030204" pitchFamily="34" charset="0"/>
                <a:cs typeface="Times New Roman" panose="02020603050405020304" pitchFamily="18" charset="0"/>
              </a:rPr>
              <a:t>under reported</a:t>
            </a:r>
            <a:r>
              <a:rPr lang="en-GB" sz="2000" b="1" dirty="0">
                <a:effectLst/>
                <a:latin typeface="Calibri" panose="020F0502020204030204" pitchFamily="34" charset="0"/>
                <a:ea typeface="Calibri" panose="020F0502020204030204" pitchFamily="34" charset="0"/>
                <a:cs typeface="Times New Roman" panose="02020603050405020304" pitchFamily="18" charset="0"/>
              </a:rPr>
              <a: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7" name="Audio 6">
            <a:hlinkClick r:id="" action="ppaction://media"/>
            <a:extLst>
              <a:ext uri="{FF2B5EF4-FFF2-40B4-BE49-F238E27FC236}">
                <a16:creationId xmlns:a16="http://schemas.microsoft.com/office/drawing/2014/main" id="{EA194D01-57A0-434F-BAF0-F343F387231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54723871"/>
      </p:ext>
    </p:extLst>
  </p:cSld>
  <p:clrMapOvr>
    <a:masterClrMapping/>
  </p:clrMapOvr>
  <mc:AlternateContent xmlns:mc="http://schemas.openxmlformats.org/markup-compatibility/2006" xmlns:p14="http://schemas.microsoft.com/office/powerpoint/2010/main">
    <mc:Choice Requires="p14">
      <p:transition spd="slow" p14:dur="2000" advTm="165583"/>
    </mc:Choice>
    <mc:Fallback xmlns="">
      <p:transition spd="slow" advTm="1655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D5BCE-1D42-487C-A385-24C10D1D16D7}"/>
              </a:ext>
            </a:extLst>
          </p:cNvPr>
          <p:cNvSpPr>
            <a:spLocks noGrp="1"/>
          </p:cNvSpPr>
          <p:nvPr>
            <p:ph type="title"/>
          </p:nvPr>
        </p:nvSpPr>
        <p:spPr>
          <a:xfrm>
            <a:off x="648929" y="629266"/>
            <a:ext cx="3505495" cy="1622321"/>
          </a:xfrm>
        </p:spPr>
        <p:txBody>
          <a:bodyPr>
            <a:normAutofit fontScale="90000"/>
          </a:bodyPr>
          <a:lstStyle/>
          <a:p>
            <a:r>
              <a:rPr lang="en-GB" b="1" dirty="0">
                <a:solidFill>
                  <a:schemeClr val="accent1"/>
                </a:solidFill>
              </a:rPr>
              <a:t>Critical issues</a:t>
            </a:r>
            <a:br>
              <a:rPr lang="en-GB" b="1" dirty="0">
                <a:solidFill>
                  <a:schemeClr val="accent1"/>
                </a:solidFill>
              </a:rPr>
            </a:br>
            <a:r>
              <a:rPr lang="en-GB" b="1" dirty="0">
                <a:solidFill>
                  <a:schemeClr val="accent1"/>
                </a:solidFill>
              </a:rPr>
              <a:t>1. Peer-on-peer abuse </a:t>
            </a:r>
          </a:p>
        </p:txBody>
      </p:sp>
      <p:sp>
        <p:nvSpPr>
          <p:cNvPr id="9" name="Content Placeholder 8">
            <a:extLst>
              <a:ext uri="{FF2B5EF4-FFF2-40B4-BE49-F238E27FC236}">
                <a16:creationId xmlns:a16="http://schemas.microsoft.com/office/drawing/2014/main" id="{45980795-7801-DA4C-3B13-ADA4A53E3DE7}"/>
              </a:ext>
            </a:extLst>
          </p:cNvPr>
          <p:cNvSpPr>
            <a:spLocks noGrp="1"/>
          </p:cNvSpPr>
          <p:nvPr>
            <p:ph idx="1"/>
          </p:nvPr>
        </p:nvSpPr>
        <p:spPr>
          <a:xfrm>
            <a:off x="648931" y="2438400"/>
            <a:ext cx="3505494" cy="3785419"/>
          </a:xfrm>
        </p:spPr>
        <p:txBody>
          <a:bodyPr>
            <a:normAutofit/>
          </a:bodyPr>
          <a:lstStyle/>
          <a:p>
            <a:r>
              <a:rPr lang="en-GB" sz="2000" dirty="0">
                <a:effectLst/>
                <a:latin typeface="Calibri" panose="020F0502020204030204" pitchFamily="34" charset="0"/>
                <a:ea typeface="Calibri" panose="020F0502020204030204" pitchFamily="34" charset="0"/>
                <a:cs typeface="Times New Roman" panose="02020603050405020304" pitchFamily="18" charset="0"/>
              </a:rPr>
              <a:t>Between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1/5 and one 1/3 of all child sexual abuse </a:t>
            </a:r>
            <a:r>
              <a:rPr lang="en-GB" sz="2000" dirty="0">
                <a:effectLst/>
                <a:latin typeface="Calibri" panose="020F0502020204030204" pitchFamily="34" charset="0"/>
                <a:ea typeface="Calibri" panose="020F0502020204030204" pitchFamily="34" charset="0"/>
                <a:cs typeface="Times New Roman" panose="02020603050405020304" pitchFamily="18" charset="0"/>
              </a:rPr>
              <a:t>in the UK, according to Hackett (2004)</a:t>
            </a:r>
          </a:p>
          <a:p>
            <a:r>
              <a:rPr lang="en-GB" sz="2000" dirty="0">
                <a:effectLst/>
                <a:latin typeface="Calibri" panose="020F0502020204030204" pitchFamily="34" charset="0"/>
                <a:ea typeface="Calibri" panose="020F0502020204030204" pitchFamily="34" charset="0"/>
                <a:cs typeface="Times New Roman" panose="02020603050405020304" pitchFamily="18" charset="0"/>
              </a:rPr>
              <a:t>Others say higher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30-50 %, mostly committed by boys</a:t>
            </a:r>
            <a:r>
              <a:rPr lang="en-GB" sz="2000" dirty="0">
                <a:effectLst/>
                <a:latin typeface="Calibri" panose="020F0502020204030204" pitchFamily="34" charset="0"/>
                <a:ea typeface="Calibri" panose="020F0502020204030204" pitchFamily="34" charset="0"/>
                <a:cs typeface="Times New Roman" panose="02020603050405020304" pitchFamily="18" charset="0"/>
              </a:rPr>
              <a:t>, Vizard et al. (2007).</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South Wales Police and Crime plan states that “early identification of all forms of violence against women and girls, is key to keeping people safe.” (p8).</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2000" dirty="0"/>
          </a:p>
        </p:txBody>
      </p:sp>
      <p:sp>
        <p:nvSpPr>
          <p:cNvPr id="17" name="Rectangle 16">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B6C255C-885C-4F20-9B2A-5FBC1B53D8F2}"/>
              </a:ext>
            </a:extLst>
          </p:cNvPr>
          <p:cNvPicPr>
            <a:picLocks noChangeAspect="1"/>
          </p:cNvPicPr>
          <p:nvPr/>
        </p:nvPicPr>
        <p:blipFill>
          <a:blip r:embed="rId5"/>
          <a:stretch>
            <a:fillRect/>
          </a:stretch>
        </p:blipFill>
        <p:spPr>
          <a:xfrm>
            <a:off x="5749080" y="807593"/>
            <a:ext cx="5332894" cy="5239568"/>
          </a:xfrm>
          <a:prstGeom prst="rect">
            <a:avLst/>
          </a:prstGeom>
          <a:effectLst/>
        </p:spPr>
      </p:pic>
      <p:sp>
        <p:nvSpPr>
          <p:cNvPr id="7" name="Oval 6">
            <a:extLst>
              <a:ext uri="{FF2B5EF4-FFF2-40B4-BE49-F238E27FC236}">
                <a16:creationId xmlns:a16="http://schemas.microsoft.com/office/drawing/2014/main" id="{DA19E496-EA30-4C58-9E18-E9D27512E896}"/>
              </a:ext>
            </a:extLst>
          </p:cNvPr>
          <p:cNvSpPr/>
          <p:nvPr/>
        </p:nvSpPr>
        <p:spPr>
          <a:xfrm>
            <a:off x="8903855" y="629266"/>
            <a:ext cx="1136072" cy="5060334"/>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B89E722A-D6E9-4850-8593-79D61FC08466}"/>
              </a:ext>
            </a:extLst>
          </p:cNvPr>
          <p:cNvSpPr/>
          <p:nvPr/>
        </p:nvSpPr>
        <p:spPr>
          <a:xfrm>
            <a:off x="0" y="6483784"/>
            <a:ext cx="12192000" cy="16366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Logo&#10;&#10;Description automatically generated">
            <a:extLst>
              <a:ext uri="{FF2B5EF4-FFF2-40B4-BE49-F238E27FC236}">
                <a16:creationId xmlns:a16="http://schemas.microsoft.com/office/drawing/2014/main" id="{D0219814-751E-4F54-AB0E-1352B4EFF6B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7786" y="5698057"/>
            <a:ext cx="892452" cy="1162799"/>
          </a:xfrm>
          <a:prstGeom prst="rect">
            <a:avLst/>
          </a:prstGeom>
        </p:spPr>
      </p:pic>
      <p:pic>
        <p:nvPicPr>
          <p:cNvPr id="4" name="Audio 3">
            <a:hlinkClick r:id="" action="ppaction://media"/>
            <a:extLst>
              <a:ext uri="{FF2B5EF4-FFF2-40B4-BE49-F238E27FC236}">
                <a16:creationId xmlns:a16="http://schemas.microsoft.com/office/drawing/2014/main" id="{9E66DEEB-3C29-4025-805E-89058742E95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26292254"/>
      </p:ext>
    </p:extLst>
  </p:cSld>
  <p:clrMapOvr>
    <a:masterClrMapping/>
  </p:clrMapOvr>
  <mc:AlternateContent xmlns:mc="http://schemas.openxmlformats.org/markup-compatibility/2006" xmlns:p14="http://schemas.microsoft.com/office/powerpoint/2010/main">
    <mc:Choice Requires="p14">
      <p:transition spd="slow" p14:dur="2000" advTm="74349"/>
    </mc:Choice>
    <mc:Fallback xmlns="">
      <p:transition spd="slow" advTm="743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07D325-FCE9-4566-86B8-D6AC2A35B8EC}"/>
              </a:ext>
            </a:extLst>
          </p:cNvPr>
          <p:cNvSpPr>
            <a:spLocks noGrp="1"/>
          </p:cNvSpPr>
          <p:nvPr>
            <p:ph type="title"/>
          </p:nvPr>
        </p:nvSpPr>
        <p:spPr>
          <a:xfrm>
            <a:off x="838200" y="365125"/>
            <a:ext cx="10515600" cy="1325563"/>
          </a:xfrm>
        </p:spPr>
        <p:txBody>
          <a:bodyPr>
            <a:normAutofit/>
          </a:bodyPr>
          <a:lstStyle/>
          <a:p>
            <a:r>
              <a:rPr lang="en-GB" b="1" dirty="0">
                <a:solidFill>
                  <a:schemeClr val="accent1"/>
                </a:solidFill>
              </a:rPr>
              <a:t>Critical issues</a:t>
            </a:r>
            <a:br>
              <a:rPr lang="en-GB" b="1" dirty="0">
                <a:solidFill>
                  <a:schemeClr val="accent1"/>
                </a:solidFill>
              </a:rPr>
            </a:br>
            <a:r>
              <a:rPr lang="en-GB" b="1" dirty="0">
                <a:solidFill>
                  <a:schemeClr val="accent1"/>
                </a:solidFill>
              </a:rPr>
              <a:t>2. Communication and digital technologies</a:t>
            </a:r>
          </a:p>
        </p:txBody>
      </p:sp>
      <p:sp>
        <p:nvSpPr>
          <p:cNvPr id="9" name="Content Placeholder 8">
            <a:extLst>
              <a:ext uri="{FF2B5EF4-FFF2-40B4-BE49-F238E27FC236}">
                <a16:creationId xmlns:a16="http://schemas.microsoft.com/office/drawing/2014/main" id="{DD3E04AD-ADFC-8B09-A248-DE2B94EBF014}"/>
              </a:ext>
            </a:extLst>
          </p:cNvPr>
          <p:cNvSpPr>
            <a:spLocks noGrp="1"/>
          </p:cNvSpPr>
          <p:nvPr>
            <p:ph idx="1"/>
          </p:nvPr>
        </p:nvSpPr>
        <p:spPr>
          <a:xfrm>
            <a:off x="838201" y="2013625"/>
            <a:ext cx="4614759" cy="4163337"/>
          </a:xfrm>
        </p:spPr>
        <p:txBody>
          <a:bodyPr>
            <a:normAutofit lnSpcReduction="10000"/>
          </a:bodyPr>
          <a:lstStyle/>
          <a:p>
            <a:r>
              <a:rPr lang="en-US" sz="2400" dirty="0"/>
              <a:t>Almost </a:t>
            </a:r>
            <a:r>
              <a:rPr lang="en-US" sz="2400" b="1" dirty="0"/>
              <a:t>all children 5-16 online. </a:t>
            </a:r>
            <a:r>
              <a:rPr lang="en-US" sz="2400" dirty="0"/>
              <a:t>Ofcom (2021)</a:t>
            </a:r>
          </a:p>
          <a:p>
            <a:r>
              <a:rPr lang="en-US" sz="2400" b="1" dirty="0"/>
              <a:t>Increase in sexual abuse imagery of girls 97% </a:t>
            </a:r>
            <a:r>
              <a:rPr lang="en-US" sz="2400" dirty="0"/>
              <a:t>of all images IWF (2021)</a:t>
            </a:r>
          </a:p>
          <a:p>
            <a:r>
              <a:rPr lang="en-US" sz="2400" b="1" dirty="0"/>
              <a:t>374% increase of self generated images</a:t>
            </a:r>
            <a:r>
              <a:rPr lang="en-US" sz="2400" dirty="0"/>
              <a:t>  from pre pandemic IWF (2021)</a:t>
            </a:r>
          </a:p>
          <a:p>
            <a:r>
              <a:rPr lang="en-US" sz="2400" b="1" dirty="0"/>
              <a:t>Online Safety Bill </a:t>
            </a:r>
            <a:r>
              <a:rPr lang="en-US" sz="2400" dirty="0"/>
              <a:t>possibly </a:t>
            </a:r>
            <a:r>
              <a:rPr lang="en-US" sz="2400" b="1" dirty="0"/>
              <a:t>delayed till 2024</a:t>
            </a:r>
            <a:r>
              <a:rPr lang="en-US" sz="2400" dirty="0"/>
              <a:t>. (</a:t>
            </a:r>
            <a:r>
              <a:rPr lang="en-GB" sz="2400" dirty="0">
                <a:effectLst/>
                <a:latin typeface="Calibri" panose="020F0502020204030204" pitchFamily="34" charset="0"/>
                <a:ea typeface="Calibri" panose="020F0502020204030204" pitchFamily="34" charset="0"/>
                <a:cs typeface="Times New Roman" panose="02020603050405020304" pitchFamily="18" charset="0"/>
              </a:rPr>
              <a:t>The Chair of the Lords Democracy and Digital Committee,</a:t>
            </a:r>
            <a:r>
              <a:rPr lang="en-GB" sz="2400" b="1" dirty="0">
                <a:effectLst/>
                <a:latin typeface="Calibri" panose="020F0502020204030204" pitchFamily="34" charset="0"/>
                <a:ea typeface="Calibri" panose="020F0502020204030204" pitchFamily="34" charset="0"/>
                <a:cs typeface="Times New Roman" panose="02020603050405020304" pitchFamily="18" charset="0"/>
              </a:rPr>
              <a:t> </a:t>
            </a:r>
            <a:r>
              <a:rPr lang="en-GB" sz="2400" dirty="0">
                <a:effectLst/>
                <a:latin typeface="Calibri" panose="020F0502020204030204" pitchFamily="34" charset="0"/>
                <a:ea typeface="Calibri" panose="020F0502020204030204" pitchFamily="34" charset="0"/>
                <a:cs typeface="Times New Roman" panose="02020603050405020304" pitchFamily="18" charset="0"/>
              </a:rPr>
              <a:t>Lord Putnam)</a:t>
            </a:r>
            <a:endParaRPr lang="en-US" sz="2400" dirty="0"/>
          </a:p>
          <a:p>
            <a:endParaRPr lang="en-US" sz="2000" dirty="0"/>
          </a:p>
        </p:txBody>
      </p:sp>
      <p:pic>
        <p:nvPicPr>
          <p:cNvPr id="5" name="Content Placeholder 4" descr="A picture containing person, crowd&#10;&#10;Description automatically generated">
            <a:extLst>
              <a:ext uri="{FF2B5EF4-FFF2-40B4-BE49-F238E27FC236}">
                <a16:creationId xmlns:a16="http://schemas.microsoft.com/office/drawing/2014/main" id="{A19D3CBB-EE2C-4A53-9AD7-0BAD29FC976A}"/>
              </a:ext>
            </a:extLst>
          </p:cNvPr>
          <p:cNvPicPr>
            <a:picLocks noChangeAspect="1"/>
          </p:cNvPicPr>
          <p:nvPr/>
        </p:nvPicPr>
        <p:blipFill rotWithShape="1">
          <a:blip r:embed="rId5">
            <a:extLst>
              <a:ext uri="{28A0092B-C50C-407E-A947-70E740481C1C}">
                <a14:useLocalDpi xmlns:a14="http://schemas.microsoft.com/office/drawing/2010/main" val="0"/>
              </a:ext>
            </a:extLst>
          </a:blip>
          <a:srcRect l="5153" r="25198"/>
          <a:stretch/>
        </p:blipFill>
        <p:spPr>
          <a:xfrm>
            <a:off x="6101338" y="2015168"/>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
        <p:nvSpPr>
          <p:cNvPr id="6" name="Rectangle 5">
            <a:extLst>
              <a:ext uri="{FF2B5EF4-FFF2-40B4-BE49-F238E27FC236}">
                <a16:creationId xmlns:a16="http://schemas.microsoft.com/office/drawing/2014/main" id="{70D2877D-A53C-483A-BCF5-6ADE80A538CE}"/>
              </a:ext>
            </a:extLst>
          </p:cNvPr>
          <p:cNvSpPr/>
          <p:nvPr/>
        </p:nvSpPr>
        <p:spPr>
          <a:xfrm>
            <a:off x="6862" y="6333303"/>
            <a:ext cx="12188952" cy="15985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Logo&#10;&#10;Description automatically generated">
            <a:extLst>
              <a:ext uri="{FF2B5EF4-FFF2-40B4-BE49-F238E27FC236}">
                <a16:creationId xmlns:a16="http://schemas.microsoft.com/office/drawing/2014/main" id="{28C23C45-5C77-4376-8812-9292EBB22AA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7786" y="5698057"/>
            <a:ext cx="892452" cy="1162799"/>
          </a:xfrm>
          <a:prstGeom prst="rect">
            <a:avLst/>
          </a:prstGeom>
        </p:spPr>
      </p:pic>
      <p:pic>
        <p:nvPicPr>
          <p:cNvPr id="4" name="Audio 3">
            <a:hlinkClick r:id="" action="ppaction://media"/>
            <a:extLst>
              <a:ext uri="{FF2B5EF4-FFF2-40B4-BE49-F238E27FC236}">
                <a16:creationId xmlns:a16="http://schemas.microsoft.com/office/drawing/2014/main" id="{5347F2EF-99DE-4934-B97B-C30B53506C8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27005470"/>
      </p:ext>
    </p:extLst>
  </p:cSld>
  <p:clrMapOvr>
    <a:masterClrMapping/>
  </p:clrMapOvr>
  <mc:AlternateContent xmlns:mc="http://schemas.openxmlformats.org/markup-compatibility/2006" xmlns:p14="http://schemas.microsoft.com/office/powerpoint/2010/main">
    <mc:Choice Requires="p14">
      <p:transition spd="slow" p14:dur="2000" advTm="88081"/>
    </mc:Choice>
    <mc:Fallback xmlns="">
      <p:transition spd="slow" advTm="880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6" name="Rectangle 1035">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D99CD00-5448-40ED-8ED8-C47DBC4B3449}"/>
              </a:ext>
            </a:extLst>
          </p:cNvPr>
          <p:cNvSpPr>
            <a:spLocks noGrp="1"/>
          </p:cNvSpPr>
          <p:nvPr>
            <p:ph type="title"/>
          </p:nvPr>
        </p:nvSpPr>
        <p:spPr>
          <a:xfrm>
            <a:off x="643467" y="321734"/>
            <a:ext cx="10905066" cy="1135737"/>
          </a:xfrm>
        </p:spPr>
        <p:txBody>
          <a:bodyPr>
            <a:normAutofit/>
          </a:bodyPr>
          <a:lstStyle/>
          <a:p>
            <a:r>
              <a:rPr lang="en-GB" sz="3600" b="1" dirty="0">
                <a:solidFill>
                  <a:srgbClr val="0070C0"/>
                </a:solidFill>
              </a:rPr>
              <a:t>Critical issues</a:t>
            </a:r>
            <a:br>
              <a:rPr lang="en-GB" sz="3600" b="1" dirty="0">
                <a:solidFill>
                  <a:srgbClr val="0070C0"/>
                </a:solidFill>
              </a:rPr>
            </a:br>
            <a:r>
              <a:rPr lang="en-GB" sz="3600" b="1" dirty="0">
                <a:solidFill>
                  <a:srgbClr val="0070C0"/>
                </a:solidFill>
              </a:rPr>
              <a:t>3. Rape Culture and misogyny </a:t>
            </a:r>
          </a:p>
        </p:txBody>
      </p:sp>
      <p:sp>
        <p:nvSpPr>
          <p:cNvPr id="3" name="Content Placeholder 2">
            <a:extLst>
              <a:ext uri="{FF2B5EF4-FFF2-40B4-BE49-F238E27FC236}">
                <a16:creationId xmlns:a16="http://schemas.microsoft.com/office/drawing/2014/main" id="{737E308A-804B-4EC7-9DEB-6B14EBFF6F79}"/>
              </a:ext>
            </a:extLst>
          </p:cNvPr>
          <p:cNvSpPr>
            <a:spLocks noGrp="1"/>
          </p:cNvSpPr>
          <p:nvPr>
            <p:ph idx="1"/>
          </p:nvPr>
        </p:nvSpPr>
        <p:spPr>
          <a:xfrm>
            <a:off x="643468" y="1782981"/>
            <a:ext cx="4955227" cy="4393982"/>
          </a:xfrm>
        </p:spPr>
        <p:txBody>
          <a:bodyPr>
            <a:normAutofit/>
          </a:bodyPr>
          <a:lstStyle/>
          <a:p>
            <a:r>
              <a:rPr lang="en-GB" sz="2400" b="1" dirty="0">
                <a:effectLst/>
                <a:latin typeface="Calibri" panose="020F0502020204030204" pitchFamily="34" charset="0"/>
                <a:ea typeface="Calibri" panose="020F0502020204030204" pitchFamily="34" charset="0"/>
                <a:cs typeface="Times New Roman" panose="02020603050405020304" pitchFamily="18" charset="0"/>
              </a:rPr>
              <a:t>Independent Office for Police Conduct </a:t>
            </a:r>
            <a:r>
              <a:rPr lang="en-GB" sz="2400" dirty="0">
                <a:effectLst/>
                <a:latin typeface="Calibri" panose="020F0502020204030204" pitchFamily="34" charset="0"/>
                <a:ea typeface="Calibri" panose="020F0502020204030204" pitchFamily="34" charset="0"/>
                <a:cs typeface="Times New Roman" panose="02020603050405020304" pitchFamily="18" charset="0"/>
              </a:rPr>
              <a:t>investigating the Mets, reported that </a:t>
            </a:r>
            <a:r>
              <a:rPr lang="en-GB" sz="2400" b="1" dirty="0">
                <a:effectLst/>
                <a:latin typeface="Calibri" panose="020F0502020204030204" pitchFamily="34" charset="0"/>
                <a:ea typeface="Calibri" panose="020F0502020204030204" pitchFamily="34" charset="0"/>
                <a:cs typeface="Times New Roman" panose="02020603050405020304" pitchFamily="18" charset="0"/>
              </a:rPr>
              <a:t>‘banter’ was often used to excuse offensive communication </a:t>
            </a:r>
            <a:r>
              <a:rPr lang="en-GB" sz="2400" dirty="0">
                <a:effectLst/>
                <a:latin typeface="Calibri" panose="020F0502020204030204" pitchFamily="34" charset="0"/>
                <a:ea typeface="Calibri" panose="020F0502020204030204" pitchFamily="34" charset="0"/>
                <a:cs typeface="Times New Roman" panose="02020603050405020304" pitchFamily="18" charset="0"/>
              </a:rPr>
              <a:t>in all its forms. </a:t>
            </a:r>
            <a:endParaRPr lang="en-GB" sz="2400" dirty="0"/>
          </a:p>
          <a:p>
            <a:r>
              <a:rPr lang="en-GB" sz="2400" b="1" dirty="0"/>
              <a:t>Rape culture </a:t>
            </a:r>
            <a:r>
              <a:rPr lang="en-GB" sz="2400" dirty="0"/>
              <a:t>– one where </a:t>
            </a:r>
            <a:r>
              <a:rPr lang="en-GB" sz="2400" b="1" dirty="0"/>
              <a:t>sexual assault is normalised</a:t>
            </a:r>
            <a:r>
              <a:rPr lang="en-GB" sz="2400" dirty="0"/>
              <a:t>. Mendes (2015)</a:t>
            </a:r>
          </a:p>
          <a:p>
            <a:r>
              <a:rPr lang="en-GB" sz="2400" b="1" dirty="0"/>
              <a:t>Negative impact </a:t>
            </a:r>
            <a:r>
              <a:rPr lang="en-GB" sz="2400" dirty="0"/>
              <a:t>on female </a:t>
            </a:r>
            <a:r>
              <a:rPr lang="en-GB" sz="2400" b="1" dirty="0"/>
              <a:t>mental health </a:t>
            </a:r>
            <a:r>
              <a:rPr lang="en-GB" sz="2400" dirty="0"/>
              <a:t>and wellbeing (Khalifeh et al, 2016).</a:t>
            </a:r>
          </a:p>
          <a:p>
            <a:endParaRPr lang="en-GB" sz="1900" dirty="0"/>
          </a:p>
          <a:p>
            <a:endParaRPr lang="en-GB" sz="1900" dirty="0"/>
          </a:p>
        </p:txBody>
      </p:sp>
      <p:grpSp>
        <p:nvGrpSpPr>
          <p:cNvPr id="1038" name="Group 1037">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039" name="Isosceles Triangle 103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0" name="Rectangle 1039">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5" descr="Diagram&#10;&#10;Description automatically generated">
            <a:extLst>
              <a:ext uri="{FF2B5EF4-FFF2-40B4-BE49-F238E27FC236}">
                <a16:creationId xmlns:a16="http://schemas.microsoft.com/office/drawing/2014/main" id="{1F458963-7796-4015-A030-B003EF0C25C7}"/>
              </a:ext>
            </a:extLst>
          </p:cNvPr>
          <p:cNvPicPr>
            <a:picLocks noChangeAspect="1"/>
          </p:cNvPicPr>
          <p:nvPr/>
        </p:nvPicPr>
        <p:blipFill rotWithShape="1">
          <a:blip r:embed="rId5"/>
          <a:srcRect l="6212"/>
          <a:stretch/>
        </p:blipFill>
        <p:spPr>
          <a:xfrm>
            <a:off x="5424906" y="1782981"/>
            <a:ext cx="5994039" cy="4361892"/>
          </a:xfrm>
          <a:prstGeom prst="rect">
            <a:avLst/>
          </a:prstGeom>
        </p:spPr>
      </p:pic>
      <p:grpSp>
        <p:nvGrpSpPr>
          <p:cNvPr id="1042" name="Group 1041">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043" name="Rectangle 1042">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4" name="Isosceles Triangle 1043">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4" name="Rectangle 13">
            <a:extLst>
              <a:ext uri="{FF2B5EF4-FFF2-40B4-BE49-F238E27FC236}">
                <a16:creationId xmlns:a16="http://schemas.microsoft.com/office/drawing/2014/main" id="{B034BE8B-C493-4912-8460-182F53FDA5B5}"/>
              </a:ext>
            </a:extLst>
          </p:cNvPr>
          <p:cNvSpPr/>
          <p:nvPr/>
        </p:nvSpPr>
        <p:spPr>
          <a:xfrm>
            <a:off x="-1" y="6472727"/>
            <a:ext cx="12192000" cy="1378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descr="Logo&#10;&#10;Description automatically generated">
            <a:extLst>
              <a:ext uri="{FF2B5EF4-FFF2-40B4-BE49-F238E27FC236}">
                <a16:creationId xmlns:a16="http://schemas.microsoft.com/office/drawing/2014/main" id="{1171929B-2B92-4E1A-906A-A993F0E9665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299548" y="5695191"/>
            <a:ext cx="892452" cy="1162799"/>
          </a:xfrm>
          <a:prstGeom prst="rect">
            <a:avLst/>
          </a:prstGeom>
        </p:spPr>
      </p:pic>
      <p:pic>
        <p:nvPicPr>
          <p:cNvPr id="7" name="Audio 6">
            <a:hlinkClick r:id="" action="ppaction://media"/>
            <a:extLst>
              <a:ext uri="{FF2B5EF4-FFF2-40B4-BE49-F238E27FC236}">
                <a16:creationId xmlns:a16="http://schemas.microsoft.com/office/drawing/2014/main" id="{B390A260-7102-4C9C-B682-F3C872401ED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040964371"/>
      </p:ext>
    </p:extLst>
  </p:cSld>
  <p:clrMapOvr>
    <a:masterClrMapping/>
  </p:clrMapOvr>
  <mc:AlternateContent xmlns:mc="http://schemas.openxmlformats.org/markup-compatibility/2006" xmlns:p14="http://schemas.microsoft.com/office/powerpoint/2010/main">
    <mc:Choice Requires="p14">
      <p:transition spd="slow" p14:dur="2000" advTm="105618"/>
    </mc:Choice>
    <mc:Fallback xmlns="">
      <p:transition spd="slow" advTm="1056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413B8-F445-4191-A894-0CF54DF7FF87}"/>
              </a:ext>
            </a:extLst>
          </p:cNvPr>
          <p:cNvSpPr>
            <a:spLocks noGrp="1"/>
          </p:cNvSpPr>
          <p:nvPr>
            <p:ph type="title"/>
          </p:nvPr>
        </p:nvSpPr>
        <p:spPr>
          <a:xfrm>
            <a:off x="4965430" y="629268"/>
            <a:ext cx="6586491" cy="1286160"/>
          </a:xfrm>
        </p:spPr>
        <p:txBody>
          <a:bodyPr anchor="b">
            <a:normAutofit/>
          </a:bodyPr>
          <a:lstStyle/>
          <a:p>
            <a:r>
              <a:rPr lang="en-GB" sz="4100" b="1" dirty="0">
                <a:solidFill>
                  <a:schemeClr val="accent5">
                    <a:lumMod val="75000"/>
                  </a:schemeClr>
                </a:solidFill>
              </a:rPr>
              <a:t>Critical issues:</a:t>
            </a:r>
            <a:br>
              <a:rPr lang="en-GB" sz="4100" b="1" dirty="0">
                <a:solidFill>
                  <a:schemeClr val="accent5">
                    <a:lumMod val="75000"/>
                  </a:schemeClr>
                </a:solidFill>
              </a:rPr>
            </a:br>
            <a:r>
              <a:rPr lang="en-GB" sz="4100" b="1" dirty="0">
                <a:solidFill>
                  <a:schemeClr val="accent5">
                    <a:lumMod val="75000"/>
                  </a:schemeClr>
                </a:solidFill>
              </a:rPr>
              <a:t>4. Child Centred Policing</a:t>
            </a:r>
            <a:endParaRPr lang="en-GB" sz="4100" dirty="0">
              <a:solidFill>
                <a:schemeClr val="accent5">
                  <a:lumMod val="75000"/>
                </a:schemeClr>
              </a:solidFill>
            </a:endParaRPr>
          </a:p>
        </p:txBody>
      </p:sp>
      <p:sp>
        <p:nvSpPr>
          <p:cNvPr id="13" name="Content Placeholder 12">
            <a:extLst>
              <a:ext uri="{FF2B5EF4-FFF2-40B4-BE49-F238E27FC236}">
                <a16:creationId xmlns:a16="http://schemas.microsoft.com/office/drawing/2014/main" id="{86F49481-629A-07F5-585C-C1CDA625F310}"/>
              </a:ext>
            </a:extLst>
          </p:cNvPr>
          <p:cNvSpPr>
            <a:spLocks noGrp="1"/>
          </p:cNvSpPr>
          <p:nvPr>
            <p:ph idx="1"/>
          </p:nvPr>
        </p:nvSpPr>
        <p:spPr>
          <a:xfrm>
            <a:off x="4965431" y="2438400"/>
            <a:ext cx="6586489" cy="3785419"/>
          </a:xfrm>
        </p:spPr>
        <p:txBody>
          <a:bodyPr>
            <a:normAutofit fontScale="92500" lnSpcReduction="20000"/>
          </a:bodyPr>
          <a:lstStyle/>
          <a:p>
            <a:r>
              <a:rPr lang="en-US" sz="3000" dirty="0"/>
              <a:t>National Policy *</a:t>
            </a:r>
          </a:p>
          <a:p>
            <a:r>
              <a:rPr lang="en-US" sz="3000" dirty="0"/>
              <a:t>Safeguarding priority- ‘children first’</a:t>
            </a:r>
          </a:p>
          <a:p>
            <a:r>
              <a:rPr lang="en-US" sz="3000" dirty="0"/>
              <a:t>Children’s rights approach (</a:t>
            </a:r>
            <a:r>
              <a:rPr lang="en-GB" sz="3200" dirty="0">
                <a:effectLst/>
                <a:latin typeface="Calibri" panose="020F0502020204030204" pitchFamily="34" charset="0"/>
                <a:ea typeface="Calibri" panose="020F0502020204030204" pitchFamily="34" charset="0"/>
                <a:cs typeface="Times New Roman" panose="02020603050405020304" pitchFamily="18" charset="0"/>
              </a:rPr>
              <a:t>United Nations Convention on the Rights of the Child).</a:t>
            </a:r>
            <a:endParaRPr lang="en-US" sz="3000" dirty="0"/>
          </a:p>
          <a:p>
            <a:r>
              <a:rPr lang="en-US" sz="3000" dirty="0"/>
              <a:t>Harm prevention key policing priority</a:t>
            </a:r>
          </a:p>
          <a:p>
            <a:r>
              <a:rPr lang="en-US" sz="3000" dirty="0"/>
              <a:t>Listen to and respect the voice of the child</a:t>
            </a:r>
          </a:p>
          <a:p>
            <a:r>
              <a:rPr lang="en-US" sz="3000" dirty="0"/>
              <a:t>Decriminalisation</a:t>
            </a:r>
          </a:p>
          <a:p>
            <a:pPr marL="0" indent="0">
              <a:buNone/>
            </a:pPr>
            <a:endParaRPr lang="en-US" sz="1600" dirty="0"/>
          </a:p>
          <a:p>
            <a:pPr marL="0" indent="0">
              <a:buNone/>
            </a:pPr>
            <a:r>
              <a:rPr lang="en-GB" sz="1600" dirty="0"/>
              <a:t>* National Strategy for the Policing of Children &amp; Young People (2015)</a:t>
            </a:r>
            <a:endParaRPr lang="en-US" sz="1600" dirty="0"/>
          </a:p>
          <a:p>
            <a:endParaRPr lang="en-US" sz="1600" dirty="0"/>
          </a:p>
        </p:txBody>
      </p:sp>
      <p:pic>
        <p:nvPicPr>
          <p:cNvPr id="6" name="Picture 5">
            <a:extLst>
              <a:ext uri="{FF2B5EF4-FFF2-40B4-BE49-F238E27FC236}">
                <a16:creationId xmlns:a16="http://schemas.microsoft.com/office/drawing/2014/main" id="{32F7C86E-CE88-4E90-A1BC-FCB64E23C2EC}"/>
              </a:ext>
            </a:extLst>
          </p:cNvPr>
          <p:cNvPicPr/>
          <p:nvPr/>
        </p:nvPicPr>
        <p:blipFill rotWithShape="1">
          <a:blip r:embed="rId5"/>
          <a:srcRect l="16317" t="10204" r="66772" b="5170"/>
          <a:stretch/>
        </p:blipFill>
        <p:spPr bwMode="auto">
          <a:xfrm>
            <a:off x="233266" y="420181"/>
            <a:ext cx="4105469" cy="5803638"/>
          </a:xfrm>
          <a:prstGeom prst="rect">
            <a:avLst/>
          </a:prstGeom>
          <a:effectLst/>
          <a:extLst>
            <a:ext uri="{53640926-AAD7-44D8-BBD7-CCE9431645EC}">
              <a14:shadowObscured xmlns:a14="http://schemas.microsoft.com/office/drawing/2010/main"/>
            </a:ext>
          </a:extLst>
        </p:spPr>
      </p:pic>
      <p:cxnSp>
        <p:nvCxnSpPr>
          <p:cNvPr id="21" name="Straight Connector 2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00CEFF"/>
            </a:solidFil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24C4E0CC-FB90-4921-9E99-FC0F0B8401DE}"/>
              </a:ext>
            </a:extLst>
          </p:cNvPr>
          <p:cNvSpPr/>
          <p:nvPr/>
        </p:nvSpPr>
        <p:spPr>
          <a:xfrm>
            <a:off x="-1" y="6472727"/>
            <a:ext cx="12192000" cy="1378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Logo&#10;&#10;Description automatically generated">
            <a:extLst>
              <a:ext uri="{FF2B5EF4-FFF2-40B4-BE49-F238E27FC236}">
                <a16:creationId xmlns:a16="http://schemas.microsoft.com/office/drawing/2014/main" id="{4289168C-CC63-40C3-B1FF-4F9CC928A5E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299548" y="5695191"/>
            <a:ext cx="892452" cy="1162799"/>
          </a:xfrm>
          <a:prstGeom prst="rect">
            <a:avLst/>
          </a:prstGeom>
        </p:spPr>
      </p:pic>
      <p:pic>
        <p:nvPicPr>
          <p:cNvPr id="12" name="Audio 11">
            <a:hlinkClick r:id="" action="ppaction://media"/>
            <a:extLst>
              <a:ext uri="{FF2B5EF4-FFF2-40B4-BE49-F238E27FC236}">
                <a16:creationId xmlns:a16="http://schemas.microsoft.com/office/drawing/2014/main" id="{1738E4D3-08EA-4DE8-8C71-894CFFA7FB8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35954948"/>
      </p:ext>
    </p:extLst>
  </p:cSld>
  <p:clrMapOvr>
    <a:masterClrMapping/>
  </p:clrMapOvr>
  <mc:AlternateContent xmlns:mc="http://schemas.openxmlformats.org/markup-compatibility/2006" xmlns:p14="http://schemas.microsoft.com/office/powerpoint/2010/main">
    <mc:Choice Requires="p14">
      <p:transition spd="slow" p14:dur="2000" advTm="50827"/>
    </mc:Choice>
    <mc:Fallback xmlns="">
      <p:transition spd="slow" advTm="508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A49620-F33A-4583-ABF3-85ED5B5F47CB}"/>
              </a:ext>
            </a:extLst>
          </p:cNvPr>
          <p:cNvSpPr>
            <a:spLocks noGrp="1"/>
          </p:cNvSpPr>
          <p:nvPr>
            <p:ph type="title"/>
          </p:nvPr>
        </p:nvSpPr>
        <p:spPr>
          <a:xfrm>
            <a:off x="838201" y="365125"/>
            <a:ext cx="5251316" cy="1807305"/>
          </a:xfrm>
        </p:spPr>
        <p:txBody>
          <a:bodyPr>
            <a:normAutofit/>
          </a:bodyPr>
          <a:lstStyle/>
          <a:p>
            <a:r>
              <a:rPr lang="en-GB" b="1" dirty="0">
                <a:solidFill>
                  <a:schemeClr val="accent5">
                    <a:lumMod val="75000"/>
                  </a:schemeClr>
                </a:solidFill>
              </a:rPr>
              <a:t>Critical issues 5:</a:t>
            </a:r>
            <a:br>
              <a:rPr lang="en-GB" b="1" dirty="0">
                <a:solidFill>
                  <a:schemeClr val="accent5">
                    <a:lumMod val="75000"/>
                  </a:schemeClr>
                </a:solidFill>
              </a:rPr>
            </a:br>
            <a:r>
              <a:rPr lang="en-GB" b="1" dirty="0">
                <a:solidFill>
                  <a:schemeClr val="accent5">
                    <a:lumMod val="75000"/>
                  </a:schemeClr>
                </a:solidFill>
              </a:rPr>
              <a:t>Under reporting</a:t>
            </a:r>
            <a:endParaRPr lang="en-GB" dirty="0">
              <a:solidFill>
                <a:schemeClr val="accent5">
                  <a:lumMod val="75000"/>
                </a:schemeClr>
              </a:solidFill>
            </a:endParaRPr>
          </a:p>
        </p:txBody>
      </p:sp>
      <p:sp>
        <p:nvSpPr>
          <p:cNvPr id="9" name="Content Placeholder 8">
            <a:extLst>
              <a:ext uri="{FF2B5EF4-FFF2-40B4-BE49-F238E27FC236}">
                <a16:creationId xmlns:a16="http://schemas.microsoft.com/office/drawing/2014/main" id="{1FFB7868-AD65-C7AD-9408-B1BC2D53AE49}"/>
              </a:ext>
            </a:extLst>
          </p:cNvPr>
          <p:cNvSpPr>
            <a:spLocks noGrp="1"/>
          </p:cNvSpPr>
          <p:nvPr>
            <p:ph idx="1"/>
          </p:nvPr>
        </p:nvSpPr>
        <p:spPr>
          <a:xfrm>
            <a:off x="838200" y="2021305"/>
            <a:ext cx="5626768" cy="4155658"/>
          </a:xfrm>
        </p:spPr>
        <p:txBody>
          <a:bodyPr>
            <a:normAutofit/>
          </a:bodyPr>
          <a:lstStyle/>
          <a:p>
            <a:r>
              <a:rPr lang="en-GB" sz="2400" dirty="0">
                <a:latin typeface="Calibri" panose="020F0502020204030204" pitchFamily="34" charset="0"/>
                <a:ea typeface="Calibri" panose="020F0502020204030204" pitchFamily="34" charset="0"/>
                <a:cs typeface="Times New Roman" panose="02020603050405020304" pitchFamily="18" charset="0"/>
              </a:rPr>
              <a:t>I didn’t think </a:t>
            </a:r>
            <a:r>
              <a:rPr lang="en-GB" sz="2400" dirty="0">
                <a:effectLst/>
                <a:latin typeface="Calibri" panose="020F0502020204030204" pitchFamily="34" charset="0"/>
                <a:ea typeface="Calibri" panose="020F0502020204030204" pitchFamily="34" charset="0"/>
                <a:cs typeface="Times New Roman" panose="02020603050405020304" pitchFamily="18" charset="0"/>
              </a:rPr>
              <a:t>the incident </a:t>
            </a:r>
            <a:r>
              <a:rPr lang="en-GB" sz="2400" b="1" dirty="0">
                <a:effectLst/>
                <a:latin typeface="Calibri" panose="020F0502020204030204" pitchFamily="34" charset="0"/>
                <a:ea typeface="Calibri" panose="020F0502020204030204" pitchFamily="34" charset="0"/>
                <a:cs typeface="Times New Roman" panose="02020603050405020304" pitchFamily="18" charset="0"/>
              </a:rPr>
              <a:t>was serious enough </a:t>
            </a:r>
            <a:r>
              <a:rPr lang="en-GB" sz="2400" dirty="0">
                <a:effectLst/>
                <a:latin typeface="Calibri" panose="020F0502020204030204" pitchFamily="34" charset="0"/>
                <a:ea typeface="Calibri" panose="020F0502020204030204" pitchFamily="34" charset="0"/>
                <a:cs typeface="Times New Roman" panose="02020603050405020304" pitchFamily="18" charset="0"/>
              </a:rPr>
              <a:t>to report” (55%) “</a:t>
            </a:r>
            <a:r>
              <a:rPr lang="en-GB" sz="2400" b="1" dirty="0">
                <a:effectLst/>
                <a:latin typeface="Calibri" panose="020F0502020204030204" pitchFamily="34" charset="0"/>
                <a:ea typeface="Calibri" panose="020F0502020204030204" pitchFamily="34" charset="0"/>
                <a:cs typeface="Times New Roman" panose="02020603050405020304" pitchFamily="18" charset="0"/>
              </a:rPr>
              <a:t>I didn’t think reporting it would help</a:t>
            </a:r>
            <a:r>
              <a:rPr lang="en-GB" sz="2400" dirty="0">
                <a:effectLst/>
                <a:latin typeface="Calibri" panose="020F0502020204030204" pitchFamily="34" charset="0"/>
                <a:ea typeface="Calibri" panose="020F0502020204030204" pitchFamily="34" charset="0"/>
                <a:cs typeface="Times New Roman" panose="02020603050405020304" pitchFamily="18" charset="0"/>
              </a:rPr>
              <a:t>” (45</a:t>
            </a:r>
            <a:r>
              <a:rPr lang="en-GB" sz="2400" dirty="0">
                <a:latin typeface="Calibri" panose="020F0502020204030204" pitchFamily="34" charset="0"/>
                <a:ea typeface="Calibri" panose="020F0502020204030204" pitchFamily="34" charset="0"/>
                <a:cs typeface="Times New Roman" panose="02020603050405020304" pitchFamily="18" charset="0"/>
              </a:rPr>
              <a:t>%) (APPG 2020)</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     (UK-wide survey on sexual harassment   2021 APPG UN Women’s work in the UK)</a:t>
            </a:r>
          </a:p>
          <a:p>
            <a:r>
              <a:rPr lang="en-GB" sz="2400" b="1" dirty="0">
                <a:effectLst/>
                <a:latin typeface="Calibri" panose="020F0502020204030204" pitchFamily="34" charset="0"/>
                <a:ea typeface="Calibri" panose="020F0502020204030204" pitchFamily="34" charset="0"/>
                <a:cs typeface="Times New Roman" panose="02020603050405020304" pitchFamily="18" charset="0"/>
              </a:rPr>
              <a:t>81%</a:t>
            </a:r>
            <a:r>
              <a:rPr lang="en-GB" sz="2400" dirty="0">
                <a:effectLst/>
                <a:latin typeface="Calibri" panose="020F0502020204030204" pitchFamily="34" charset="0"/>
                <a:ea typeface="Calibri" panose="020F0502020204030204" pitchFamily="34" charset="0"/>
                <a:cs typeface="Times New Roman" panose="02020603050405020304" pitchFamily="18" charset="0"/>
              </a:rPr>
              <a:t> of victims of sexual violence </a:t>
            </a:r>
            <a:r>
              <a:rPr lang="en-GB" sz="2400" b="1" dirty="0">
                <a:effectLst/>
                <a:latin typeface="Calibri" panose="020F0502020204030204" pitchFamily="34" charset="0"/>
                <a:ea typeface="Calibri" panose="020F0502020204030204" pitchFamily="34" charset="0"/>
                <a:cs typeface="Times New Roman" panose="02020603050405020304" pitchFamily="18" charset="0"/>
              </a:rPr>
              <a:t>didn’t report because they didn’t think they would be believed</a:t>
            </a:r>
            <a:r>
              <a:rPr lang="en-GB" sz="2400" dirty="0">
                <a:effectLst/>
                <a:latin typeface="Calibri" panose="020F0502020204030204" pitchFamily="34" charset="0"/>
                <a:ea typeface="Calibri" panose="020F0502020204030204" pitchFamily="34" charset="0"/>
                <a:cs typeface="Times New Roman" panose="02020603050405020304" pitchFamily="18" charset="0"/>
              </a:rPr>
              <a:t>. (Williams et al., 2022) </a:t>
            </a:r>
            <a:endParaRPr lang="en-US" sz="2400" dirty="0"/>
          </a:p>
        </p:txBody>
      </p:sp>
      <p:sp>
        <p:nvSpPr>
          <p:cNvPr id="7" name="Rectangle 6">
            <a:extLst>
              <a:ext uri="{FF2B5EF4-FFF2-40B4-BE49-F238E27FC236}">
                <a16:creationId xmlns:a16="http://schemas.microsoft.com/office/drawing/2014/main" id="{470EA78A-340C-49F9-9610-14779860E9BF}"/>
              </a:ext>
            </a:extLst>
          </p:cNvPr>
          <p:cNvSpPr/>
          <p:nvPr/>
        </p:nvSpPr>
        <p:spPr>
          <a:xfrm>
            <a:off x="-1" y="6472727"/>
            <a:ext cx="12192000" cy="1378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Content Placeholder 4" descr="A picture containing person, indoor, close&#10;&#10;Description automatically generated">
            <a:extLst>
              <a:ext uri="{FF2B5EF4-FFF2-40B4-BE49-F238E27FC236}">
                <a16:creationId xmlns:a16="http://schemas.microsoft.com/office/drawing/2014/main" id="{9AD395AF-2935-4618-87AF-5B30593A396E}"/>
              </a:ext>
            </a:extLst>
          </p:cNvPr>
          <p:cNvPicPr>
            <a:picLocks noChangeAspect="1"/>
          </p:cNvPicPr>
          <p:nvPr/>
        </p:nvPicPr>
        <p:blipFill rotWithShape="1">
          <a:blip r:embed="rId5">
            <a:extLst>
              <a:ext uri="{28A0092B-C50C-407E-A947-70E740481C1C}">
                <a14:useLocalDpi xmlns:a14="http://schemas.microsoft.com/office/drawing/2010/main" val="0"/>
              </a:ext>
            </a:extLst>
          </a:blip>
          <a:srcRect l="20629" r="14377" b="-2"/>
          <a:stretch/>
        </p:blipFill>
        <p:spPr>
          <a:xfrm>
            <a:off x="622616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3" name="Thought Bubble: Cloud 2">
            <a:extLst>
              <a:ext uri="{FF2B5EF4-FFF2-40B4-BE49-F238E27FC236}">
                <a16:creationId xmlns:a16="http://schemas.microsoft.com/office/drawing/2014/main" id="{A3E0E9CF-306D-488C-842C-C115E892E421}"/>
              </a:ext>
            </a:extLst>
          </p:cNvPr>
          <p:cNvSpPr/>
          <p:nvPr/>
        </p:nvSpPr>
        <p:spPr>
          <a:xfrm>
            <a:off x="5803232" y="4130832"/>
            <a:ext cx="4764505" cy="2727158"/>
          </a:xfrm>
          <a:prstGeom prst="cloudCallout">
            <a:avLst>
              <a:gd name="adj1" fmla="val -6326"/>
              <a:gd name="adj2" fmla="val -174189"/>
            </a:avLst>
          </a:prstGeom>
          <a:solidFill>
            <a:srgbClr val="7698D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I can’t say anything about what happened as they just sweep everything under the carpet! (Girl, Estyn Report 2021)</a:t>
            </a:r>
          </a:p>
        </p:txBody>
      </p:sp>
      <p:pic>
        <p:nvPicPr>
          <p:cNvPr id="8" name="Picture 7" descr="Logo&#10;&#10;Description automatically generated">
            <a:extLst>
              <a:ext uri="{FF2B5EF4-FFF2-40B4-BE49-F238E27FC236}">
                <a16:creationId xmlns:a16="http://schemas.microsoft.com/office/drawing/2014/main" id="{FC79B693-1F85-4015-B47B-12FE5755527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5695201"/>
            <a:ext cx="892452" cy="1162799"/>
          </a:xfrm>
          <a:prstGeom prst="rect">
            <a:avLst/>
          </a:prstGeom>
        </p:spPr>
      </p:pic>
      <p:pic>
        <p:nvPicPr>
          <p:cNvPr id="11" name="Audio 10">
            <a:hlinkClick r:id="" action="ppaction://media"/>
            <a:extLst>
              <a:ext uri="{FF2B5EF4-FFF2-40B4-BE49-F238E27FC236}">
                <a16:creationId xmlns:a16="http://schemas.microsoft.com/office/drawing/2014/main" id="{F857DACD-416A-45BF-A89E-566E3868F39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658206361"/>
      </p:ext>
    </p:extLst>
  </p:cSld>
  <p:clrMapOvr>
    <a:masterClrMapping/>
  </p:clrMapOvr>
  <mc:AlternateContent xmlns:mc="http://schemas.openxmlformats.org/markup-compatibility/2006" xmlns:p14="http://schemas.microsoft.com/office/powerpoint/2010/main">
    <mc:Choice Requires="p14">
      <p:transition spd="slow" p14:dur="2000" advTm="64025"/>
    </mc:Choice>
    <mc:Fallback xmlns="">
      <p:transition spd="slow" advTm="640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72E438A2-8BAA-432C-97B2-37AC22C25C75}"/>
              </a:ext>
            </a:extLst>
          </p:cNvPr>
          <p:cNvSpPr>
            <a:spLocks noGrp="1"/>
          </p:cNvSpPr>
          <p:nvPr>
            <p:ph sz="half" idx="2"/>
          </p:nvPr>
        </p:nvSpPr>
        <p:spPr>
          <a:xfrm>
            <a:off x="326604" y="2521222"/>
            <a:ext cx="5157787" cy="3684588"/>
          </a:xfrm>
        </p:spPr>
        <p:txBody>
          <a:bodyPr>
            <a:normAutofit fontScale="85000" lnSpcReduction="2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Joined up approach through new Strategic group for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Child Centred Policing </a:t>
            </a:r>
            <a:r>
              <a:rPr kumimoji="0" lang="en-GB" sz="2400" i="0" u="none" strike="noStrike" kern="1200" cap="none" spc="0" normalizeH="0" baseline="0" noProof="0" dirty="0">
                <a:ln>
                  <a:noFill/>
                </a:ln>
                <a:solidFill>
                  <a:prstClr val="black"/>
                </a:solidFill>
                <a:effectLst/>
                <a:uLnTx/>
                <a:uFillTx/>
                <a:latin typeface="Calibri" panose="020F0502020204030204"/>
                <a:ea typeface="+mn-ea"/>
                <a:cs typeface="+mn-cs"/>
              </a:rPr>
              <a:t>and</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CCP Strategy for all SWP services to children</a:t>
            </a:r>
          </a:p>
          <a:p>
            <a:pPr>
              <a:defRPr/>
            </a:pPr>
            <a:r>
              <a:rPr lang="en-GB" sz="2400" b="1" dirty="0"/>
              <a:t>Partnership work </a:t>
            </a:r>
            <a:r>
              <a:rPr lang="en-GB" sz="2400" dirty="0"/>
              <a:t>and the </a:t>
            </a:r>
            <a:r>
              <a:rPr lang="en-GB" sz="2400" b="1" dirty="0"/>
              <a:t>Wales Police Schools Programme and schools</a:t>
            </a:r>
          </a:p>
          <a:p>
            <a:pPr>
              <a:defRPr/>
            </a:pPr>
            <a:r>
              <a:rPr lang="en-GB" sz="2400" b="1" dirty="0"/>
              <a:t>Evidence based approach </a:t>
            </a:r>
            <a:r>
              <a:rPr lang="en-GB" sz="2400" dirty="0"/>
              <a:t>of Police in Schools – </a:t>
            </a:r>
            <a:r>
              <a:rPr kumimoji="0" lang="en-GB" sz="2400" b="0" i="0" u="none" strike="noStrike" kern="1200" cap="none" spc="0" normalizeH="0" baseline="0" noProof="0" dirty="0">
                <a:ln>
                  <a:noFill/>
                </a:ln>
                <a:solidFill>
                  <a:prstClr val="black"/>
                </a:solidFill>
                <a:effectLst/>
                <a:uLnTx/>
                <a:uFillTx/>
                <a:ea typeface="Calibri" panose="020F0502020204030204" pitchFamily="34" charset="0"/>
                <a:cs typeface="Times New Roman" panose="02020603050405020304" pitchFamily="18" charset="0"/>
              </a:rPr>
              <a:t>Pósch</a:t>
            </a:r>
            <a:r>
              <a:rPr lang="en-GB" sz="2400" dirty="0"/>
              <a:t> &amp; Jackson (2021) on school based deliveries- “significantly improved attitudes towards the police both short term and long term and also helped students to learn new concepts”, (2021, p.6).</a:t>
            </a:r>
          </a:p>
          <a:p>
            <a:pPr>
              <a:defRPr/>
            </a:pPr>
            <a:r>
              <a:rPr lang="en-GB" sz="2400" b="1" dirty="0"/>
              <a:t>Public health approach </a:t>
            </a:r>
            <a:r>
              <a:rPr lang="en-GB" sz="2400" dirty="0"/>
              <a:t>interventions</a:t>
            </a:r>
          </a:p>
          <a:p>
            <a:pPr>
              <a:defRPr/>
            </a:pPr>
            <a:r>
              <a:rPr lang="en-GB" sz="2400" dirty="0"/>
              <a:t>Promotion of </a:t>
            </a:r>
            <a:r>
              <a:rPr lang="en-GB" sz="2400" b="1" dirty="0"/>
              <a:t>Fearless</a:t>
            </a:r>
            <a:r>
              <a:rPr lang="en-GB" sz="2400" dirty="0"/>
              <a:t> as an anonymous tool for reporting sexual harassment</a:t>
            </a:r>
          </a:p>
          <a:p>
            <a:pPr>
              <a:defRPr/>
            </a:pPr>
            <a:endParaRPr lang="en-GB" sz="2400" dirty="0"/>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GB" dirty="0"/>
          </a:p>
        </p:txBody>
      </p:sp>
      <p:sp>
        <p:nvSpPr>
          <p:cNvPr id="6" name="Content Placeholder 5">
            <a:extLst>
              <a:ext uri="{FF2B5EF4-FFF2-40B4-BE49-F238E27FC236}">
                <a16:creationId xmlns:a16="http://schemas.microsoft.com/office/drawing/2014/main" id="{1F6A23CE-BBF1-4877-9613-FB67D97EF02A}"/>
              </a:ext>
            </a:extLst>
          </p:cNvPr>
          <p:cNvSpPr>
            <a:spLocks noGrp="1"/>
          </p:cNvSpPr>
          <p:nvPr>
            <p:ph sz="quarter" idx="4"/>
          </p:nvPr>
        </p:nvSpPr>
        <p:spPr>
          <a:xfrm>
            <a:off x="6974859" y="2547757"/>
            <a:ext cx="5001241" cy="3684588"/>
          </a:xfrm>
        </p:spPr>
        <p:txBody>
          <a:bodyPr>
            <a:normAutofit fontScale="85000" lnSpcReduction="20000"/>
          </a:bodyPr>
          <a:lstStyle/>
          <a:p>
            <a:r>
              <a:rPr lang="en-GB" sz="2400" dirty="0"/>
              <a:t>Challenges to </a:t>
            </a:r>
            <a:r>
              <a:rPr lang="en-GB" sz="2400" b="1" dirty="0"/>
              <a:t>corpocracy in approaches to encounters with YP that impact on trust and confidence. Need to standardise approach.</a:t>
            </a:r>
            <a:endParaRPr lang="en-GB" sz="2400" dirty="0"/>
          </a:p>
          <a:p>
            <a:r>
              <a:rPr lang="en-GB" sz="2400" b="1" dirty="0"/>
              <a:t>Sign posting to services </a:t>
            </a:r>
            <a:r>
              <a:rPr lang="en-GB" sz="2400" dirty="0"/>
              <a:t>that are in crisis such as mental health and counselling.</a:t>
            </a:r>
          </a:p>
          <a:p>
            <a:r>
              <a:rPr lang="en-GB" sz="2400" b="1" dirty="0"/>
              <a:t>Lack of funding to develop interventions </a:t>
            </a:r>
            <a:r>
              <a:rPr lang="en-GB" sz="2400" dirty="0"/>
              <a:t>in schools around bystander training </a:t>
            </a:r>
          </a:p>
          <a:p>
            <a:r>
              <a:rPr lang="en-GB" sz="2400" b="1" dirty="0"/>
              <a:t>C &amp; YP reluctance to report </a:t>
            </a:r>
            <a:r>
              <a:rPr lang="en-GB" sz="2400" dirty="0"/>
              <a:t>due to confiscation of digital devices </a:t>
            </a:r>
          </a:p>
          <a:p>
            <a:r>
              <a:rPr lang="en-GB" sz="2400" b="1" dirty="0"/>
              <a:t>Engaging parents </a:t>
            </a:r>
            <a:r>
              <a:rPr lang="en-GB" sz="2400" dirty="0"/>
              <a:t>in the process of safeguarding children and building resilience. Collaborative approaches with partners </a:t>
            </a:r>
            <a:r>
              <a:rPr lang="en-GB" sz="2400"/>
              <a:t>to solutions.</a:t>
            </a:r>
            <a:endParaRPr lang="en-GB" sz="2400" dirty="0"/>
          </a:p>
        </p:txBody>
      </p:sp>
      <p:pic>
        <p:nvPicPr>
          <p:cNvPr id="8" name="Picture 7">
            <a:extLst>
              <a:ext uri="{FF2B5EF4-FFF2-40B4-BE49-F238E27FC236}">
                <a16:creationId xmlns:a16="http://schemas.microsoft.com/office/drawing/2014/main" id="{BE522C0A-F4F8-4BB9-930D-40B7C79240D6}"/>
              </a:ext>
            </a:extLst>
          </p:cNvPr>
          <p:cNvPicPr>
            <a:picLocks noChangeAspect="1"/>
          </p:cNvPicPr>
          <p:nvPr/>
        </p:nvPicPr>
        <p:blipFill>
          <a:blip r:embed="rId5"/>
          <a:stretch>
            <a:fillRect/>
          </a:stretch>
        </p:blipFill>
        <p:spPr>
          <a:xfrm>
            <a:off x="4357791" y="16066"/>
            <a:ext cx="3492137" cy="1746069"/>
          </a:xfrm>
          <a:prstGeom prst="rect">
            <a:avLst/>
          </a:prstGeom>
        </p:spPr>
      </p:pic>
      <p:sp>
        <p:nvSpPr>
          <p:cNvPr id="13" name="Rectangle 12">
            <a:extLst>
              <a:ext uri="{FF2B5EF4-FFF2-40B4-BE49-F238E27FC236}">
                <a16:creationId xmlns:a16="http://schemas.microsoft.com/office/drawing/2014/main" id="{A9DA1BA6-34A9-4599-9325-C552F4647790}"/>
              </a:ext>
            </a:extLst>
          </p:cNvPr>
          <p:cNvSpPr/>
          <p:nvPr/>
        </p:nvSpPr>
        <p:spPr>
          <a:xfrm>
            <a:off x="7849928" y="16066"/>
            <a:ext cx="4357789" cy="1754155"/>
          </a:xfrm>
          <a:prstGeom prst="rect">
            <a:avLst/>
          </a:prstGeom>
          <a:solidFill>
            <a:srgbClr val="5BA3AD"/>
          </a:solidFill>
          <a:ln>
            <a:solidFill>
              <a:srgbClr val="5BA3A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5516E114-874D-4A77-BF0F-DC5C19AD0626}"/>
              </a:ext>
            </a:extLst>
          </p:cNvPr>
          <p:cNvSpPr/>
          <p:nvPr/>
        </p:nvSpPr>
        <p:spPr>
          <a:xfrm>
            <a:off x="0" y="0"/>
            <a:ext cx="4357791" cy="1754155"/>
          </a:xfrm>
          <a:prstGeom prst="rect">
            <a:avLst/>
          </a:prstGeom>
          <a:solidFill>
            <a:srgbClr val="5BA3AD"/>
          </a:solidFill>
          <a:ln>
            <a:solidFill>
              <a:srgbClr val="5BA3A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 Placeholder 2">
            <a:extLst>
              <a:ext uri="{FF2B5EF4-FFF2-40B4-BE49-F238E27FC236}">
                <a16:creationId xmlns:a16="http://schemas.microsoft.com/office/drawing/2014/main" id="{476EB735-86AF-4677-B95D-38B3B30DE354}"/>
              </a:ext>
            </a:extLst>
          </p:cNvPr>
          <p:cNvSpPr>
            <a:spLocks noGrp="1"/>
          </p:cNvSpPr>
          <p:nvPr>
            <p:ph type="body" idx="1"/>
          </p:nvPr>
        </p:nvSpPr>
        <p:spPr>
          <a:xfrm>
            <a:off x="494555" y="492170"/>
            <a:ext cx="5157787" cy="823912"/>
          </a:xfrm>
        </p:spPr>
        <p:txBody>
          <a:bodyPr/>
          <a:lstStyle/>
          <a:p>
            <a:r>
              <a:rPr kumimoji="0" lang="en-GB" sz="4400" b="1" i="0" u="none" strike="noStrike" kern="1200" cap="none" spc="0" normalizeH="0" baseline="0" noProof="0" dirty="0">
                <a:ln>
                  <a:noFill/>
                </a:ln>
                <a:solidFill>
                  <a:schemeClr val="bg1"/>
                </a:solidFill>
                <a:effectLst/>
                <a:uLnTx/>
                <a:uFillTx/>
                <a:latin typeface="Calibri Light" panose="020F0302020204030204"/>
                <a:ea typeface="+mj-ea"/>
                <a:cs typeface="+mj-cs"/>
              </a:rPr>
              <a:t>Opportunities</a:t>
            </a:r>
            <a:endParaRPr lang="en-GB" dirty="0">
              <a:solidFill>
                <a:schemeClr val="bg1"/>
              </a:solidFill>
            </a:endParaRPr>
          </a:p>
        </p:txBody>
      </p:sp>
      <p:sp>
        <p:nvSpPr>
          <p:cNvPr id="5" name="Text Placeholder 4">
            <a:extLst>
              <a:ext uri="{FF2B5EF4-FFF2-40B4-BE49-F238E27FC236}">
                <a16:creationId xmlns:a16="http://schemas.microsoft.com/office/drawing/2014/main" id="{821B2929-4747-4FBF-A806-C2335854F9B7}"/>
              </a:ext>
            </a:extLst>
          </p:cNvPr>
          <p:cNvSpPr>
            <a:spLocks noGrp="1"/>
          </p:cNvSpPr>
          <p:nvPr>
            <p:ph type="body" sz="quarter" idx="3"/>
          </p:nvPr>
        </p:nvSpPr>
        <p:spPr>
          <a:xfrm>
            <a:off x="8840756" y="468649"/>
            <a:ext cx="5183188" cy="823912"/>
          </a:xfrm>
        </p:spPr>
        <p:txBody>
          <a:bodyPr/>
          <a:lstStyle/>
          <a:p>
            <a:r>
              <a:rPr lang="en-GB" sz="4400" dirty="0">
                <a:solidFill>
                  <a:schemeClr val="bg1"/>
                </a:solidFill>
                <a:latin typeface="Calibri Light" panose="020F0302020204030204"/>
                <a:ea typeface="+mj-ea"/>
                <a:cs typeface="+mj-cs"/>
              </a:rPr>
              <a:t>B</a:t>
            </a:r>
            <a:r>
              <a:rPr kumimoji="0" lang="en-GB" sz="4400" b="1" i="0" u="none" strike="noStrike" kern="1200" cap="none" spc="0" normalizeH="0" baseline="0" noProof="0" dirty="0" err="1">
                <a:ln>
                  <a:noFill/>
                </a:ln>
                <a:solidFill>
                  <a:schemeClr val="bg1"/>
                </a:solidFill>
                <a:effectLst/>
                <a:uLnTx/>
                <a:uFillTx/>
                <a:latin typeface="Calibri Light" panose="020F0302020204030204"/>
                <a:ea typeface="+mj-ea"/>
                <a:cs typeface="+mj-cs"/>
              </a:rPr>
              <a:t>arriers</a:t>
            </a:r>
            <a:endParaRPr lang="en-GB" dirty="0">
              <a:solidFill>
                <a:schemeClr val="bg1"/>
              </a:solidFill>
            </a:endParaRPr>
          </a:p>
        </p:txBody>
      </p:sp>
      <p:sp>
        <p:nvSpPr>
          <p:cNvPr id="16" name="Rectangle 15">
            <a:extLst>
              <a:ext uri="{FF2B5EF4-FFF2-40B4-BE49-F238E27FC236}">
                <a16:creationId xmlns:a16="http://schemas.microsoft.com/office/drawing/2014/main" id="{0D0C9A39-ACCE-4393-93A2-5502D0D20E07}"/>
              </a:ext>
            </a:extLst>
          </p:cNvPr>
          <p:cNvSpPr/>
          <p:nvPr/>
        </p:nvSpPr>
        <p:spPr>
          <a:xfrm>
            <a:off x="-1" y="6472727"/>
            <a:ext cx="12192000" cy="1378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descr="Logo&#10;&#10;Description automatically generated">
            <a:extLst>
              <a:ext uri="{FF2B5EF4-FFF2-40B4-BE49-F238E27FC236}">
                <a16:creationId xmlns:a16="http://schemas.microsoft.com/office/drawing/2014/main" id="{EE9C192C-8BC7-4970-83BC-2CE566342A6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299548" y="5695191"/>
            <a:ext cx="892452" cy="1162799"/>
          </a:xfrm>
          <a:prstGeom prst="rect">
            <a:avLst/>
          </a:prstGeom>
        </p:spPr>
      </p:pic>
      <p:sp>
        <p:nvSpPr>
          <p:cNvPr id="2" name="Rectangle 1">
            <a:extLst>
              <a:ext uri="{FF2B5EF4-FFF2-40B4-BE49-F238E27FC236}">
                <a16:creationId xmlns:a16="http://schemas.microsoft.com/office/drawing/2014/main" id="{B71A9A03-2CC6-4583-87CB-4013BB924D3A}"/>
              </a:ext>
            </a:extLst>
          </p:cNvPr>
          <p:cNvSpPr/>
          <p:nvPr/>
        </p:nvSpPr>
        <p:spPr>
          <a:xfrm>
            <a:off x="0" y="1754155"/>
            <a:ext cx="12192000" cy="5001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 lack of joined up prevention is the greatest risk of harm to the public! - Jon Drake (2022)</a:t>
            </a:r>
          </a:p>
        </p:txBody>
      </p:sp>
      <p:pic>
        <p:nvPicPr>
          <p:cNvPr id="9" name="Audio 8">
            <a:hlinkClick r:id="" action="ppaction://media"/>
            <a:extLst>
              <a:ext uri="{FF2B5EF4-FFF2-40B4-BE49-F238E27FC236}">
                <a16:creationId xmlns:a16="http://schemas.microsoft.com/office/drawing/2014/main" id="{B9E38476-A957-4461-B766-CFDF1C7CE28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35499994"/>
      </p:ext>
    </p:extLst>
  </p:cSld>
  <p:clrMapOvr>
    <a:masterClrMapping/>
  </p:clrMapOvr>
  <mc:AlternateContent xmlns:mc="http://schemas.openxmlformats.org/markup-compatibility/2006">
    <mc:Choice xmlns:p14="http://schemas.microsoft.com/office/powerpoint/2010/main" Requires="p14">
      <p:transition spd="slow" p14:dur="2000" advTm="180947"/>
    </mc:Choice>
    <mc:Fallback>
      <p:transition spd="slow" advTm="1809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FBC4B55C-DBEC-4721-9E97-5B0E2FB5586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12857"/>
          <a:stretch/>
        </p:blipFill>
        <p:spPr bwMode="auto">
          <a:xfrm>
            <a:off x="3680214" y="2868359"/>
            <a:ext cx="4469784" cy="303842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A close up of a keyboard&#10;&#10;Description automatically generated with low confidence">
            <a:extLst>
              <a:ext uri="{FF2B5EF4-FFF2-40B4-BE49-F238E27FC236}">
                <a16:creationId xmlns:a16="http://schemas.microsoft.com/office/drawing/2014/main" id="{B58BE583-A560-4143-A287-93762B09FD7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33836" y="467572"/>
            <a:ext cx="3046938" cy="1861457"/>
          </a:xfrm>
          <a:prstGeom prst="rect">
            <a:avLst/>
          </a:prstGeom>
        </p:spPr>
      </p:pic>
      <p:pic>
        <p:nvPicPr>
          <p:cNvPr id="1028" name="Picture 4" descr="Image result for Bar Graph Arrow Blue">
            <a:extLst>
              <a:ext uri="{FF2B5EF4-FFF2-40B4-BE49-F238E27FC236}">
                <a16:creationId xmlns:a16="http://schemas.microsoft.com/office/drawing/2014/main" id="{4C778A2A-7373-4143-9F27-2238C16E480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554446" y="292917"/>
            <a:ext cx="3139054" cy="236070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Bystander Intervention Training">
            <a:extLst>
              <a:ext uri="{FF2B5EF4-FFF2-40B4-BE49-F238E27FC236}">
                <a16:creationId xmlns:a16="http://schemas.microsoft.com/office/drawing/2014/main" id="{AD0085EF-0B35-4FDE-82C3-57C63801800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49998" y="2659011"/>
            <a:ext cx="3677330" cy="1525124"/>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mage result for School vector">
            <a:extLst>
              <a:ext uri="{FF2B5EF4-FFF2-40B4-BE49-F238E27FC236}">
                <a16:creationId xmlns:a16="http://schemas.microsoft.com/office/drawing/2014/main" id="{435E68FF-7DD3-41EB-99CE-7FDC08489B7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083411" y="4398845"/>
            <a:ext cx="3810503" cy="2207406"/>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Image result for Young People Illustration">
            <a:extLst>
              <a:ext uri="{FF2B5EF4-FFF2-40B4-BE49-F238E27FC236}">
                <a16:creationId xmlns:a16="http://schemas.microsoft.com/office/drawing/2014/main" id="{1FDDF854-6551-44E9-A792-026582527B68}"/>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17367" y="4696247"/>
            <a:ext cx="2108686" cy="2123748"/>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descr="See the source image">
            <a:extLst>
              <a:ext uri="{FF2B5EF4-FFF2-40B4-BE49-F238E27FC236}">
                <a16:creationId xmlns:a16="http://schemas.microsoft.com/office/drawing/2014/main" id="{3C49B06D-2DAC-46B2-B4A3-0DF71B8C50F9}"/>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800714" y="46822"/>
            <a:ext cx="2623212" cy="2623212"/>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1F46CA54-A265-45B7-983F-34A64F5C0D2E}"/>
              </a:ext>
            </a:extLst>
          </p:cNvPr>
          <p:cNvSpPr/>
          <p:nvPr/>
        </p:nvSpPr>
        <p:spPr>
          <a:xfrm rot="20129274">
            <a:off x="719782" y="1011605"/>
            <a:ext cx="2646879" cy="923330"/>
          </a:xfrm>
          <a:prstGeom prst="rect">
            <a:avLst/>
          </a:prstGeom>
          <a:noFill/>
        </p:spPr>
        <p:txBody>
          <a:bodyPr wrap="none" lIns="91440" tIns="45720" rIns="91440" bIns="45720">
            <a:spAutoFit/>
          </a:bodyPr>
          <a:lstStyle/>
          <a:p>
            <a:pPr algn="ctr"/>
            <a:r>
              <a:rPr lang="en-US"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endemic</a:t>
            </a:r>
          </a:p>
        </p:txBody>
      </p:sp>
      <p:sp>
        <p:nvSpPr>
          <p:cNvPr id="13" name="Rectangle 12">
            <a:extLst>
              <a:ext uri="{FF2B5EF4-FFF2-40B4-BE49-F238E27FC236}">
                <a16:creationId xmlns:a16="http://schemas.microsoft.com/office/drawing/2014/main" id="{0D536037-6F1F-4BAC-A6C7-5C615C8A2715}"/>
              </a:ext>
            </a:extLst>
          </p:cNvPr>
          <p:cNvSpPr/>
          <p:nvPr/>
        </p:nvSpPr>
        <p:spPr>
          <a:xfrm rot="20129274">
            <a:off x="3436020" y="567616"/>
            <a:ext cx="4875310" cy="923330"/>
          </a:xfrm>
          <a:prstGeom prst="rect">
            <a:avLst/>
          </a:prstGeom>
          <a:noFill/>
        </p:spPr>
        <p:txBody>
          <a:bodyPr wrap="none" lIns="91440" tIns="45720" rIns="91440" bIns="45720">
            <a:spAutoFit/>
          </a:bodyPr>
          <a:lstStyle/>
          <a:p>
            <a:pPr algn="ctr"/>
            <a:r>
              <a:rPr lang="en-US" sz="5400" b="1" cap="none" spc="0" dirty="0">
                <a:ln w="10160">
                  <a:solidFill>
                    <a:schemeClr val="accent5"/>
                  </a:solidFill>
                  <a:prstDash val="solid"/>
                </a:ln>
                <a:solidFill>
                  <a:srgbClr val="FF0000"/>
                </a:solidFill>
                <a:effectLst>
                  <a:outerShdw blurRad="38100" dist="22860" dir="5400000" algn="tl" rotWithShape="0">
                    <a:srgbClr val="000000">
                      <a:alpha val="30000"/>
                    </a:srgbClr>
                  </a:outerShdw>
                </a:effectLst>
              </a:rPr>
              <a:t>Under-reporting</a:t>
            </a:r>
          </a:p>
        </p:txBody>
      </p:sp>
      <p:pic>
        <p:nvPicPr>
          <p:cNvPr id="4" name="Picture 4" descr="See the source image">
            <a:extLst>
              <a:ext uri="{FF2B5EF4-FFF2-40B4-BE49-F238E27FC236}">
                <a16:creationId xmlns:a16="http://schemas.microsoft.com/office/drawing/2014/main" id="{1A3F21E3-CAFC-4214-A1D8-B0BB580AE142}"/>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691127" y="2443446"/>
            <a:ext cx="2040397" cy="203850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See the source image">
            <a:extLst>
              <a:ext uri="{FF2B5EF4-FFF2-40B4-BE49-F238E27FC236}">
                <a16:creationId xmlns:a16="http://schemas.microsoft.com/office/drawing/2014/main" id="{7722CB5F-8A2F-408B-8160-881833540B05}"/>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02043" y="2442403"/>
            <a:ext cx="2207406" cy="2207406"/>
          </a:xfrm>
          <a:prstGeom prst="rect">
            <a:avLst/>
          </a:prstGeom>
          <a:noFill/>
          <a:extLst>
            <a:ext uri="{909E8E84-426E-40DD-AFC4-6F175D3DCCD1}">
              <a14:hiddenFill xmlns:a14="http://schemas.microsoft.com/office/drawing/2010/main">
                <a:solidFill>
                  <a:srgbClr val="FFFFFF"/>
                </a:solidFill>
              </a14:hiddenFill>
            </a:ext>
          </a:extLst>
        </p:spPr>
      </p:pic>
      <p:sp>
        <p:nvSpPr>
          <p:cNvPr id="16" name="Rectangle 15">
            <a:extLst>
              <a:ext uri="{FF2B5EF4-FFF2-40B4-BE49-F238E27FC236}">
                <a16:creationId xmlns:a16="http://schemas.microsoft.com/office/drawing/2014/main" id="{D24EA26A-275D-4739-8DBF-F5E13355F6F6}"/>
              </a:ext>
            </a:extLst>
          </p:cNvPr>
          <p:cNvSpPr/>
          <p:nvPr/>
        </p:nvSpPr>
        <p:spPr>
          <a:xfrm rot="20129274">
            <a:off x="8194581" y="114689"/>
            <a:ext cx="2617062" cy="1754326"/>
          </a:xfrm>
          <a:prstGeom prst="rect">
            <a:avLst/>
          </a:prstGeom>
          <a:noFill/>
        </p:spPr>
        <p:txBody>
          <a:bodyPr wrap="none" lIns="91440" tIns="45720" rIns="91440" bIns="45720">
            <a:spAutoFit/>
          </a:bodyPr>
          <a:lstStyle/>
          <a:p>
            <a:pPr algn="ctr"/>
            <a:r>
              <a:rPr lang="en-US" sz="5400" b="1" cap="none" spc="0" dirty="0">
                <a:ln w="10160">
                  <a:solidFill>
                    <a:schemeClr val="accent5"/>
                  </a:solidFill>
                  <a:prstDash val="solid"/>
                </a:ln>
                <a:effectLst>
                  <a:outerShdw blurRad="38100" dist="22860" dir="5400000" algn="tl" rotWithShape="0">
                    <a:srgbClr val="000000">
                      <a:alpha val="30000"/>
                    </a:srgbClr>
                  </a:outerShdw>
                </a:effectLst>
              </a:rPr>
              <a:t>Sexual </a:t>
            </a:r>
          </a:p>
          <a:p>
            <a:pPr algn="ctr"/>
            <a:r>
              <a:rPr lang="en-US" sz="5400" b="1" cap="none" spc="0" dirty="0">
                <a:ln w="10160">
                  <a:solidFill>
                    <a:schemeClr val="accent5"/>
                  </a:solidFill>
                  <a:prstDash val="solid"/>
                </a:ln>
                <a:effectLst>
                  <a:outerShdw blurRad="38100" dist="22860" dir="5400000" algn="tl" rotWithShape="0">
                    <a:srgbClr val="000000">
                      <a:alpha val="30000"/>
                    </a:srgbClr>
                  </a:outerShdw>
                </a:effectLst>
              </a:rPr>
              <a:t>offences</a:t>
            </a:r>
          </a:p>
        </p:txBody>
      </p:sp>
      <p:sp>
        <p:nvSpPr>
          <p:cNvPr id="17" name="Rectangle 16">
            <a:extLst>
              <a:ext uri="{FF2B5EF4-FFF2-40B4-BE49-F238E27FC236}">
                <a16:creationId xmlns:a16="http://schemas.microsoft.com/office/drawing/2014/main" id="{C675ED98-90ED-4081-B895-D888B3C467A1}"/>
              </a:ext>
            </a:extLst>
          </p:cNvPr>
          <p:cNvSpPr/>
          <p:nvPr/>
        </p:nvSpPr>
        <p:spPr>
          <a:xfrm rot="20129274">
            <a:off x="7720192" y="5296456"/>
            <a:ext cx="4482254" cy="923330"/>
          </a:xfrm>
          <a:prstGeom prst="rect">
            <a:avLst/>
          </a:prstGeom>
          <a:noFill/>
        </p:spPr>
        <p:txBody>
          <a:bodyPr wrap="none" lIns="91440" tIns="45720" rIns="91440" bIns="45720">
            <a:spAutoFit/>
          </a:bodyPr>
          <a:lstStyle/>
          <a:p>
            <a:pPr algn="ctr"/>
            <a:r>
              <a:rPr lang="en-US" sz="5400" b="1" cap="none" spc="0" dirty="0">
                <a:ln w="10160">
                  <a:solidFill>
                    <a:schemeClr val="accent5"/>
                  </a:solidFill>
                  <a:prstDash val="solid"/>
                </a:ln>
                <a:solidFill>
                  <a:srgbClr val="FF0000"/>
                </a:solidFill>
                <a:effectLst>
                  <a:outerShdw blurRad="38100" dist="22860" dir="5400000" algn="tl" rotWithShape="0">
                    <a:srgbClr val="000000">
                      <a:alpha val="30000"/>
                    </a:srgbClr>
                  </a:outerShdw>
                </a:effectLst>
              </a:rPr>
              <a:t>School settings</a:t>
            </a:r>
          </a:p>
        </p:txBody>
      </p:sp>
      <p:sp>
        <p:nvSpPr>
          <p:cNvPr id="18" name="Rectangle 17">
            <a:extLst>
              <a:ext uri="{FF2B5EF4-FFF2-40B4-BE49-F238E27FC236}">
                <a16:creationId xmlns:a16="http://schemas.microsoft.com/office/drawing/2014/main" id="{F55ED952-5120-455F-B693-38A302C1C078}"/>
              </a:ext>
            </a:extLst>
          </p:cNvPr>
          <p:cNvSpPr/>
          <p:nvPr/>
        </p:nvSpPr>
        <p:spPr>
          <a:xfrm rot="20129274">
            <a:off x="775464" y="5677191"/>
            <a:ext cx="2586029" cy="923330"/>
          </a:xfrm>
          <a:prstGeom prst="rect">
            <a:avLst/>
          </a:prstGeom>
          <a:noFill/>
        </p:spPr>
        <p:txBody>
          <a:bodyPr wrap="none" lIns="91440" tIns="45720" rIns="91440" bIns="45720">
            <a:spAutoFit/>
          </a:bodyPr>
          <a:lstStyle/>
          <a:p>
            <a:pPr algn="ctr"/>
            <a:r>
              <a:rPr lang="en-US" sz="5400" b="1" cap="none" spc="0" dirty="0">
                <a:ln w="10160">
                  <a:solidFill>
                    <a:schemeClr val="accent5"/>
                  </a:solidFill>
                  <a:prstDash val="solid"/>
                </a:ln>
                <a:solidFill>
                  <a:schemeClr val="bg1"/>
                </a:solidFill>
                <a:effectLst>
                  <a:outerShdw blurRad="38100" dist="22860" dir="5400000" algn="tl" rotWithShape="0">
                    <a:srgbClr val="000000">
                      <a:alpha val="30000"/>
                    </a:srgbClr>
                  </a:outerShdw>
                </a:effectLst>
              </a:rPr>
              <a:t>Peer-led</a:t>
            </a:r>
          </a:p>
        </p:txBody>
      </p:sp>
      <p:pic>
        <p:nvPicPr>
          <p:cNvPr id="9" name="Audio 8">
            <a:hlinkClick r:id="" action="ppaction://media"/>
            <a:extLst>
              <a:ext uri="{FF2B5EF4-FFF2-40B4-BE49-F238E27FC236}">
                <a16:creationId xmlns:a16="http://schemas.microsoft.com/office/drawing/2014/main" id="{189672FA-278D-4937-94BB-1F8894364823}"/>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02644327"/>
      </p:ext>
    </p:extLst>
  </p:cSld>
  <p:clrMapOvr>
    <a:masterClrMapping/>
  </p:clrMapOvr>
  <mc:AlternateContent xmlns:mc="http://schemas.openxmlformats.org/markup-compatibility/2006" xmlns:p14="http://schemas.microsoft.com/office/powerpoint/2010/main">
    <mc:Choice Requires="p14">
      <p:transition spd="slow" p14:dur="2000" advTm="92484"/>
    </mc:Choice>
    <mc:Fallback xmlns="">
      <p:transition spd="slow" advTm="924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7F52F-62D3-4140-B7A7-D086A7DC2D9C}"/>
              </a:ext>
            </a:extLst>
          </p:cNvPr>
          <p:cNvSpPr>
            <a:spLocks noGrp="1"/>
          </p:cNvSpPr>
          <p:nvPr>
            <p:ph type="title"/>
          </p:nvPr>
        </p:nvSpPr>
        <p:spPr>
          <a:xfrm>
            <a:off x="681445" y="-228283"/>
            <a:ext cx="10515600" cy="1325563"/>
          </a:xfrm>
        </p:spPr>
        <p:txBody>
          <a:bodyPr/>
          <a:lstStyle/>
          <a:p>
            <a:r>
              <a:rPr lang="en-GB" b="1" dirty="0">
                <a:solidFill>
                  <a:srgbClr val="0070C0"/>
                </a:solidFill>
              </a:rPr>
              <a:t>References</a:t>
            </a:r>
          </a:p>
        </p:txBody>
      </p:sp>
      <p:sp>
        <p:nvSpPr>
          <p:cNvPr id="3" name="Content Placeholder 2">
            <a:extLst>
              <a:ext uri="{FF2B5EF4-FFF2-40B4-BE49-F238E27FC236}">
                <a16:creationId xmlns:a16="http://schemas.microsoft.com/office/drawing/2014/main" id="{26A3A919-60BF-4B60-A232-188B01D136CD}"/>
              </a:ext>
            </a:extLst>
          </p:cNvPr>
          <p:cNvSpPr>
            <a:spLocks noGrp="1"/>
          </p:cNvSpPr>
          <p:nvPr>
            <p:ph idx="1"/>
          </p:nvPr>
        </p:nvSpPr>
        <p:spPr>
          <a:xfrm>
            <a:off x="838200" y="714104"/>
            <a:ext cx="10515600" cy="5778772"/>
          </a:xfrm>
        </p:spPr>
        <p:txBody>
          <a:bodyPr>
            <a:normAutofit fontScale="25000" lnSpcReduction="20000"/>
          </a:bodyPr>
          <a:lstStyle/>
          <a:p>
            <a:pPr>
              <a:lnSpc>
                <a:spcPct val="120000"/>
              </a:lnSpc>
            </a:pPr>
            <a:r>
              <a:rPr lang="en-GB" sz="4800" dirty="0">
                <a:effectLst/>
                <a:ea typeface="Calibri" panose="020F0502020204030204" pitchFamily="34" charset="0"/>
              </a:rPr>
              <a:t>Abdi, F., &amp; </a:t>
            </a:r>
            <a:r>
              <a:rPr lang="en-GB" sz="4800" dirty="0" err="1">
                <a:effectLst/>
                <a:ea typeface="Calibri" panose="020F0502020204030204" pitchFamily="34" charset="0"/>
              </a:rPr>
              <a:t>Simbar</a:t>
            </a:r>
            <a:r>
              <a:rPr lang="en-GB" sz="4800" dirty="0">
                <a:effectLst/>
                <a:ea typeface="Calibri" panose="020F0502020204030204" pitchFamily="34" charset="0"/>
              </a:rPr>
              <a:t>, M. (2013). The Peer Education Approach in Adolescents- Narrative Review Article. Iranian journal of public health, 42(11), 1200–1206</a:t>
            </a:r>
          </a:p>
          <a:p>
            <a:pPr>
              <a:lnSpc>
                <a:spcPct val="120000"/>
              </a:lnSpc>
            </a:pPr>
            <a:r>
              <a:rPr lang="en-GB" sz="4800" dirty="0">
                <a:effectLst/>
                <a:ea typeface="Calibri" panose="020F0502020204030204" pitchFamily="34" charset="0"/>
              </a:rPr>
              <a:t>Banyard. (2015). Incoming College Students’ Bystander </a:t>
            </a:r>
            <a:r>
              <a:rPr lang="en-GB" sz="4800" dirty="0" err="1">
                <a:effectLst/>
                <a:ea typeface="Calibri" panose="020F0502020204030204" pitchFamily="34" charset="0"/>
              </a:rPr>
              <a:t>Behaviors</a:t>
            </a:r>
            <a:r>
              <a:rPr lang="en-GB" sz="4800" dirty="0">
                <a:effectLst/>
                <a:ea typeface="Calibri" panose="020F0502020204030204" pitchFamily="34" charset="0"/>
              </a:rPr>
              <a:t> to Prevent Sexual Violence. </a:t>
            </a:r>
            <a:r>
              <a:rPr lang="en-GB" sz="4800" i="1" dirty="0">
                <a:effectLst/>
                <a:ea typeface="Calibri" panose="020F0502020204030204" pitchFamily="34" charset="0"/>
              </a:rPr>
              <a:t>Journal of College Student Development</a:t>
            </a:r>
            <a:r>
              <a:rPr lang="en-GB" sz="4800" dirty="0">
                <a:effectLst/>
                <a:ea typeface="Calibri" panose="020F0502020204030204" pitchFamily="34" charset="0"/>
              </a:rPr>
              <a:t>, </a:t>
            </a:r>
            <a:r>
              <a:rPr lang="en-GB" sz="4800" i="1" dirty="0">
                <a:effectLst/>
                <a:ea typeface="Calibri" panose="020F0502020204030204" pitchFamily="34" charset="0"/>
              </a:rPr>
              <a:t>56</a:t>
            </a:r>
            <a:r>
              <a:rPr lang="en-GB" sz="4800" dirty="0">
                <a:effectLst/>
                <a:ea typeface="Calibri" panose="020F0502020204030204" pitchFamily="34" charset="0"/>
              </a:rPr>
              <a:t>(5), 488–493. </a:t>
            </a:r>
          </a:p>
          <a:p>
            <a:pPr>
              <a:lnSpc>
                <a:spcPct val="120000"/>
              </a:lnSpc>
            </a:pPr>
            <a:r>
              <a:rPr lang="en-GB" sz="4800" dirty="0">
                <a:effectLst/>
                <a:ea typeface="Calibri" panose="020F0502020204030204" pitchFamily="34" charset="0"/>
                <a:cs typeface="Times New Roman" panose="02020603050405020304" pitchFamily="18" charset="0"/>
              </a:rPr>
              <a:t>Hackett, S. (2014), Children and Young People with Harmful Sexual Behaviours. Research Review, Available at: </a:t>
            </a:r>
            <a:r>
              <a:rPr lang="en-GB" sz="4800" u="sng" dirty="0">
                <a:solidFill>
                  <a:srgbClr val="0563C1"/>
                </a:solidFill>
                <a:effectLst/>
                <a:ea typeface="Calibri" panose="020F0502020204030204" pitchFamily="34" charset="0"/>
                <a:cs typeface="Times New Roman" panose="02020603050405020304" pitchFamily="18" charset="0"/>
                <a:hlinkClick r:id="rId3"/>
              </a:rPr>
              <a:t>children_and_young_people_with_harmful_sexual_behaviours_research_review_2014.pdf (researchinpractice.org.uk)</a:t>
            </a:r>
            <a:r>
              <a:rPr lang="en-GB" sz="4800" dirty="0">
                <a:effectLst/>
                <a:ea typeface="Calibri" panose="020F0502020204030204" pitchFamily="34" charset="0"/>
                <a:cs typeface="Times New Roman" panose="02020603050405020304" pitchFamily="18" charset="0"/>
              </a:rPr>
              <a:t>, accessed 16/06/2022.</a:t>
            </a:r>
            <a:endParaRPr lang="en-GB" sz="4800" dirty="0">
              <a:solidFill>
                <a:srgbClr val="333333"/>
              </a:solidFill>
              <a:effectLst/>
              <a:ea typeface="Calibri" panose="020F0502020204030204" pitchFamily="34" charset="0"/>
              <a:cs typeface="Times New Roman" panose="02020603050405020304" pitchFamily="18" charset="0"/>
            </a:endParaRPr>
          </a:p>
          <a:p>
            <a:pPr>
              <a:lnSpc>
                <a:spcPct val="120000"/>
              </a:lnSpc>
            </a:pPr>
            <a:r>
              <a:rPr lang="en-GB" sz="4800" dirty="0">
                <a:effectLst/>
                <a:ea typeface="Calibri" panose="020F0502020204030204" pitchFamily="34" charset="0"/>
                <a:cs typeface="Times New Roman" panose="02020603050405020304" pitchFamily="18" charset="0"/>
              </a:rPr>
              <a:t>Khalifeh H, Moran P, </a:t>
            </a:r>
            <a:r>
              <a:rPr lang="en-GB" sz="4800" dirty="0" err="1">
                <a:effectLst/>
                <a:ea typeface="Calibri" panose="020F0502020204030204" pitchFamily="34" charset="0"/>
                <a:cs typeface="Times New Roman" panose="02020603050405020304" pitchFamily="18" charset="0"/>
              </a:rPr>
              <a:t>Borschmann</a:t>
            </a:r>
            <a:r>
              <a:rPr lang="en-GB" sz="4800" dirty="0">
                <a:effectLst/>
                <a:ea typeface="Calibri" panose="020F0502020204030204" pitchFamily="34" charset="0"/>
                <a:cs typeface="Times New Roman" panose="02020603050405020304" pitchFamily="18" charset="0"/>
              </a:rPr>
              <a:t> R, Dean K, Hart C, Hogg J, Osborn D, Johnson S and Howard L (2015) Domestic and sexual violence against patients with severe mental illness. Psychological Medicine 45, 875–886.</a:t>
            </a:r>
          </a:p>
          <a:p>
            <a:pPr>
              <a:lnSpc>
                <a:spcPct val="120000"/>
              </a:lnSpc>
            </a:pPr>
            <a:r>
              <a:rPr lang="en-GB" sz="4800" dirty="0">
                <a:solidFill>
                  <a:srgbClr val="333333"/>
                </a:solidFill>
                <a:effectLst/>
                <a:ea typeface="Calibri" panose="020F0502020204030204" pitchFamily="34" charset="0"/>
                <a:cs typeface="Times New Roman" panose="02020603050405020304" pitchFamily="18" charset="0"/>
              </a:rPr>
              <a:t>Keller, J. Mendes, K.  &amp; Ringrose, J.  (2018) Speaking ‘unspeakable things’: documenting digital feminist responses to rape culture, Journal of Gender Studies, 27:1, 22-36, DOI: </a:t>
            </a:r>
            <a:r>
              <a:rPr lang="en-GB" sz="4800" u="sng" dirty="0">
                <a:solidFill>
                  <a:srgbClr val="333333"/>
                </a:solidFill>
                <a:effectLst/>
                <a:ea typeface="Calibri" panose="020F0502020204030204" pitchFamily="34" charset="0"/>
                <a:cs typeface="Times New Roman" panose="02020603050405020304" pitchFamily="18" charset="0"/>
                <a:hlinkClick r:id="rId4"/>
              </a:rPr>
              <a:t>10.1080/09589236.2016.1211511</a:t>
            </a:r>
            <a:endParaRPr lang="en-GB" sz="4800" dirty="0">
              <a:effectLst/>
              <a:ea typeface="Calibri" panose="020F0502020204030204" pitchFamily="34" charset="0"/>
              <a:cs typeface="Times New Roman" panose="02020603050405020304" pitchFamily="18" charset="0"/>
            </a:endParaRPr>
          </a:p>
          <a:p>
            <a:pPr>
              <a:lnSpc>
                <a:spcPct val="120000"/>
              </a:lnSpc>
              <a:defRPr/>
            </a:pPr>
            <a:r>
              <a:rPr lang="en-GB" sz="4800" dirty="0"/>
              <a:t>Mendes, K. (2015). </a:t>
            </a:r>
            <a:r>
              <a:rPr lang="en-GB" sz="4800" dirty="0" err="1"/>
              <a:t>SlutWalk</a:t>
            </a:r>
            <a:r>
              <a:rPr lang="en-GB" sz="4800" dirty="0"/>
              <a:t>. Basingstoke: </a:t>
            </a:r>
            <a:r>
              <a:rPr lang="en-GB" sz="4800" i="1" dirty="0"/>
              <a:t>Palgrave Macmillan</a:t>
            </a:r>
            <a:r>
              <a:rPr lang="en-GB" sz="4800" dirty="0"/>
              <a:t>. (pp 243) </a:t>
            </a:r>
          </a:p>
          <a:p>
            <a:pPr>
              <a:lnSpc>
                <a:spcPct val="120000"/>
              </a:lnSpc>
              <a:defRPr/>
            </a:pPr>
            <a:r>
              <a:rPr lang="en-GB" sz="4800" dirty="0">
                <a:effectLst/>
                <a:ea typeface="Calibri" panose="020F0502020204030204" pitchFamily="34" charset="0"/>
                <a:cs typeface="Times New Roman" panose="02020603050405020304" pitchFamily="18" charset="0"/>
              </a:rPr>
              <a:t>McMahon, Burnham, J., &amp; Banyard, V. L. (2020). Bystander Intervention as a Prevention Strategy for Campus Sexual Violence: Perceptions of Historically Minoritized College Students. </a:t>
            </a:r>
            <a:r>
              <a:rPr lang="en-GB" sz="4800" i="1" dirty="0">
                <a:effectLst/>
                <a:ea typeface="Calibri" panose="020F0502020204030204" pitchFamily="34" charset="0"/>
                <a:cs typeface="Times New Roman" panose="02020603050405020304" pitchFamily="18" charset="0"/>
              </a:rPr>
              <a:t>Prevention Science</a:t>
            </a:r>
            <a:r>
              <a:rPr lang="en-GB" sz="4800" dirty="0">
                <a:effectLst/>
                <a:ea typeface="Calibri" panose="020F0502020204030204" pitchFamily="34" charset="0"/>
                <a:cs typeface="Times New Roman" panose="02020603050405020304" pitchFamily="18" charset="0"/>
              </a:rPr>
              <a:t>, </a:t>
            </a:r>
            <a:r>
              <a:rPr lang="en-GB" sz="4800" i="1" dirty="0">
                <a:effectLst/>
                <a:ea typeface="Calibri" panose="020F0502020204030204" pitchFamily="34" charset="0"/>
                <a:cs typeface="Times New Roman" panose="02020603050405020304" pitchFamily="18" charset="0"/>
              </a:rPr>
              <a:t>21</a:t>
            </a:r>
            <a:r>
              <a:rPr lang="en-GB" sz="4800" dirty="0">
                <a:effectLst/>
                <a:ea typeface="Calibri" panose="020F0502020204030204" pitchFamily="34" charset="0"/>
                <a:cs typeface="Times New Roman" panose="02020603050405020304" pitchFamily="18" charset="0"/>
              </a:rPr>
              <a:t>(6), 795–806. </a:t>
            </a:r>
            <a:r>
              <a:rPr lang="en-GB" sz="4800" u="sng" dirty="0">
                <a:solidFill>
                  <a:srgbClr val="0563C1"/>
                </a:solidFill>
                <a:effectLst/>
                <a:ea typeface="Calibri" panose="020F0502020204030204" pitchFamily="34" charset="0"/>
                <a:cs typeface="Times New Roman" panose="02020603050405020304" pitchFamily="18" charset="0"/>
                <a:hlinkClick r:id="rId5"/>
              </a:rPr>
              <a:t>https://doi.org/10.1007/s11121-020-01134-2</a:t>
            </a:r>
            <a:r>
              <a:rPr lang="en-GB" sz="4800" dirty="0">
                <a:effectLst/>
                <a:ea typeface="Calibri" panose="020F0502020204030204" pitchFamily="34" charset="0"/>
                <a:cs typeface="Times New Roman" panose="02020603050405020304" pitchFamily="18" charset="0"/>
              </a:rPr>
              <a:t> available at </a:t>
            </a:r>
            <a:r>
              <a:rPr lang="en-GB" sz="4800" u="sng" dirty="0">
                <a:solidFill>
                  <a:srgbClr val="0563C1"/>
                </a:solidFill>
                <a:effectLst/>
                <a:ea typeface="Calibri" panose="020F0502020204030204" pitchFamily="34" charset="0"/>
                <a:cs typeface="Times New Roman" panose="02020603050405020304" pitchFamily="18" charset="0"/>
                <a:hlinkClick r:id="rId6"/>
              </a:rPr>
              <a:t>https://link-springer-com.ezproxy.uwtsd.ac.uk/content/pdf/10.1007/s11121-020-01134-2.pdf accessed on 24/06/2022</a:t>
            </a:r>
            <a:endParaRPr kumimoji="0" lang="en-GB" sz="4800" b="0" i="0" u="none" strike="noStrike" kern="1200" cap="none" spc="0" normalizeH="0" baseline="0" noProof="0" dirty="0">
              <a:ln>
                <a:noFill/>
              </a:ln>
              <a:solidFill>
                <a:prstClr val="black"/>
              </a:solidFill>
              <a:effectLst/>
              <a:uLnTx/>
              <a:uFillTx/>
              <a:ea typeface="+mn-ea"/>
              <a:cs typeface="+mn-cs"/>
            </a:endParaRP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4800" b="0" i="0" u="none" strike="noStrike" kern="1200" cap="none" spc="0" normalizeH="0" baseline="0" noProof="0" dirty="0">
                <a:ln>
                  <a:noFill/>
                </a:ln>
                <a:solidFill>
                  <a:prstClr val="black"/>
                </a:solidFill>
                <a:effectLst/>
                <a:uLnTx/>
                <a:uFillTx/>
                <a:ea typeface="+mn-ea"/>
                <a:cs typeface="+mn-cs"/>
              </a:rPr>
              <a:t>Mazerolle, Lorraine &amp; Bennett, Sarah &amp; Davis, Jac &amp; </a:t>
            </a:r>
            <a:r>
              <a:rPr kumimoji="0" lang="en-GB" sz="4800" b="0" i="0" u="none" strike="noStrike" kern="1200" cap="none" spc="0" normalizeH="0" baseline="0" noProof="0" dirty="0" err="1">
                <a:ln>
                  <a:noFill/>
                </a:ln>
                <a:solidFill>
                  <a:prstClr val="black"/>
                </a:solidFill>
                <a:effectLst/>
                <a:uLnTx/>
                <a:uFillTx/>
                <a:ea typeface="+mn-ea"/>
                <a:cs typeface="+mn-cs"/>
              </a:rPr>
              <a:t>Sargeant</a:t>
            </a:r>
            <a:r>
              <a:rPr kumimoji="0" lang="en-GB" sz="4800" b="0" i="0" u="none" strike="noStrike" kern="1200" cap="none" spc="0" normalizeH="0" baseline="0" noProof="0" dirty="0">
                <a:ln>
                  <a:noFill/>
                </a:ln>
                <a:solidFill>
                  <a:prstClr val="black"/>
                </a:solidFill>
                <a:effectLst/>
                <a:uLnTx/>
                <a:uFillTx/>
                <a:ea typeface="+mn-ea"/>
                <a:cs typeface="+mn-cs"/>
              </a:rPr>
              <a:t>, Elise &amp; Manning, Matthew. (2013). Legitimacy in Policing: A Systematic Review. Campbell systematic reviews. </a:t>
            </a:r>
            <a:r>
              <a:rPr kumimoji="0" lang="en-GB" sz="4800" b="0" i="0" u="none" strike="noStrike" kern="1200" cap="none" spc="0" normalizeH="0" baseline="0" noProof="0" dirty="0">
                <a:ln>
                  <a:noFill/>
                </a:ln>
                <a:solidFill>
                  <a:prstClr val="black"/>
                </a:solidFill>
                <a:effectLst/>
                <a:uLnTx/>
                <a:uFillTx/>
                <a:ea typeface="+mn-ea"/>
                <a:cs typeface="+mn-cs"/>
                <a:hlinkClick r:id="rId7"/>
              </a:rPr>
              <a:t>http://dx.doi.org/10.4073/csr.2013.1</a:t>
            </a:r>
            <a:r>
              <a:rPr kumimoji="0" lang="en-GB" sz="4800" b="0" i="0" u="none" strike="noStrike" kern="1200" cap="none" spc="0" normalizeH="0" baseline="0" noProof="0" dirty="0">
                <a:ln>
                  <a:noFill/>
                </a:ln>
                <a:solidFill>
                  <a:prstClr val="black"/>
                </a:solidFill>
                <a:effectLst/>
                <a:uLnTx/>
                <a:uFillTx/>
                <a:ea typeface="+mn-ea"/>
                <a:cs typeface="+mn-cs"/>
              </a:rPr>
              <a:t>  </a:t>
            </a: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4800" b="0" i="0" u="none" strike="noStrike" kern="1200" cap="none" spc="0" normalizeH="0" baseline="0" noProof="0" dirty="0">
                <a:ln>
                  <a:noFill/>
                </a:ln>
                <a:solidFill>
                  <a:srgbClr val="303030"/>
                </a:solidFill>
                <a:effectLst/>
                <a:uLnTx/>
                <a:uFillTx/>
                <a:ea typeface="+mn-ea"/>
                <a:cs typeface="+mn-cs"/>
              </a:rPr>
              <a:t>Oram S. (2019). Sexual violence and mental health. </a:t>
            </a:r>
            <a:r>
              <a:rPr kumimoji="0" lang="en-GB" sz="4800" b="0" i="1" u="none" strike="noStrike" kern="1200" cap="none" spc="0" normalizeH="0" baseline="0" noProof="0" dirty="0">
                <a:ln>
                  <a:noFill/>
                </a:ln>
                <a:solidFill>
                  <a:srgbClr val="303030"/>
                </a:solidFill>
                <a:effectLst/>
                <a:uLnTx/>
                <a:uFillTx/>
                <a:ea typeface="+mn-ea"/>
                <a:cs typeface="+mn-cs"/>
              </a:rPr>
              <a:t>Epidemiology and psychiatric sciences</a:t>
            </a:r>
            <a:r>
              <a:rPr kumimoji="0" lang="en-GB" sz="4800" b="0" i="0" u="none" strike="noStrike" kern="1200" cap="none" spc="0" normalizeH="0" baseline="0" noProof="0" dirty="0">
                <a:ln>
                  <a:noFill/>
                </a:ln>
                <a:solidFill>
                  <a:srgbClr val="303030"/>
                </a:solidFill>
                <a:effectLst/>
                <a:uLnTx/>
                <a:uFillTx/>
                <a:ea typeface="+mn-ea"/>
                <a:cs typeface="+mn-cs"/>
              </a:rPr>
              <a:t>, </a:t>
            </a:r>
            <a:r>
              <a:rPr kumimoji="0" lang="en-GB" sz="4800" b="0" i="1" u="none" strike="noStrike" kern="1200" cap="none" spc="0" normalizeH="0" baseline="0" noProof="0" dirty="0">
                <a:ln>
                  <a:noFill/>
                </a:ln>
                <a:solidFill>
                  <a:srgbClr val="303030"/>
                </a:solidFill>
                <a:effectLst/>
                <a:uLnTx/>
                <a:uFillTx/>
                <a:ea typeface="+mn-ea"/>
                <a:cs typeface="+mn-cs"/>
              </a:rPr>
              <a:t>28</a:t>
            </a:r>
            <a:r>
              <a:rPr kumimoji="0" lang="en-GB" sz="4800" b="0" i="0" u="none" strike="noStrike" kern="1200" cap="none" spc="0" normalizeH="0" baseline="0" noProof="0" dirty="0">
                <a:ln>
                  <a:noFill/>
                </a:ln>
                <a:solidFill>
                  <a:srgbClr val="303030"/>
                </a:solidFill>
                <a:effectLst/>
                <a:uLnTx/>
                <a:uFillTx/>
                <a:ea typeface="+mn-ea"/>
                <a:cs typeface="+mn-cs"/>
              </a:rPr>
              <a:t>(6), 592–593. </a:t>
            </a:r>
            <a:r>
              <a:rPr kumimoji="0" lang="en-GB" sz="4800" b="0" i="0" u="none" strike="noStrike" kern="1200" cap="none" spc="0" normalizeH="0" baseline="0" noProof="0" dirty="0">
                <a:ln>
                  <a:noFill/>
                </a:ln>
                <a:solidFill>
                  <a:srgbClr val="303030"/>
                </a:solidFill>
                <a:effectLst/>
                <a:uLnTx/>
                <a:uFillTx/>
                <a:ea typeface="+mn-ea"/>
                <a:cs typeface="+mn-cs"/>
                <a:hlinkClick r:id="rId8"/>
              </a:rPr>
              <a:t>https://doi.org/10.1017/S2045796019000106</a:t>
            </a:r>
            <a:endParaRPr kumimoji="0" lang="en-GB" sz="4800" b="0" i="0" u="none" strike="noStrike" kern="1200" cap="none" spc="0" normalizeH="0" baseline="0" noProof="0" dirty="0">
              <a:ln>
                <a:noFill/>
              </a:ln>
              <a:solidFill>
                <a:prstClr val="black"/>
              </a:solidFill>
              <a:effectLst/>
              <a:uLnTx/>
              <a:uFillTx/>
              <a:ea typeface="Calibri" panose="020F0502020204030204" pitchFamily="34" charset="0"/>
              <a:cs typeface="Times New Roman" panose="02020603050405020304" pitchFamily="18" charset="0"/>
            </a:endParaRPr>
          </a:p>
          <a:p>
            <a:pPr marL="228600" marR="0" lvl="0" indent="-228600" algn="l" defTabSz="914400" rtl="0" eaLnBrk="1" fontAlgn="auto" latinLnBrk="0" hangingPunct="1">
              <a:lnSpc>
                <a:spcPct val="120000"/>
              </a:lnSpc>
              <a:spcBef>
                <a:spcPts val="1000"/>
              </a:spcBef>
              <a:spcAft>
                <a:spcPts val="800"/>
              </a:spcAft>
              <a:buClrTx/>
              <a:buSzTx/>
              <a:buFont typeface="Arial" panose="020B0604020202020204" pitchFamily="34" charset="0"/>
              <a:buChar char="•"/>
              <a:tabLst>
                <a:tab pos="3533775" algn="l"/>
              </a:tabLst>
              <a:defRPr/>
            </a:pPr>
            <a:r>
              <a:rPr kumimoji="0" lang="en-GB" sz="4800" b="0" i="0" u="none" strike="noStrike" kern="1200" cap="none" spc="0" normalizeH="0" baseline="0" noProof="0" dirty="0">
                <a:ln>
                  <a:noFill/>
                </a:ln>
                <a:solidFill>
                  <a:prstClr val="black"/>
                </a:solidFill>
                <a:effectLst/>
                <a:uLnTx/>
                <a:uFillTx/>
                <a:ea typeface="Calibri" panose="020F0502020204030204" pitchFamily="34" charset="0"/>
                <a:cs typeface="Times New Roman" panose="02020603050405020304" pitchFamily="18" charset="0"/>
              </a:rPr>
              <a:t>Pósch, K. and Jackson, J. (2021). Available at: </a:t>
            </a:r>
            <a:r>
              <a:rPr kumimoji="0" lang="en-GB" sz="4800" b="0" i="0" u="sng" strike="noStrike" kern="1200" cap="none" spc="0" normalizeH="0" baseline="0" noProof="0" dirty="0">
                <a:ln>
                  <a:noFill/>
                </a:ln>
                <a:solidFill>
                  <a:srgbClr val="0563C1"/>
                </a:solidFill>
                <a:effectLst/>
                <a:uLnTx/>
                <a:uFillTx/>
                <a:ea typeface="Calibri" panose="020F0502020204030204" pitchFamily="34" charset="0"/>
                <a:cs typeface="Times New Roman" panose="02020603050405020304" pitchFamily="18" charset="0"/>
                <a:hlinkClick r:id="rId9"/>
              </a:rPr>
              <a:t>Police in the </a:t>
            </a:r>
            <a:r>
              <a:rPr kumimoji="0" lang="en-GB" sz="4800" b="0" i="0" u="sng" strike="noStrike" kern="1200" cap="none" spc="0" normalizeH="0" baseline="0" noProof="0" dirty="0" err="1">
                <a:ln>
                  <a:noFill/>
                </a:ln>
                <a:solidFill>
                  <a:srgbClr val="0563C1"/>
                </a:solidFill>
                <a:effectLst/>
                <a:uLnTx/>
                <a:uFillTx/>
                <a:ea typeface="Calibri" panose="020F0502020204030204" pitchFamily="34" charset="0"/>
                <a:cs typeface="Times New Roman" panose="02020603050405020304" pitchFamily="18" charset="0"/>
                <a:hlinkClick r:id="rId9"/>
              </a:rPr>
              <a:t>classroom_Final</a:t>
            </a:r>
            <a:r>
              <a:rPr kumimoji="0" lang="en-GB" sz="4800" b="0" i="0" u="sng" strike="noStrike" kern="1200" cap="none" spc="0" normalizeH="0" baseline="0" noProof="0" dirty="0">
                <a:ln>
                  <a:noFill/>
                </a:ln>
                <a:solidFill>
                  <a:srgbClr val="0563C1"/>
                </a:solidFill>
                <a:effectLst/>
                <a:uLnTx/>
                <a:uFillTx/>
                <a:ea typeface="Calibri" panose="020F0502020204030204" pitchFamily="34" charset="0"/>
                <a:cs typeface="Times New Roman" panose="02020603050405020304" pitchFamily="18" charset="0"/>
                <a:hlinkClick r:id="rId9"/>
              </a:rPr>
              <a:t> </a:t>
            </a:r>
            <a:r>
              <a:rPr kumimoji="0" lang="en-GB" sz="4800" b="0" i="0" u="sng" strike="noStrike" kern="1200" cap="none" spc="0" normalizeH="0" baseline="0" noProof="0" dirty="0" err="1">
                <a:ln>
                  <a:noFill/>
                </a:ln>
                <a:solidFill>
                  <a:srgbClr val="0563C1"/>
                </a:solidFill>
                <a:effectLst/>
                <a:uLnTx/>
                <a:uFillTx/>
                <a:ea typeface="Calibri" panose="020F0502020204030204" pitchFamily="34" charset="0"/>
                <a:cs typeface="Times New Roman" panose="02020603050405020304" pitchFamily="18" charset="0"/>
                <a:hlinkClick r:id="rId9"/>
              </a:rPr>
              <a:t>report_Feb</a:t>
            </a:r>
            <a:r>
              <a:rPr kumimoji="0" lang="en-GB" sz="4800" b="0" i="0" u="sng" strike="noStrike" kern="1200" cap="none" spc="0" normalizeH="0" baseline="0" noProof="0" dirty="0">
                <a:ln>
                  <a:noFill/>
                </a:ln>
                <a:solidFill>
                  <a:srgbClr val="0563C1"/>
                </a:solidFill>
                <a:effectLst/>
                <a:uLnTx/>
                <a:uFillTx/>
                <a:ea typeface="Calibri" panose="020F0502020204030204" pitchFamily="34" charset="0"/>
                <a:cs typeface="Times New Roman" panose="02020603050405020304" pitchFamily="18" charset="0"/>
                <a:hlinkClick r:id="rId9"/>
              </a:rPr>
              <a:t> 2021.pdf</a:t>
            </a:r>
            <a:r>
              <a:rPr kumimoji="0" lang="en-GB" sz="4800" b="0" i="0" u="sng" strike="noStrike" kern="1200" cap="none" spc="0" normalizeH="0" baseline="0" noProof="0" dirty="0">
                <a:ln>
                  <a:noFill/>
                </a:ln>
                <a:solidFill>
                  <a:srgbClr val="0563C1"/>
                </a:solidFill>
                <a:effectLst/>
                <a:uLnTx/>
                <a:uFillTx/>
                <a:ea typeface="Calibri" panose="020F0502020204030204" pitchFamily="34" charset="0"/>
                <a:cs typeface="Times New Roman" panose="02020603050405020304" pitchFamily="18" charset="0"/>
              </a:rPr>
              <a:t> </a:t>
            </a:r>
            <a:r>
              <a:rPr kumimoji="0" lang="en-GB" sz="4800" b="0" i="0" u="none" strike="noStrike" kern="1200" cap="none" spc="0" normalizeH="0" baseline="0" noProof="0" dirty="0">
                <a:ln>
                  <a:noFill/>
                </a:ln>
                <a:solidFill>
                  <a:prstClr val="black"/>
                </a:solidFill>
                <a:effectLst/>
                <a:uLnTx/>
                <a:uFillTx/>
                <a:ea typeface="Calibri" panose="020F0502020204030204" pitchFamily="34" charset="0"/>
                <a:cs typeface="Times New Roman" panose="02020603050405020304" pitchFamily="18" charset="0"/>
              </a:rPr>
              <a:t>accessed 14/6/2022 </a:t>
            </a:r>
          </a:p>
          <a:p>
            <a:pPr marL="228600" marR="0" lvl="0" indent="-228600" algn="l" defTabSz="914400" rtl="0" eaLnBrk="1" fontAlgn="auto" latinLnBrk="0" hangingPunct="1">
              <a:lnSpc>
                <a:spcPct val="120000"/>
              </a:lnSpc>
              <a:spcBef>
                <a:spcPts val="1000"/>
              </a:spcBef>
              <a:spcAft>
                <a:spcPts val="800"/>
              </a:spcAft>
              <a:buClrTx/>
              <a:buSzTx/>
              <a:buFont typeface="Arial" panose="020B0604020202020204" pitchFamily="34" charset="0"/>
              <a:buChar char="•"/>
              <a:tabLst>
                <a:tab pos="3533775" algn="l"/>
              </a:tabLst>
              <a:defRPr/>
            </a:pPr>
            <a:r>
              <a:rPr kumimoji="0" lang="en-GB" sz="4800" b="0" i="0" u="none" strike="noStrike" kern="1200" cap="none" spc="0" normalizeH="0" baseline="0" noProof="0" dirty="0">
                <a:ln>
                  <a:noFill/>
                </a:ln>
                <a:solidFill>
                  <a:prstClr val="black"/>
                </a:solidFill>
                <a:effectLst/>
                <a:uLnTx/>
                <a:uFillTx/>
                <a:ea typeface="Calibri" panose="020F0502020204030204" pitchFamily="34" charset="0"/>
                <a:cs typeface="Times New Roman" panose="02020603050405020304" pitchFamily="18" charset="0"/>
              </a:rPr>
              <a:t>Vizard, E., Hickey, N., French, L., &amp; </a:t>
            </a:r>
            <a:r>
              <a:rPr kumimoji="0" lang="en-GB" sz="4800" b="0" i="0" u="none" strike="noStrike" kern="1200" cap="none" spc="0" normalizeH="0" baseline="0" noProof="0" dirty="0" err="1">
                <a:ln>
                  <a:noFill/>
                </a:ln>
                <a:solidFill>
                  <a:prstClr val="black"/>
                </a:solidFill>
                <a:effectLst/>
                <a:uLnTx/>
                <a:uFillTx/>
                <a:ea typeface="Calibri" panose="020F0502020204030204" pitchFamily="34" charset="0"/>
                <a:cs typeface="Times New Roman" panose="02020603050405020304" pitchFamily="18" charset="0"/>
              </a:rPr>
              <a:t>Mccrory</a:t>
            </a:r>
            <a:r>
              <a:rPr kumimoji="0" lang="en-GB" sz="4800" b="0" i="0" u="none" strike="noStrike" kern="1200" cap="none" spc="0" normalizeH="0" baseline="0" noProof="0" dirty="0">
                <a:ln>
                  <a:noFill/>
                </a:ln>
                <a:solidFill>
                  <a:prstClr val="black"/>
                </a:solidFill>
                <a:effectLst/>
                <a:uLnTx/>
                <a:uFillTx/>
                <a:ea typeface="Calibri" panose="020F0502020204030204" pitchFamily="34" charset="0"/>
                <a:cs typeface="Times New Roman" panose="02020603050405020304" pitchFamily="18" charset="0"/>
              </a:rPr>
              <a:t>, E. (2007). Children and adolescents who present with sexually abusive behaviour: A UK descriptive study. Journal of Forensic Psychiatry &amp; Psychology 18. 59-73. 10.1080/14789940601056745.</a:t>
            </a:r>
          </a:p>
          <a:p>
            <a:pPr marL="228600" marR="0" lvl="0" indent="-228600" algn="l" defTabSz="914400" rtl="0" eaLnBrk="1" fontAlgn="auto" latinLnBrk="0" hangingPunct="1">
              <a:lnSpc>
                <a:spcPct val="120000"/>
              </a:lnSpc>
              <a:spcBef>
                <a:spcPts val="1000"/>
              </a:spcBef>
              <a:spcAft>
                <a:spcPts val="800"/>
              </a:spcAft>
              <a:buClrTx/>
              <a:buSzTx/>
              <a:buFont typeface="Arial" panose="020B0604020202020204" pitchFamily="34" charset="0"/>
              <a:buChar char="•"/>
              <a:tabLst>
                <a:tab pos="3533775" algn="l"/>
              </a:tabLst>
              <a:defRPr/>
            </a:pPr>
            <a:r>
              <a:rPr kumimoji="0" lang="en-GB" sz="4800" b="0" i="0" u="none" strike="noStrike" kern="1200" cap="none" spc="0" normalizeH="0" baseline="0" noProof="0" dirty="0">
                <a:ln>
                  <a:noFill/>
                </a:ln>
                <a:solidFill>
                  <a:prstClr val="black"/>
                </a:solidFill>
                <a:effectLst/>
                <a:uLnTx/>
                <a:uFillTx/>
                <a:ea typeface="Calibri" panose="020F0502020204030204" pitchFamily="34" charset="0"/>
                <a:cs typeface="Times New Roman" panose="02020603050405020304" pitchFamily="18" charset="0"/>
              </a:rPr>
              <a:t>Williams, E., Norman, J., Ward, R., Harding, R. (2022) Linking Professionalism, Learning and Wellbeing in the Context of Rape Investigation: Early Findings from Project Bluestone. International Criminal https://doi.org/10.1007/s43576-022-00059-w  </a:t>
            </a:r>
          </a:p>
          <a:p>
            <a:endParaRPr lang="en-GB" dirty="0"/>
          </a:p>
        </p:txBody>
      </p:sp>
    </p:spTree>
    <p:extLst>
      <p:ext uri="{BB962C8B-B14F-4D97-AF65-F5344CB8AC3E}">
        <p14:creationId xmlns:p14="http://schemas.microsoft.com/office/powerpoint/2010/main" val="29321232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53702-3709-47D8-AD88-363164CDD096}"/>
              </a:ext>
            </a:extLst>
          </p:cNvPr>
          <p:cNvSpPr>
            <a:spLocks noGrp="1"/>
          </p:cNvSpPr>
          <p:nvPr>
            <p:ph type="title"/>
          </p:nvPr>
        </p:nvSpPr>
        <p:spPr>
          <a:xfrm>
            <a:off x="783948" y="-128962"/>
            <a:ext cx="10515600" cy="1325563"/>
          </a:xfrm>
        </p:spPr>
        <p:txBody>
          <a:bodyPr/>
          <a:lstStyle/>
          <a:p>
            <a:r>
              <a:rPr lang="en-GB" b="1" dirty="0">
                <a:solidFill>
                  <a:schemeClr val="accent1"/>
                </a:solidFill>
              </a:rPr>
              <a:t>Additional references</a:t>
            </a:r>
          </a:p>
        </p:txBody>
      </p:sp>
      <p:sp>
        <p:nvSpPr>
          <p:cNvPr id="3" name="Content Placeholder 2">
            <a:extLst>
              <a:ext uri="{FF2B5EF4-FFF2-40B4-BE49-F238E27FC236}">
                <a16:creationId xmlns:a16="http://schemas.microsoft.com/office/drawing/2014/main" id="{04560FA4-97DD-4B39-B0DB-51350776D823}"/>
              </a:ext>
            </a:extLst>
          </p:cNvPr>
          <p:cNvSpPr>
            <a:spLocks noGrp="1"/>
          </p:cNvSpPr>
          <p:nvPr>
            <p:ph idx="1"/>
          </p:nvPr>
        </p:nvSpPr>
        <p:spPr>
          <a:xfrm>
            <a:off x="511232" y="732780"/>
            <a:ext cx="10788316" cy="6312453"/>
          </a:xfrm>
        </p:spPr>
        <p:txBody>
          <a:bodyPr>
            <a:normAutofit fontScale="32500" lnSpcReduction="20000"/>
          </a:bodyPr>
          <a:lstStyle/>
          <a:p>
            <a:pPr>
              <a:lnSpc>
                <a:spcPct val="120000"/>
              </a:lnSpc>
            </a:pPr>
            <a:r>
              <a:rPr lang="en-GB" sz="4400" dirty="0">
                <a:effectLst/>
                <a:latin typeface="Calibri" panose="020F0502020204030204" pitchFamily="34" charset="0"/>
                <a:ea typeface="Calibri" panose="020F0502020204030204" pitchFamily="34" charset="0"/>
                <a:cs typeface="Times New Roman" panose="02020603050405020304" pitchFamily="18" charset="0"/>
              </a:rPr>
              <a:t>All-Party Parliamentary Group (APPG) for UN Women, (2021). </a:t>
            </a:r>
            <a:r>
              <a:rPr lang="en-GB" sz="4400" dirty="0"/>
              <a:t>Prevalence and reporting of sexual harassment in UK public spaces. APPG for UN Women. Available at: </a:t>
            </a:r>
            <a:r>
              <a:rPr lang="en-GB" sz="4400" dirty="0">
                <a:hlinkClick r:id="rId3"/>
              </a:rPr>
              <a:t>APPG-UN-Women-Sexual-Harassment-Report_Updated.pdf (unwomenuk.org)</a:t>
            </a:r>
            <a:r>
              <a:rPr lang="en-GB" sz="4400" dirty="0"/>
              <a:t> accessed 14/06/2022,</a:t>
            </a:r>
            <a:endParaRPr lang="en-GB" sz="4400" dirty="0">
              <a:solidFill>
                <a:srgbClr val="303030"/>
              </a:solidFill>
            </a:endParaRPr>
          </a:p>
          <a:p>
            <a:pPr>
              <a:lnSpc>
                <a:spcPct val="120000"/>
              </a:lnSpc>
            </a:pPr>
            <a:r>
              <a:rPr lang="en-GB" sz="4400" dirty="0"/>
              <a:t>Children and parents: media use and attitudes report. Ofcom.  (2020/21) available at </a:t>
            </a:r>
            <a:r>
              <a:rPr lang="en-GB" sz="4400" dirty="0">
                <a:hlinkClick r:id="rId4"/>
              </a:rPr>
              <a:t>children-and-parents-media-use-and-attitudes-report-2020-21.pdf</a:t>
            </a:r>
            <a:r>
              <a:rPr lang="en-GB" sz="4400" dirty="0"/>
              <a:t> accessed 14/06/2021</a:t>
            </a:r>
            <a:endParaRPr lang="en-GB" sz="4400" dirty="0">
              <a:effectLst/>
              <a:ea typeface="Calibri" panose="020F0502020204030204" pitchFamily="34" charset="0"/>
              <a:cs typeface="Times New Roman" panose="02020603050405020304" pitchFamily="18" charset="0"/>
            </a:endParaRPr>
          </a:p>
          <a:p>
            <a:pPr>
              <a:lnSpc>
                <a:spcPct val="120000"/>
              </a:lnSpc>
            </a:pPr>
            <a:r>
              <a:rPr lang="en-GB" sz="4400" dirty="0"/>
              <a:t>Drakeford, J. (2022). Partnership in Action – Violence Prevention in Wales. Available  at </a:t>
            </a:r>
            <a:r>
              <a:rPr lang="en-GB" sz="4400" dirty="0">
                <a:hlinkClick r:id="rId5"/>
              </a:rPr>
              <a:t>https://moodle.uwtsd.ac.uk/mod/resource/view.php?id=426976&amp;redirect=1</a:t>
            </a:r>
            <a:r>
              <a:rPr lang="en-GB" sz="4400" dirty="0"/>
              <a:t> accessed 26/06/2022</a:t>
            </a:r>
          </a:p>
          <a:p>
            <a:pPr>
              <a:lnSpc>
                <a:spcPct val="120000"/>
              </a:lnSpc>
            </a:pPr>
            <a:r>
              <a:rPr lang="en-GB" sz="4400" dirty="0"/>
              <a:t>Estyn (2021).  “We don’t tell our teachers: ”Experiences of peer-on-peer sexual harassment among secondary school pupils in Wales Available at: </a:t>
            </a:r>
            <a:r>
              <a:rPr lang="en-GB" sz="4400" dirty="0">
                <a:hlinkClick r:id="rId6"/>
              </a:rPr>
              <a:t>experiences of peer-on-peer sexual harassment among secondary school pupils in Wales (</a:t>
            </a:r>
            <a:r>
              <a:rPr lang="en-GB" sz="4400" dirty="0" err="1">
                <a:hlinkClick r:id="rId6"/>
              </a:rPr>
              <a:t>gov.wales</a:t>
            </a:r>
            <a:r>
              <a:rPr lang="en-GB" sz="4400" dirty="0">
                <a:hlinkClick r:id="rId6"/>
              </a:rPr>
              <a:t>)</a:t>
            </a:r>
            <a:r>
              <a:rPr lang="en-GB" sz="4400" dirty="0"/>
              <a:t> accessed 20/06/2022</a:t>
            </a:r>
            <a:endParaRPr lang="en-GB" sz="4400" dirty="0">
              <a:effectLst/>
              <a:ea typeface="Calibri" panose="020F0502020204030204" pitchFamily="34" charset="0"/>
              <a:cs typeface="Times New Roman" panose="02020603050405020304" pitchFamily="18" charset="0"/>
            </a:endParaRPr>
          </a:p>
          <a:p>
            <a:pPr>
              <a:lnSpc>
                <a:spcPct val="120000"/>
              </a:lnSpc>
            </a:pPr>
            <a:r>
              <a:rPr lang="en-GB" sz="4400" dirty="0">
                <a:effectLst/>
                <a:ea typeface="Calibri" panose="020F0502020204030204" pitchFamily="34" charset="0"/>
                <a:cs typeface="Times New Roman" panose="02020603050405020304" pitchFamily="18" charset="0"/>
              </a:rPr>
              <a:t>Everyone’s Invited, available at: </a:t>
            </a:r>
            <a:r>
              <a:rPr lang="en-GB" sz="4400" u="sng" dirty="0">
                <a:solidFill>
                  <a:srgbClr val="0563C1"/>
                </a:solidFill>
                <a:effectLst/>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About Everyone's Invited — List 2022 (everyonesinvited.uk)</a:t>
            </a:r>
            <a:r>
              <a:rPr lang="en-GB" sz="4400" dirty="0">
                <a:effectLst/>
                <a:ea typeface="Calibri" panose="020F0502020204030204" pitchFamily="34" charset="0"/>
                <a:cs typeface="Times New Roman" panose="02020603050405020304" pitchFamily="18" charset="0"/>
              </a:rPr>
              <a:t> accessed 13/06/2022</a:t>
            </a:r>
          </a:p>
          <a:p>
            <a:pPr>
              <a:lnSpc>
                <a:spcPct val="120000"/>
              </a:lnSpc>
            </a:pPr>
            <a:r>
              <a:rPr lang="en-GB" sz="4400" dirty="0">
                <a:effectLst/>
                <a:ea typeface="Calibri" panose="020F0502020204030204" pitchFamily="34" charset="0"/>
                <a:cs typeface="Times New Roman" panose="02020603050405020304" pitchFamily="18" charset="0"/>
              </a:rPr>
              <a:t>Future Generations Act 2015 </a:t>
            </a:r>
            <a:r>
              <a:rPr lang="en-GB" sz="4400" u="sng" dirty="0">
                <a:solidFill>
                  <a:srgbClr val="0563C1"/>
                </a:solidFill>
                <a:effectLst/>
                <a:ea typeface="Calibri" panose="020F0502020204030204" pitchFamily="34" charset="0"/>
                <a:cs typeface="Times New Roman" panose="02020603050405020304" pitchFamily="18" charset="0"/>
                <a:hlinkClick r:id="rId8"/>
              </a:rPr>
              <a:t>42329 WBFG Essentials Guide (</a:t>
            </a:r>
            <a:r>
              <a:rPr lang="en-GB" sz="4400" u="sng" dirty="0" err="1">
                <a:solidFill>
                  <a:srgbClr val="0563C1"/>
                </a:solidFill>
                <a:effectLst/>
                <a:ea typeface="Calibri" panose="020F0502020204030204" pitchFamily="34" charset="0"/>
                <a:cs typeface="Times New Roman" panose="02020603050405020304" pitchFamily="18" charset="0"/>
                <a:hlinkClick r:id="rId8"/>
              </a:rPr>
              <a:t>gov.wales</a:t>
            </a:r>
            <a:r>
              <a:rPr lang="en-GB" sz="4400" u="sng" dirty="0">
                <a:solidFill>
                  <a:srgbClr val="0563C1"/>
                </a:solidFill>
                <a:effectLst/>
                <a:ea typeface="Calibri" panose="020F0502020204030204" pitchFamily="34" charset="0"/>
                <a:cs typeface="Times New Roman" panose="02020603050405020304" pitchFamily="18" charset="0"/>
                <a:hlinkClick r:id="rId8"/>
              </a:rPr>
              <a:t>)</a:t>
            </a:r>
            <a:r>
              <a:rPr lang="en-GB" sz="4400" dirty="0">
                <a:effectLst/>
                <a:ea typeface="Calibri" panose="020F0502020204030204" pitchFamily="34" charset="0"/>
                <a:cs typeface="Times New Roman" panose="02020603050405020304" pitchFamily="18" charset="0"/>
              </a:rPr>
              <a:t> accessed 13/06/2016</a:t>
            </a:r>
            <a:endParaRPr lang="en-GB" sz="4400" dirty="0"/>
          </a:p>
          <a:p>
            <a:pPr>
              <a:lnSpc>
                <a:spcPct val="120000"/>
              </a:lnSpc>
              <a:spcAft>
                <a:spcPts val="800"/>
              </a:spcAft>
              <a:tabLst>
                <a:tab pos="3533775" algn="l"/>
              </a:tabLst>
            </a:pPr>
            <a:r>
              <a:rPr lang="en-GB" sz="4400" dirty="0">
                <a:effectLst/>
                <a:ea typeface="Calibri" panose="020F0502020204030204" pitchFamily="34" charset="0"/>
                <a:cs typeface="Times New Roman" panose="02020603050405020304" pitchFamily="18" charset="0"/>
              </a:rPr>
              <a:t>Hackett, S. (2014). Children and young people with harmful sexual behaviours. Research in Practice. </a:t>
            </a:r>
            <a:r>
              <a:rPr lang="en-GB" sz="4400" dirty="0"/>
              <a:t>ISBN 978-1-904984-49-8 available at: </a:t>
            </a:r>
            <a:r>
              <a:rPr lang="en-GB" sz="4400" dirty="0">
                <a:hlinkClick r:id="rId9"/>
              </a:rPr>
              <a:t>children_and_young_people_with_harmful_sexual_behaviours_research_review_2014.pdf (researchinpractice.org.uk)</a:t>
            </a:r>
            <a:r>
              <a:rPr lang="en-GB" sz="4400" dirty="0"/>
              <a:t> accessed 24/06/2022.</a:t>
            </a:r>
            <a:endParaRPr lang="en-GB" sz="4400" dirty="0">
              <a:effectLst/>
              <a:ea typeface="Calibri" panose="020F0502020204030204" pitchFamily="34" charset="0"/>
              <a:cs typeface="Times New Roman" panose="02020603050405020304" pitchFamily="18" charset="0"/>
            </a:endParaRPr>
          </a:p>
          <a:p>
            <a:pPr>
              <a:lnSpc>
                <a:spcPct val="120000"/>
              </a:lnSpc>
              <a:spcAft>
                <a:spcPts val="800"/>
              </a:spcAft>
              <a:tabLst>
                <a:tab pos="3533775" algn="l"/>
              </a:tabLst>
            </a:pPr>
            <a:r>
              <a:rPr lang="en-GB" sz="4400" dirty="0">
                <a:effectLst/>
                <a:ea typeface="Calibri" panose="020F0502020204030204" pitchFamily="34" charset="0"/>
                <a:cs typeface="Times New Roman" panose="02020603050405020304" pitchFamily="18" charset="0"/>
              </a:rPr>
              <a:t>Harmful Sexual Behaviour: A guide to support understanding and practice responses in Wales, Available at: </a:t>
            </a:r>
            <a:r>
              <a:rPr lang="en-GB" sz="4400" dirty="0">
                <a:hlinkClick r:id="rId10"/>
              </a:rPr>
              <a:t>WG - Harmful Sexual Behaviour - PROFESSIONAL GUIDE.pdf (barnardos.org.uk)</a:t>
            </a:r>
            <a:r>
              <a:rPr lang="en-GB" sz="4400" dirty="0"/>
              <a:t> accessed 15?06/2022</a:t>
            </a:r>
            <a:endParaRPr lang="en-GB" sz="4400" dirty="0">
              <a:effectLst/>
              <a:ea typeface="Calibri" panose="020F0502020204030204" pitchFamily="34" charset="0"/>
              <a:cs typeface="Times New Roman" panose="02020603050405020304" pitchFamily="18" charset="0"/>
            </a:endParaRPr>
          </a:p>
          <a:p>
            <a:pPr>
              <a:lnSpc>
                <a:spcPct val="120000"/>
              </a:lnSpc>
              <a:spcAft>
                <a:spcPts val="800"/>
              </a:spcAft>
              <a:tabLst>
                <a:tab pos="3533775" algn="l"/>
              </a:tabLst>
            </a:pPr>
            <a:r>
              <a:rPr lang="en-GB" sz="4400" dirty="0">
                <a:effectLst/>
                <a:ea typeface="Calibri" panose="020F0502020204030204" pitchFamily="34" charset="0"/>
                <a:cs typeface="Times New Roman" panose="02020603050405020304" pitchFamily="18" charset="0"/>
              </a:rPr>
              <a:t>Government UK, Children’s Act 2004. Available at </a:t>
            </a:r>
            <a:r>
              <a:rPr lang="en-GB" sz="4400" dirty="0">
                <a:hlinkClick r:id="rId11"/>
              </a:rPr>
              <a:t>Children Act 2004 (legislation.gov.uk)</a:t>
            </a:r>
            <a:r>
              <a:rPr lang="en-GB" sz="4400" dirty="0"/>
              <a:t> accessed 30/06/2022</a:t>
            </a:r>
            <a:endParaRPr lang="en-GB" sz="4400" dirty="0">
              <a:effectLst/>
              <a:ea typeface="Calibri" panose="020F0502020204030204" pitchFamily="34" charset="0"/>
              <a:cs typeface="Times New Roman" panose="02020603050405020304" pitchFamily="18" charset="0"/>
            </a:endParaRPr>
          </a:p>
          <a:p>
            <a:pPr>
              <a:lnSpc>
                <a:spcPct val="120000"/>
              </a:lnSpc>
              <a:spcAft>
                <a:spcPts val="800"/>
              </a:spcAft>
              <a:tabLst>
                <a:tab pos="3533775" algn="l"/>
              </a:tabLst>
            </a:pPr>
            <a:r>
              <a:rPr lang="en-GB" sz="4400" dirty="0">
                <a:effectLst/>
                <a:ea typeface="Calibri" panose="020F0502020204030204" pitchFamily="34" charset="0"/>
                <a:cs typeface="Times New Roman" panose="02020603050405020304" pitchFamily="18" charset="0"/>
              </a:rPr>
              <a:t>Internet Watch Foundation Annual Report (2021) Available at: </a:t>
            </a:r>
            <a:r>
              <a:rPr lang="en-GB" sz="4400" u="sng" dirty="0">
                <a:solidFill>
                  <a:srgbClr val="0563C1"/>
                </a:solidFill>
                <a:effectLst/>
                <a:ea typeface="Calibri" panose="020F0502020204030204" pitchFamily="34" charset="0"/>
                <a:cs typeface="Times New Roman" panose="02020603050405020304" pitchFamily="18" charset="0"/>
                <a:hlinkClick r:id="rId12"/>
              </a:rPr>
              <a:t>IWF Annual Report 2021 | Internet Watch Foundation | IWF Annual Report 2021</a:t>
            </a:r>
            <a:r>
              <a:rPr lang="en-GB" sz="4400" dirty="0">
                <a:effectLst/>
                <a:ea typeface="Calibri" panose="020F0502020204030204" pitchFamily="34" charset="0"/>
                <a:cs typeface="Times New Roman" panose="02020603050405020304" pitchFamily="18" charset="0"/>
              </a:rPr>
              <a:t> Accessed on 15/06/2022</a:t>
            </a:r>
          </a:p>
          <a:p>
            <a:pPr>
              <a:lnSpc>
                <a:spcPct val="120000"/>
              </a:lnSpc>
              <a:spcAft>
                <a:spcPts val="800"/>
              </a:spcAft>
              <a:tabLst>
                <a:tab pos="3533775" algn="l"/>
              </a:tabLst>
            </a:pPr>
            <a:r>
              <a:rPr lang="en-GB" sz="4400" dirty="0">
                <a:effectLst/>
                <a:ea typeface="Calibri" panose="020F0502020204030204" pitchFamily="34" charset="0"/>
                <a:cs typeface="Times New Roman" panose="02020603050405020304" pitchFamily="18" charset="0"/>
              </a:rPr>
              <a:t>McMahon and Banyard(2012) Pyramid of Violence available at </a:t>
            </a:r>
            <a:r>
              <a:rPr lang="en-GB" sz="4400" dirty="0">
                <a:effectLst/>
                <a:ea typeface="Calibri" panose="020F0502020204030204" pitchFamily="34" charset="0"/>
                <a:cs typeface="Times New Roman" panose="02020603050405020304" pitchFamily="18" charset="0"/>
                <a:hlinkClick r:id="rId13"/>
              </a:rPr>
              <a:t>https://www.youtube.com/watch?v=_3o0ZpT2td8&amp;feature=emb_imp_woyt</a:t>
            </a:r>
            <a:r>
              <a:rPr lang="en-GB" sz="4400" dirty="0">
                <a:effectLst/>
                <a:ea typeface="Calibri" panose="020F0502020204030204" pitchFamily="34" charset="0"/>
                <a:cs typeface="Times New Roman" panose="02020603050405020304" pitchFamily="18" charset="0"/>
              </a:rPr>
              <a:t> accessed 30/06/2022</a:t>
            </a:r>
          </a:p>
          <a:p>
            <a:pPr marL="0" indent="0">
              <a:buNone/>
            </a:pPr>
            <a:endParaRPr lang="en-GB" sz="1800" dirty="0"/>
          </a:p>
        </p:txBody>
      </p:sp>
      <p:pic>
        <p:nvPicPr>
          <p:cNvPr id="4" name="Picture 3" descr="Logo&#10;&#10;Description automatically generated">
            <a:extLst>
              <a:ext uri="{FF2B5EF4-FFF2-40B4-BE49-F238E27FC236}">
                <a16:creationId xmlns:a16="http://schemas.microsoft.com/office/drawing/2014/main" id="{54470C39-F823-4587-8CFB-3DF66C1209CB}"/>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1299548" y="5595563"/>
            <a:ext cx="892452" cy="1162799"/>
          </a:xfrm>
          <a:prstGeom prst="rect">
            <a:avLst/>
          </a:prstGeom>
        </p:spPr>
      </p:pic>
    </p:spTree>
    <p:extLst>
      <p:ext uri="{BB962C8B-B14F-4D97-AF65-F5344CB8AC3E}">
        <p14:creationId xmlns:p14="http://schemas.microsoft.com/office/powerpoint/2010/main" val="14033395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1FF18-E866-4758-96E7-9EC7C5F3D39B}"/>
              </a:ext>
            </a:extLst>
          </p:cNvPr>
          <p:cNvSpPr>
            <a:spLocks noGrp="1"/>
          </p:cNvSpPr>
          <p:nvPr>
            <p:ph type="title"/>
          </p:nvPr>
        </p:nvSpPr>
        <p:spPr/>
        <p:txBody>
          <a:bodyPr/>
          <a:lstStyle/>
          <a:p>
            <a:r>
              <a:rPr lang="en-GB" b="1" dirty="0">
                <a:solidFill>
                  <a:srgbClr val="0070C0"/>
                </a:solidFill>
              </a:rPr>
              <a:t>Additional references</a:t>
            </a:r>
          </a:p>
        </p:txBody>
      </p:sp>
      <p:sp>
        <p:nvSpPr>
          <p:cNvPr id="3" name="Content Placeholder 2">
            <a:extLst>
              <a:ext uri="{FF2B5EF4-FFF2-40B4-BE49-F238E27FC236}">
                <a16:creationId xmlns:a16="http://schemas.microsoft.com/office/drawing/2014/main" id="{851AC5EC-ED10-475C-9703-3B218D9F9670}"/>
              </a:ext>
            </a:extLst>
          </p:cNvPr>
          <p:cNvSpPr>
            <a:spLocks noGrp="1"/>
          </p:cNvSpPr>
          <p:nvPr>
            <p:ph idx="1"/>
          </p:nvPr>
        </p:nvSpPr>
        <p:spPr/>
        <p:txBody>
          <a:bodyPr>
            <a:normAutofit fontScale="92500" lnSpcReduction="20000"/>
          </a:bodyPr>
          <a:lstStyle/>
          <a:p>
            <a:r>
              <a:rPr lang="en-GB" sz="1500" dirty="0">
                <a:effectLst/>
                <a:ea typeface="Calibri" panose="020F0502020204030204" pitchFamily="34" charset="0"/>
                <a:cs typeface="Times New Roman" panose="02020603050405020304" pitchFamily="18" charset="0"/>
              </a:rPr>
              <a:t>Me too movement available at </a:t>
            </a:r>
            <a:r>
              <a:rPr lang="en-GB" sz="1500" u="sng" dirty="0">
                <a:solidFill>
                  <a:srgbClr val="0563C1"/>
                </a:solidFill>
                <a:effectLst/>
                <a:ea typeface="Calibri" panose="020F0502020204030204" pitchFamily="34" charset="0"/>
                <a:cs typeface="Times New Roman" panose="02020603050405020304" pitchFamily="18" charset="0"/>
                <a:hlinkClick r:id="rId3"/>
              </a:rPr>
              <a:t>https://metoomvmt.org/</a:t>
            </a:r>
            <a:r>
              <a:rPr lang="en-GB" sz="1500" dirty="0">
                <a:effectLst/>
                <a:ea typeface="Calibri" panose="020F0502020204030204" pitchFamily="34" charset="0"/>
                <a:cs typeface="Times New Roman" panose="02020603050405020304" pitchFamily="18" charset="0"/>
              </a:rPr>
              <a:t> accessed 14/06/2022</a:t>
            </a:r>
          </a:p>
          <a:p>
            <a:r>
              <a:rPr lang="en-GB" sz="1500" dirty="0">
                <a:effectLst/>
                <a:ea typeface="Calibri" panose="020F0502020204030204" pitchFamily="34" charset="0"/>
                <a:cs typeface="Times New Roman" panose="02020603050405020304" pitchFamily="18" charset="0"/>
              </a:rPr>
              <a:t>National Police Chief’s Council (2015) National Strategy for the Policing of Children and Young People. Available at </a:t>
            </a:r>
            <a:r>
              <a:rPr lang="en-GB" sz="1500" dirty="0">
                <a:hlinkClick r:id="rId4"/>
              </a:rPr>
              <a:t>CYP strategy 2016 (npcc.police.uk)</a:t>
            </a:r>
            <a:r>
              <a:rPr lang="en-GB" sz="1500" dirty="0"/>
              <a:t> accessed 14/06/2022</a:t>
            </a:r>
            <a:endParaRPr lang="en-GB" sz="1500" dirty="0">
              <a:effectLst/>
              <a:ea typeface="Calibri" panose="020F0502020204030204" pitchFamily="34" charset="0"/>
              <a:cs typeface="Times New Roman" panose="02020603050405020304" pitchFamily="18" charset="0"/>
            </a:endParaRPr>
          </a:p>
          <a:p>
            <a:r>
              <a:rPr lang="en-GB" sz="1500" dirty="0">
                <a:effectLst/>
                <a:ea typeface="Calibri" panose="020F0502020204030204" pitchFamily="34" charset="0"/>
                <a:cs typeface="Times New Roman" panose="02020603050405020304" pitchFamily="18" charset="0"/>
              </a:rPr>
              <a:t>Online Safety Bill: factsheet updated April 2022. Available at: </a:t>
            </a:r>
            <a:r>
              <a:rPr lang="en-GB" sz="1500" u="sng" dirty="0">
                <a:solidFill>
                  <a:srgbClr val="0563C1"/>
                </a:solidFill>
                <a:effectLst/>
                <a:ea typeface="Calibri" panose="020F0502020204030204" pitchFamily="34" charset="0"/>
                <a:cs typeface="Times New Roman" panose="02020603050405020304" pitchFamily="18" charset="0"/>
                <a:hlinkClick r:id="rId5"/>
              </a:rPr>
              <a:t>Online Safety Bill: factsheet - GOV.UK (www.gov.uk)</a:t>
            </a:r>
            <a:r>
              <a:rPr lang="en-GB" sz="1500" dirty="0">
                <a:effectLst/>
                <a:ea typeface="Calibri" panose="020F0502020204030204" pitchFamily="34" charset="0"/>
                <a:cs typeface="Times New Roman" panose="02020603050405020304" pitchFamily="18" charset="0"/>
              </a:rPr>
              <a:t> accessed on 15/06/2022</a:t>
            </a:r>
          </a:p>
          <a:p>
            <a:r>
              <a:rPr lang="en-GB" sz="1500" dirty="0">
                <a:effectLst/>
                <a:ea typeface="Calibri" panose="020F0502020204030204" pitchFamily="34" charset="0"/>
                <a:cs typeface="Times New Roman" panose="02020603050405020304" pitchFamily="18" charset="0"/>
              </a:rPr>
              <a:t>Police and Crime Commissioner's Crime Plan 2021-2026 </a:t>
            </a:r>
            <a:r>
              <a:rPr lang="en-GB" sz="1500" u="sng" dirty="0">
                <a:solidFill>
                  <a:srgbClr val="0563C1"/>
                </a:solidFill>
                <a:effectLst/>
                <a:ea typeface="Calibri" panose="020F0502020204030204" pitchFamily="34" charset="0"/>
                <a:cs typeface="Times New Roman" panose="02020603050405020304" pitchFamily="18" charset="0"/>
                <a:hlinkClick r:id="rId6"/>
              </a:rPr>
              <a:t>CRP004-Crime Plan 2021-ENG.indd (southwalescommissioner.org.uk)</a:t>
            </a:r>
            <a:endParaRPr lang="en-GB" sz="1500" dirty="0">
              <a:ea typeface="Calibri" panose="020F0502020204030204" pitchFamily="34" charset="0"/>
              <a:cs typeface="Times New Roman" panose="02020603050405020304" pitchFamily="18" charset="0"/>
            </a:endParaRPr>
          </a:p>
          <a:p>
            <a:r>
              <a:rPr lang="en-GB" sz="1500" dirty="0">
                <a:ea typeface="Calibri" panose="020F0502020204030204" pitchFamily="34" charset="0"/>
                <a:cs typeface="Times New Roman" panose="02020603050405020304" pitchFamily="18" charset="0"/>
              </a:rPr>
              <a:t>Prevalence and reporting of sexual harassment in UK public spaces: A report by the APPG for UN Women   (2021) available at </a:t>
            </a:r>
            <a:r>
              <a:rPr lang="en-GB" sz="1500" u="sng" dirty="0">
                <a:solidFill>
                  <a:srgbClr val="0563C1"/>
                </a:solidFill>
                <a:ea typeface="Calibri" panose="020F0502020204030204" pitchFamily="34" charset="0"/>
                <a:cs typeface="Times New Roman" panose="02020603050405020304" pitchFamily="18" charset="0"/>
                <a:hlinkClick r:id="rId7"/>
              </a:rPr>
              <a:t>APPG-UN-Women_Sexual-Harassment-Report_2021.pdf (unwomenuk.org)</a:t>
            </a:r>
            <a:r>
              <a:rPr lang="en-GB" sz="1500" dirty="0">
                <a:ea typeface="Calibri" panose="020F0502020204030204" pitchFamily="34" charset="0"/>
                <a:cs typeface="Times New Roman" panose="02020603050405020304" pitchFamily="18" charset="0"/>
              </a:rPr>
              <a:t> accessed 13/06/2022</a:t>
            </a:r>
          </a:p>
          <a:p>
            <a:r>
              <a:rPr lang="en-GB" sz="1500" dirty="0">
                <a:effectLst/>
                <a:ea typeface="Calibri" panose="020F0502020204030204" pitchFamily="34" charset="0"/>
                <a:cs typeface="Times New Roman" panose="02020603050405020304" pitchFamily="18" charset="0"/>
              </a:rPr>
              <a:t>PSHE Association and National Police Chiefs’ Council (2018) </a:t>
            </a:r>
            <a:r>
              <a:rPr lang="en-GB" sz="1500" i="1" dirty="0">
                <a:effectLst/>
                <a:ea typeface="Calibri" panose="020F0502020204030204" pitchFamily="34" charset="0"/>
                <a:cs typeface="Times New Roman" panose="02020603050405020304" pitchFamily="18" charset="0"/>
              </a:rPr>
              <a:t>POLICE IN THE CLASSROOM: A handbook for the police and PSHE teachers. </a:t>
            </a:r>
            <a:r>
              <a:rPr lang="en-GB" sz="1500" dirty="0">
                <a:effectLst/>
                <a:ea typeface="Calibri" panose="020F0502020204030204" pitchFamily="34" charset="0"/>
                <a:cs typeface="Times New Roman" panose="02020603050405020304" pitchFamily="18" charset="0"/>
              </a:rPr>
              <a:t>Available at</a:t>
            </a:r>
            <a:r>
              <a:rPr lang="en-GB" sz="1500" i="1" dirty="0">
                <a:effectLst/>
                <a:ea typeface="Calibri" panose="020F0502020204030204" pitchFamily="34" charset="0"/>
                <a:cs typeface="Times New Roman" panose="02020603050405020304" pitchFamily="18" charset="0"/>
              </a:rPr>
              <a:t> ( </a:t>
            </a:r>
            <a:r>
              <a:rPr lang="en-GB" sz="1500" u="sng" dirty="0">
                <a:solidFill>
                  <a:srgbClr val="0563C1"/>
                </a:solidFill>
                <a:effectLst/>
                <a:ea typeface="Calibri" panose="020F0502020204030204" pitchFamily="34" charset="0"/>
                <a:cs typeface="Times New Roman" panose="02020603050405020304" pitchFamily="18" charset="0"/>
                <a:hlinkClick r:id="rId8"/>
              </a:rPr>
              <a:t>CYP police in the classroom handbook.pdf (pshe-association.org.uk)</a:t>
            </a:r>
            <a:r>
              <a:rPr lang="en-GB" sz="1500" dirty="0">
                <a:effectLst/>
                <a:ea typeface="Calibri" panose="020F0502020204030204" pitchFamily="34" charset="0"/>
                <a:cs typeface="Times New Roman" panose="02020603050405020304" pitchFamily="18" charset="0"/>
              </a:rPr>
              <a:t> ). Accessed 15/06/2022.</a:t>
            </a:r>
          </a:p>
          <a:p>
            <a:r>
              <a:rPr lang="en-GB" sz="1500" dirty="0"/>
              <a:t>Review of Sexual Abuse in schools and Colleges (2021). Ofsted. Available at </a:t>
            </a:r>
            <a:r>
              <a:rPr lang="en-GB" sz="1500" dirty="0">
                <a:hlinkClick r:id="rId9"/>
              </a:rPr>
              <a:t>Review of sexual abuse in schools and colleges - GOV.UK (www.gov.uk)</a:t>
            </a:r>
            <a:r>
              <a:rPr lang="en-GB" sz="1500" dirty="0"/>
              <a:t> accessed 1/7/2021</a:t>
            </a:r>
          </a:p>
          <a:p>
            <a:r>
              <a:rPr lang="en-GB" sz="1500" dirty="0">
                <a:solidFill>
                  <a:srgbClr val="323132"/>
                </a:solidFill>
              </a:rPr>
              <a:t>Sexual offences prevalence and trends, England and Wales: year ending March 2020 Available at: </a:t>
            </a:r>
            <a:r>
              <a:rPr lang="en-GB" sz="1500" dirty="0">
                <a:hlinkClick r:id="rId10"/>
              </a:rPr>
              <a:t>Sexual offences prevalence and trends, England and Wales - Office for National Statistics (ons.gov.uk)</a:t>
            </a:r>
            <a:r>
              <a:rPr lang="en-GB" sz="1500" dirty="0"/>
              <a:t>accessed 20/6/2022. </a:t>
            </a:r>
          </a:p>
          <a:p>
            <a:r>
              <a:rPr lang="en-GB" sz="1500" dirty="0"/>
              <a:t>South Wales Police &amp; Crime Plan 2022-2026 available at: </a:t>
            </a:r>
            <a:r>
              <a:rPr lang="en-GB" sz="1500" dirty="0">
                <a:hlinkClick r:id="rId11"/>
              </a:rPr>
              <a:t>Police &amp; Crime Plan 2022-2026 (south-wales.police.uk)</a:t>
            </a:r>
            <a:r>
              <a:rPr lang="en-GB" sz="1500" dirty="0"/>
              <a:t> accessed 20/06/2022</a:t>
            </a:r>
          </a:p>
          <a:p>
            <a:r>
              <a:rPr lang="en-GB" sz="1500" dirty="0">
                <a:effectLst/>
                <a:ea typeface="Calibri" panose="020F0502020204030204" pitchFamily="34" charset="0"/>
                <a:cs typeface="Times New Roman" panose="02020603050405020304" pitchFamily="18" charset="0"/>
              </a:rPr>
              <a:t>Welsh Government, Violence Against Women, Domestic Abuse and Sexual Violence (VAWDASV) Statutory Guidance for the Commissioning of VAWDASV Services in Wales available at </a:t>
            </a:r>
            <a:r>
              <a:rPr lang="en-GB" sz="1500" u="sng" dirty="0">
                <a:solidFill>
                  <a:srgbClr val="0563C1"/>
                </a:solidFill>
                <a:effectLst/>
                <a:ea typeface="Calibri" panose="020F0502020204030204" pitchFamily="34" charset="0"/>
                <a:cs typeface="Times New Roman" panose="02020603050405020304" pitchFamily="18" charset="0"/>
                <a:hlinkClick r:id="rId12"/>
              </a:rPr>
              <a:t>statutory-guidance-for-the-commissioning-of-vawdasv-services-in-wales.pdf (</a:t>
            </a:r>
            <a:r>
              <a:rPr lang="en-GB" sz="1500" u="sng" dirty="0" err="1">
                <a:solidFill>
                  <a:srgbClr val="0563C1"/>
                </a:solidFill>
                <a:effectLst/>
                <a:ea typeface="Calibri" panose="020F0502020204030204" pitchFamily="34" charset="0"/>
                <a:cs typeface="Times New Roman" panose="02020603050405020304" pitchFamily="18" charset="0"/>
                <a:hlinkClick r:id="rId12"/>
              </a:rPr>
              <a:t>gov.wales</a:t>
            </a:r>
            <a:r>
              <a:rPr lang="en-GB" sz="1500" u="sng" dirty="0">
                <a:solidFill>
                  <a:srgbClr val="0563C1"/>
                </a:solidFill>
                <a:effectLst/>
                <a:ea typeface="Calibri" panose="020F0502020204030204" pitchFamily="34" charset="0"/>
                <a:cs typeface="Times New Roman" panose="02020603050405020304" pitchFamily="18" charset="0"/>
                <a:hlinkClick r:id="rId12"/>
              </a:rPr>
              <a:t>)</a:t>
            </a:r>
            <a:r>
              <a:rPr lang="en-GB" sz="1500" dirty="0">
                <a:effectLst/>
                <a:ea typeface="Calibri" panose="020F0502020204030204" pitchFamily="34" charset="0"/>
                <a:cs typeface="Times New Roman" panose="02020603050405020304" pitchFamily="18" charset="0"/>
              </a:rPr>
              <a:t> accessed 15/06/2022.</a:t>
            </a:r>
          </a:p>
          <a:p>
            <a:r>
              <a:rPr lang="en-GB" sz="1500" dirty="0">
                <a:effectLst/>
                <a:ea typeface="Calibri" panose="020F0502020204030204" pitchFamily="34" charset="0"/>
                <a:cs typeface="Times New Roman" panose="02020603050405020304" pitchFamily="18" charset="0"/>
              </a:rPr>
              <a:t>Welsh Youth Parliament Emotional and Mental Health Support Committee (2022). Let’s talk about mental health. Available at: </a:t>
            </a:r>
            <a:r>
              <a:rPr lang="en-GB" sz="1500" u="sng" dirty="0">
                <a:solidFill>
                  <a:srgbClr val="0563C1"/>
                </a:solidFill>
                <a:effectLst/>
                <a:ea typeface="Calibri" panose="020F0502020204030204" pitchFamily="34" charset="0"/>
                <a:cs typeface="Times New Roman" panose="02020603050405020304" pitchFamily="18" charset="0"/>
                <a:hlinkClick r:id="rId13"/>
              </a:rPr>
              <a:t>Let's talk about mental health (</a:t>
            </a:r>
            <a:r>
              <a:rPr lang="en-GB" sz="1500" u="sng" dirty="0" err="1">
                <a:solidFill>
                  <a:srgbClr val="0563C1"/>
                </a:solidFill>
                <a:effectLst/>
                <a:ea typeface="Calibri" panose="020F0502020204030204" pitchFamily="34" charset="0"/>
                <a:cs typeface="Times New Roman" panose="02020603050405020304" pitchFamily="18" charset="0"/>
                <a:hlinkClick r:id="rId13"/>
              </a:rPr>
              <a:t>senedd.wales</a:t>
            </a:r>
            <a:r>
              <a:rPr lang="en-GB" sz="1500" u="sng" dirty="0">
                <a:solidFill>
                  <a:srgbClr val="0563C1"/>
                </a:solidFill>
                <a:effectLst/>
                <a:ea typeface="Calibri" panose="020F0502020204030204" pitchFamily="34" charset="0"/>
                <a:cs typeface="Times New Roman" panose="02020603050405020304" pitchFamily="18" charset="0"/>
                <a:hlinkClick r:id="rId13"/>
              </a:rPr>
              <a:t>)</a:t>
            </a:r>
            <a:r>
              <a:rPr lang="en-GB" sz="1500" dirty="0">
                <a:effectLst/>
                <a:ea typeface="Calibri" panose="020F0502020204030204" pitchFamily="34" charset="0"/>
                <a:cs typeface="Times New Roman" panose="02020603050405020304" pitchFamily="18" charset="0"/>
              </a:rPr>
              <a:t> accessed 07/07/2022.</a:t>
            </a:r>
          </a:p>
          <a:p>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8681899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21411</TotalTime>
  <Words>4151</Words>
  <Application>Microsoft Office PowerPoint</Application>
  <PresentationFormat>Widescreen</PresentationFormat>
  <Paragraphs>192</Paragraphs>
  <Slides>13</Slides>
  <Notes>13</Notes>
  <HiddenSlides>0</HiddenSlides>
  <MMClips>10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Wingdings</vt:lpstr>
      <vt:lpstr>Office Theme</vt:lpstr>
      <vt:lpstr>Module 3:Contemporary Issues in Policing</vt:lpstr>
      <vt:lpstr>Content</vt:lpstr>
      <vt:lpstr>Context to the challenge for policing and peer-on-peer sexual harassment</vt:lpstr>
      <vt:lpstr>Critical issues 1. Peer-on-peer abuse </vt:lpstr>
      <vt:lpstr>Critical issues 2. Communication and digital technologies</vt:lpstr>
      <vt:lpstr>Critical issues 3. Rape Culture and misogyny </vt:lpstr>
      <vt:lpstr>Critical issues: 4. Child Centred Policing</vt:lpstr>
      <vt:lpstr>Critical issues 5: Under reporting</vt:lpstr>
      <vt:lpstr>PowerPoint Presentation</vt:lpstr>
      <vt:lpstr>PowerPoint Presentation</vt:lpstr>
      <vt:lpstr>References</vt:lpstr>
      <vt:lpstr>Additional references</vt:lpstr>
      <vt:lpstr>Additional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3:Contemporary Issues in Policing</dc:title>
  <dc:creator>Lewis,Catherine swp54722</dc:creator>
  <cp:lastModifiedBy>Lewis,Catherine swp54722</cp:lastModifiedBy>
  <cp:revision>13</cp:revision>
  <dcterms:created xsi:type="dcterms:W3CDTF">2022-06-13T12:14:18Z</dcterms:created>
  <dcterms:modified xsi:type="dcterms:W3CDTF">2022-07-23T16:55:03Z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66cf8fe5-b7b7-4df7-b38d-1c61ac2f6639_Enabled">
    <vt:lpwstr>true</vt:lpwstr>
  </property>
  <property fmtid="{D5CDD505-2E9C-101B-9397-08002B2CF9AE}" pid="3" name="MSIP_Label_66cf8fe5-b7b7-4df7-b38d-1c61ac2f6639_SetDate">
    <vt:lpwstr>2022-06-15T14:47:56Z</vt:lpwstr>
  </property>
  <property fmtid="{D5CDD505-2E9C-101B-9397-08002B2CF9AE}" pid="4" name="MSIP_Label_66cf8fe5-b7b7-4df7-b38d-1c61ac2f6639_Method">
    <vt:lpwstr>Standard</vt:lpwstr>
  </property>
  <property fmtid="{D5CDD505-2E9C-101B-9397-08002B2CF9AE}" pid="5" name="MSIP_Label_66cf8fe5-b7b7-4df7-b38d-1c61ac2f6639_Name">
    <vt:lpwstr>66cf8fe5-b7b7-4df7-b38d-1c61ac2f6639</vt:lpwstr>
  </property>
  <property fmtid="{D5CDD505-2E9C-101B-9397-08002B2CF9AE}" pid="6" name="MSIP_Label_66cf8fe5-b7b7-4df7-b38d-1c61ac2f6639_SiteId">
    <vt:lpwstr>270c2f4d-fd0c-4f08-92a9-e5bdd8a87e09</vt:lpwstr>
  </property>
  <property fmtid="{D5CDD505-2E9C-101B-9397-08002B2CF9AE}" pid="7" name="MSIP_Label_66cf8fe5-b7b7-4df7-b38d-1c61ac2f6639_ActionId">
    <vt:lpwstr>a441df3f-1d3e-4c12-8d2e-378ae66afccf</vt:lpwstr>
  </property>
  <property fmtid="{D5CDD505-2E9C-101B-9397-08002B2CF9AE}" pid="8" name="MSIP_Label_66cf8fe5-b7b7-4df7-b38d-1c61ac2f6639_ContentBits">
    <vt:lpwstr>0</vt:lpwstr>
  </property>
</Properties>
</file>