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handoutMasterIdLst>
    <p:handoutMasterId r:id="rId19"/>
  </p:handoutMasterIdLst>
  <p:sldIdLst>
    <p:sldId id="256" r:id="rId2"/>
    <p:sldId id="273" r:id="rId3"/>
    <p:sldId id="274" r:id="rId4"/>
    <p:sldId id="280" r:id="rId5"/>
    <p:sldId id="279" r:id="rId6"/>
    <p:sldId id="282" r:id="rId7"/>
    <p:sldId id="281" r:id="rId8"/>
    <p:sldId id="258" r:id="rId9"/>
    <p:sldId id="262" r:id="rId10"/>
    <p:sldId id="263" r:id="rId11"/>
    <p:sldId id="270" r:id="rId12"/>
    <p:sldId id="278" r:id="rId13"/>
    <p:sldId id="264" r:id="rId14"/>
    <p:sldId id="283" r:id="rId15"/>
    <p:sldId id="284" r:id="rId16"/>
    <p:sldId id="285" r:id="rId17"/>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5" pos="3839">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5000" autoAdjust="0"/>
  </p:normalViewPr>
  <p:slideViewPr>
    <p:cSldViewPr>
      <p:cViewPr>
        <p:scale>
          <a:sx n="91" d="100"/>
          <a:sy n="91" d="100"/>
        </p:scale>
        <p:origin x="-126" y="-126"/>
      </p:cViewPr>
      <p:guideLst>
        <p:guide orient="horz" pos="2160"/>
        <p:guide pos="3839"/>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C6ACB66-EAB9-4D45-9F9C-28EA120D791D}" type="datetimeFigureOut">
              <a:rPr lang="en-US"/>
              <a:t>5/16/2018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2837A6B-DAA4-4C2D-AEAB-4E9E70095794}" type="slidenum">
              <a:rPr/>
              <a:t>‹#›</a:t>
            </a:fld>
            <a:endParaRPr/>
          </a:p>
        </p:txBody>
      </p:sp>
    </p:spTree>
    <p:extLst>
      <p:ext uri="{BB962C8B-B14F-4D97-AF65-F5344CB8AC3E}">
        <p14:creationId xmlns:p14="http://schemas.microsoft.com/office/powerpoint/2010/main" val="29215455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79D970-AC71-40CF-8717-2E4EAB5207AF}" type="datetimeFigureOut">
              <a:rPr lang="en-US"/>
              <a:t>5/16/2018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266150-FA26-45B5-BF0B-186B42A09DC9}" type="slidenum">
              <a:rPr/>
              <a:t>‹#›</a:t>
            </a:fld>
            <a:endParaRPr/>
          </a:p>
        </p:txBody>
      </p:sp>
    </p:spTree>
    <p:extLst>
      <p:ext uri="{BB962C8B-B14F-4D97-AF65-F5344CB8AC3E}">
        <p14:creationId xmlns:p14="http://schemas.microsoft.com/office/powerpoint/2010/main" val="145946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9</a:t>
            </a:fld>
            <a:endParaRPr lang="en-US"/>
          </a:p>
        </p:txBody>
      </p:sp>
    </p:spTree>
    <p:extLst>
      <p:ext uri="{BB962C8B-B14F-4D97-AF65-F5344CB8AC3E}">
        <p14:creationId xmlns:p14="http://schemas.microsoft.com/office/powerpoint/2010/main" val="169998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fld id="{3A2CC701-D80A-463B-8415-A85485312088}" type="slidenum">
              <a:rPr lang="en-US" smtClean="0"/>
              <a:t>10</a:t>
            </a:fld>
            <a:endParaRPr lang="en-US"/>
          </a:p>
        </p:txBody>
      </p:sp>
    </p:spTree>
    <p:extLst>
      <p:ext uri="{BB962C8B-B14F-4D97-AF65-F5344CB8AC3E}">
        <p14:creationId xmlns:p14="http://schemas.microsoft.com/office/powerpoint/2010/main" val="7113061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13" name="Rectangle 12"/>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Rectangle 14"/>
          <p:cNvSpPr/>
          <p:nvPr/>
        </p:nvSpPr>
        <p:spPr bwMode="hidden">
          <a:xfrm>
            <a:off x="0" y="4810562"/>
            <a:ext cx="12188825" cy="2047439"/>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2413" y="1905000"/>
            <a:ext cx="9144000" cy="2667000"/>
          </a:xfrm>
        </p:spPr>
        <p:txBody>
          <a:bodyPr>
            <a:normAutofit/>
          </a:bodyPr>
          <a:lstStyle>
            <a:lvl1pPr>
              <a:lnSpc>
                <a:spcPct val="80000"/>
              </a:lnSpc>
              <a:defRPr sz="6000"/>
            </a:lvl1pPr>
          </a:lstStyle>
          <a:p>
            <a:r>
              <a:rPr lang="en-US" smtClean="0"/>
              <a:t>Click to edit Master title style</a:t>
            </a:r>
            <a:endParaRPr/>
          </a:p>
        </p:txBody>
      </p:sp>
      <p:sp>
        <p:nvSpPr>
          <p:cNvPr id="3" name="Subtitle 2"/>
          <p:cNvSpPr>
            <a:spLocks noGrp="1"/>
          </p:cNvSpPr>
          <p:nvPr>
            <p:ph type="subTitle" idx="1"/>
          </p:nvPr>
        </p:nvSpPr>
        <p:spPr>
          <a:xfrm>
            <a:off x="1522413" y="5029200"/>
            <a:ext cx="8229600" cy="1143000"/>
          </a:xfrm>
        </p:spPr>
        <p:txBody>
          <a:bodyPr/>
          <a:lstStyle>
            <a:lvl1pPr marL="0" indent="0" algn="l">
              <a:spcBef>
                <a:spcPts val="0"/>
              </a:spcBef>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5/16/2018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 useBgFill="1">
        <p:nvSpPr>
          <p:cNvPr id="20" name="Freeform 9"/>
          <p:cNvSpPr>
            <a:spLocks/>
          </p:cNvSpPr>
          <p:nvPr/>
        </p:nvSpPr>
        <p:spPr bwMode="white">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ln>
            <a:noFill/>
          </a:ln>
        </p:spPr>
        <p:txBody>
          <a:bodyPr vert="horz" wrap="square" lIns="91440" tIns="45720" rIns="91440" bIns="45720" numCol="1" anchor="t" anchorCtr="0" compatLnSpc="1">
            <a:prstTxWarp prst="textNoShape">
              <a:avLst/>
            </a:prstTxWarp>
          </a:body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5/16/2018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bwMode="hidden">
          <a:xfrm>
            <a:off x="0" y="0"/>
            <a:ext cx="12188825" cy="4810561"/>
          </a:xfrm>
          <a:prstGeom prst="rect">
            <a:avLst/>
          </a:prstGeom>
        </p:spPr>
      </p:pic>
      <p:sp>
        <p:nvSpPr>
          <p:cNvPr id="18" name="Rectangle 17"/>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2360" y="1905000"/>
            <a:ext cx="9142999" cy="2667000"/>
          </a:xfrm>
        </p:spPr>
        <p:txBody>
          <a:bodyPr anchor="b">
            <a:noAutofit/>
          </a:bodyPr>
          <a:lstStyle>
            <a:lvl1pPr algn="l">
              <a:defRPr sz="4800" b="0" cap="none" baseline="0"/>
            </a:lvl1pPr>
          </a:lstStyle>
          <a:p>
            <a:r>
              <a:rPr lang="en-US" smtClean="0"/>
              <a:t>Click to edit Master title style</a:t>
            </a:r>
            <a:endParaRPr/>
          </a:p>
        </p:txBody>
      </p:sp>
      <p:sp>
        <p:nvSpPr>
          <p:cNvPr id="3" name="Text Placeholder 2"/>
          <p:cNvSpPr>
            <a:spLocks noGrp="1"/>
          </p:cNvSpPr>
          <p:nvPr>
            <p:ph type="body" idx="1"/>
          </p:nvPr>
        </p:nvSpPr>
        <p:spPr>
          <a:xfrm>
            <a:off x="1522412" y="5029200"/>
            <a:ext cx="82296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5/16/2018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
        <p:nvSpPr>
          <p:cNvPr id="16" name="Freeform 9"/>
          <p:cNvSpPr>
            <a:spLocks/>
          </p:cNvSpPr>
          <p:nvPr/>
        </p:nvSpPr>
        <p:spPr bwMode="hidden">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522413" y="1905000"/>
            <a:ext cx="4416552" cy="4267200"/>
          </a:xfrm>
        </p:spPr>
        <p:txBody>
          <a:bodyPr>
            <a:normAutofit/>
          </a:bodyPr>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a:lvl8pPr>
            <a:lvl9pPr marL="1920240">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46812" y="1905000"/>
            <a:ext cx="4416552" cy="4267200"/>
          </a:xfrm>
        </p:spPr>
        <p:txBody>
          <a:bodyPr>
            <a:normAutofit/>
          </a:bodyPr>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2466975-C014-42E5-BFA6-B8D5FDD3B81F}" type="datetimeFigureOut">
              <a:rPr lang="en-US"/>
              <a:t>5/16/2018</a:t>
            </a:fld>
            <a:endParaRPr/>
          </a:p>
        </p:txBody>
      </p:sp>
      <p:sp>
        <p:nvSpPr>
          <p:cNvPr id="7" name="Slide Number Placeholder 6"/>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522413" y="1905000"/>
            <a:ext cx="4416552" cy="762000"/>
          </a:xfrm>
        </p:spPr>
        <p:txBody>
          <a:bodyPr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22413" y="2743200"/>
            <a:ext cx="4416552" cy="3429001"/>
          </a:xfrm>
        </p:spPr>
        <p:txBody>
          <a:bodyPr/>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baseline="0"/>
            </a:lvl8pPr>
            <a:lvl9pPr marL="1920240">
              <a:defRPr sz="16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46812" y="1905000"/>
            <a:ext cx="4416552" cy="762000"/>
          </a:xfrm>
        </p:spPr>
        <p:txBody>
          <a:bodyPr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46812" y="2743200"/>
            <a:ext cx="4416552" cy="3429001"/>
          </a:xfrm>
        </p:spPr>
        <p:txBody>
          <a:bodyPr/>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52466975-C014-42E5-BFA6-B8D5FDD3B81F}" type="datetimeFigureOut">
              <a:rPr lang="en-US"/>
              <a:t>5/16/2018</a:t>
            </a:fld>
            <a:endParaRPr/>
          </a:p>
        </p:txBody>
      </p:sp>
      <p:sp>
        <p:nvSpPr>
          <p:cNvPr id="9" name="Slide Number Placeholder 8"/>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52466975-C014-42E5-BFA6-B8D5FDD3B81F}" type="datetimeFigureOut">
              <a:rPr lang="en-US"/>
              <a:t>5/16/2018</a:t>
            </a:fld>
            <a:endParaRPr/>
          </a:p>
        </p:txBody>
      </p:sp>
      <p:sp>
        <p:nvSpPr>
          <p:cNvPr id="5" name="Slide Number Placeholder 4"/>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5" name="Rectangle 4"/>
          <p:cNvSpPr/>
          <p:nvPr/>
        </p:nvSpPr>
        <p:spPr bwMode="hidden">
          <a:xfrm>
            <a:off x="0" y="1"/>
            <a:ext cx="12188825"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52466975-C014-42E5-BFA6-B8D5FDD3B81F}" type="datetimeFigureOut">
              <a:rPr lang="en-US"/>
              <a:t>5/16/2018</a:t>
            </a:fld>
            <a:endParaRPr/>
          </a:p>
        </p:txBody>
      </p:sp>
      <p:sp>
        <p:nvSpPr>
          <p:cNvPr id="4" name="Slide Number Placeholder 3"/>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15"/>
          <p:cNvSpPr>
            <a:spLocks/>
          </p:cNvSpPr>
          <p:nvPr/>
        </p:nvSpPr>
        <p:spPr bwMode="auto">
          <a:xfrm>
            <a:off x="4494212"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 name="Title 1"/>
          <p:cNvSpPr>
            <a:spLocks noGrp="1"/>
          </p:cNvSpPr>
          <p:nvPr>
            <p:ph type="title"/>
          </p:nvPr>
        </p:nvSpPr>
        <p:spPr/>
        <p:txBody>
          <a:bodyPr anchor="b">
            <a:normAutofit/>
          </a:bodyPr>
          <a:lstStyle>
            <a:lvl1pPr algn="l">
              <a:defRPr sz="3600" b="0"/>
            </a:lvl1pPr>
          </a:lstStyle>
          <a:p>
            <a:r>
              <a:rPr lang="en-US" smtClean="0"/>
              <a:t>Click to edit Master title style</a:t>
            </a:r>
            <a:endParaRPr/>
          </a:p>
        </p:txBody>
      </p:sp>
      <p:sp>
        <p:nvSpPr>
          <p:cNvPr id="3" name="Content Placeholder 2"/>
          <p:cNvSpPr>
            <a:spLocks noGrp="1"/>
          </p:cNvSpPr>
          <p:nvPr>
            <p:ph idx="1"/>
          </p:nvPr>
        </p:nvSpPr>
        <p:spPr>
          <a:xfrm>
            <a:off x="4675568" y="2087880"/>
            <a:ext cx="5791200" cy="38862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1522413" y="3429000"/>
            <a:ext cx="2743200" cy="2514600"/>
          </a:xfrm>
        </p:spPr>
        <p:txBody>
          <a:bodyPr>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2466975-C014-42E5-BFA6-B8D5FDD3B81F}" type="datetimeFigureOut">
              <a:rPr lang="en-US"/>
              <a:t>5/16/2018</a:t>
            </a:fld>
            <a:endParaRPr/>
          </a:p>
        </p:txBody>
      </p:sp>
      <p:sp>
        <p:nvSpPr>
          <p:cNvPr id="7" name="Slide Number Placeholder 6"/>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Freeform 15"/>
          <p:cNvSpPr>
            <a:spLocks/>
          </p:cNvSpPr>
          <p:nvPr/>
        </p:nvSpPr>
        <p:spPr bwMode="auto">
          <a:xfrm>
            <a:off x="1522413"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 name="Title 1"/>
          <p:cNvSpPr>
            <a:spLocks noGrp="1"/>
          </p:cNvSpPr>
          <p:nvPr>
            <p:ph type="title"/>
          </p:nvPr>
        </p:nvSpPr>
        <p:spPr/>
        <p:txBody>
          <a:bodyPr anchor="b">
            <a:normAutofit/>
          </a:bodyPr>
          <a:lstStyle>
            <a:lvl1pPr algn="l">
              <a:defRPr sz="3600" b="0"/>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06880" y="2087880"/>
            <a:ext cx="5784978" cy="3886200"/>
          </a:xfrm>
          <a:solidFill>
            <a:schemeClr val="bg2">
              <a:lumMod val="40000"/>
              <a:lumOff val="60000"/>
            </a:schemeClr>
          </a:solidFill>
        </p:spPr>
        <p:txBody>
          <a:bodyPr>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7923211" y="3429000"/>
            <a:ext cx="2743200" cy="2514600"/>
          </a:xfrm>
        </p:spPr>
        <p:txBody>
          <a:bodyPr>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2466975-C014-42E5-BFA6-B8D5FDD3B81F}" type="datetimeFigureOut">
              <a:rPr lang="en-US"/>
              <a:t>5/16/2018</a:t>
            </a:fld>
            <a:endParaRPr/>
          </a:p>
        </p:txBody>
      </p:sp>
      <p:sp>
        <p:nvSpPr>
          <p:cNvPr id="7" name="Slide Number Placeholder 6"/>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5/16/2018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bwMode="hidden">
          <a:xfrm>
            <a:off x="1" y="0"/>
            <a:ext cx="9314539" cy="6858000"/>
          </a:xfrm>
          <a:prstGeom prst="rect">
            <a:avLst/>
          </a:prstGeom>
        </p:spPr>
      </p:pic>
      <p:sp>
        <p:nvSpPr>
          <p:cNvPr id="8" name="Rectangle 7"/>
          <p:cNvSpPr/>
          <p:nvPr/>
        </p:nvSpPr>
        <p:spPr bwMode="hidden">
          <a:xfrm>
            <a:off x="1" y="1"/>
            <a:ext cx="9218611"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Freeform 9"/>
          <p:cNvSpPr>
            <a:spLocks/>
          </p:cNvSpPr>
          <p:nvPr/>
        </p:nvSpPr>
        <p:spPr bwMode="hidden">
          <a:xfrm rot="5400000">
            <a:off x="5885540" y="3333074"/>
            <a:ext cx="685800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 name="Vertical Title 1"/>
          <p:cNvSpPr>
            <a:spLocks noGrp="1"/>
          </p:cNvSpPr>
          <p:nvPr>
            <p:ph type="title" orient="vert"/>
          </p:nvPr>
        </p:nvSpPr>
        <p:spPr>
          <a:xfrm>
            <a:off x="9558667" y="685800"/>
            <a:ext cx="1295401" cy="54864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3" y="685800"/>
            <a:ext cx="7460842"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52466975-C014-42E5-BFA6-B8D5FDD3B81F}" type="datetimeFigureOut">
              <a:rPr lang="en-US"/>
              <a:t>5/16/2018</a:t>
            </a:fld>
            <a:endParaRPr/>
          </a:p>
        </p:txBody>
      </p:sp>
      <p:sp>
        <p:nvSpPr>
          <p:cNvPr id="6" name="Slide Number Placeholder 5"/>
          <p:cNvSpPr>
            <a:spLocks noGrp="1"/>
          </p:cNvSpPr>
          <p:nvPr>
            <p:ph type="sldNum" sz="quarter" idx="12"/>
          </p:nvPr>
        </p:nvSpPr>
        <p:spPr/>
        <p:txBody>
          <a:bodyPr/>
          <a:lstStyle/>
          <a:p>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189723"/>
            <a:ext cx="9144000" cy="1144556"/>
          </a:xfrm>
          <a:prstGeom prst="rect">
            <a:avLst/>
          </a:prstGeom>
        </p:spPr>
        <p:txBody>
          <a:bodyPr vert="horz" lIns="91440" tIns="45720" rIns="91440" bIns="45720" rtlCol="0" anchor="b">
            <a:normAutofit/>
          </a:bodyPr>
          <a:lstStyle/>
          <a:p>
            <a:r>
              <a:rPr lang="en-US" smtClean="0"/>
              <a:t>Click to edit Master title style</a:t>
            </a:r>
            <a:endParaRPr/>
          </a:p>
        </p:txBody>
      </p:sp>
      <p:pic>
        <p:nvPicPr>
          <p:cNvPr id="13" name="Picture 12"/>
          <p:cNvPicPr>
            <a:picLocks noChangeAspect="1"/>
          </p:cNvPicPr>
          <p:nvPr/>
        </p:nvPicPr>
        <p:blipFill rotWithShape="1">
          <a:blip r:embed="rId13">
            <a:extLst>
              <a:ext uri="{28A0092B-C50C-407E-A947-70E740481C1C}">
                <a14:useLocalDpi xmlns:a14="http://schemas.microsoft.com/office/drawing/2010/main" val="0"/>
              </a:ext>
            </a:extLst>
          </a:blip>
          <a:srcRect/>
          <a:stretch/>
        </p:blipFill>
        <p:spPr bwMode="hidden">
          <a:xfrm>
            <a:off x="0" y="1628776"/>
            <a:ext cx="12188825" cy="5229225"/>
          </a:xfrm>
          <a:prstGeom prst="rect">
            <a:avLst/>
          </a:prstGeom>
          <a:noFill/>
          <a:ln>
            <a:noFill/>
          </a:ln>
        </p:spPr>
      </p:pic>
      <p:sp>
        <p:nvSpPr>
          <p:cNvPr id="17" name="Rectangle 16"/>
          <p:cNvSpPr/>
          <p:nvPr/>
        </p:nvSpPr>
        <p:spPr bwMode="hidden">
          <a:xfrm>
            <a:off x="0" y="1535908"/>
            <a:ext cx="12188825" cy="5322093"/>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Text Placeholder 2"/>
          <p:cNvSpPr>
            <a:spLocks noGrp="1"/>
          </p:cNvSpPr>
          <p:nvPr>
            <p:ph type="body" idx="1"/>
          </p:nvPr>
        </p:nvSpPr>
        <p:spPr>
          <a:xfrm>
            <a:off x="1522413" y="1905000"/>
            <a:ext cx="9144000" cy="4267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Footer Placeholder 4"/>
          <p:cNvSpPr>
            <a:spLocks noGrp="1"/>
          </p:cNvSpPr>
          <p:nvPr>
            <p:ph type="ftr" sz="quarter" idx="3"/>
          </p:nvPr>
        </p:nvSpPr>
        <p:spPr>
          <a:xfrm>
            <a:off x="1522413" y="6420898"/>
            <a:ext cx="7010399" cy="236030"/>
          </a:xfrm>
          <a:prstGeom prst="rect">
            <a:avLst/>
          </a:prstGeom>
        </p:spPr>
        <p:txBody>
          <a:bodyPr vert="horz" lIns="91440" tIns="45720" rIns="91440" bIns="45720" rtlCol="0" anchor="ctr"/>
          <a:lstStyle>
            <a:lvl1pPr algn="l">
              <a:defRPr sz="110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808721" y="6420898"/>
            <a:ext cx="964036" cy="236030"/>
          </a:xfrm>
          <a:prstGeom prst="rect">
            <a:avLst/>
          </a:prstGeom>
        </p:spPr>
        <p:txBody>
          <a:bodyPr vert="horz" lIns="91440" tIns="45720" rIns="91440" bIns="45720" rtlCol="0" anchor="ctr"/>
          <a:lstStyle>
            <a:lvl1pPr algn="r">
              <a:defRPr sz="1100">
                <a:solidFill>
                  <a:schemeClr val="tx1"/>
                </a:solidFill>
              </a:defRPr>
            </a:lvl1pPr>
          </a:lstStyle>
          <a:p>
            <a:fld id="{52466975-C014-42E5-BFA6-B8D5FDD3B81F}" type="datetimeFigureOut">
              <a:rPr lang="en-US" smtClean="0"/>
              <a:pPr/>
              <a:t>5/16/2018</a:t>
            </a:fld>
            <a:endParaRPr lang="en-US"/>
          </a:p>
        </p:txBody>
      </p:sp>
      <p:sp>
        <p:nvSpPr>
          <p:cNvPr id="6" name="Slide Number Placeholder 5"/>
          <p:cNvSpPr>
            <a:spLocks noGrp="1"/>
          </p:cNvSpPr>
          <p:nvPr>
            <p:ph type="sldNum" sz="quarter" idx="4"/>
          </p:nvPr>
        </p:nvSpPr>
        <p:spPr>
          <a:xfrm>
            <a:off x="10027920" y="6420898"/>
            <a:ext cx="638493" cy="236030"/>
          </a:xfrm>
          <a:prstGeom prst="rect">
            <a:avLst/>
          </a:prstGeom>
        </p:spPr>
        <p:txBody>
          <a:bodyPr vert="horz" lIns="91440" tIns="45720" rIns="91440" bIns="45720" rtlCol="0" anchor="ctr"/>
          <a:lstStyle>
            <a:lvl1pPr algn="r">
              <a:defRPr sz="1100">
                <a:solidFill>
                  <a:schemeClr val="tx1"/>
                </a:solidFill>
              </a:defRPr>
            </a:lvl1pPr>
          </a:lstStyle>
          <a:p>
            <a:fld id="{693B167E-EA96-4147-81DE-549160052C22}" type="slidenum">
              <a:rPr lang="en-US" smtClean="0"/>
              <a:pPr/>
              <a:t>‹#›</a:t>
            </a:fld>
            <a:endParaRPr lang="en-US"/>
          </a:p>
        </p:txBody>
      </p:sp>
      <p:sp>
        <p:nvSpPr>
          <p:cNvPr id="38" name="Freeform 9"/>
          <p:cNvSpPr>
            <a:spLocks/>
          </p:cNvSpPr>
          <p:nvPr/>
        </p:nvSpPr>
        <p:spPr bwMode="white">
          <a:xfrm>
            <a:off x="1057" y="1470256"/>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anchor="t" anchorCtr="0" compatLnSpc="1">
            <a:prstTxWarp prst="textNoShape">
              <a:avLst/>
            </a:prstTxWarp>
          </a:bodyPr>
          <a:lstStyle/>
          <a:p>
            <a:endParaRPr/>
          </a:p>
        </p:txBody>
      </p:sp>
    </p:spTree>
  </p:cSld>
  <p:clrMap bg1="lt1" tx1="dk1" bg2="lt2" tx2="dk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3" r:id="rId10"/>
    <p:sldLayoutId id="214748367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b="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lnSpc>
          <a:spcPct val="90000"/>
        </a:lnSpc>
        <a:spcBef>
          <a:spcPts val="1800"/>
        </a:spcBef>
        <a:buSzPct val="110000"/>
        <a:buFont typeface="Arial" pitchFamily="34" charset="0"/>
        <a:buChar char="▪"/>
        <a:defRPr sz="2400" kern="1200">
          <a:solidFill>
            <a:schemeClr val="tx1"/>
          </a:solidFill>
          <a:latin typeface="+mn-lt"/>
          <a:ea typeface="+mn-ea"/>
          <a:cs typeface="+mn-cs"/>
        </a:defRPr>
      </a:lvl1pPr>
      <a:lvl2pPr marL="682625" indent="-274320" algn="l" defTabSz="914400" rtl="0" eaLnBrk="1" latinLnBrk="0" hangingPunct="1">
        <a:lnSpc>
          <a:spcPct val="90000"/>
        </a:lnSpc>
        <a:spcBef>
          <a:spcPts val="600"/>
        </a:spcBef>
        <a:buSzPct val="110000"/>
        <a:buFont typeface="Arial" pitchFamily="34" charset="0"/>
        <a:buChar char="▪"/>
        <a:defRPr sz="2000" kern="1200">
          <a:solidFill>
            <a:schemeClr val="tx1"/>
          </a:solidFill>
          <a:latin typeface="+mn-lt"/>
          <a:ea typeface="+mn-ea"/>
          <a:cs typeface="+mn-cs"/>
        </a:defRPr>
      </a:lvl2pPr>
      <a:lvl3pPr marL="1097280" indent="-274320" algn="l" defTabSz="914400" rtl="0" eaLnBrk="1" latinLnBrk="0" hangingPunct="1">
        <a:lnSpc>
          <a:spcPct val="90000"/>
        </a:lnSpc>
        <a:spcBef>
          <a:spcPts val="600"/>
        </a:spcBef>
        <a:buSzPct val="110000"/>
        <a:buFont typeface="Arial" pitchFamily="34" charset="0"/>
        <a:buChar char="▪"/>
        <a:defRPr sz="1800" kern="1200">
          <a:solidFill>
            <a:schemeClr val="tx1"/>
          </a:solidFill>
          <a:latin typeface="+mn-lt"/>
          <a:ea typeface="+mn-ea"/>
          <a:cs typeface="+mn-cs"/>
        </a:defRPr>
      </a:lvl3pPr>
      <a:lvl4pPr marL="150876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4pPr>
      <a:lvl5pPr marL="192024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5pPr>
      <a:lvl6pPr marL="233172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6pPr>
      <a:lvl7pPr marL="274320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7pPr>
      <a:lvl8pPr marL="315468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8pPr>
      <a:lvl9pPr marL="3566160" indent="-274320" algn="l" defTabSz="914400" rtl="0" eaLnBrk="1" latinLnBrk="0" hangingPunct="1">
        <a:lnSpc>
          <a:spcPct val="90000"/>
        </a:lnSpc>
        <a:spcBef>
          <a:spcPts val="600"/>
        </a:spcBef>
        <a:buSzPct val="11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uwtsd.ac.uk/media/uwtsd-website/content-assets/documents/wcee/successful-futures.pdf" TargetMode="External"/><Relationship Id="rId2" Type="http://schemas.openxmlformats.org/officeDocument/2006/relationships/hyperlink" Target="https://d2sk8m0ppbv3u9.cloudfront.net/Initial-Highlights-of-the-Donaldson-Report.pdf" TargetMode="External"/><Relationship Id="rId1" Type="http://schemas.openxmlformats.org/officeDocument/2006/relationships/slideLayout" Target="../slideLayouts/slideLayout2.xml"/><Relationship Id="rId5" Type="http://schemas.openxmlformats.org/officeDocument/2006/relationships/hyperlink" Target="http://unesdoc.unesco.org/images/0022/002275/227521e.pdf" TargetMode="External"/><Relationship Id="rId4" Type="http://schemas.openxmlformats.org/officeDocument/2006/relationships/hyperlink" Target="https://revisesociology.com/2016/08/21/anthony-giddens-runaway-world-summ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SJSI5121</a:t>
            </a:r>
            <a:br>
              <a:rPr lang="en-US" dirty="0" smtClean="0"/>
            </a:br>
            <a:endParaRPr lang="en-US" dirty="0"/>
          </a:p>
        </p:txBody>
      </p:sp>
      <p:sp>
        <p:nvSpPr>
          <p:cNvPr id="3" name="Subtitle 2"/>
          <p:cNvSpPr>
            <a:spLocks noGrp="1"/>
          </p:cNvSpPr>
          <p:nvPr>
            <p:ph type="subTitle" idx="1"/>
          </p:nvPr>
        </p:nvSpPr>
        <p:spPr>
          <a:xfrm>
            <a:off x="1522413" y="5301208"/>
            <a:ext cx="9144000" cy="870992"/>
          </a:xfrm>
        </p:spPr>
        <p:txBody>
          <a:bodyPr>
            <a:normAutofit fontScale="70000" lnSpcReduction="20000"/>
          </a:bodyPr>
          <a:lstStyle/>
          <a:p>
            <a:r>
              <a:rPr lang="en-US" dirty="0" smtClean="0"/>
              <a:t>   </a:t>
            </a:r>
          </a:p>
          <a:p>
            <a:r>
              <a:rPr lang="en-US" sz="5600" dirty="0" smtClean="0"/>
              <a:t>SJSI5001  </a:t>
            </a:r>
            <a:r>
              <a:rPr lang="en-US" dirty="0" smtClean="0"/>
              <a:t>                                                                                                       </a:t>
            </a:r>
            <a:r>
              <a:rPr lang="en-US" sz="5400" dirty="0" smtClean="0"/>
              <a:t>1401844</a:t>
            </a:r>
            <a:endParaRPr lang="en-US" sz="5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2863" y="260648"/>
            <a:ext cx="10058400" cy="4311352"/>
          </a:xfrm>
          <a:prstGeom prst="rect">
            <a:avLst/>
          </a:prstGeom>
        </p:spPr>
      </p:pic>
    </p:spTree>
    <p:extLst>
      <p:ext uri="{BB962C8B-B14F-4D97-AF65-F5344CB8AC3E}">
        <p14:creationId xmlns:p14="http://schemas.microsoft.com/office/powerpoint/2010/main" val="116178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6000"/>
            <a:lum/>
          </a:blip>
          <a:srcRect/>
          <a:tile tx="0" ty="0" sx="100000" sy="100000" flip="none" algn="tl"/>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14292" y="4149080"/>
            <a:ext cx="2857500" cy="2470770"/>
          </a:xfrm>
          <a:prstGeom prst="rect">
            <a:avLst/>
          </a:prstGeom>
        </p:spPr>
      </p:pic>
      <p:sp>
        <p:nvSpPr>
          <p:cNvPr id="13" name="Title 12"/>
          <p:cNvSpPr>
            <a:spLocks noGrp="1"/>
          </p:cNvSpPr>
          <p:nvPr>
            <p:ph type="title"/>
          </p:nvPr>
        </p:nvSpPr>
        <p:spPr/>
        <p:txBody>
          <a:bodyPr>
            <a:normAutofit/>
          </a:bodyPr>
          <a:lstStyle/>
          <a:p>
            <a:endParaRPr lang="en-US" dirty="0"/>
          </a:p>
        </p:txBody>
      </p:sp>
      <p:sp>
        <p:nvSpPr>
          <p:cNvPr id="14" name="Content Placeholder 13"/>
          <p:cNvSpPr>
            <a:spLocks noGrp="1"/>
          </p:cNvSpPr>
          <p:nvPr>
            <p:ph idx="1"/>
          </p:nvPr>
        </p:nvSpPr>
        <p:spPr>
          <a:xfrm>
            <a:off x="-2474539" y="1628800"/>
            <a:ext cx="13753528" cy="2520280"/>
          </a:xfrm>
        </p:spPr>
        <p:txBody>
          <a:bodyPr>
            <a:normAutofit/>
          </a:bodyPr>
          <a:lstStyle/>
          <a:p>
            <a:pPr marL="3291840" lvl="8" indent="0">
              <a:buNone/>
            </a:pPr>
            <a:endParaRPr lang="en-US" dirty="0" smtClean="0"/>
          </a:p>
          <a:p>
            <a:pPr marL="3291840" lvl="8" indent="0">
              <a:buNone/>
            </a:pPr>
            <a:r>
              <a:rPr lang="en-US" sz="4000" dirty="0" smtClean="0"/>
              <a:t>How does the concept of Education For Sustainable Development &amp; Global Citizenship contribute to reducing global inequality? </a:t>
            </a:r>
            <a:endParaRPr lang="en-US" sz="4000" dirty="0"/>
          </a:p>
        </p:txBody>
      </p:sp>
    </p:spTree>
    <p:extLst>
      <p:ext uri="{BB962C8B-B14F-4D97-AF65-F5344CB8AC3E}">
        <p14:creationId xmlns:p14="http://schemas.microsoft.com/office/powerpoint/2010/main" val="3211877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a:bodyPr>
          <a:lstStyle/>
          <a:p>
            <a:r>
              <a:rPr lang="en-GB" dirty="0" smtClean="0"/>
              <a:t>Globalisation </a:t>
            </a:r>
          </a:p>
          <a:p>
            <a:r>
              <a:rPr lang="en-GB" dirty="0" smtClean="0"/>
              <a:t>Inequality  </a:t>
            </a:r>
          </a:p>
          <a:p>
            <a:r>
              <a:rPr lang="en-GB" dirty="0" smtClean="0"/>
              <a:t>The ESDGC  </a:t>
            </a:r>
          </a:p>
          <a:p>
            <a:r>
              <a:rPr lang="en-GB" dirty="0" smtClean="0"/>
              <a:t>17 </a:t>
            </a:r>
            <a:r>
              <a:rPr lang="en-GB" dirty="0"/>
              <a:t>S</a:t>
            </a:r>
            <a:r>
              <a:rPr lang="en-GB" dirty="0" smtClean="0"/>
              <a:t>ustainable </a:t>
            </a:r>
            <a:r>
              <a:rPr lang="en-GB" dirty="0"/>
              <a:t>G</a:t>
            </a:r>
            <a:r>
              <a:rPr lang="en-GB" dirty="0" smtClean="0"/>
              <a:t>oals </a:t>
            </a:r>
          </a:p>
          <a:p>
            <a:r>
              <a:rPr lang="en-GB" dirty="0" smtClean="0"/>
              <a:t>Donaldson Report </a:t>
            </a:r>
          </a:p>
          <a:p>
            <a:r>
              <a:rPr lang="en-GB" dirty="0" smtClean="0"/>
              <a:t>Successful Futures </a:t>
            </a:r>
          </a:p>
          <a:p>
            <a:r>
              <a:rPr lang="en-GB" dirty="0" smtClean="0"/>
              <a:t>Wellbeing of Future </a:t>
            </a:r>
            <a:r>
              <a:rPr lang="en-GB" dirty="0"/>
              <a:t>G</a:t>
            </a:r>
            <a:r>
              <a:rPr lang="en-GB" dirty="0" smtClean="0"/>
              <a:t>enerations Act (Wales) 2015</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200616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Modern industrial world, dramatic growth </a:t>
            </a:r>
          </a:p>
          <a:p>
            <a:r>
              <a:rPr lang="en-GB" dirty="0" smtClean="0"/>
              <a:t>Processes of ‘Globalisation`</a:t>
            </a:r>
          </a:p>
          <a:p>
            <a:r>
              <a:rPr lang="en-GB" dirty="0" smtClean="0"/>
              <a:t>Global connectivity, integration, interdependence </a:t>
            </a:r>
          </a:p>
          <a:p>
            <a:r>
              <a:rPr lang="en-GB" dirty="0" smtClean="0"/>
              <a:t>Social, cultural, economic, political, ecological and technological </a:t>
            </a:r>
          </a:p>
          <a:p>
            <a:r>
              <a:rPr lang="en-GB" dirty="0" smtClean="0"/>
              <a:t>Homogeneity </a:t>
            </a:r>
          </a:p>
          <a:p>
            <a:r>
              <a:rPr lang="en-GB" dirty="0" err="1" smtClean="0"/>
              <a:t>McDonaldization</a:t>
            </a:r>
            <a:endParaRPr lang="en-GB" dirty="0" smtClean="0"/>
          </a:p>
          <a:p>
            <a:r>
              <a:rPr lang="en-GB" dirty="0" smtClean="0"/>
              <a:t> Inequality </a:t>
            </a:r>
          </a:p>
          <a:p>
            <a:r>
              <a:rPr lang="en-GB" dirty="0" smtClean="0"/>
              <a:t>`A system of organising social relations along neo-liberal lines`. </a:t>
            </a:r>
            <a:r>
              <a:rPr lang="en-GB" dirty="0" err="1" smtClean="0"/>
              <a:t>Dominelli</a:t>
            </a:r>
            <a:r>
              <a:rPr lang="en-GB" dirty="0" smtClean="0"/>
              <a:t> (2007)                                                                                 		Barnard, A (2011)</a:t>
            </a:r>
          </a:p>
          <a:p>
            <a:endParaRPr lang="en-GB" dirty="0"/>
          </a:p>
        </p:txBody>
      </p:sp>
    </p:spTree>
    <p:extLst>
      <p:ext uri="{BB962C8B-B14F-4D97-AF65-F5344CB8AC3E}">
        <p14:creationId xmlns:p14="http://schemas.microsoft.com/office/powerpoint/2010/main" val="3775196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pPr marL="0" indent="0">
              <a:buNone/>
            </a:pPr>
            <a:r>
              <a:rPr lang="en-GB" dirty="0" smtClean="0"/>
              <a:t>`Globalisation has collapsed the boundaries of time and space in ways that have exacerbated inequalities, at the same time giving rise to unparalleled riches for some and the illusion of equality for all` </a:t>
            </a:r>
            <a:r>
              <a:rPr lang="en-GB" dirty="0" err="1" smtClean="0"/>
              <a:t>Dominelli</a:t>
            </a:r>
            <a:r>
              <a:rPr lang="en-GB" dirty="0" smtClean="0"/>
              <a:t> (2007). </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26060" y="3501008"/>
            <a:ext cx="5760640" cy="2943163"/>
          </a:xfrm>
          <a:prstGeom prst="rect">
            <a:avLst/>
          </a:prstGeom>
        </p:spPr>
      </p:pic>
    </p:spTree>
    <p:extLst>
      <p:ext uri="{BB962C8B-B14F-4D97-AF65-F5344CB8AC3E}">
        <p14:creationId xmlns:p14="http://schemas.microsoft.com/office/powerpoint/2010/main" val="416020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3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dirty="0" smtClean="0"/>
              <a:t>However</a:t>
            </a:r>
            <a:r>
              <a:rPr lang="en-GB" dirty="0" smtClean="0"/>
              <a:t>:</a:t>
            </a:r>
            <a:br>
              <a:rPr lang="en-GB" dirty="0" smtClean="0"/>
            </a:b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Sustainable Development </a:t>
            </a:r>
            <a:r>
              <a:rPr lang="en-GB" dirty="0"/>
              <a:t>C</a:t>
            </a:r>
            <a:r>
              <a:rPr lang="en-GB" dirty="0" smtClean="0"/>
              <a:t>onference (Rio+20) 2012  </a:t>
            </a:r>
          </a:p>
          <a:p>
            <a:r>
              <a:rPr lang="en-GB" dirty="0" smtClean="0"/>
              <a:t>United Nations, 193 countries </a:t>
            </a:r>
          </a:p>
          <a:p>
            <a:r>
              <a:rPr lang="en-GB" dirty="0" smtClean="0"/>
              <a:t>Sep 25 2015 </a:t>
            </a:r>
          </a:p>
          <a:p>
            <a:r>
              <a:rPr lang="en-GB" dirty="0" smtClean="0"/>
              <a:t>2030 Agenda For Sustainable Development `Transforming Our </a:t>
            </a:r>
            <a:r>
              <a:rPr lang="en-GB" dirty="0"/>
              <a:t>W</a:t>
            </a:r>
            <a:r>
              <a:rPr lang="en-GB" dirty="0" smtClean="0"/>
              <a:t>orld` </a:t>
            </a:r>
          </a:p>
          <a:p>
            <a:r>
              <a:rPr lang="en-GB" dirty="0" smtClean="0"/>
              <a:t>Global framework </a:t>
            </a:r>
          </a:p>
          <a:p>
            <a:r>
              <a:rPr lang="en-GB" dirty="0" smtClean="0"/>
              <a:t>17 Global Goals</a:t>
            </a:r>
          </a:p>
          <a:p>
            <a:endParaRPr lang="en-GB" dirty="0" smtClean="0"/>
          </a:p>
          <a:p>
            <a:endParaRPr lang="en-GB" dirty="0"/>
          </a:p>
        </p:txBody>
      </p:sp>
      <p:sp>
        <p:nvSpPr>
          <p:cNvPr id="4" name="TextBox 3"/>
          <p:cNvSpPr txBox="1"/>
          <p:nvPr/>
        </p:nvSpPr>
        <p:spPr>
          <a:xfrm>
            <a:off x="10630916" y="6021288"/>
            <a:ext cx="1269877" cy="276999"/>
          </a:xfrm>
          <a:prstGeom prst="rect">
            <a:avLst/>
          </a:prstGeom>
          <a:noFill/>
        </p:spPr>
        <p:txBody>
          <a:bodyPr wrap="square" rtlCol="0">
            <a:spAutoFit/>
          </a:bodyPr>
          <a:lstStyle/>
          <a:p>
            <a:r>
              <a:rPr lang="en-GB" sz="1200" dirty="0" smtClean="0"/>
              <a:t>(</a:t>
            </a:r>
            <a:r>
              <a:rPr lang="en-GB" sz="1200" dirty="0" err="1" smtClean="0"/>
              <a:t>Unesco</a:t>
            </a:r>
            <a:r>
              <a:rPr lang="en-GB" sz="1200" dirty="0" smtClean="0"/>
              <a:t>, 2017)</a:t>
            </a:r>
            <a:endParaRPr lang="en-GB" sz="1200" dirty="0"/>
          </a:p>
        </p:txBody>
      </p:sp>
    </p:spTree>
    <p:extLst>
      <p:ext uri="{BB962C8B-B14F-4D97-AF65-F5344CB8AC3E}">
        <p14:creationId xmlns:p14="http://schemas.microsoft.com/office/powerpoint/2010/main" val="569909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17 Global Goals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25860" y="1700808"/>
            <a:ext cx="9663865" cy="4968552"/>
          </a:xfrm>
        </p:spPr>
      </p:pic>
      <p:sp>
        <p:nvSpPr>
          <p:cNvPr id="3" name="TextBox 2"/>
          <p:cNvSpPr txBox="1"/>
          <p:nvPr/>
        </p:nvSpPr>
        <p:spPr>
          <a:xfrm>
            <a:off x="10774932" y="6442303"/>
            <a:ext cx="1269877" cy="276999"/>
          </a:xfrm>
          <a:prstGeom prst="rect">
            <a:avLst/>
          </a:prstGeom>
          <a:noFill/>
        </p:spPr>
        <p:txBody>
          <a:bodyPr wrap="square" rtlCol="0">
            <a:spAutoFit/>
          </a:bodyPr>
          <a:lstStyle/>
          <a:p>
            <a:r>
              <a:rPr lang="en-GB" sz="1200" dirty="0" smtClean="0"/>
              <a:t>(</a:t>
            </a:r>
            <a:r>
              <a:rPr lang="en-GB" sz="1200" dirty="0" err="1" smtClean="0"/>
              <a:t>Unesco</a:t>
            </a:r>
            <a:r>
              <a:rPr lang="en-GB" sz="1200" dirty="0" smtClean="0"/>
              <a:t>, 2017)</a:t>
            </a:r>
            <a:endParaRPr lang="en-GB" sz="1200" dirty="0"/>
          </a:p>
        </p:txBody>
      </p:sp>
    </p:spTree>
    <p:extLst>
      <p:ext uri="{BB962C8B-B14F-4D97-AF65-F5344CB8AC3E}">
        <p14:creationId xmlns:p14="http://schemas.microsoft.com/office/powerpoint/2010/main" val="4021110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ESDGC </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United Nations Decade of Education for sustainable Development </a:t>
            </a:r>
          </a:p>
          <a:p>
            <a:r>
              <a:rPr lang="en-GB" dirty="0" smtClean="0"/>
              <a:t>17 Global goals fundamental global challenges  </a:t>
            </a:r>
          </a:p>
          <a:p>
            <a:r>
              <a:rPr lang="en-GB" dirty="0" smtClean="0"/>
              <a:t>Principles Integrated into education &amp; learning across the globe</a:t>
            </a:r>
          </a:p>
          <a:p>
            <a:r>
              <a:rPr lang="en-GB" dirty="0" smtClean="0"/>
              <a:t>Education is crucial for the achievement of Sustainable Development</a:t>
            </a:r>
          </a:p>
          <a:p>
            <a:r>
              <a:rPr lang="en-GB" dirty="0" smtClean="0"/>
              <a:t>Governments to take ownership, develop polices and frameworks  </a:t>
            </a:r>
          </a:p>
          <a:p>
            <a:r>
              <a:rPr lang="en-GB" dirty="0" smtClean="0"/>
              <a:t>Promote values, skills and attitudes that: </a:t>
            </a:r>
          </a:p>
          <a:p>
            <a:r>
              <a:rPr lang="en-GB" dirty="0" smtClean="0"/>
              <a:t> Create a sustainable world, develop competence and empowerment for  individuals to reflect on own actions, socially, economically, culturally &amp; environmentally </a:t>
            </a:r>
          </a:p>
          <a:p>
            <a:r>
              <a:rPr lang="en-GB" dirty="0" smtClean="0"/>
              <a:t>Locally and globally</a:t>
            </a:r>
            <a:endParaRPr lang="en-GB" dirty="0"/>
          </a:p>
          <a:p>
            <a:pPr marL="0" indent="0">
              <a:buNone/>
            </a:pPr>
            <a:endParaRPr lang="en-GB" dirty="0" smtClean="0"/>
          </a:p>
          <a:p>
            <a:endParaRPr lang="en-GB" dirty="0"/>
          </a:p>
        </p:txBody>
      </p:sp>
      <p:sp>
        <p:nvSpPr>
          <p:cNvPr id="4" name="TextBox 3"/>
          <p:cNvSpPr txBox="1"/>
          <p:nvPr/>
        </p:nvSpPr>
        <p:spPr>
          <a:xfrm>
            <a:off x="10558908" y="6165304"/>
            <a:ext cx="1269877" cy="276999"/>
          </a:xfrm>
          <a:prstGeom prst="rect">
            <a:avLst/>
          </a:prstGeom>
          <a:noFill/>
        </p:spPr>
        <p:txBody>
          <a:bodyPr wrap="square" rtlCol="0">
            <a:spAutoFit/>
          </a:bodyPr>
          <a:lstStyle/>
          <a:p>
            <a:r>
              <a:rPr lang="en-GB" sz="1200" dirty="0" smtClean="0"/>
              <a:t>(</a:t>
            </a:r>
            <a:r>
              <a:rPr lang="en-GB" sz="1200" dirty="0" err="1" smtClean="0"/>
              <a:t>Unesco</a:t>
            </a:r>
            <a:r>
              <a:rPr lang="en-GB" sz="1200" dirty="0" smtClean="0"/>
              <a:t>, 2017)</a:t>
            </a:r>
            <a:endParaRPr lang="en-GB" sz="1200" dirty="0"/>
          </a:p>
        </p:txBody>
      </p:sp>
    </p:spTree>
    <p:extLst>
      <p:ext uri="{BB962C8B-B14F-4D97-AF65-F5344CB8AC3E}">
        <p14:creationId xmlns:p14="http://schemas.microsoft.com/office/powerpoint/2010/main" val="1572031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ESDGC to be integrated </a:t>
            </a:r>
            <a:r>
              <a:rPr lang="en-US" dirty="0" smtClean="0"/>
              <a:t>into:</a:t>
            </a:r>
            <a:endParaRPr lang="en-US" dirty="0"/>
          </a:p>
        </p:txBody>
      </p:sp>
      <p:sp>
        <p:nvSpPr>
          <p:cNvPr id="2" name="Content Placeholder 1"/>
          <p:cNvSpPr>
            <a:spLocks noGrp="1"/>
          </p:cNvSpPr>
          <p:nvPr>
            <p:ph idx="1"/>
          </p:nvPr>
        </p:nvSpPr>
        <p:spPr/>
        <p:txBody>
          <a:bodyPr/>
          <a:lstStyle/>
          <a:p>
            <a:r>
              <a:rPr lang="en-GB" dirty="0" smtClean="0"/>
              <a:t>Primary schools </a:t>
            </a:r>
          </a:p>
          <a:p>
            <a:r>
              <a:rPr lang="en-GB" dirty="0" smtClean="0"/>
              <a:t>Secondary schools </a:t>
            </a:r>
          </a:p>
          <a:p>
            <a:r>
              <a:rPr lang="en-GB" dirty="0" smtClean="0"/>
              <a:t>Further Education </a:t>
            </a:r>
          </a:p>
          <a:p>
            <a:r>
              <a:rPr lang="en-GB" dirty="0" smtClean="0"/>
              <a:t>Higher Education </a:t>
            </a:r>
          </a:p>
          <a:p>
            <a:r>
              <a:rPr lang="en-GB" dirty="0" smtClean="0"/>
              <a:t>Training schemes </a:t>
            </a:r>
          </a:p>
          <a:p>
            <a:r>
              <a:rPr lang="en-GB" dirty="0" smtClean="0"/>
              <a:t>Businesses</a:t>
            </a:r>
          </a:p>
          <a:p>
            <a:r>
              <a:rPr lang="en-GB" dirty="0" smtClean="0"/>
              <a:t>Civil Society  </a:t>
            </a:r>
          </a:p>
          <a:p>
            <a:endParaRPr lang="en-GB" dirty="0" smtClean="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0436" y="2276872"/>
            <a:ext cx="3960440" cy="4032448"/>
          </a:xfrm>
          <a:prstGeom prst="rect">
            <a:avLst/>
          </a:prstGeom>
        </p:spPr>
      </p:pic>
    </p:spTree>
    <p:extLst>
      <p:ext uri="{BB962C8B-B14F-4D97-AF65-F5344CB8AC3E}">
        <p14:creationId xmlns:p14="http://schemas.microsoft.com/office/powerpoint/2010/main" val="478160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Wales &amp; ESDGC</a:t>
            </a:r>
            <a:endParaRPr lang="en-US" dirty="0"/>
          </a:p>
        </p:txBody>
      </p:sp>
      <p:sp>
        <p:nvSpPr>
          <p:cNvPr id="2" name="Content Placeholder 1"/>
          <p:cNvSpPr>
            <a:spLocks noGrp="1"/>
          </p:cNvSpPr>
          <p:nvPr>
            <p:ph idx="1"/>
          </p:nvPr>
        </p:nvSpPr>
        <p:spPr>
          <a:xfrm>
            <a:off x="1522413" y="1916832"/>
            <a:ext cx="9144000" cy="4255368"/>
          </a:xfrm>
        </p:spPr>
        <p:txBody>
          <a:bodyPr>
            <a:normAutofit lnSpcReduction="10000"/>
          </a:bodyPr>
          <a:lstStyle/>
          <a:p>
            <a:r>
              <a:rPr lang="en-GB" dirty="0" smtClean="0"/>
              <a:t>Education Act 1988 </a:t>
            </a:r>
          </a:p>
          <a:p>
            <a:r>
              <a:rPr lang="en-GB" dirty="0" smtClean="0"/>
              <a:t>Programme for International Student Assessment </a:t>
            </a:r>
          </a:p>
          <a:p>
            <a:r>
              <a:rPr lang="en-GB" dirty="0" smtClean="0"/>
              <a:t>Estyn </a:t>
            </a:r>
          </a:p>
          <a:p>
            <a:r>
              <a:rPr lang="en-GB" dirty="0" smtClean="0"/>
              <a:t>Organisation for Economic Co-operation &amp; Development .</a:t>
            </a:r>
          </a:p>
          <a:p>
            <a:r>
              <a:rPr lang="en-GB" dirty="0" smtClean="0"/>
              <a:t>All declared unsatisfactory, atomistic, inhibiting opportunities, overcrowded.</a:t>
            </a:r>
          </a:p>
          <a:p>
            <a:r>
              <a:rPr lang="en-GB" dirty="0" smtClean="0"/>
              <a:t>Curriculum developed in 1998: Technological advances, internet,  communications &amp; globalisation</a:t>
            </a:r>
          </a:p>
          <a:p>
            <a:r>
              <a:rPr lang="en-GB" dirty="0" smtClean="0"/>
              <a:t>Need to create a forward moving curriculum</a:t>
            </a:r>
          </a:p>
        </p:txBody>
      </p:sp>
      <p:sp>
        <p:nvSpPr>
          <p:cNvPr id="4" name="TextBox 3"/>
          <p:cNvSpPr txBox="1"/>
          <p:nvPr/>
        </p:nvSpPr>
        <p:spPr>
          <a:xfrm>
            <a:off x="9910836" y="6159787"/>
            <a:ext cx="1944216" cy="276999"/>
          </a:xfrm>
          <a:prstGeom prst="rect">
            <a:avLst/>
          </a:prstGeom>
          <a:noFill/>
        </p:spPr>
        <p:txBody>
          <a:bodyPr wrap="square" rtlCol="0">
            <a:spAutoFit/>
          </a:bodyPr>
          <a:lstStyle/>
          <a:p>
            <a:r>
              <a:rPr lang="en-GB" sz="1200" dirty="0" smtClean="0">
                <a:latin typeface="Times New Roman" panose="02020603050405020304" pitchFamily="18" charset="0"/>
                <a:cs typeface="Times New Roman" panose="02020603050405020304" pitchFamily="18" charset="0"/>
              </a:rPr>
              <a:t>(Donaldson, 2015)</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8312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smtClean="0"/>
              <a:t>Professor Graham Donaldson </a:t>
            </a:r>
          </a:p>
          <a:p>
            <a:r>
              <a:rPr lang="en-GB" dirty="0" smtClean="0"/>
              <a:t>Report Commissioned by Welsh Assembly Government </a:t>
            </a:r>
          </a:p>
          <a:p>
            <a:r>
              <a:rPr lang="en-GB" dirty="0" smtClean="0"/>
              <a:t>25 February 2015 ` </a:t>
            </a:r>
            <a:r>
              <a:rPr lang="en-GB" dirty="0"/>
              <a:t>S</a:t>
            </a:r>
            <a:r>
              <a:rPr lang="en-GB" dirty="0" smtClean="0"/>
              <a:t>uccessful Futures`</a:t>
            </a:r>
          </a:p>
          <a:p>
            <a:r>
              <a:rPr lang="en-GB" dirty="0" smtClean="0"/>
              <a:t>95 schools, 700 voices </a:t>
            </a:r>
          </a:p>
          <a:p>
            <a:r>
              <a:rPr lang="en-GB" dirty="0" smtClean="0"/>
              <a:t>Subject against competence &amp; skill creates polarisation </a:t>
            </a:r>
          </a:p>
          <a:p>
            <a:r>
              <a:rPr lang="en-GB" dirty="0" smtClean="0"/>
              <a:t>Subject based curriculum, dynamic approach to skills &amp; competence </a:t>
            </a:r>
            <a:r>
              <a:rPr lang="en-GB" dirty="0"/>
              <a:t>of </a:t>
            </a:r>
            <a:r>
              <a:rPr lang="en-GB" dirty="0" smtClean="0"/>
              <a:t>individual  </a:t>
            </a:r>
          </a:p>
          <a:p>
            <a:pPr marL="0" indent="0">
              <a:buNone/>
            </a:pPr>
            <a:endParaRPr lang="en-GB" dirty="0" smtClean="0"/>
          </a:p>
          <a:p>
            <a:endParaRPr lang="en-GB" dirty="0"/>
          </a:p>
          <a:p>
            <a:pPr marL="0" indent="0">
              <a:buNone/>
            </a:pPr>
            <a:endParaRPr lang="en-GB" dirty="0"/>
          </a:p>
        </p:txBody>
      </p:sp>
      <p:sp>
        <p:nvSpPr>
          <p:cNvPr id="4" name="TextBox 3"/>
          <p:cNvSpPr txBox="1"/>
          <p:nvPr/>
        </p:nvSpPr>
        <p:spPr>
          <a:xfrm>
            <a:off x="9903278" y="6021287"/>
            <a:ext cx="1944216" cy="276999"/>
          </a:xfrm>
          <a:prstGeom prst="rect">
            <a:avLst/>
          </a:prstGeom>
          <a:noFill/>
        </p:spPr>
        <p:txBody>
          <a:bodyPr wrap="square" rtlCol="0">
            <a:spAutoFit/>
          </a:bodyPr>
          <a:lstStyle/>
          <a:p>
            <a:r>
              <a:rPr lang="en-GB" sz="1200" dirty="0" smtClean="0">
                <a:latin typeface="Times New Roman" panose="02020603050405020304" pitchFamily="18" charset="0"/>
                <a:cs typeface="Times New Roman" panose="02020603050405020304" pitchFamily="18" charset="0"/>
              </a:rPr>
              <a:t>(Donaldson, 2015)</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1459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Successful Futures </a:t>
            </a:r>
            <a:endParaRPr lang="en-US"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smtClean="0"/>
              <a:t>Key Purposes:</a:t>
            </a:r>
          </a:p>
          <a:p>
            <a:r>
              <a:rPr lang="en-GB" dirty="0" smtClean="0"/>
              <a:t>Ambitious capable learners</a:t>
            </a:r>
          </a:p>
          <a:p>
            <a:endParaRPr lang="en-GB" dirty="0" smtClean="0"/>
          </a:p>
          <a:p>
            <a:r>
              <a:rPr lang="en-GB" dirty="0" smtClean="0"/>
              <a:t>Enterprising creative contributors</a:t>
            </a:r>
          </a:p>
          <a:p>
            <a:endParaRPr lang="en-GB" dirty="0" smtClean="0"/>
          </a:p>
          <a:p>
            <a:r>
              <a:rPr lang="en-GB" dirty="0" smtClean="0"/>
              <a:t>Ethical informed citizens </a:t>
            </a:r>
          </a:p>
          <a:p>
            <a:endParaRPr lang="en-GB" dirty="0" smtClean="0"/>
          </a:p>
          <a:p>
            <a:r>
              <a:rPr lang="en-GB" dirty="0" smtClean="0"/>
              <a:t>Healthy informed individuals </a:t>
            </a:r>
            <a:endParaRPr lang="en-GB" dirty="0"/>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smtClean="0"/>
              <a:t>Areas of Learning: </a:t>
            </a:r>
          </a:p>
          <a:p>
            <a:r>
              <a:rPr lang="en-GB" dirty="0" smtClean="0"/>
              <a:t>Expressive Arts </a:t>
            </a:r>
          </a:p>
          <a:p>
            <a:r>
              <a:rPr lang="en-GB" dirty="0" smtClean="0"/>
              <a:t>Health &amp; Wellbeing </a:t>
            </a:r>
          </a:p>
          <a:p>
            <a:r>
              <a:rPr lang="en-GB" dirty="0" smtClean="0"/>
              <a:t>Humanities</a:t>
            </a:r>
          </a:p>
          <a:p>
            <a:r>
              <a:rPr lang="en-GB" dirty="0" smtClean="0"/>
              <a:t>Language, Literacy &amp; Communication</a:t>
            </a:r>
          </a:p>
          <a:p>
            <a:r>
              <a:rPr lang="en-GB" dirty="0" smtClean="0"/>
              <a:t>Mathematics, Numeracy </a:t>
            </a:r>
          </a:p>
          <a:p>
            <a:r>
              <a:rPr lang="en-GB" dirty="0" smtClean="0"/>
              <a:t>Science &amp; Technology</a:t>
            </a:r>
          </a:p>
          <a:p>
            <a:pPr marL="0" indent="0">
              <a:buNone/>
            </a:pPr>
            <a:r>
              <a:rPr lang="en-GB" dirty="0" smtClean="0"/>
              <a:t> </a:t>
            </a:r>
          </a:p>
        </p:txBody>
      </p:sp>
      <p:sp>
        <p:nvSpPr>
          <p:cNvPr id="5" name="TextBox 4"/>
          <p:cNvSpPr txBox="1"/>
          <p:nvPr/>
        </p:nvSpPr>
        <p:spPr>
          <a:xfrm>
            <a:off x="9910836" y="6159787"/>
            <a:ext cx="1944216" cy="276999"/>
          </a:xfrm>
          <a:prstGeom prst="rect">
            <a:avLst/>
          </a:prstGeom>
          <a:noFill/>
        </p:spPr>
        <p:txBody>
          <a:bodyPr wrap="square" rtlCol="0">
            <a:spAutoFit/>
          </a:bodyPr>
          <a:lstStyle/>
          <a:p>
            <a:r>
              <a:rPr lang="en-GB" sz="1200" dirty="0" smtClean="0">
                <a:latin typeface="Times New Roman" panose="02020603050405020304" pitchFamily="18" charset="0"/>
                <a:cs typeface="Times New Roman" panose="02020603050405020304" pitchFamily="18" charset="0"/>
              </a:rPr>
              <a:t>(Donaldson, 2015)</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2954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92500" lnSpcReduction="10000"/>
          </a:bodyPr>
          <a:lstStyle/>
          <a:p>
            <a:r>
              <a:rPr lang="en-GB" dirty="0"/>
              <a:t>N</a:t>
            </a:r>
            <a:r>
              <a:rPr lang="en-GB" dirty="0" smtClean="0"/>
              <a:t>o timetable </a:t>
            </a:r>
          </a:p>
          <a:p>
            <a:r>
              <a:rPr lang="en-GB" dirty="0" smtClean="0"/>
              <a:t>Ethical informed citizens </a:t>
            </a:r>
          </a:p>
          <a:p>
            <a:r>
              <a:rPr lang="en-GB" dirty="0" smtClean="0"/>
              <a:t>Ready to be citizens of Wales &amp; the world</a:t>
            </a:r>
          </a:p>
          <a:p>
            <a:r>
              <a:rPr lang="en-GB" dirty="0" smtClean="0"/>
              <a:t>New curriculum to be ready for feedback by April 2019</a:t>
            </a:r>
          </a:p>
          <a:p>
            <a:r>
              <a:rPr lang="en-GB" dirty="0" smtClean="0"/>
              <a:t>Final in 2020</a:t>
            </a:r>
          </a:p>
          <a:p>
            <a:r>
              <a:rPr lang="en-GB" dirty="0" smtClean="0"/>
              <a:t>Implemented throughout Wales by 2022</a:t>
            </a:r>
          </a:p>
          <a:p>
            <a:pPr marL="0" indent="0">
              <a:buNone/>
            </a:pPr>
            <a:r>
              <a:rPr lang="en-GB" dirty="0" smtClean="0"/>
              <a:t> </a:t>
            </a:r>
          </a:p>
          <a:p>
            <a:r>
              <a:rPr lang="en-GB" dirty="0" smtClean="0"/>
              <a:t>Successful Futures &amp; Wellbeing of future generations Act 2015 (Wales) implements ESDGC values</a:t>
            </a:r>
          </a:p>
          <a:p>
            <a:pPr marL="0" indent="0">
              <a:buNone/>
            </a:pP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8254652" y="2708920"/>
            <a:ext cx="2224608" cy="2016224"/>
          </a:xfrm>
          <a:prstGeom prst="rect">
            <a:avLst/>
          </a:prstGeom>
        </p:spPr>
      </p:pic>
      <p:sp>
        <p:nvSpPr>
          <p:cNvPr id="4" name="TextBox 3"/>
          <p:cNvSpPr txBox="1"/>
          <p:nvPr/>
        </p:nvSpPr>
        <p:spPr>
          <a:xfrm>
            <a:off x="9910836" y="6159787"/>
            <a:ext cx="1944216" cy="276999"/>
          </a:xfrm>
          <a:prstGeom prst="rect">
            <a:avLst/>
          </a:prstGeom>
          <a:noFill/>
        </p:spPr>
        <p:txBody>
          <a:bodyPr wrap="square" rtlCol="0">
            <a:spAutoFit/>
          </a:bodyPr>
          <a:lstStyle/>
          <a:p>
            <a:r>
              <a:rPr lang="en-GB" sz="1200" dirty="0" smtClean="0">
                <a:latin typeface="Times New Roman" panose="02020603050405020304" pitchFamily="18" charset="0"/>
                <a:cs typeface="Times New Roman" panose="02020603050405020304" pitchFamily="18" charset="0"/>
              </a:rPr>
              <a:t>(Donaldson, 2015)</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0595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lstStyle/>
          <a:p>
            <a:r>
              <a:rPr lang="en-GB" dirty="0" smtClean="0"/>
              <a:t>Neo liberal, globalisation &amp; deep inequality </a:t>
            </a:r>
          </a:p>
          <a:p>
            <a:r>
              <a:rPr lang="en-GB" dirty="0" smtClean="0"/>
              <a:t>Humanity  headed for destruction </a:t>
            </a:r>
          </a:p>
          <a:p>
            <a:r>
              <a:rPr lang="en-GB" dirty="0" smtClean="0"/>
              <a:t>UNESCO </a:t>
            </a:r>
          </a:p>
          <a:p>
            <a:r>
              <a:rPr lang="en-GB" dirty="0" smtClean="0"/>
              <a:t>ESDGC, 17 </a:t>
            </a:r>
            <a:r>
              <a:rPr lang="en-GB" dirty="0"/>
              <a:t>S</a:t>
            </a:r>
            <a:r>
              <a:rPr lang="en-GB" dirty="0" smtClean="0"/>
              <a:t>ustainable Goals, Education  </a:t>
            </a:r>
          </a:p>
          <a:p>
            <a:r>
              <a:rPr lang="en-GB" dirty="0" smtClean="0"/>
              <a:t>Wales, Professor G. Donaldson; Successful Futures</a:t>
            </a:r>
          </a:p>
          <a:p>
            <a:pPr marL="0" indent="0">
              <a:buNone/>
            </a:pPr>
            <a:r>
              <a:rPr lang="en-GB" dirty="0" smtClean="0"/>
              <a:t> </a:t>
            </a:r>
            <a:endParaRPr lang="en-GB" dirty="0"/>
          </a:p>
        </p:txBody>
      </p:sp>
      <p:sp>
        <p:nvSpPr>
          <p:cNvPr id="4" name="TextBox 3"/>
          <p:cNvSpPr txBox="1"/>
          <p:nvPr/>
        </p:nvSpPr>
        <p:spPr>
          <a:xfrm>
            <a:off x="9910836" y="5949280"/>
            <a:ext cx="1512168" cy="276999"/>
          </a:xfrm>
          <a:prstGeom prst="rect">
            <a:avLst/>
          </a:prstGeom>
          <a:noFill/>
        </p:spPr>
        <p:txBody>
          <a:bodyPr wrap="square" rtlCol="0">
            <a:spAutoFit/>
          </a:bodyPr>
          <a:lstStyle/>
          <a:p>
            <a:r>
              <a:rPr lang="en-GB" sz="1200" dirty="0" smtClean="0">
                <a:latin typeface="Times New Roman" panose="02020603050405020304" pitchFamily="18" charset="0"/>
                <a:cs typeface="Times New Roman" panose="02020603050405020304" pitchFamily="18" charset="0"/>
              </a:rPr>
              <a:t>(Giddens, 2016</a:t>
            </a:r>
            <a:r>
              <a:rPr lang="en-GB" sz="1200" dirty="0">
                <a:latin typeface="Times New Roman" panose="02020603050405020304" pitchFamily="18" charset="0"/>
                <a:cs typeface="Times New Roman" panose="02020603050405020304" pitchFamily="18" charset="0"/>
              </a:rPr>
              <a:t>)</a:t>
            </a:r>
            <a:endParaRPr lang="en-GB" sz="1200" dirty="0"/>
          </a:p>
        </p:txBody>
      </p:sp>
    </p:spTree>
    <p:extLst>
      <p:ext uri="{BB962C8B-B14F-4D97-AF65-F5344CB8AC3E}">
        <p14:creationId xmlns:p14="http://schemas.microsoft.com/office/powerpoint/2010/main" val="119943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r>
              <a:rPr lang="en-GB" dirty="0" smtClean="0"/>
              <a:t>Anthony Giddens  `Runaway World `</a:t>
            </a:r>
          </a:p>
          <a:p>
            <a:r>
              <a:rPr lang="en-GB" dirty="0" smtClean="0"/>
              <a:t>Globalisation, institutions, religion nation state, family ( Giddens 2002)</a:t>
            </a:r>
          </a:p>
          <a:p>
            <a:r>
              <a:rPr lang="en-GB" dirty="0" smtClean="0"/>
              <a:t>No longer offer security stability values &amp; norms </a:t>
            </a:r>
          </a:p>
          <a:p>
            <a:r>
              <a:rPr lang="en-GB" dirty="0" smtClean="0"/>
              <a:t>Impacts construction if identity </a:t>
            </a:r>
          </a:p>
          <a:p>
            <a:r>
              <a:rPr lang="en-GB" dirty="0" smtClean="0"/>
              <a:t>However with the implementation of ESDGC </a:t>
            </a:r>
          </a:p>
          <a:p>
            <a:r>
              <a:rPr lang="en-GB" dirty="0" smtClean="0"/>
              <a:t>Children &amp; young people, promote new values &amp; norms , stability </a:t>
            </a:r>
          </a:p>
          <a:p>
            <a:r>
              <a:rPr lang="en-GB" dirty="0" smtClean="0"/>
              <a:t>Sustainable human development;  justice equality, sustainable livelihoods, </a:t>
            </a:r>
            <a:r>
              <a:rPr lang="en-GB" dirty="0"/>
              <a:t>global </a:t>
            </a:r>
            <a:r>
              <a:rPr lang="en-GB" dirty="0" smtClean="0"/>
              <a:t>peace. 			</a:t>
            </a:r>
            <a:endParaRPr lang="en-GB" dirty="0"/>
          </a:p>
        </p:txBody>
      </p:sp>
      <p:sp>
        <p:nvSpPr>
          <p:cNvPr id="4" name="TextBox 3"/>
          <p:cNvSpPr txBox="1"/>
          <p:nvPr/>
        </p:nvSpPr>
        <p:spPr>
          <a:xfrm>
            <a:off x="10486900" y="6226278"/>
            <a:ext cx="1224136"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MGIEP (2014)</a:t>
            </a:r>
            <a:endParaRPr lang="en-GB" sz="1200" dirty="0"/>
          </a:p>
        </p:txBody>
      </p:sp>
    </p:spTree>
    <p:extLst>
      <p:ext uri="{BB962C8B-B14F-4D97-AF65-F5344CB8AC3E}">
        <p14:creationId xmlns:p14="http://schemas.microsoft.com/office/powerpoint/2010/main" val="1691062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sz="2200" dirty="0" smtClean="0">
                <a:latin typeface="Times New Roman" panose="02020603050405020304" pitchFamily="18" charset="0"/>
                <a:cs typeface="Times New Roman" panose="02020603050405020304" pitchFamily="18" charset="0"/>
              </a:rPr>
              <a:t>Barnard, A. (2011) </a:t>
            </a:r>
            <a:r>
              <a:rPr lang="en-GB" sz="2200" i="1" dirty="0" smtClean="0">
                <a:latin typeface="Times New Roman" panose="02020603050405020304" pitchFamily="18" charset="0"/>
                <a:cs typeface="Times New Roman" panose="02020603050405020304" pitchFamily="18" charset="0"/>
              </a:rPr>
              <a:t>Key </a:t>
            </a:r>
            <a:r>
              <a:rPr lang="en-GB" sz="2200" i="1" dirty="0">
                <a:latin typeface="Times New Roman" panose="02020603050405020304" pitchFamily="18" charset="0"/>
                <a:cs typeface="Times New Roman" panose="02020603050405020304" pitchFamily="18" charset="0"/>
              </a:rPr>
              <a:t>T</a:t>
            </a:r>
            <a:r>
              <a:rPr lang="en-GB" sz="2200" i="1" dirty="0" smtClean="0">
                <a:latin typeface="Times New Roman" panose="02020603050405020304" pitchFamily="18" charset="0"/>
                <a:cs typeface="Times New Roman" panose="02020603050405020304" pitchFamily="18" charset="0"/>
              </a:rPr>
              <a:t>hemes in Health and Social Care: A Companion to Learning, </a:t>
            </a:r>
            <a:r>
              <a:rPr lang="en-GB" sz="2200" dirty="0" smtClean="0">
                <a:latin typeface="Times New Roman" panose="02020603050405020304" pitchFamily="18" charset="0"/>
                <a:cs typeface="Times New Roman" panose="02020603050405020304" pitchFamily="18" charset="0"/>
              </a:rPr>
              <a:t>Routledge: Oxon. </a:t>
            </a:r>
          </a:p>
          <a:p>
            <a:pPr marL="0" indent="0">
              <a:buNone/>
            </a:pPr>
            <a:r>
              <a:rPr lang="en-GB" sz="2200" dirty="0">
                <a:latin typeface="Times New Roman" panose="02020603050405020304" pitchFamily="18" charset="0"/>
                <a:cs typeface="Times New Roman" panose="02020603050405020304" pitchFamily="18" charset="0"/>
              </a:rPr>
              <a:t>Donaldson, G. (2015) Initial Highlights of the Donaldson Report Available at: </a:t>
            </a:r>
            <a:r>
              <a:rPr lang="en-GB" sz="2200" dirty="0">
                <a:latin typeface="Times New Roman" panose="02020603050405020304" pitchFamily="18" charset="0"/>
                <a:cs typeface="Times New Roman" panose="02020603050405020304" pitchFamily="18" charset="0"/>
                <a:hlinkClick r:id="rId2"/>
              </a:rPr>
              <a:t>https://d2sk8m0ppbv3u9.cloudfront.net/Initial-Highlights-of-the-Donaldson-Report.pdf</a:t>
            </a:r>
            <a:r>
              <a:rPr lang="en-GB" sz="2200" dirty="0">
                <a:latin typeface="Times New Roman" panose="02020603050405020304" pitchFamily="18" charset="0"/>
                <a:cs typeface="Times New Roman" panose="02020603050405020304" pitchFamily="18" charset="0"/>
              </a:rPr>
              <a:t> (Accessed: 12 May 2018). </a:t>
            </a:r>
          </a:p>
          <a:p>
            <a:pPr marL="0" indent="0">
              <a:buNone/>
            </a:pPr>
            <a:r>
              <a:rPr lang="en-GB" sz="2200" dirty="0" smtClean="0">
                <a:latin typeface="Times New Roman" panose="02020603050405020304" pitchFamily="18" charset="0"/>
                <a:cs typeface="Times New Roman" panose="02020603050405020304" pitchFamily="18" charset="0"/>
              </a:rPr>
              <a:t>Donaldson</a:t>
            </a:r>
            <a:r>
              <a:rPr lang="en-GB" sz="2200" dirty="0">
                <a:latin typeface="Times New Roman" panose="02020603050405020304" pitchFamily="18" charset="0"/>
                <a:cs typeface="Times New Roman" panose="02020603050405020304" pitchFamily="18" charset="0"/>
              </a:rPr>
              <a:t>, G. (2015) Successful Futures, Available at: https://Donaldson%20Report%20-%20Successful%20Futures%20%20Independent%20Review%20of%20Curriculum%20and%20Assessment%20Arrangements%20in%20Wales.pdf (Accessed: 10 May 2018). </a:t>
            </a:r>
          </a:p>
          <a:p>
            <a:pPr marL="0" indent="0">
              <a:buNone/>
            </a:pPr>
            <a:r>
              <a:rPr lang="en-GB" sz="2200" dirty="0">
                <a:latin typeface="Times New Roman" panose="02020603050405020304" pitchFamily="18" charset="0"/>
                <a:cs typeface="Times New Roman" panose="02020603050405020304" pitchFamily="18" charset="0"/>
              </a:rPr>
              <a:t>Donaldson, G. (2015) </a:t>
            </a:r>
            <a:r>
              <a:rPr lang="en-GB" sz="2100" dirty="0">
                <a:latin typeface="Times New Roman" panose="02020603050405020304" pitchFamily="18" charset="0"/>
                <a:cs typeface="Times New Roman" panose="02020603050405020304" pitchFamily="18" charset="0"/>
              </a:rPr>
              <a:t>Successful Futures – Report on the Curriculum and Assessment Arrangements in Wales, Available at: </a:t>
            </a:r>
            <a:r>
              <a:rPr lang="en-GB" sz="2200" dirty="0">
                <a:latin typeface="Times New Roman" panose="02020603050405020304" pitchFamily="18" charset="0"/>
                <a:cs typeface="Times New Roman" panose="02020603050405020304" pitchFamily="18" charset="0"/>
                <a:hlinkClick r:id="rId3"/>
              </a:rPr>
              <a:t>https://www.uwtsd.ac.uk/media/uwtsd-website/content-assets/documents/wcee/successful-futures.pdf</a:t>
            </a:r>
            <a:r>
              <a:rPr lang="en-GB" sz="2200" dirty="0">
                <a:latin typeface="Times New Roman" panose="02020603050405020304" pitchFamily="18" charset="0"/>
                <a:cs typeface="Times New Roman" panose="02020603050405020304" pitchFamily="18" charset="0"/>
              </a:rPr>
              <a:t> (Accessed: 12 May 2018). </a:t>
            </a:r>
          </a:p>
          <a:p>
            <a:pPr marL="0" indent="0">
              <a:buNone/>
            </a:pPr>
            <a:r>
              <a:rPr lang="en-GB" sz="2200" dirty="0" smtClean="0">
                <a:latin typeface="Times New Roman" panose="02020603050405020304" pitchFamily="18" charset="0"/>
                <a:cs typeface="Times New Roman" panose="02020603050405020304" pitchFamily="18" charset="0"/>
              </a:rPr>
              <a:t>Giddens, A. (2003) </a:t>
            </a:r>
            <a:r>
              <a:rPr lang="en-GB" sz="2200" i="1" dirty="0" smtClean="0">
                <a:latin typeface="Times New Roman" panose="02020603050405020304" pitchFamily="18" charset="0"/>
                <a:cs typeface="Times New Roman" panose="02020603050405020304" pitchFamily="18" charset="0"/>
              </a:rPr>
              <a:t>How </a:t>
            </a:r>
            <a:r>
              <a:rPr lang="en-GB" sz="2200" i="1" dirty="0">
                <a:latin typeface="Times New Roman" panose="02020603050405020304" pitchFamily="18" charset="0"/>
                <a:cs typeface="Times New Roman" panose="02020603050405020304" pitchFamily="18" charset="0"/>
              </a:rPr>
              <a:t>G</a:t>
            </a:r>
            <a:r>
              <a:rPr lang="en-GB" sz="2200" i="1" dirty="0" smtClean="0">
                <a:latin typeface="Times New Roman" panose="02020603050405020304" pitchFamily="18" charset="0"/>
                <a:cs typeface="Times New Roman" panose="02020603050405020304" pitchFamily="18" charset="0"/>
              </a:rPr>
              <a:t>lobalisation is Reshaping our </a:t>
            </a:r>
            <a:r>
              <a:rPr lang="en-GB" sz="2200" i="1" dirty="0">
                <a:latin typeface="Times New Roman" panose="02020603050405020304" pitchFamily="18" charset="0"/>
                <a:cs typeface="Times New Roman" panose="02020603050405020304" pitchFamily="18" charset="0"/>
              </a:rPr>
              <a:t>L</a:t>
            </a:r>
            <a:r>
              <a:rPr lang="en-GB" sz="2200" i="1" dirty="0" smtClean="0">
                <a:latin typeface="Times New Roman" panose="02020603050405020304" pitchFamily="18" charset="0"/>
                <a:cs typeface="Times New Roman" panose="02020603050405020304" pitchFamily="18" charset="0"/>
              </a:rPr>
              <a:t>ives</a:t>
            </a:r>
            <a:r>
              <a:rPr lang="en-GB" sz="2200" dirty="0" smtClean="0">
                <a:latin typeface="Times New Roman" panose="02020603050405020304" pitchFamily="18" charset="0"/>
                <a:cs typeface="Times New Roman" panose="02020603050405020304" pitchFamily="18" charset="0"/>
              </a:rPr>
              <a:t>: Routledge: </a:t>
            </a:r>
            <a:r>
              <a:rPr lang="en-GB" sz="2200" dirty="0">
                <a:latin typeface="Times New Roman" panose="02020603050405020304" pitchFamily="18" charset="0"/>
                <a:cs typeface="Times New Roman" panose="02020603050405020304" pitchFamily="18" charset="0"/>
              </a:rPr>
              <a:t>N</a:t>
            </a:r>
            <a:r>
              <a:rPr lang="en-GB" sz="2200" dirty="0" smtClean="0">
                <a:latin typeface="Times New Roman" panose="02020603050405020304" pitchFamily="18" charset="0"/>
                <a:cs typeface="Times New Roman" panose="02020603050405020304" pitchFamily="18" charset="0"/>
              </a:rPr>
              <a:t>ew York.  </a:t>
            </a:r>
          </a:p>
          <a:p>
            <a:pPr marL="0" indent="0">
              <a:buNone/>
            </a:pPr>
            <a:r>
              <a:rPr lang="en-GB" sz="2200" dirty="0">
                <a:latin typeface="Times New Roman" panose="02020603050405020304" pitchFamily="18" charset="0"/>
                <a:cs typeface="Times New Roman" panose="02020603050405020304" pitchFamily="18" charset="0"/>
              </a:rPr>
              <a:t>Giddens, A. (2016) Anthony Giddens’ Runaway World – A Summary, Available at: </a:t>
            </a:r>
            <a:r>
              <a:rPr lang="en-GB" sz="2200" dirty="0">
                <a:latin typeface="Times New Roman" panose="02020603050405020304" pitchFamily="18" charset="0"/>
                <a:cs typeface="Times New Roman" panose="02020603050405020304" pitchFamily="18" charset="0"/>
                <a:hlinkClick r:id="rId4"/>
              </a:rPr>
              <a:t>https://revisesociology.com/2016/08/21/anthony-giddens-runaway-world-summary/</a:t>
            </a:r>
            <a:r>
              <a:rPr lang="en-GB" sz="2200" dirty="0">
                <a:latin typeface="Times New Roman" panose="02020603050405020304" pitchFamily="18" charset="0"/>
                <a:cs typeface="Times New Roman" panose="02020603050405020304" pitchFamily="18" charset="0"/>
              </a:rPr>
              <a:t> (Accessed: 11 May 2018). </a:t>
            </a:r>
          </a:p>
          <a:p>
            <a:pPr marL="0" indent="0">
              <a:buNone/>
            </a:pPr>
            <a:r>
              <a:rPr lang="en-GB" sz="2200" dirty="0" smtClean="0">
                <a:latin typeface="Times New Roman" panose="02020603050405020304" pitchFamily="18" charset="0"/>
                <a:cs typeface="Times New Roman" panose="02020603050405020304" pitchFamily="18" charset="0"/>
              </a:rPr>
              <a:t>MGIEP (2014) Education For Peace and Sustainable Development, Available at: </a:t>
            </a:r>
            <a:r>
              <a:rPr lang="en-GB" sz="2200" dirty="0" smtClean="0">
                <a:latin typeface="Times New Roman" panose="02020603050405020304" pitchFamily="18" charset="0"/>
                <a:cs typeface="Times New Roman" panose="02020603050405020304" pitchFamily="18" charset="0"/>
                <a:hlinkClick r:id="rId5"/>
              </a:rPr>
              <a:t>http</a:t>
            </a:r>
            <a:r>
              <a:rPr lang="en-GB" sz="2200" dirty="0">
                <a:latin typeface="Times New Roman" panose="02020603050405020304" pitchFamily="18" charset="0"/>
                <a:cs typeface="Times New Roman" panose="02020603050405020304" pitchFamily="18" charset="0"/>
                <a:hlinkClick r:id="rId5"/>
              </a:rPr>
              <a:t>://</a:t>
            </a:r>
            <a:r>
              <a:rPr lang="en-GB" sz="2200" dirty="0" smtClean="0">
                <a:latin typeface="Times New Roman" panose="02020603050405020304" pitchFamily="18" charset="0"/>
                <a:cs typeface="Times New Roman" panose="02020603050405020304" pitchFamily="18" charset="0"/>
                <a:hlinkClick r:id="rId5"/>
              </a:rPr>
              <a:t>unesdoc.unesco.org/images/0022/002275/227521e.pdf</a:t>
            </a:r>
            <a:r>
              <a:rPr lang="en-GB" sz="2200" dirty="0">
                <a:latin typeface="Times New Roman" panose="02020603050405020304" pitchFamily="18" charset="0"/>
                <a:cs typeface="Times New Roman" panose="02020603050405020304" pitchFamily="18" charset="0"/>
              </a:rPr>
              <a:t> </a:t>
            </a:r>
            <a:r>
              <a:rPr lang="en-GB" sz="2200" dirty="0" smtClean="0">
                <a:latin typeface="Times New Roman" panose="02020603050405020304" pitchFamily="18" charset="0"/>
                <a:cs typeface="Times New Roman" panose="02020603050405020304" pitchFamily="18" charset="0"/>
              </a:rPr>
              <a:t>(Accessed: 10 May 2018). </a:t>
            </a:r>
          </a:p>
          <a:p>
            <a:pPr marL="0" indent="0">
              <a:buNone/>
            </a:pPr>
            <a:r>
              <a:rPr lang="en-GB" sz="2200" dirty="0" err="1" smtClean="0">
                <a:latin typeface="Times New Roman" panose="02020603050405020304" pitchFamily="18" charset="0"/>
                <a:cs typeface="Times New Roman" panose="02020603050405020304" pitchFamily="18" charset="0"/>
              </a:rPr>
              <a:t>Unesco</a:t>
            </a:r>
            <a:r>
              <a:rPr lang="en-GB" sz="2200" dirty="0" smtClean="0">
                <a:latin typeface="Times New Roman" panose="02020603050405020304" pitchFamily="18" charset="0"/>
                <a:cs typeface="Times New Roman" panose="02020603050405020304" pitchFamily="18" charset="0"/>
              </a:rPr>
              <a:t> </a:t>
            </a:r>
            <a:r>
              <a:rPr lang="en-GB" sz="2200" dirty="0">
                <a:latin typeface="Times New Roman" panose="02020603050405020304" pitchFamily="18" charset="0"/>
                <a:cs typeface="Times New Roman" panose="02020603050405020304" pitchFamily="18" charset="0"/>
              </a:rPr>
              <a:t>(2017) Education </a:t>
            </a:r>
            <a:r>
              <a:rPr lang="en-GB" sz="2200" dirty="0" smtClean="0">
                <a:latin typeface="Times New Roman" panose="02020603050405020304" pitchFamily="18" charset="0"/>
                <a:cs typeface="Times New Roman" panose="02020603050405020304" pitchFamily="18" charset="0"/>
              </a:rPr>
              <a:t>for Sustainable </a:t>
            </a:r>
            <a:r>
              <a:rPr lang="en-GB" sz="2200" dirty="0">
                <a:latin typeface="Times New Roman" panose="02020603050405020304" pitchFamily="18" charset="0"/>
                <a:cs typeface="Times New Roman" panose="02020603050405020304" pitchFamily="18" charset="0"/>
              </a:rPr>
              <a:t>Development </a:t>
            </a:r>
            <a:r>
              <a:rPr lang="en-GB" sz="2200" dirty="0" smtClean="0">
                <a:latin typeface="Times New Roman" panose="02020603050405020304" pitchFamily="18" charset="0"/>
                <a:cs typeface="Times New Roman" panose="02020603050405020304" pitchFamily="18" charset="0"/>
              </a:rPr>
              <a:t>Goals, Available at: http://unesdoc.unesco.org/images/0024/002474/247444e.pdf (Accessed: 12 May 2018). </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85940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arthtones 16x9">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lumMod val="100000"/>
              </a:schemeClr>
            </a:gs>
            <a:gs pos="100000">
              <a:schemeClr val="phClr">
                <a:tint val="80000"/>
              </a:schemeClr>
            </a:gs>
          </a:gsLst>
          <a:lin ang="5400000" scaled="0"/>
        </a:gradFill>
        <a:blipFill>
          <a:blip xmlns:r="http://schemas.openxmlformats.org/officeDocument/2006/relationships" r:embed="rId1">
            <a:duotone>
              <a:schemeClr val="phClr">
                <a:shade val="50000"/>
              </a:schemeClr>
              <a:schemeClr val="phClr">
                <a:tint val="80000"/>
              </a:schemeClr>
            </a:duotone>
          </a:blip>
          <a:stretch/>
        </a:blipFill>
      </a:bgFillStyleLst>
    </a:fmtScheme>
  </a:themeElements>
  <a:objectDefaults/>
  <a:extraClrSchemeLst/>
  <a:extLst>
    <a:ext uri="{05A4C25C-085E-4340-85A3-A5531E510DB2}">
      <thm15:themeFamily xmlns="" xmlns:thm15="http://schemas.microsoft.com/office/thememl/2012/main" name="Earth tone presentation (widescreen).potx" id="{0B5E8F0C-1569-45B5-8ADA-CBBDCE8A31F7}" vid="{BAFE7D81-C21B-4995-AEF0-26102EF6BDA1}"/>
    </a:ext>
  </a:extLst>
</a:theme>
</file>

<file path=ppt/theme/theme2.xml><?xml version="1.0" encoding="utf-8"?>
<a:theme xmlns:a="http://schemas.openxmlformats.org/drawingml/2006/main" name="Office Theme">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Earth tone presentation (widescreen)</Template>
  <TotalTime>2919</TotalTime>
  <Words>785</Words>
  <Application>Microsoft Office PowerPoint</Application>
  <PresentationFormat>Custom</PresentationFormat>
  <Paragraphs>125</Paragraphs>
  <Slides>16</Slides>
  <Notes>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Earthtones 16x9</vt:lpstr>
      <vt:lpstr>SJSI5121 </vt:lpstr>
      <vt:lpstr>PowerPoint Presentation</vt:lpstr>
      <vt:lpstr>Introduction:</vt:lpstr>
      <vt:lpstr>PowerPoint Presentation</vt:lpstr>
      <vt:lpstr>PowerPoint Presentation</vt:lpstr>
      <vt:lpstr>However: </vt:lpstr>
      <vt:lpstr>17 Global Goals </vt:lpstr>
      <vt:lpstr> ESDGC </vt:lpstr>
      <vt:lpstr>ESDGC to be integrated into:</vt:lpstr>
      <vt:lpstr>Wales &amp; ESDGC</vt:lpstr>
      <vt:lpstr>PowerPoint Presentation</vt:lpstr>
      <vt:lpstr>Successful Futures </vt:lpstr>
      <vt:lpstr>PowerPoint Presentation</vt:lpstr>
      <vt:lpstr>Conclusion </vt:lpstr>
      <vt:lpstr>PowerPoint Presentation</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SJSI5121</dc:title>
  <dc:creator>Invate</dc:creator>
  <cp:lastModifiedBy>Administrator</cp:lastModifiedBy>
  <cp:revision>46</cp:revision>
  <dcterms:created xsi:type="dcterms:W3CDTF">2018-05-14T11:23:58Z</dcterms:created>
  <dcterms:modified xsi:type="dcterms:W3CDTF">2018-05-16T12:59:31Z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