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72" r:id="rId4"/>
    <p:sldId id="264" r:id="rId5"/>
    <p:sldId id="260" r:id="rId6"/>
    <p:sldId id="258" r:id="rId7"/>
    <p:sldId id="261" r:id="rId8"/>
    <p:sldId id="262" r:id="rId9"/>
    <p:sldId id="267" r:id="rId10"/>
    <p:sldId id="266" r:id="rId11"/>
    <p:sldId id="269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ECBED0C-C648-1C91-06CF-510AC360F09B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23A178-9257-0A80-6DCA-214C19189A9E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A6FE639F-BEFD-4EDE-AC89-DBD854EB19CC}" type="datetime1">
              <a:rPr lang="en-GB"/>
              <a:pPr lvl="0"/>
              <a:t>06/12/2024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F64FD60E-992B-EDAA-6A72-680053C88FD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01A27E1-EF4D-F424-AB16-78E55F60F075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0C9DBC-E503-6BB8-DA9B-94B670155891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976E32-4F4F-3738-DC69-64B4E1101349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2E62C7D7-659E-4F08-AA58-93EAF7411A8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042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F1E0E2-51E5-2FC0-ED23-1AE84E191D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E09942-C04A-B4F5-B84B-F99D9084B29B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256A4D-8AA5-02A4-559F-9144D5D2FEF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C7A09FE-965D-41AE-B6E6-022D990521B5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D53C12-F5B5-F7A4-6A3B-2C6EF1E114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76AB7E-C794-37EE-0D38-100792E35A0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A412EF-67B1-590D-C5EB-851720E731C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B03AFE6-C44E-45D3-B110-8B9D982EEAE2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94030-B981-8C0A-603E-23F39D29233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2371FA-A6BD-88D1-C21A-53FD22B2859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FC0497-2BE7-E2F8-8A60-D5DE27BF3E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CBC0EC-E9F9-479E-8B0C-E6126012A65E}" type="datetime1">
              <a:rPr lang="en-US"/>
              <a:pPr lvl="0"/>
              <a:t>12/6/2024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29816-C28C-A2CD-667B-E5A6962204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FAFEF-B672-8C51-0F54-2A420895439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3D1DD0-C3AC-4017-86CD-34AB26F8EF1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31257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02B82-AEE5-ED1E-2D06-EE2A1CDFF65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76838-F6F4-DF45-02B4-2F93DE8569C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10B0-B428-AF38-88A9-D8CF239F807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E5CAEE-D82F-47DA-B544-9D84F6548050}" type="datetime1">
              <a:rPr lang="en-US"/>
              <a:pPr lvl="0"/>
              <a:t>12/6/2024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3CAFA8-9F45-F32B-747F-B99F5F90F6D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1F95D-1ACF-9B95-7733-A7E14C3DF9C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F3167B-7130-4964-A5A9-69772F0AB5C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73644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5FE8E-C8AC-2F37-D34B-9AAA15CB427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3AB29E-9F2A-E8C8-F08D-12D7FFE8DEC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589EE-0B80-51BB-25D3-B3FE61BAB22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038220-61E8-4F44-9FFE-1C6E3F40E316}" type="datetime1">
              <a:rPr lang="en-US"/>
              <a:pPr lvl="0"/>
              <a:t>12/6/2024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29422C-CAF2-7E6F-C6DF-EF15E390E61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20F8E5-27E2-5368-CCBF-66D46DE1DC4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177547-5CA8-45AA-BE47-424DAE4E42B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80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147D-7968-54DE-662E-362D3BFE50D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600D2-238F-D192-FE19-402DA5F4018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9CFEB6-9AFF-FD6E-3B27-5A4511D678E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09F530-8EDE-0CE0-794B-0A6BD277FD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60BB79-9CDE-4AAA-8274-DBC14FD22250}" type="datetime1">
              <a:rPr lang="en-US"/>
              <a:pPr lvl="0"/>
              <a:t>12/6/2024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EB34E1-C485-F9F6-6591-490B6B8001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9A2D95-36FF-B8A5-12FC-FDF6017A41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C537D7-D182-4BD0-8B0D-3BC7BB370BB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724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47D4A-97C2-120A-A061-0A16BAF555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7ADFFA-B61C-6C66-1102-51CA1F95F18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D8FB19-AE89-094D-2168-0F32B265D71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D3FD4C-426E-C4E9-9690-2BCD23EBEF7B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40B58E-A219-BDD4-2F55-5D4AE53730D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5FE99B-A956-A4F9-020D-D73061245DF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F13098-D886-4237-B554-94B14A355EEF}" type="datetime1">
              <a:rPr lang="en-US"/>
              <a:pPr lvl="0"/>
              <a:t>12/6/2024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30DE95-60A5-5265-376A-1979A05B7D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CA2D9D-5A21-02F0-177F-8DF3546558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6D4E5E-F0C5-4820-BBF7-D7CE74063CB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89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7CD1F-E531-0827-C9D6-CC885A0B3C2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3C4E8A-92C8-A9C5-660A-F2C59F7F2B2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DE81FD-18C9-4DC3-8BB0-A8E073B550FD}" type="datetime1">
              <a:rPr lang="en-US"/>
              <a:pPr lvl="0"/>
              <a:t>12/6/2024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35E642-1131-60F2-688E-8728C65733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C5C749-7434-055F-DDE0-70C0DFE339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E56D0B-EE1A-4236-8529-7976CDF2F79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911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8D879A-EBE2-908F-8679-7329B6CD8C2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8A7E200-059E-4219-90EA-E2C2E0E52683}" type="datetime1">
              <a:rPr lang="en-US"/>
              <a:pPr lvl="0"/>
              <a:t>12/6/2024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A1D3B9-D8C0-3558-932C-F5A98F48DD6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B29E76-F39B-38C3-C0A4-E8BBC306139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CB05CE-FDC3-41A7-98F8-183B7898400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338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10836-B569-7A27-AA39-7F3311F1A5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D59D4-8108-FCA3-F4B1-12E878B63C8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460DDD-9041-8E30-2085-F38ECD12317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CC0472-00BF-1A6A-3742-40A97659B3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A82313-D413-47A5-9617-1124EDC69EE2}" type="datetime1">
              <a:rPr lang="en-US"/>
              <a:pPr lvl="0"/>
              <a:t>12/6/2024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AF77EC-B50C-866B-474D-8120423AE55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8F69C2-EAB3-09C5-2BFC-87CDDE48CC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5DF3B2-0C6D-46FE-8707-EB2B8010262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82440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F18DE-B75C-EF02-DE23-E8CBB77B197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E787A8-260D-C586-09BB-AB100F6EF9E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9B1FAB-9E35-3187-93F5-89610317722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B6D276-8BFD-B76F-C6AC-F20D4C0863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43DC17-B16E-4833-AACC-4ADF092ACC83}" type="datetime1">
              <a:rPr lang="en-US"/>
              <a:pPr lvl="0"/>
              <a:t>12/6/2024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A0B88-41C4-B78A-C290-738E2D6A97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574968-3742-CD4C-2043-C5E72A13FF5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C1991C-CAD1-40A2-B3A1-032108A28B5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838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59D57-84BB-9036-2C02-32E97BE9BDE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A281A3-2AB6-8631-5FA1-FB805F02F14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857AAA-49C5-DD9F-3340-D8382118F13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8ADB63-A096-45BE-922A-BC27D95DBA68}" type="datetime1">
              <a:rPr lang="en-US"/>
              <a:pPr lvl="0"/>
              <a:t>12/6/2024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8410B-542C-AC6A-E39A-013FDABF15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6ABC4-9F52-A5C9-ADE7-525CB8ED738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84E5CA-66B2-4BF2-B89F-CE81DC16903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413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04C6909-39D5-1318-6A8D-C3ACCB7962D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7D4B90-C16C-A210-8ED0-F229FBF18B5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C04B67-0AC0-186E-8844-FCEAC56DC8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91B9B4-9195-4705-80A7-61DC9F80A555}" type="datetime1">
              <a:rPr lang="en-US"/>
              <a:pPr lvl="0"/>
              <a:t>12/6/2024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27B484-8F6F-9CAB-9E2D-8D2961B03C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31504D-65E8-4596-ADCD-89420D93AC2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DFE6BA-4C78-434C-85CA-6D425916EDE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068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A33836-1E31-0AEC-0FC8-B15C7AEB258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C84D01-4BAB-8951-980F-50EF63500CC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93F13-67DA-5FF0-B569-D3FBA6266EE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9A3AA9FB-BBE9-4B2B-9FFD-9E1B4F4B3BFE}" type="datetime1">
              <a:rPr lang="en-US"/>
              <a:pPr lvl="0"/>
              <a:t>12/6/2024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C1E0EB-58CD-F519-7264-24433796096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EDF29B-1E83-B79A-4FBD-A22EEA150D4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F3352683-27AA-4147-BF3E-2DACBD009012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culturalatlas.sbs.com.au/chinese-culture/chinese-culture-core-concepts" TargetMode="External"/><Relationship Id="rId3" Type="http://schemas.openxmlformats.org/officeDocument/2006/relationships/hyperlink" Target="https://britishpanda.co.uk/chinese-culture-vs-british-culture-navigating-cultural-differences/" TargetMode="External"/><Relationship Id="rId7" Type="http://schemas.openxmlformats.org/officeDocument/2006/relationships/hyperlink" Target="https://greatbritishmag.co.uk/student-guide/differences-between-uk-and-chinese-work-culture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tannica.com/place/China/Education#ref71022" TargetMode="External"/><Relationship Id="rId5" Type="http://schemas.openxmlformats.org/officeDocument/2006/relationships/hyperlink" Target="https://www.britannica.com/topic/culture" TargetMode="External"/><Relationship Id="rId4" Type="http://schemas.openxmlformats.org/officeDocument/2006/relationships/hyperlink" Target="https://carnegieendowment.org/research/2013/11/chinas-traditional-cultural-values-and-national-identity?lang=en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382E1F4A-E822-4D13-E8C5-0F32EFE9E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pic>
        <p:nvPicPr>
          <p:cNvPr id="3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B40E323C-4908-B016-0B59-2E22A3FC46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591" r="154" b="-1"/>
          <a:stretch>
            <a:fillRect/>
          </a:stretch>
        </p:blipFill>
        <p:spPr>
          <a:xfrm>
            <a:off x="0" y="19659"/>
            <a:ext cx="12336243" cy="705098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C451655-1987-0E32-EA68-DECE6CE6525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278194" y="871761"/>
            <a:ext cx="5584725" cy="3064620"/>
          </a:xfrm>
        </p:spPr>
        <p:txBody>
          <a:bodyPr/>
          <a:lstStyle/>
          <a:p>
            <a:pPr lvl="0"/>
            <a:r>
              <a:rPr lang="en-GB" sz="4000"/>
              <a:t>Presentation </a:t>
            </a:r>
            <a:br>
              <a:rPr lang="en-GB" sz="4000"/>
            </a:br>
            <a:r>
              <a:rPr lang="en-GB" sz="4000"/>
              <a:t>International</a:t>
            </a:r>
            <a:br>
              <a:rPr lang="en-GB" sz="4000"/>
            </a:br>
            <a:r>
              <a:rPr lang="en-GB" sz="4000"/>
              <a:t>Business </a:t>
            </a:r>
            <a:br>
              <a:rPr lang="en-GB" sz="4000"/>
            </a:br>
            <a:r>
              <a:rPr lang="en-GB" sz="4000"/>
              <a:t>Communication</a:t>
            </a:r>
            <a:br>
              <a:rPr lang="en-GB" sz="4000"/>
            </a:br>
            <a:endParaRPr lang="en-GB" sz="400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6933F6DE-3D2F-9C8D-698B-F917E7B5F7D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21690" y="3936382"/>
            <a:ext cx="4857859" cy="2120292"/>
          </a:xfrm>
        </p:spPr>
        <p:txBody>
          <a:bodyPr/>
          <a:lstStyle/>
          <a:p>
            <a:pPr lvl="0">
              <a:lnSpc>
                <a:spcPct val="100000"/>
              </a:lnSpc>
            </a:pPr>
            <a:r>
              <a:rPr lang="en-GB" sz="1900"/>
              <a:t>Module: IBC</a:t>
            </a:r>
          </a:p>
          <a:p>
            <a:pPr lvl="0">
              <a:lnSpc>
                <a:spcPct val="100000"/>
              </a:lnSpc>
            </a:pPr>
            <a:r>
              <a:rPr lang="en-GB" sz="1900"/>
              <a:t> Module code: LCBB6001</a:t>
            </a:r>
          </a:p>
          <a:p>
            <a:pPr lvl="0">
              <a:lnSpc>
                <a:spcPct val="100000"/>
              </a:lnSpc>
            </a:pPr>
            <a:r>
              <a:rPr lang="en-GB" sz="1900"/>
              <a:t>Lecture: Dr Rexon Nting</a:t>
            </a:r>
          </a:p>
          <a:p>
            <a:pPr lvl="0">
              <a:lnSpc>
                <a:spcPct val="100000"/>
              </a:lnSpc>
            </a:pPr>
            <a:r>
              <a:rPr lang="en-GB" sz="1900"/>
              <a:t>Student N: 2217516</a:t>
            </a:r>
          </a:p>
          <a:p>
            <a:pPr lvl="0">
              <a:lnSpc>
                <a:spcPct val="100000"/>
              </a:lnSpc>
            </a:pPr>
            <a:r>
              <a:rPr lang="en-GB" sz="1900"/>
              <a:t>Student: Rosiyana Domozetska</a:t>
            </a:r>
          </a:p>
        </p:txBody>
      </p:sp>
      <p:cxnSp>
        <p:nvCxnSpPr>
          <p:cNvPr id="6" name="Straight Connector 16">
            <a:extLst>
              <a:ext uri="{FF2B5EF4-FFF2-40B4-BE49-F238E27FC236}">
                <a16:creationId xmlns:a16="http://schemas.microsoft.com/office/drawing/2014/main" id="{E3E63CEE-A967-9523-DD40-1426489E4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800100" y="6134096"/>
            <a:ext cx="4914900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8">
            <a:extLst>
              <a:ext uri="{FF2B5EF4-FFF2-40B4-BE49-F238E27FC236}">
                <a16:creationId xmlns:a16="http://schemas.microsoft.com/office/drawing/2014/main" id="{4656F3BE-B57B-D489-42B5-6F31EF51E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pic>
        <p:nvPicPr>
          <p:cNvPr id="3" name="Content Placeholder 4" descr="People holding teacups">
            <a:extLst>
              <a:ext uri="{FF2B5EF4-FFF2-40B4-BE49-F238E27FC236}">
                <a16:creationId xmlns:a16="http://schemas.microsoft.com/office/drawing/2014/main" id="{C8AEDCFB-B95B-B2AE-DC11-725F98475F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150" r="10854" b="-1"/>
          <a:stretch>
            <a:fillRect/>
          </a:stretch>
        </p:blipFill>
        <p:spPr>
          <a:xfrm>
            <a:off x="5693229" y="0"/>
            <a:ext cx="10963270" cy="709888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852D2B09-EFAE-9A4B-35A4-AEF2B7E4566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28708" y="944876"/>
            <a:ext cx="4066967" cy="3767327"/>
          </a:xfrm>
        </p:spPr>
        <p:txBody>
          <a:bodyPr/>
          <a:lstStyle/>
          <a:p>
            <a:pPr lvl="0"/>
            <a:r>
              <a:rPr lang="en-GB">
                <a:latin typeface="Arial Black" pitchFamily="34"/>
              </a:rPr>
              <a:t>Culture</a:t>
            </a:r>
          </a:p>
          <a:p>
            <a:pPr lvl="0"/>
            <a:r>
              <a:rPr lang="en-GB">
                <a:latin typeface="Arial Black" pitchFamily="34"/>
              </a:rPr>
              <a:t>Cultural elements</a:t>
            </a:r>
          </a:p>
          <a:p>
            <a:pPr lvl="0"/>
            <a:r>
              <a:rPr lang="en-GB">
                <a:latin typeface="Arial Black" pitchFamily="34"/>
              </a:rPr>
              <a:t>Impact of culture </a:t>
            </a:r>
          </a:p>
          <a:p>
            <a:pPr lvl="0"/>
            <a:r>
              <a:rPr lang="en-GB">
                <a:latin typeface="Arial Black" pitchFamily="34"/>
              </a:rPr>
              <a:t>Strategies for a successful deal</a:t>
            </a:r>
          </a:p>
          <a:p>
            <a:pPr lvl="0"/>
            <a:r>
              <a:rPr lang="en-GB">
                <a:latin typeface="Arial Black" pitchFamily="34"/>
              </a:rPr>
              <a:t> Conclusion</a:t>
            </a:r>
          </a:p>
          <a:p>
            <a:pPr lvl="0"/>
            <a:r>
              <a:rPr lang="en-GB">
                <a:latin typeface="Arial Black" pitchFamily="34"/>
              </a:rPr>
              <a:t>Referencing list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09E6C-25D4-34B1-0CA7-0ECB01F6CA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9516" y="394933"/>
            <a:ext cx="4093595" cy="573603"/>
          </a:xfrm>
        </p:spPr>
        <p:txBody>
          <a:bodyPr/>
          <a:lstStyle/>
          <a:p>
            <a:pPr lvl="0"/>
            <a:r>
              <a:rPr lang="en-GB" sz="2000" b="1" dirty="0">
                <a:latin typeface="Arial Black" pitchFamily="34"/>
              </a:rPr>
              <a:t>Cultural elements</a:t>
            </a:r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F3B40D10-3117-A129-D5C8-125E06783F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43892" y="0"/>
            <a:ext cx="6248104" cy="68580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75D221-90FA-EACE-170A-A8B179F856E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04088" y="1589315"/>
            <a:ext cx="5279196" cy="4428424"/>
          </a:xfrm>
        </p:spPr>
        <p:txBody>
          <a:bodyPr/>
          <a:lstStyle/>
          <a:p>
            <a:pPr marL="285750" lvl="0" indent="-285750">
              <a:buChar char="•"/>
            </a:pPr>
            <a:r>
              <a:rPr lang="en-GB" sz="1800" cap="all" spc="30" dirty="0">
                <a:latin typeface="Arial Black" panose="020B0A04020102020204" pitchFamily="34" charset="0"/>
                <a:ea typeface="Calibri" pitchFamily="34"/>
                <a:cs typeface="Times New Roman" pitchFamily="18"/>
              </a:rPr>
              <a:t>Hierarchy and Respect for Authority</a:t>
            </a:r>
          </a:p>
          <a:p>
            <a:pPr marL="285750" lvl="0" indent="-285750">
              <a:buChar char="•"/>
            </a:pPr>
            <a:r>
              <a:rPr lang="en-GB" sz="1800" cap="all" spc="30" dirty="0">
                <a:latin typeface="Arial Black" panose="020B0A04020102020204" pitchFamily="34" charset="0"/>
                <a:ea typeface="Calibri" pitchFamily="34"/>
                <a:cs typeface="Times New Roman" pitchFamily="18"/>
              </a:rPr>
              <a:t>Respect for elders, family loyalty</a:t>
            </a:r>
          </a:p>
          <a:p>
            <a:pPr marL="285750" lvl="0" indent="-285750">
              <a:buChar char="•"/>
            </a:pPr>
            <a:r>
              <a:rPr lang="en-GB" sz="1800" cap="all" spc="30" dirty="0">
                <a:latin typeface="Arial Black" pitchFamily="34"/>
                <a:ea typeface="Calibri" pitchFamily="34"/>
                <a:cs typeface="Times New Roman" pitchFamily="18"/>
              </a:rPr>
              <a:t>Norms</a:t>
            </a:r>
          </a:p>
          <a:p>
            <a:pPr marL="285750" lvl="0" indent="-285750">
              <a:buChar char="•"/>
            </a:pPr>
            <a:r>
              <a:rPr lang="en-GB" sz="1800" cap="all" spc="30" dirty="0">
                <a:latin typeface="Arial Black" pitchFamily="34"/>
                <a:ea typeface="Calibri" pitchFamily="34"/>
                <a:cs typeface="Times New Roman" pitchFamily="18"/>
              </a:rPr>
              <a:t> Politeness in speech and gift-giving </a:t>
            </a:r>
          </a:p>
          <a:p>
            <a:pPr marL="285750" lvl="0" indent="-285750">
              <a:buChar char="•"/>
            </a:pPr>
            <a:r>
              <a:rPr lang="en-GB" sz="1800" cap="all" spc="30" dirty="0">
                <a:latin typeface="Arial Black" pitchFamily="34"/>
                <a:ea typeface="Calibri" pitchFamily="34"/>
                <a:cs typeface="Times New Roman" pitchFamily="18"/>
              </a:rPr>
              <a:t> respect during formal interactions is significant</a:t>
            </a:r>
          </a:p>
          <a:p>
            <a:pPr marL="285750" lvl="0" indent="-285750">
              <a:buChar char="•"/>
            </a:pPr>
            <a:r>
              <a:rPr lang="en-GB" sz="1800" cap="all" spc="30" dirty="0">
                <a:latin typeface="Arial Black" pitchFamily="34"/>
                <a:ea typeface="Calibri" pitchFamily="34"/>
                <a:cs typeface="Times New Roman" pitchFamily="18"/>
              </a:rPr>
              <a:t>Dress codes and ethical behaviour</a:t>
            </a:r>
          </a:p>
          <a:p>
            <a:pPr marL="285750" lvl="0" indent="-285750">
              <a:buChar char="•"/>
            </a:pPr>
            <a:endParaRPr lang="en-GB" sz="1800" cap="all" spc="30" dirty="0">
              <a:latin typeface="Arial Black" pitchFamily="34"/>
              <a:ea typeface="Calibri" pitchFamily="34"/>
              <a:cs typeface="Times New Roman" pitchFamily="18"/>
            </a:endParaRPr>
          </a:p>
          <a:p>
            <a:pPr lvl="0"/>
            <a:br>
              <a:rPr lang="en-GB" sz="1800" cap="all" spc="30" dirty="0">
                <a:latin typeface="Arial Black" pitchFamily="34"/>
              </a:rPr>
            </a:b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21DCB25C-E94A-5E88-A89A-DB9E027163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pic>
        <p:nvPicPr>
          <p:cNvPr id="3" name="Content Placeholder 5" descr="Business people video conferencing">
            <a:extLst>
              <a:ext uri="{FF2B5EF4-FFF2-40B4-BE49-F238E27FC236}">
                <a16:creationId xmlns:a16="http://schemas.microsoft.com/office/drawing/2014/main" id="{6E21014F-73E2-CC2B-EE88-C4A48B8280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658" r="3346" b="-1"/>
          <a:stretch>
            <a:fillRect/>
          </a:stretch>
        </p:blipFill>
        <p:spPr>
          <a:xfrm>
            <a:off x="4981578" y="0"/>
            <a:ext cx="7210418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CE10549-2C32-78FD-12A0-731B59F9A33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3799761" cy="770125"/>
          </a:xfrm>
        </p:spPr>
        <p:txBody>
          <a:bodyPr/>
          <a:lstStyle/>
          <a:p>
            <a:pPr lvl="0"/>
            <a:r>
              <a:rPr lang="en-GB" sz="2000">
                <a:latin typeface="Arial Black" pitchFamily="34"/>
              </a:rPr>
              <a:t>Cultural elements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689FF174-463F-E992-6892-6673DEC76D0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90912" y="2046515"/>
            <a:ext cx="3799761" cy="4319738"/>
          </a:xfrm>
        </p:spPr>
        <p:txBody>
          <a:bodyPr/>
          <a:lstStyle/>
          <a:p>
            <a:pPr lvl="0"/>
            <a:r>
              <a:rPr lang="en-GB" sz="1800" dirty="0">
                <a:latin typeface="Arial Black" panose="020B0A04020102020204" pitchFamily="34" charset="0"/>
              </a:rPr>
              <a:t>Social organisation structure</a:t>
            </a:r>
          </a:p>
          <a:p>
            <a:pPr lvl="0"/>
            <a:r>
              <a:rPr lang="en-GB" sz="1800" dirty="0">
                <a:latin typeface="Arial Black" panose="020B0A04020102020204" pitchFamily="34" charset="0"/>
              </a:rPr>
              <a:t>linguistic barriers</a:t>
            </a:r>
          </a:p>
          <a:p>
            <a:pPr lvl="0"/>
            <a:r>
              <a:rPr lang="en-GB" sz="1800" dirty="0">
                <a:latin typeface="Arial Black" panose="020B0A04020102020204" pitchFamily="34" charset="0"/>
              </a:rPr>
              <a:t> the importance of mutual trust </a:t>
            </a:r>
          </a:p>
          <a:p>
            <a:pPr lvl="0"/>
            <a:r>
              <a:rPr lang="en-GB" sz="1800" dirty="0">
                <a:latin typeface="Arial Black" panose="020B0A04020102020204" pitchFamily="34" charset="0"/>
              </a:rPr>
              <a:t>Work Ethic and Punctuality</a:t>
            </a:r>
          </a:p>
          <a:p>
            <a:pPr lvl="0"/>
            <a:r>
              <a:rPr lang="en-GB" sz="1800" dirty="0">
                <a:latin typeface="Arial Black" panose="020B0A04020102020204" pitchFamily="34" charset="0"/>
              </a:rPr>
              <a:t>Harmony and balance</a:t>
            </a:r>
          </a:p>
          <a:p>
            <a:pPr lvl="0"/>
            <a:r>
              <a:rPr lang="en-GB" sz="1800" dirty="0">
                <a:latin typeface="Arial Black" panose="020B0A04020102020204" pitchFamily="34" charset="0"/>
              </a:rPr>
              <a:t>Reword system is focused on social benefits</a:t>
            </a:r>
          </a:p>
          <a:p>
            <a:pPr lvl="0"/>
            <a:endParaRPr lang="en-GB" sz="1800" dirty="0">
              <a:latin typeface="Arial Black" pitchFamily="3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DAA85DE0-99B6-EF85-29EA-0331E750D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pic>
        <p:nvPicPr>
          <p:cNvPr id="3" name="Content Placeholder 4" descr="Field of flowers">
            <a:extLst>
              <a:ext uri="{FF2B5EF4-FFF2-40B4-BE49-F238E27FC236}">
                <a16:creationId xmlns:a16="http://schemas.microsoft.com/office/drawing/2014/main" id="{E4C25E3A-6527-4E0B-648A-590B039EF8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46" r="23617" b="2"/>
          <a:stretch>
            <a:fillRect/>
          </a:stretch>
        </p:blipFill>
        <p:spPr>
          <a:xfrm>
            <a:off x="5807674" y="0"/>
            <a:ext cx="6384322" cy="6969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753E627-BABD-A327-FD98-A0B3A92D19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5195885" cy="953728"/>
          </a:xfrm>
        </p:spPr>
        <p:txBody>
          <a:bodyPr/>
          <a:lstStyle/>
          <a:p>
            <a:pPr lvl="0"/>
            <a:r>
              <a:rPr lang="en-GB" sz="2000">
                <a:latin typeface="Arial Black" pitchFamily="34"/>
              </a:rPr>
              <a:t>Hofstede’s value dimensions</a:t>
            </a:r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4418DD5B-17FF-5C37-5BE8-466D1C9674E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4088" y="2060152"/>
            <a:ext cx="5195885" cy="4102903"/>
          </a:xfrm>
        </p:spPr>
        <p:txBody>
          <a:bodyPr/>
          <a:lstStyle/>
          <a:p>
            <a:pPr lvl="0"/>
            <a:r>
              <a:rPr lang="en-GB" sz="1800" b="1" dirty="0">
                <a:latin typeface="Arial Black" pitchFamily="34"/>
                <a:ea typeface="Calibri" pitchFamily="34"/>
              </a:rPr>
              <a:t>High power distance </a:t>
            </a:r>
          </a:p>
          <a:p>
            <a:pPr lvl="0"/>
            <a:r>
              <a:rPr lang="en-GB" sz="1800" b="1" dirty="0">
                <a:latin typeface="Arial Black" pitchFamily="34"/>
                <a:ea typeface="Calibri" pitchFamily="34"/>
              </a:rPr>
              <a:t>and decision-making is typically top-down</a:t>
            </a:r>
          </a:p>
          <a:p>
            <a:pPr lvl="0"/>
            <a:r>
              <a:rPr lang="en-GB" sz="1800" b="1" dirty="0">
                <a:latin typeface="Arial Black" pitchFamily="34"/>
                <a:cs typeface="Arial" pitchFamily="34"/>
              </a:rPr>
              <a:t>China has one of the highest scores in long-term orientation influenced </a:t>
            </a:r>
          </a:p>
          <a:p>
            <a:pPr lvl="0"/>
            <a:r>
              <a:rPr lang="en-GB" sz="1800" b="1" dirty="0">
                <a:latin typeface="Arial Black" pitchFamily="34"/>
                <a:cs typeface="Arial" pitchFamily="34"/>
              </a:rPr>
              <a:t>By Confucian principals</a:t>
            </a:r>
          </a:p>
          <a:p>
            <a:pPr lvl="0"/>
            <a:r>
              <a:rPr lang="en-GB" sz="1800" b="1" dirty="0">
                <a:latin typeface="Arial Black" pitchFamily="34"/>
                <a:ea typeface="Calibri" pitchFamily="34"/>
              </a:rPr>
              <a:t>Building and maintaining strong personal relationships</a:t>
            </a:r>
            <a:r>
              <a:rPr lang="en-GB" sz="1800" dirty="0">
                <a:latin typeface="Arial Black" pitchFamily="34"/>
                <a:ea typeface="Calibri" pitchFamily="34"/>
                <a:cs typeface="Times New Roman" pitchFamily="18"/>
              </a:rPr>
              <a:t> </a:t>
            </a:r>
          </a:p>
          <a:p>
            <a:pPr lvl="0"/>
            <a:r>
              <a:rPr lang="en-GB" sz="1800" b="1" dirty="0">
                <a:latin typeface="Arial Black" pitchFamily="34"/>
                <a:ea typeface="Calibri" pitchFamily="34"/>
                <a:cs typeface="Times New Roman" pitchFamily="18"/>
              </a:rPr>
              <a:t>Teamwork and collaboration are highly valued.</a:t>
            </a:r>
          </a:p>
          <a:p>
            <a:pPr marL="0" lvl="0" indent="0">
              <a:buNone/>
            </a:pPr>
            <a:endParaRPr lang="en-GB" sz="1800" dirty="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6CA0F8B7-7378-C29C-EDD5-17754FFB9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pic>
        <p:nvPicPr>
          <p:cNvPr id="3" name="Content Placeholder 4" descr="Lunar New Year lanterns Tianjin China">
            <a:extLst>
              <a:ext uri="{FF2B5EF4-FFF2-40B4-BE49-F238E27FC236}">
                <a16:creationId xmlns:a16="http://schemas.microsoft.com/office/drawing/2014/main" id="{0AA20613-3B10-C8F9-F2D5-63DD3E428E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887" r="13806" b="-2"/>
          <a:stretch>
            <a:fillRect/>
          </a:stretch>
        </p:blipFill>
        <p:spPr>
          <a:xfrm>
            <a:off x="5894176" y="0"/>
            <a:ext cx="642551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9C381C3-2AD4-4498-8BD7-C36638AE05C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5195885" cy="621792"/>
          </a:xfrm>
        </p:spPr>
        <p:txBody>
          <a:bodyPr/>
          <a:lstStyle/>
          <a:p>
            <a:pPr lvl="0"/>
            <a:r>
              <a:rPr lang="en-GB" sz="2000" cap="all" spc="30">
                <a:latin typeface="Arial Black" pitchFamily="34"/>
              </a:rPr>
              <a:t>Hofstede’s value dimensions</a:t>
            </a:r>
            <a:endParaRPr lang="en-GB"/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B61E46D4-9613-790A-70C8-F03723A8585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72995" y="2100651"/>
            <a:ext cx="5548186" cy="4062404"/>
          </a:xfrm>
        </p:spPr>
        <p:txBody>
          <a:bodyPr/>
          <a:lstStyle/>
          <a:p>
            <a:pPr lvl="0"/>
            <a:r>
              <a:rPr lang="en-GB" sz="1800" dirty="0">
                <a:latin typeface="Arial Black" pitchFamily="34"/>
              </a:rPr>
              <a:t>Long-term orientation</a:t>
            </a:r>
          </a:p>
          <a:p>
            <a:pPr lvl="0"/>
            <a:r>
              <a:rPr lang="en-GB" sz="1800" dirty="0">
                <a:latin typeface="Arial Black" pitchFamily="34"/>
              </a:rPr>
              <a:t> one of the highest scores</a:t>
            </a:r>
          </a:p>
          <a:p>
            <a:pPr lvl="0"/>
            <a:r>
              <a:rPr lang="en-GB" sz="1800" dirty="0">
                <a:latin typeface="Arial Black" pitchFamily="34"/>
              </a:rPr>
              <a:t> strategic thinking	</a:t>
            </a:r>
          </a:p>
          <a:p>
            <a:pPr lvl="0"/>
            <a:r>
              <a:rPr lang="en-GB" sz="1800" dirty="0">
                <a:latin typeface="Arial Black" pitchFamily="34"/>
              </a:rPr>
              <a:t>Collectivism and Individualism</a:t>
            </a:r>
          </a:p>
          <a:p>
            <a:pPr lvl="0"/>
            <a:r>
              <a:rPr lang="en-GB" sz="1800" dirty="0">
                <a:latin typeface="Arial Black" pitchFamily="34"/>
              </a:rPr>
              <a:t>Collectivism emphasizes group harmony and consensus over individual expression</a:t>
            </a:r>
          </a:p>
          <a:p>
            <a:pPr lvl="0"/>
            <a:r>
              <a:rPr lang="en-GB" sz="1800" dirty="0">
                <a:latin typeface="Arial Black" pitchFamily="34"/>
              </a:rPr>
              <a:t> Legal and Bureaucratic Systems</a:t>
            </a:r>
          </a:p>
          <a:p>
            <a:pPr lvl="0"/>
            <a:r>
              <a:rPr lang="en-GB" sz="1800" dirty="0">
                <a:latin typeface="Arial Black" pitchFamily="34"/>
              </a:rPr>
              <a:t>understand the regulatory environment</a:t>
            </a:r>
          </a:p>
          <a:p>
            <a:pPr marL="0" lvl="0" indent="0">
              <a:buNone/>
            </a:pPr>
            <a:endParaRPr lang="en-GB" sz="1800" dirty="0">
              <a:latin typeface="Arial Black" pitchFamily="34"/>
            </a:endParaRPr>
          </a:p>
          <a:p>
            <a:pPr lvl="0"/>
            <a:endParaRPr lang="en-GB" sz="1800" dirty="0">
              <a:latin typeface="Arial Black" pitchFamily="34"/>
            </a:endParaRPr>
          </a:p>
          <a:p>
            <a:pPr lvl="0"/>
            <a:endParaRPr lang="en-GB" sz="1800" dirty="0">
              <a:latin typeface="Arial Black" pitchFamily="3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881AF1DE-FEEC-CC9F-0AAA-6FB1576469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pic>
        <p:nvPicPr>
          <p:cNvPr id="3" name="Content Placeholder 4" descr="Zhongshan Memorial Hall Guangzhou China">
            <a:extLst>
              <a:ext uri="{FF2B5EF4-FFF2-40B4-BE49-F238E27FC236}">
                <a16:creationId xmlns:a16="http://schemas.microsoft.com/office/drawing/2014/main" id="{4C5BA440-7F20-0333-58D7-3FA55099B1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26" r="4978" b="-1"/>
          <a:stretch>
            <a:fillRect/>
          </a:stretch>
        </p:blipFill>
        <p:spPr>
          <a:xfrm>
            <a:off x="4981578" y="-98855"/>
            <a:ext cx="7325752" cy="695685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D43FAD2-F89D-7D52-2FE1-57788F1F09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3799761" cy="770125"/>
          </a:xfrm>
        </p:spPr>
        <p:txBody>
          <a:bodyPr/>
          <a:lstStyle/>
          <a:p>
            <a:pPr lvl="0"/>
            <a:r>
              <a:rPr lang="en-GB" sz="1800">
                <a:latin typeface="Arial Black" pitchFamily="34"/>
              </a:rPr>
              <a:t>Strategies for successful business</a:t>
            </a:r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90339081-DB1C-395D-D9D5-F37DD71410B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4088" y="2387598"/>
            <a:ext cx="3799761" cy="3767327"/>
          </a:xfrm>
        </p:spPr>
        <p:txBody>
          <a:bodyPr/>
          <a:lstStyle/>
          <a:p>
            <a:pPr lvl="0"/>
            <a:r>
              <a:rPr lang="en-GB" sz="1800" dirty="0">
                <a:latin typeface="Arial Black" pitchFamily="34"/>
              </a:rPr>
              <a:t>Understand culture and etiquette</a:t>
            </a:r>
          </a:p>
          <a:p>
            <a:pPr lvl="0"/>
            <a:r>
              <a:rPr lang="en-GB" sz="1800" dirty="0">
                <a:latin typeface="Arial Black" pitchFamily="34"/>
              </a:rPr>
              <a:t>Build effective communications</a:t>
            </a:r>
          </a:p>
          <a:p>
            <a:pPr lvl="0"/>
            <a:r>
              <a:rPr lang="en-GB" sz="1800" dirty="0">
                <a:latin typeface="Arial Black" pitchFamily="34"/>
              </a:rPr>
              <a:t>Be flexible and creative</a:t>
            </a:r>
          </a:p>
          <a:p>
            <a:pPr lvl="0"/>
            <a:r>
              <a:rPr lang="en-GB" sz="1800" dirty="0">
                <a:latin typeface="Arial Black" pitchFamily="34"/>
              </a:rPr>
              <a:t>Educate your staff about Chinese culture </a:t>
            </a:r>
          </a:p>
          <a:p>
            <a:pPr lvl="0"/>
            <a:r>
              <a:rPr lang="en-GB" sz="1800" dirty="0">
                <a:latin typeface="Arial Black" pitchFamily="34"/>
              </a:rPr>
              <a:t>Employing local professionals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 descr="Person holding mouse">
            <a:extLst>
              <a:ext uri="{FF2B5EF4-FFF2-40B4-BE49-F238E27FC236}">
                <a16:creationId xmlns:a16="http://schemas.microsoft.com/office/drawing/2014/main" id="{7E206234-7669-23C8-5C87-B32701FF6A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891" r="17872" b="2"/>
          <a:stretch>
            <a:fillRect/>
          </a:stretch>
        </p:blipFill>
        <p:spPr>
          <a:xfrm>
            <a:off x="5899973" y="0"/>
            <a:ext cx="6456779" cy="696278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4B304A7-C431-EF42-F2E4-F023DB15C9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5195885" cy="840260"/>
          </a:xfrm>
        </p:spPr>
        <p:txBody>
          <a:bodyPr/>
          <a:lstStyle/>
          <a:p>
            <a:pPr lvl="0"/>
            <a:r>
              <a:rPr lang="en-GB" sz="1800" b="1">
                <a:latin typeface="Arial Black" pitchFamily="34"/>
              </a:rPr>
              <a:t>Strategies for Successful Business</a:t>
            </a:r>
          </a:p>
        </p:txBody>
      </p:sp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1658A161-D5F1-D69F-FBCF-D4D0AF2D937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4088" y="2231136"/>
            <a:ext cx="5195885" cy="3931920"/>
          </a:xfrm>
        </p:spPr>
        <p:txBody>
          <a:bodyPr/>
          <a:lstStyle/>
          <a:p>
            <a:pPr lvl="0"/>
            <a:r>
              <a:rPr lang="en-GB" sz="1800">
                <a:latin typeface="Arial Black" pitchFamily="34"/>
              </a:rPr>
              <a:t>Adapt marketing campaigns to reflect local preferences and language</a:t>
            </a:r>
          </a:p>
          <a:p>
            <a:pPr lvl="0"/>
            <a:r>
              <a:rPr lang="en-GB" sz="1800">
                <a:latin typeface="Arial Black" pitchFamily="34"/>
              </a:rPr>
              <a:t> Adapt to Local Business Practices</a:t>
            </a:r>
          </a:p>
          <a:p>
            <a:pPr lvl="0"/>
            <a:r>
              <a:rPr lang="en-GB" sz="1800">
                <a:latin typeface="Arial Black" pitchFamily="34"/>
              </a:rPr>
              <a:t> Alibaba, JD.com, and WeChat are essential for reaching Chinese consumers.</a:t>
            </a:r>
          </a:p>
          <a:p>
            <a:pPr lvl="0"/>
            <a:r>
              <a:rPr lang="en-GB" sz="1800">
                <a:latin typeface="Arial Black" pitchFamily="34"/>
              </a:rPr>
              <a:t>Modern Innovations</a:t>
            </a:r>
          </a:p>
          <a:p>
            <a:pPr lvl="0"/>
            <a:r>
              <a:rPr lang="en-GB" sz="1800">
                <a:latin typeface="Arial Black" pitchFamily="34"/>
              </a:rPr>
              <a:t>high-speed rail and AI,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D577C696-E682-7535-2C8B-F4D102DFF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pic>
        <p:nvPicPr>
          <p:cNvPr id="3" name="Content Placeholder 4" descr="Person using laptop">
            <a:extLst>
              <a:ext uri="{FF2B5EF4-FFF2-40B4-BE49-F238E27FC236}">
                <a16:creationId xmlns:a16="http://schemas.microsoft.com/office/drawing/2014/main" id="{23426836-5104-029E-09C6-249D6170DF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08" r="19195" b="-1"/>
          <a:stretch>
            <a:fillRect/>
          </a:stretch>
        </p:blipFill>
        <p:spPr>
          <a:xfrm>
            <a:off x="5100404" y="0"/>
            <a:ext cx="7091592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F2C9DC6-C97C-6BA7-D9F0-D1C2F24214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216310"/>
            <a:ext cx="3799761" cy="1228441"/>
          </a:xfrm>
        </p:spPr>
        <p:txBody>
          <a:bodyPr/>
          <a:lstStyle/>
          <a:p>
            <a:pPr lvl="0"/>
            <a:r>
              <a:rPr lang="en-GB" sz="4000"/>
              <a:t>Conclusion</a:t>
            </a:r>
            <a:br>
              <a:rPr lang="en-GB" sz="4000"/>
            </a:br>
            <a:endParaRPr lang="en-GB" sz="4000"/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2E25766F-4385-7B25-B6D9-5AC809B0532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1661062"/>
            <a:ext cx="4994791" cy="4493864"/>
          </a:xfrm>
        </p:spPr>
        <p:txBody>
          <a:bodyPr/>
          <a:lstStyle/>
          <a:p>
            <a:pPr lvl="0"/>
            <a:r>
              <a:rPr lang="en-GB" sz="1800">
                <a:latin typeface="Arial Black" pitchFamily="34"/>
              </a:rPr>
              <a:t>Importance of culture</a:t>
            </a:r>
          </a:p>
          <a:p>
            <a:pPr lvl="0"/>
            <a:r>
              <a:rPr lang="en-GB" sz="1800">
                <a:latin typeface="Arial Black" pitchFamily="34"/>
              </a:rPr>
              <a:t>Cultural elements</a:t>
            </a:r>
          </a:p>
          <a:p>
            <a:pPr lvl="0"/>
            <a:r>
              <a:rPr lang="en-GB" sz="1800">
                <a:latin typeface="Arial Black" pitchFamily="34"/>
              </a:rPr>
              <a:t>Respect for family and others</a:t>
            </a:r>
          </a:p>
          <a:p>
            <a:pPr lvl="0"/>
            <a:r>
              <a:rPr lang="en-GB" sz="1800">
                <a:latin typeface="Arial Black" pitchFamily="34"/>
              </a:rPr>
              <a:t>Harmony and balance</a:t>
            </a:r>
          </a:p>
          <a:p>
            <a:pPr lvl="0"/>
            <a:r>
              <a:rPr lang="en-GB" sz="1800">
                <a:latin typeface="Arial Black" pitchFamily="34"/>
              </a:rPr>
              <a:t>Social structure</a:t>
            </a:r>
          </a:p>
          <a:p>
            <a:pPr lvl="0"/>
            <a:r>
              <a:rPr lang="en-GB" sz="1800">
                <a:latin typeface="Arial Black" pitchFamily="34"/>
              </a:rPr>
              <a:t>High power distance</a:t>
            </a:r>
          </a:p>
          <a:p>
            <a:pPr lvl="0"/>
            <a:r>
              <a:rPr lang="en-GB" sz="1800">
                <a:latin typeface="Arial Black" pitchFamily="34"/>
              </a:rPr>
              <a:t>Job security</a:t>
            </a:r>
          </a:p>
          <a:p>
            <a:pPr lvl="0"/>
            <a:r>
              <a:rPr lang="en-GB" sz="1800">
                <a:latin typeface="Arial Black" pitchFamily="34"/>
              </a:rPr>
              <a:t>Long-term orientation</a:t>
            </a:r>
          </a:p>
          <a:p>
            <a:pPr lvl="0"/>
            <a:r>
              <a:rPr lang="en-GB" sz="1800">
                <a:latin typeface="Arial Black" pitchFamily="34"/>
              </a:rPr>
              <a:t>Various strategies for success</a:t>
            </a:r>
          </a:p>
          <a:p>
            <a:pPr lvl="0"/>
            <a:endParaRPr lang="en-GB" sz="1800">
              <a:latin typeface="Arial Black" pitchFamily="34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3DEACA9D-3963-436D-2058-C44EC740A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pic>
        <p:nvPicPr>
          <p:cNvPr id="3" name="Content Placeholder 4" descr="Stack of sticky notes and pencil">
            <a:extLst>
              <a:ext uri="{FF2B5EF4-FFF2-40B4-BE49-F238E27FC236}">
                <a16:creationId xmlns:a16="http://schemas.microsoft.com/office/drawing/2014/main" id="{F7EA0F9A-1B01-E66A-C0BB-F3F28EEA98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575" r="6010" b="-1"/>
          <a:stretch>
            <a:fillRect/>
          </a:stretch>
        </p:blipFill>
        <p:spPr>
          <a:xfrm>
            <a:off x="0" y="9"/>
            <a:ext cx="12191996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F748BDF-48BE-A204-FC63-1E7C762B2E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0605" y="0"/>
            <a:ext cx="6184489" cy="816074"/>
          </a:xfrm>
        </p:spPr>
        <p:txBody>
          <a:bodyPr/>
          <a:lstStyle/>
          <a:p>
            <a:pPr lvl="0"/>
            <a:r>
              <a:rPr lang="en-GB" sz="2400">
                <a:latin typeface="Arial Black" pitchFamily="34"/>
              </a:rPr>
              <a:t>                               Referencing List</a:t>
            </a:r>
            <a:endParaRPr lang="en-GB" sz="2400"/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80AA8175-87E9-DE9C-CA25-C4F5D35D929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587829"/>
            <a:ext cx="12191996" cy="5633583"/>
          </a:xfrm>
        </p:spPr>
        <p:txBody>
          <a:bodyPr>
            <a:normAutofit fontScale="92500" lnSpcReduction="20000"/>
          </a:bodyPr>
          <a:lstStyle/>
          <a:p>
            <a:pPr lvl="0">
              <a:lnSpc>
                <a:spcPct val="115000"/>
              </a:lnSpc>
              <a:spcAft>
                <a:spcPts val="1000"/>
              </a:spcAft>
            </a:pPr>
            <a:endParaRPr lang="en-GB" sz="1200" dirty="0">
              <a:latin typeface="Arial Black" panose="020B0A04020102020204" pitchFamily="34" charset="0"/>
              <a:ea typeface="Calibri" pitchFamily="34"/>
              <a:cs typeface="Arial" pitchFamily="34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</a:pPr>
            <a:endParaRPr lang="en-GB" sz="1400" dirty="0">
              <a:latin typeface="Arial" pitchFamily="34"/>
              <a:ea typeface="Calibri" pitchFamily="34"/>
              <a:cs typeface="Arial" pitchFamily="34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1800" b="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Panda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(n.d.) </a:t>
            </a:r>
            <a:r>
              <a:rPr lang="en-GB" sz="1800" i="1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Chinese culture vs. British culture: Navigating cultural differences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50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https://britishpanda.co.uk/chinese-culture-vs-british-culture-navigating-cultural-differences/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 December 2024).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Carnegie Endowment for International Peace, 2013. </a:t>
            </a:r>
            <a:r>
              <a:rPr lang="en-GB" sz="1800" i="1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China’s traditional cultural values and national identity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800" u="sng" kern="150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https://carnegieendowment.org/research/2013/11/chinas-traditional-cultural-values-and-national-identity?lang=en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6 December 2024].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Encyclopaedia Britannica, 2024. </a:t>
            </a:r>
            <a:r>
              <a:rPr lang="en-GB" sz="1800" i="1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Culture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800" u="sng" kern="150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https://www.britannica.com/topic/culture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6 December 2024].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1800" kern="15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Encyclopaedia Britannica (n.d.) </a:t>
            </a:r>
            <a:r>
              <a:rPr lang="en-GB" sz="1800" i="1" kern="15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China: Education</a:t>
            </a:r>
            <a:r>
              <a:rPr lang="en-GB" sz="1800" kern="15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50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  <a:hlinkClick r:id="rId6"/>
              </a:rPr>
              <a:t>https://www.britannica.com/place/China/Education#ref71022</a:t>
            </a:r>
            <a:r>
              <a:rPr lang="en-GB" sz="1800" kern="15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(Accessed: 6 December 2024).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1800" b="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Great British Mag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(n.d.) </a:t>
            </a:r>
            <a:r>
              <a:rPr lang="en-GB" sz="1800" i="1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Differences between UK and Chinese work culture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50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https://greatbritishmag.co.uk/student-guide/differences-between-uk-and-chinese-work-culture/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 December 2024).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kern="15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Special Broadcasting Service (SBS) (n.d.) </a:t>
            </a:r>
            <a:r>
              <a:rPr lang="en-GB" sz="1800" i="1" kern="15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Chinese Culture: Core Concepts</a:t>
            </a:r>
            <a:r>
              <a:rPr lang="en-GB" sz="1800" kern="15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50" dirty="0">
                <a:solidFill>
                  <a:srgbClr val="0000FF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  <a:hlinkClick r:id="rId8"/>
              </a:rPr>
              <a:t>https://culturalatlas.sbs.com.au/chinese-culture/chinese-culture-core-concepts</a:t>
            </a:r>
            <a:r>
              <a:rPr lang="en-GB" sz="1800" kern="15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(Accessed: 4 December 2024).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endParaRPr lang="en-GB" sz="1400" dirty="0">
              <a:latin typeface="Arial" pitchFamily="34"/>
              <a:ea typeface="Calibri" pitchFamily="34"/>
              <a:cs typeface="Arial" pitchFamily="34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</a:pPr>
            <a:endParaRPr lang="en-GB" dirty="0">
              <a:latin typeface="Calibri" pitchFamily="34"/>
              <a:ea typeface="Calibri" pitchFamily="34"/>
              <a:cs typeface="Times New Roman" pitchFamily="18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</a:pPr>
            <a:endParaRPr lang="en-GB" dirty="0">
              <a:latin typeface="Calibri" pitchFamily="34"/>
              <a:ea typeface="Calibri" pitchFamily="34"/>
              <a:cs typeface="Times New Roman" pitchFamily="18"/>
            </a:endParaRPr>
          </a:p>
          <a:p>
            <a:pPr lvl="0"/>
            <a:endParaRPr lang="en-GB" dirty="0"/>
          </a:p>
        </p:txBody>
      </p:sp>
      <p:cxnSp>
        <p:nvCxnSpPr>
          <p:cNvPr id="6" name="Straight Connector 15">
            <a:extLst>
              <a:ext uri="{FF2B5EF4-FFF2-40B4-BE49-F238E27FC236}">
                <a16:creationId xmlns:a16="http://schemas.microsoft.com/office/drawing/2014/main" id="{392C38AF-28D2-566A-7C07-74F25EC96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8741170" y="3105668"/>
            <a:ext cx="2653314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832F1880-EB34-9207-4F88-585185E3E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pic>
        <p:nvPicPr>
          <p:cNvPr id="3" name="Content Placeholder 4" descr="Pencils">
            <a:extLst>
              <a:ext uri="{FF2B5EF4-FFF2-40B4-BE49-F238E27FC236}">
                <a16:creationId xmlns:a16="http://schemas.microsoft.com/office/drawing/2014/main" id="{651614BC-7378-7E8C-B21F-527707BD28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013" r="1" b="1"/>
          <a:stretch>
            <a:fillRect/>
          </a:stretch>
        </p:blipFill>
        <p:spPr>
          <a:xfrm>
            <a:off x="0" y="-103235"/>
            <a:ext cx="12406186" cy="69612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6254AD2-1C72-F4D0-761D-1667942EEB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0"/>
            <a:ext cx="11162666" cy="855402"/>
          </a:xfrm>
        </p:spPr>
        <p:txBody>
          <a:bodyPr/>
          <a:lstStyle/>
          <a:p>
            <a:pPr lvl="0"/>
            <a:r>
              <a:rPr lang="en-GB" dirty="0"/>
              <a:t>                             Referencing list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96C6926-7D2B-1F77-8E40-D5B52159EC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4287" y="958637"/>
            <a:ext cx="10395856" cy="5453049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9">
            <a:extLst>
              <a:ext uri="{FF2B5EF4-FFF2-40B4-BE49-F238E27FC236}">
                <a16:creationId xmlns:a16="http://schemas.microsoft.com/office/drawing/2014/main" id="{2DE7AF5E-A011-3DFD-9675-13D8211C7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800100" y="723903"/>
            <a:ext cx="10591796" cy="0"/>
          </a:xfrm>
          <a:prstGeom prst="straightConnector1">
            <a:avLst/>
          </a:prstGeom>
          <a:noFill/>
          <a:ln w="44448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3" name="Straight Connector 11">
            <a:extLst>
              <a:ext uri="{FF2B5EF4-FFF2-40B4-BE49-F238E27FC236}">
                <a16:creationId xmlns:a16="http://schemas.microsoft.com/office/drawing/2014/main" id="{DB13B011-2E5C-9F5D-44BE-0A9CD76A5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800100" y="6142783"/>
            <a:ext cx="10591796" cy="0"/>
          </a:xfrm>
          <a:prstGeom prst="straightConnector1">
            <a:avLst/>
          </a:prstGeom>
          <a:noFill/>
          <a:ln w="12701" cap="flat">
            <a:solidFill>
              <a:srgbClr val="000000"/>
            </a:solidFill>
            <a:prstDash val="solid"/>
            <a:miter/>
          </a:ln>
        </p:spPr>
      </p:cxnSp>
      <p:sp>
        <p:nvSpPr>
          <p:cNvPr id="4" name="Rectangle 13">
            <a:extLst>
              <a:ext uri="{FF2B5EF4-FFF2-40B4-BE49-F238E27FC236}">
                <a16:creationId xmlns:a16="http://schemas.microsoft.com/office/drawing/2014/main" id="{7C734BF9-6485-DC61-FBA2-B278A0307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883A1D6-166D-A793-2614-F24B713D6B3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63758" y="-3840"/>
            <a:ext cx="5134895" cy="898571"/>
          </a:xfrm>
        </p:spPr>
        <p:txBody>
          <a:bodyPr/>
          <a:lstStyle/>
          <a:p>
            <a:pPr lvl="0"/>
            <a:r>
              <a:rPr lang="en-GB"/>
              <a:t>Any Questions?</a:t>
            </a:r>
          </a:p>
        </p:txBody>
      </p:sp>
      <p:pic>
        <p:nvPicPr>
          <p:cNvPr id="6" name="Content Placeholder 4" descr="Question mark on green pastel background">
            <a:extLst>
              <a:ext uri="{FF2B5EF4-FFF2-40B4-BE49-F238E27FC236}">
                <a16:creationId xmlns:a16="http://schemas.microsoft.com/office/drawing/2014/main" id="{68CC1A91-E674-4586-72E5-53A36A43B2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54077" y="-3840"/>
            <a:ext cx="12300152" cy="7134139"/>
          </a:xfrm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7354AF86-3AEE-1056-B713-24105A76F7EB}"/>
              </a:ext>
            </a:extLst>
          </p:cNvPr>
          <p:cNvSpPr txBox="1"/>
          <p:nvPr/>
        </p:nvSpPr>
        <p:spPr>
          <a:xfrm>
            <a:off x="1702146" y="2534899"/>
            <a:ext cx="6271055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>
                <a:solidFill>
                  <a:srgbClr val="000000"/>
                </a:solidFill>
                <a:uFillTx/>
                <a:latin typeface="Arial Black" pitchFamily="34"/>
              </a:rPr>
              <a:t> Any 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Office%20Theme</Template>
  <TotalTime>464</TotalTime>
  <Words>512</Words>
  <Application>Microsoft Office PowerPoint</Application>
  <PresentationFormat>Widescreen</PresentationFormat>
  <Paragraphs>82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Aptos</vt:lpstr>
      <vt:lpstr>Aptos Display</vt:lpstr>
      <vt:lpstr>Arial</vt:lpstr>
      <vt:lpstr>Arial Black</vt:lpstr>
      <vt:lpstr>Calibri</vt:lpstr>
      <vt:lpstr>Calisto MT</vt:lpstr>
      <vt:lpstr>Symbol</vt:lpstr>
      <vt:lpstr>Office Theme</vt:lpstr>
      <vt:lpstr>Presentation  International Business  Communication </vt:lpstr>
      <vt:lpstr>PowerPoint Presentation</vt:lpstr>
      <vt:lpstr>Cultural elements</vt:lpstr>
      <vt:lpstr>Cultural elements</vt:lpstr>
      <vt:lpstr>Hofstede’s value dimensions</vt:lpstr>
      <vt:lpstr>Hofstede’s value dimensions</vt:lpstr>
      <vt:lpstr>Strategies for successful business</vt:lpstr>
      <vt:lpstr>Strategies for Successful Business</vt:lpstr>
      <vt:lpstr>Conclusion </vt:lpstr>
      <vt:lpstr>                               Referencing List</vt:lpstr>
      <vt:lpstr>                             Referencing list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Rosiyana Domozetska (2217516)</dc:creator>
  <cp:lastModifiedBy>Rosiyana Domozetska (2217516)</cp:lastModifiedBy>
  <cp:revision>25</cp:revision>
  <dcterms:created xsi:type="dcterms:W3CDTF">2024-11-30T21:41:18Z</dcterms:created>
  <dcterms:modified xsi:type="dcterms:W3CDTF">2024-12-06T22:05:53Z</dcterms:modified>
</cp:coreProperties>
</file>