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0" r:id="rId1"/>
  </p:sldMasterIdLst>
  <p:sldIdLst>
    <p:sldId id="256" r:id="rId2"/>
    <p:sldId id="258" r:id="rId3"/>
    <p:sldId id="259" r:id="rId4"/>
    <p:sldId id="261" r:id="rId5"/>
    <p:sldId id="260" r:id="rId6"/>
    <p:sldId id="267" r:id="rId7"/>
    <p:sldId id="266" r:id="rId8"/>
    <p:sldId id="262" r:id="rId9"/>
    <p:sldId id="265" r:id="rId10"/>
    <p:sldId id="257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510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 Power Point Presentation (15 minutes)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7287C171-51D4-4619-B75D-8B70527F0785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Due: 2nd May 2019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8B5A4D8-AF1B-4689-B519-A8583507A9D3}" type="parTrans" cxnId="{0601D065-BFF1-4DF7-9F6E-E1D732FBBA62}">
      <dgm:prSet/>
      <dgm:spPr/>
      <dgm:t>
        <a:bodyPr/>
        <a:lstStyle/>
        <a:p>
          <a:endParaRPr lang="en-GB"/>
        </a:p>
      </dgm:t>
    </dgm:pt>
    <dgm:pt modelId="{A557AC95-9AF4-4BD7-9772-6B3F7D811A6F}" type="sibTrans" cxnId="{0601D065-BFF1-4DF7-9F6E-E1D732FBBA62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CA8E2463-816A-487C-9471-D06294E855F4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Due: 27</a:t>
          </a:r>
          <a:r>
            <a:rPr lang="en-GB" sz="2400" b="1" baseline="30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</a:t>
          </a:r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 November 2018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A6CC6932-9048-4B78-8EBA-977E0C4AC620}" type="sibTrans" cxnId="{900AC2C7-7E5D-418B-9116-B5164995AAF1}">
      <dgm:prSet/>
      <dgm:spPr/>
      <dgm:t>
        <a:bodyPr/>
        <a:lstStyle/>
        <a:p>
          <a:endParaRPr lang="en-GB"/>
        </a:p>
      </dgm:t>
    </dgm:pt>
    <dgm:pt modelId="{A5D36750-DE55-496C-B74E-4DFC9CBB1B21}" type="parTrans" cxnId="{900AC2C7-7E5D-418B-9116-B5164995AAF1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1500 words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An Academic Essay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A6F5695B-5E4B-4384-A527-F53BFD2CD11A}" type="presOf" srcId="{AED08FA2-1A7B-4F91-860B-589E168768F5}" destId="{63CA8140-EAF3-461B-B91E-3039BA38A42F}" srcOrd="0" destOrd="1" presId="urn:diagrams.loki3.com/BracketList+Icon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1" destOrd="0" parTransId="{916A81CB-217C-4959-B626-6027DBAF0868}" sibTransId="{CDCD198B-E166-4CEE-B0A7-3808CD3097B7}"/>
    <dgm:cxn modelId="{0601D065-BFF1-4DF7-9F6E-E1D732FBBA62}" srcId="{B7A20189-6FDA-4F1B-A212-56C5DD25DAB5}" destId="{7287C171-51D4-4619-B75D-8B70527F0785}" srcOrd="1" destOrd="0" parTransId="{38B5A4D8-AF1B-4689-B519-A8583507A9D3}" sibTransId="{A557AC95-9AF4-4BD7-9772-6B3F7D811A6F}"/>
    <dgm:cxn modelId="{53A77C8F-8E67-4230-954D-20DD1B14DBD5}" type="presOf" srcId="{CA8E2463-816A-487C-9471-D06294E855F4}" destId="{63CA8140-EAF3-461B-B91E-3039BA38A42F}" srcOrd="0" destOrd="2" presId="urn:diagrams.loki3.com/BracketList+Icon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900AC2C7-7E5D-418B-9116-B5164995AAF1}" srcId="{B8A37911-0EDC-47FA-B6B8-9B61CAFC192F}" destId="{CA8E2463-816A-487C-9471-D06294E855F4}" srcOrd="2" destOrd="0" parTransId="{A5D36750-DE55-496C-B74E-4DFC9CBB1B21}" sibTransId="{A6CC6932-9048-4B78-8EBA-977E0C4AC620}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FAD8C468-1E88-414C-823E-832E1D3477A8}" type="presOf" srcId="{7287C171-51D4-4619-B75D-8B70527F0785}" destId="{EA01F794-7F1C-441D-8200-D1A3D79BB6D0}" srcOrd="0" destOrd="1" presId="urn:diagrams.loki3.com/BracketList+Icon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990430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990430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102102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74336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An Academic Essay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1500 words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Due: 27</a:t>
          </a:r>
          <a:r>
            <a:rPr lang="en-GB" sz="2400" b="1" kern="1200" baseline="300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th</a:t>
          </a: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 November 2018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74336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943948"/>
          <a:ext cx="224393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817199"/>
          <a:ext cx="4713287" cy="1580717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 Power Point Presentation (15 minutes)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Due: 2nd May 2019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817199"/>
        <a:ext cx="4713287" cy="1580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989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693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258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983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469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5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58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54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818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402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5773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76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89678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226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949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28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12/9/2018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82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36602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Maintaining a Framework for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5118410"/>
            <a:ext cx="8767860" cy="370048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 smtClean="0"/>
              <a:t>Module Leader: Andrea Williams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2984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Review of </a:t>
            </a:r>
            <a:r>
              <a:rPr lang="en-GB" sz="2400" dirty="0" smtClean="0"/>
              <a:t>module</a:t>
            </a:r>
            <a:endParaRPr lang="en-GB" sz="2400" dirty="0" smtClean="0"/>
          </a:p>
          <a:p>
            <a:r>
              <a:rPr lang="en-GB" sz="2400" dirty="0" smtClean="0"/>
              <a:t>Module </a:t>
            </a:r>
            <a:r>
              <a:rPr lang="en-GB" sz="2400" dirty="0" smtClean="0"/>
              <a:t>structure and Assessment </a:t>
            </a:r>
            <a:r>
              <a:rPr lang="en-GB" sz="2400" dirty="0"/>
              <a:t>schedule for semester </a:t>
            </a:r>
            <a:r>
              <a:rPr lang="en-GB" sz="2400" dirty="0" smtClean="0"/>
              <a:t>two</a:t>
            </a:r>
          </a:p>
          <a:p>
            <a:r>
              <a:rPr lang="en-GB" sz="2400" dirty="0" smtClean="0"/>
              <a:t>Module Evaluation</a:t>
            </a:r>
          </a:p>
          <a:p>
            <a:r>
              <a:rPr lang="en-GB" sz="2400" dirty="0"/>
              <a:t>Student Staff Panel and Traffic light feedback </a:t>
            </a:r>
            <a:r>
              <a:rPr lang="en-GB" sz="2400" dirty="0" smtClean="0"/>
              <a:t>system</a:t>
            </a:r>
            <a:endParaRPr lang="en-GB" sz="2400" dirty="0"/>
          </a:p>
          <a:p>
            <a:r>
              <a:rPr lang="en-GB" sz="2400" dirty="0" smtClean="0"/>
              <a:t>Skills and employability Week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897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295401" y="381000"/>
            <a:ext cx="9601200" cy="671736"/>
          </a:xfrm>
        </p:spPr>
        <p:txBody>
          <a:bodyPr/>
          <a:lstStyle/>
          <a:p>
            <a:pPr algn="ctr"/>
            <a:r>
              <a:rPr lang="en-US" b="1" dirty="0" smtClean="0">
                <a:solidFill>
                  <a:schemeClr val="tx1">
                    <a:lumMod val="95000"/>
                  </a:schemeClr>
                </a:solidFill>
              </a:rPr>
              <a:t>Module Aims</a:t>
            </a:r>
            <a:endParaRPr lang="en-US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295401" y="1340768"/>
            <a:ext cx="10273207" cy="54006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3600" dirty="0"/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5900" dirty="0">
                <a:solidFill>
                  <a:schemeClr val="tx1">
                    <a:lumMod val="95000"/>
                  </a:schemeClr>
                </a:solidFill>
              </a:rPr>
              <a:t>To develop an understanding of ethical and professional standards in counselling as a basis of forming a therapeutic relationship.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5900" dirty="0">
                <a:solidFill>
                  <a:schemeClr val="tx1">
                    <a:lumMod val="95000"/>
                  </a:schemeClr>
                </a:solidFill>
              </a:rPr>
              <a:t>To demonstrate a critical awareness of own values and beliefs.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v"/>
            </a:pPr>
            <a:r>
              <a:rPr lang="en-US" sz="5900" dirty="0">
                <a:solidFill>
                  <a:schemeClr val="tx1">
                    <a:lumMod val="95000"/>
                  </a:schemeClr>
                </a:solidFill>
              </a:rPr>
              <a:t>Integrate practice, theory and personal awareness in working with clients to establish and maintain a therapeutic frame of practice.</a:t>
            </a:r>
            <a:endParaRPr lang="en-GB" sz="5900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59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15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47818" y="1461945"/>
            <a:ext cx="9456794" cy="524000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Upon the successful completion of this module, the student should be able to demonstrate the ability to:</a:t>
            </a:r>
            <a:endParaRPr lang="en-GB" sz="24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2400" dirty="0"/>
              <a:t>Demonstrate adherence to the ethical principles that underpin counselling and psychotherapy.</a:t>
            </a:r>
            <a:endParaRPr lang="en-GB" sz="24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2400" dirty="0"/>
              <a:t>Integrate into practice legal, professional and </a:t>
            </a:r>
            <a:r>
              <a:rPr lang="en-US" sz="2400" dirty="0" err="1"/>
              <a:t>organisational</a:t>
            </a:r>
            <a:r>
              <a:rPr lang="en-US" sz="2400" dirty="0"/>
              <a:t> requirements pertaining to equal opportunities, diversity and anti-discrimination.</a:t>
            </a:r>
            <a:endParaRPr lang="en-GB" sz="24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US" sz="2400" dirty="0"/>
              <a:t>Demonstrate an understanding of the role of supervision as an essential aspect of clinical practice.</a:t>
            </a:r>
            <a:endParaRPr lang="en-GB" sz="2400" dirty="0"/>
          </a:p>
          <a:p>
            <a:pPr lvl="0">
              <a:buFont typeface="Wingdings" panose="05000000000000000000" pitchFamily="2" charset="2"/>
              <a:buChar char="v"/>
            </a:pPr>
            <a:r>
              <a:rPr lang="en-GB" sz="2400" dirty="0"/>
              <a:t>Assess the components which underpin therapeutic alliances, which may include client motivation, commitment to the therapeutic process and contractual arrangements.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91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Module Content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9782" y="1812374"/>
            <a:ext cx="5293294" cy="4098848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Professional values, and principles</a:t>
            </a:r>
          </a:p>
          <a:p>
            <a:r>
              <a:rPr lang="en-GB" sz="2400" dirty="0" smtClean="0"/>
              <a:t>Professional standards </a:t>
            </a:r>
            <a:r>
              <a:rPr lang="en-GB" sz="2400" dirty="0"/>
              <a:t>and </a:t>
            </a:r>
            <a:r>
              <a:rPr lang="en-GB" sz="2400" dirty="0" smtClean="0"/>
              <a:t>expectations</a:t>
            </a:r>
          </a:p>
          <a:p>
            <a:r>
              <a:rPr lang="en-GB" sz="2400" dirty="0" smtClean="0"/>
              <a:t>Ethical </a:t>
            </a:r>
            <a:r>
              <a:rPr lang="en-GB" sz="2400" dirty="0"/>
              <a:t>and legal </a:t>
            </a:r>
            <a:r>
              <a:rPr lang="en-GB" sz="2400" dirty="0" smtClean="0"/>
              <a:t>practice</a:t>
            </a:r>
          </a:p>
          <a:p>
            <a:r>
              <a:rPr lang="en-GB" sz="2400" dirty="0" smtClean="0"/>
              <a:t>Policies </a:t>
            </a:r>
            <a:r>
              <a:rPr lang="en-GB" sz="2400" dirty="0"/>
              <a:t>and </a:t>
            </a:r>
            <a:r>
              <a:rPr lang="en-GB" sz="2400" dirty="0" smtClean="0"/>
              <a:t>procedures</a:t>
            </a:r>
          </a:p>
          <a:p>
            <a:r>
              <a:rPr lang="en-GB" sz="2400" dirty="0" smtClean="0"/>
              <a:t>Recording </a:t>
            </a:r>
            <a:r>
              <a:rPr lang="en-GB" sz="2400" dirty="0"/>
              <a:t>and </a:t>
            </a:r>
            <a:r>
              <a:rPr lang="en-GB" sz="2400" dirty="0" smtClean="0"/>
              <a:t>reporting</a:t>
            </a:r>
          </a:p>
          <a:p>
            <a:r>
              <a:rPr lang="en-GB" sz="2400" dirty="0" smtClean="0"/>
              <a:t>Safeguarding</a:t>
            </a:r>
          </a:p>
          <a:p>
            <a:r>
              <a:rPr lang="en-GB" sz="2400" dirty="0" smtClean="0"/>
              <a:t>Client Autonomy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784081" y="1713816"/>
            <a:ext cx="4949806" cy="5315584"/>
          </a:xfrm>
        </p:spPr>
        <p:txBody>
          <a:bodyPr>
            <a:normAutofit lnSpcReduction="10000"/>
          </a:bodyPr>
          <a:lstStyle/>
          <a:p>
            <a:pPr fontAlgn="base" hangingPunct="0"/>
            <a:r>
              <a:rPr lang="en-US" sz="2400" dirty="0"/>
              <a:t>Professional Boundaries and Role Expectation</a:t>
            </a:r>
            <a:endParaRPr lang="en-GB" sz="2400" dirty="0"/>
          </a:p>
          <a:p>
            <a:pPr fontAlgn="base" hangingPunct="0"/>
            <a:r>
              <a:rPr lang="en-US" sz="2400" dirty="0" smtClean="0"/>
              <a:t>Professional </a:t>
            </a:r>
            <a:r>
              <a:rPr lang="en-US" sz="2400" dirty="0"/>
              <a:t>Competence</a:t>
            </a:r>
            <a:endParaRPr lang="en-GB" sz="2400" dirty="0"/>
          </a:p>
          <a:p>
            <a:pPr fontAlgn="base" hangingPunct="0"/>
            <a:r>
              <a:rPr lang="en-US" sz="2400" dirty="0" smtClean="0"/>
              <a:t>Self-Care</a:t>
            </a:r>
            <a:r>
              <a:rPr lang="en-US" sz="2400" dirty="0"/>
              <a:t>: Burnout, Compassion Fatigue and </a:t>
            </a:r>
            <a:r>
              <a:rPr lang="en-US" sz="2400" dirty="0" smtClean="0"/>
              <a:t>Vicarious Trauma</a:t>
            </a:r>
          </a:p>
          <a:p>
            <a:pPr fontAlgn="base" hangingPunct="0"/>
            <a:r>
              <a:rPr lang="en-US" sz="2400" dirty="0"/>
              <a:t>Equality, Diversity and Rights</a:t>
            </a:r>
            <a:endParaRPr lang="en-GB" sz="2400" dirty="0"/>
          </a:p>
          <a:p>
            <a:pPr fontAlgn="base" hangingPunct="0"/>
            <a:r>
              <a:rPr lang="en-US" sz="2400" dirty="0"/>
              <a:t>Social Inclusivity</a:t>
            </a:r>
            <a:endParaRPr lang="en-GB" sz="2400" dirty="0"/>
          </a:p>
          <a:p>
            <a:pPr fontAlgn="base" hangingPunct="0"/>
            <a:r>
              <a:rPr lang="en-US" sz="2400" dirty="0"/>
              <a:t>Anti-Discriminatory Practice</a:t>
            </a:r>
            <a:endParaRPr lang="en-GB" sz="2400" dirty="0"/>
          </a:p>
          <a:p>
            <a:pPr fontAlgn="base" hangingPunct="0"/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677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63953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program has been written in alignment with BACP recommendations and embraces its ethical framework for professional practice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Students are required to register as student members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Minimum 400 hours classroom based tuition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100% Attendance expected in all modules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Students required to commit to a Voluntary placement in Year one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Readiness to Practice is ongoing and reviewed each year.  Please be aware that there is not an automatic progression to the next level.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Students are required to commit to a supervised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counselling placement Year 2 &amp; 3 (minimum 100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Personal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Therapy (minimum 25 hours)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mtClean="0">
                <a:solidFill>
                  <a:schemeClr val="accent1">
                    <a:lumMod val="50000"/>
                  </a:schemeClr>
                </a:solidFill>
              </a:rPr>
              <a:t>Graduates are eligible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to apply for BACP Individual Membership and Accreditation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120" y="383370"/>
            <a:ext cx="3168352" cy="10441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5" y="348965"/>
            <a:ext cx="3347013" cy="922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51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Semester Two: Key Dates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89212" y="1730242"/>
            <a:ext cx="8915400" cy="4867674"/>
          </a:xfrm>
        </p:spPr>
        <p:txBody>
          <a:bodyPr/>
          <a:lstStyle/>
          <a:p>
            <a:r>
              <a:rPr lang="en-GB" sz="2400" b="1" dirty="0"/>
              <a:t>Christmas Break: </a:t>
            </a:r>
            <a:r>
              <a:rPr lang="en-GB" sz="2400" dirty="0"/>
              <a:t>    17th December 2018 - 4th January </a:t>
            </a:r>
            <a:r>
              <a:rPr lang="en-GB" sz="2400" dirty="0" smtClean="0"/>
              <a:t>2019</a:t>
            </a:r>
          </a:p>
          <a:p>
            <a:r>
              <a:rPr lang="en-GB" sz="2400" b="1" dirty="0" smtClean="0"/>
              <a:t>Reading and Assessment Period</a:t>
            </a:r>
            <a:r>
              <a:rPr lang="en-GB" sz="2400" dirty="0" smtClean="0"/>
              <a:t>: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- 18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 2019</a:t>
            </a:r>
          </a:p>
          <a:p>
            <a:r>
              <a:rPr lang="en-GB" sz="2400" b="1" dirty="0" smtClean="0"/>
              <a:t>Skills /Employability Week:  </a:t>
            </a:r>
            <a:r>
              <a:rPr lang="en-GB" sz="2400" dirty="0" smtClean="0"/>
              <a:t>21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- 24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January 2019</a:t>
            </a:r>
            <a:endParaRPr lang="en-GB" sz="2400" dirty="0"/>
          </a:p>
          <a:p>
            <a:r>
              <a:rPr lang="en-GB" sz="2400" b="1" dirty="0"/>
              <a:t>Semester Two: </a:t>
            </a:r>
            <a:r>
              <a:rPr lang="en-GB" sz="2400" dirty="0"/>
              <a:t>        28th January 2019 - 12th July </a:t>
            </a:r>
            <a:r>
              <a:rPr lang="en-GB" sz="2400" dirty="0" smtClean="0"/>
              <a:t>2019</a:t>
            </a:r>
          </a:p>
          <a:p>
            <a:r>
              <a:rPr lang="en-GB" sz="2400" b="1" dirty="0" smtClean="0"/>
              <a:t>Reading Week:       </a:t>
            </a:r>
            <a:r>
              <a:rPr lang="en-GB" sz="2400" dirty="0" smtClean="0"/>
              <a:t>25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February to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March 2019</a:t>
            </a:r>
            <a:endParaRPr lang="en-GB" sz="2400" dirty="0"/>
          </a:p>
          <a:p>
            <a:r>
              <a:rPr lang="en-GB" sz="2400" b="1" dirty="0"/>
              <a:t>Easter Break:</a:t>
            </a:r>
            <a:r>
              <a:rPr lang="en-GB" sz="2400" dirty="0"/>
              <a:t>           8th-26th April 2019</a:t>
            </a:r>
          </a:p>
          <a:p>
            <a:r>
              <a:rPr lang="en-GB" sz="2400" b="1" dirty="0" smtClean="0"/>
              <a:t>Assessment</a:t>
            </a:r>
            <a:r>
              <a:rPr lang="en-GB" sz="2400" dirty="0"/>
              <a:t> </a:t>
            </a:r>
            <a:r>
              <a:rPr lang="en-GB" sz="2400" b="1" dirty="0" smtClean="0"/>
              <a:t>Component </a:t>
            </a:r>
            <a:r>
              <a:rPr lang="en-GB" sz="2400" b="1" dirty="0"/>
              <a:t>Two: </a:t>
            </a:r>
            <a:r>
              <a:rPr lang="en-GB" sz="2400" dirty="0"/>
              <a:t>   </a:t>
            </a:r>
            <a:r>
              <a:rPr lang="en-GB" sz="2400" dirty="0" smtClean="0"/>
              <a:t>2nd</a:t>
            </a:r>
            <a:r>
              <a:rPr lang="en-GB" sz="2400" dirty="0"/>
              <a:t>  May </a:t>
            </a:r>
            <a:r>
              <a:rPr lang="en-GB" sz="2400" dirty="0" smtClean="0"/>
              <a:t>2019</a:t>
            </a:r>
            <a:r>
              <a:rPr lang="en-GB" sz="2400" dirty="0"/>
              <a:t> </a:t>
            </a:r>
          </a:p>
          <a:p>
            <a:r>
              <a:rPr lang="en-GB" sz="2400" b="1" dirty="0" smtClean="0"/>
              <a:t>Exam Boards:</a:t>
            </a:r>
            <a:r>
              <a:rPr lang="en-GB" sz="2400" dirty="0" smtClean="0"/>
              <a:t>       June 2019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4205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/>
          <a:lstStyle/>
          <a:p>
            <a:pPr algn="ctr"/>
            <a:r>
              <a:rPr lang="en-GB" b="1" dirty="0" smtClean="0"/>
              <a:t>Maintaining a Framework for Practice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09030410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00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Component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Assessment </a:t>
            </a:r>
            <a:r>
              <a:rPr lang="en-GB" sz="2400" dirty="0"/>
              <a:t>Component 2 - 50% </a:t>
            </a:r>
          </a:p>
          <a:p>
            <a:r>
              <a:rPr lang="en-GB" sz="2400" dirty="0" smtClean="0"/>
              <a:t>Power Point Presentation </a:t>
            </a:r>
            <a:r>
              <a:rPr lang="en-GB" sz="2400" dirty="0"/>
              <a:t>(15 Minutes): </a:t>
            </a:r>
          </a:p>
          <a:p>
            <a:r>
              <a:rPr lang="en-GB" sz="2400" dirty="0"/>
              <a:t>‘Identify a case scenario and consider the emotional impact of discrimination on a particular client group. Demonstrate an understanding of </a:t>
            </a:r>
            <a:r>
              <a:rPr lang="en-GB" sz="2400" i="1" dirty="0"/>
              <a:t>legal, professional and organisational requirements pertaining to equal opportunities, diversity and anti-discriminatory practice’. </a:t>
            </a:r>
            <a:endParaRPr lang="en-GB" sz="2400" dirty="0"/>
          </a:p>
          <a:p>
            <a:r>
              <a:rPr lang="en-GB" sz="2400" dirty="0"/>
              <a:t> </a:t>
            </a:r>
            <a:r>
              <a:rPr lang="en-GB" sz="2400" dirty="0" smtClean="0"/>
              <a:t>Assessment Date: 2</a:t>
            </a:r>
            <a:r>
              <a:rPr lang="en-GB" sz="2400" baseline="30000" dirty="0" smtClean="0"/>
              <a:t>nd</a:t>
            </a:r>
            <a:r>
              <a:rPr lang="en-GB" sz="2400" dirty="0" smtClean="0"/>
              <a:t> May 2019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694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Semester One</a:t>
            </a:r>
            <a:br>
              <a:rPr lang="en-GB" dirty="0" smtClean="0"/>
            </a:br>
            <a:r>
              <a:rPr lang="en-GB" dirty="0" smtClean="0"/>
              <a:t>Module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6285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Consider what you have learned so far within this module</a:t>
            </a:r>
          </a:p>
          <a:p>
            <a:r>
              <a:rPr lang="en-GB" sz="2800" dirty="0" smtClean="0"/>
              <a:t>What have you enjoyed?</a:t>
            </a:r>
          </a:p>
          <a:p>
            <a:r>
              <a:rPr lang="en-GB" sz="2800" dirty="0" smtClean="0"/>
              <a:t>What did you find challenging?</a:t>
            </a:r>
          </a:p>
          <a:p>
            <a:r>
              <a:rPr lang="en-GB" sz="2800" dirty="0" smtClean="0"/>
              <a:t>What would you like to see done differently in semester two?</a:t>
            </a:r>
          </a:p>
          <a:p>
            <a:r>
              <a:rPr lang="en-GB" sz="2800" dirty="0" smtClean="0"/>
              <a:t>What do you need to put in place to achieve your best in 2019</a:t>
            </a:r>
          </a:p>
          <a:p>
            <a:pPr marL="0" indent="0">
              <a:buNone/>
            </a:pPr>
            <a:endParaRPr lang="en-GB" sz="24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3494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Skills/Employability Week</a:t>
            </a:r>
            <a:br>
              <a:rPr lang="en-GB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/>
              <a:t> </a:t>
            </a:r>
            <a:r>
              <a:rPr lang="en-GB" dirty="0" smtClean="0"/>
              <a:t>– 24th January 2019</a:t>
            </a:r>
            <a:endParaRPr lang="en-GB" dirty="0"/>
          </a:p>
        </p:txBody>
      </p:sp>
      <p:sp>
        <p:nvSpPr>
          <p:cNvPr id="4" name="Explosion 2 3"/>
          <p:cNvSpPr/>
          <p:nvPr/>
        </p:nvSpPr>
        <p:spPr>
          <a:xfrm>
            <a:off x="695400" y="1935922"/>
            <a:ext cx="10657184" cy="4301390"/>
          </a:xfrm>
          <a:prstGeom prst="irregularSeal2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>
                <a:solidFill>
                  <a:schemeClr val="tx2">
                    <a:lumMod val="10000"/>
                  </a:schemeClr>
                </a:solidFill>
              </a:rPr>
              <a:t>What would you like S</a:t>
            </a:r>
            <a:r>
              <a:rPr lang="en-GB" sz="2800" dirty="0" smtClean="0">
                <a:solidFill>
                  <a:schemeClr val="tx2">
                    <a:lumMod val="10000"/>
                  </a:schemeClr>
                </a:solidFill>
              </a:rPr>
              <a:t>kills/ Employability </a:t>
            </a:r>
            <a:r>
              <a:rPr lang="en-GB" sz="2800" dirty="0">
                <a:solidFill>
                  <a:schemeClr val="tx2">
                    <a:lumMod val="10000"/>
                  </a:schemeClr>
                </a:solidFill>
              </a:rPr>
              <a:t>W</a:t>
            </a:r>
            <a:r>
              <a:rPr lang="en-GB" sz="2800" dirty="0" smtClean="0">
                <a:solidFill>
                  <a:schemeClr val="tx2">
                    <a:lumMod val="10000"/>
                  </a:schemeClr>
                </a:solidFill>
              </a:rPr>
              <a:t>eek </a:t>
            </a:r>
            <a:r>
              <a:rPr lang="en-GB" sz="2800" dirty="0">
                <a:solidFill>
                  <a:schemeClr val="tx2">
                    <a:lumMod val="10000"/>
                  </a:schemeClr>
                </a:solidFill>
              </a:rPr>
              <a:t>to include?</a:t>
            </a:r>
          </a:p>
        </p:txBody>
      </p:sp>
    </p:spTree>
    <p:extLst>
      <p:ext uri="{BB962C8B-B14F-4D97-AF65-F5344CB8AC3E}">
        <p14:creationId xmlns:p14="http://schemas.microsoft.com/office/powerpoint/2010/main" val="332826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-Point Star 6"/>
          <p:cNvSpPr/>
          <p:nvPr/>
        </p:nvSpPr>
        <p:spPr>
          <a:xfrm rot="20187984">
            <a:off x="3757052" y="1858969"/>
            <a:ext cx="5632941" cy="5178441"/>
          </a:xfrm>
          <a:prstGeom prst="star6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MERRY CHRISTMAS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</a:b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NADOLIG LLAWEN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16634"/>
            <a:ext cx="3670110" cy="30543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7636" y="-99391"/>
            <a:ext cx="3094899" cy="244761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176581">
            <a:off x="1610396" y="4838366"/>
            <a:ext cx="2694141" cy="17928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77273">
            <a:off x="8092161" y="4525150"/>
            <a:ext cx="2816803" cy="187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5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540</TotalTime>
  <Words>505</Words>
  <Application>Microsoft Office PowerPoint</Application>
  <PresentationFormat>Widescreen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Wisp</vt:lpstr>
      <vt:lpstr>Maintaining a Framework for Practice</vt:lpstr>
      <vt:lpstr>Today’s Schedule</vt:lpstr>
      <vt:lpstr>Module Aims</vt:lpstr>
      <vt:lpstr>Learning Outcomes</vt:lpstr>
      <vt:lpstr>Module Content</vt:lpstr>
      <vt:lpstr>PowerPoint Presentation</vt:lpstr>
      <vt:lpstr>Semester Two: Key Dates</vt:lpstr>
      <vt:lpstr>Maintaining a Framework for Practice</vt:lpstr>
      <vt:lpstr>Assessment Component Two</vt:lpstr>
      <vt:lpstr>End of Semester One Module Review</vt:lpstr>
      <vt:lpstr>Skills/Employability Week 21st – 24th January 2019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decision making</dc:title>
  <dc:creator>Catherine Hancox</dc:creator>
  <cp:lastModifiedBy>Andrea Williams</cp:lastModifiedBy>
  <cp:revision>28</cp:revision>
  <dcterms:created xsi:type="dcterms:W3CDTF">2017-02-21T10:28:44Z</dcterms:created>
  <dcterms:modified xsi:type="dcterms:W3CDTF">2018-12-09T20:31:04Z</dcterms:modified>
</cp:coreProperties>
</file>